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11" r:id="rId2"/>
    <p:sldId id="312" r:id="rId3"/>
    <p:sldId id="322" r:id="rId4"/>
    <p:sldId id="313" r:id="rId5"/>
    <p:sldId id="323" r:id="rId6"/>
    <p:sldId id="324" r:id="rId7"/>
    <p:sldId id="325" r:id="rId8"/>
    <p:sldId id="326" r:id="rId9"/>
    <p:sldId id="334" r:id="rId10"/>
    <p:sldId id="333" r:id="rId11"/>
    <p:sldId id="327" r:id="rId12"/>
    <p:sldId id="328" r:id="rId13"/>
    <p:sldId id="329" r:id="rId14"/>
    <p:sldId id="330" r:id="rId15"/>
    <p:sldId id="335" r:id="rId16"/>
    <p:sldId id="332" r:id="rId17"/>
    <p:sldId id="331" r:id="rId18"/>
    <p:sldId id="321" r:id="rId1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5622" autoAdjust="0"/>
  </p:normalViewPr>
  <p:slideViewPr>
    <p:cSldViewPr snapToGrid="0">
      <p:cViewPr varScale="1">
        <p:scale>
          <a:sx n="111" d="100"/>
          <a:sy n="111" d="100"/>
        </p:scale>
        <p:origin x="1956" y="108"/>
      </p:cViewPr>
      <p:guideLst>
        <p:guide orient="horz" pos="2227"/>
        <p:guide pos="29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65567EFA-8FB0-41FC-83AE-70F6B38269B1}" type="datetimeFigureOut">
              <a:rPr lang="ko-KR" altLang="en-US"/>
              <a:pPr/>
              <a:t>2018-08-01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E5B5A6-3CE4-42BD-9AC1-6C8D00C98D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24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69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51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7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02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408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523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16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19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62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4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21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13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27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52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27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58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9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673215" y="20637"/>
            <a:ext cx="245173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2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4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1"/>
          <p:cNvGrpSpPr/>
          <p:nvPr userDrawn="1"/>
        </p:nvGrpSpPr>
        <p:grpSpPr>
          <a:xfrm>
            <a:off x="-1588" y="-4762"/>
            <a:ext cx="9162000" cy="642943"/>
            <a:chOff x="460858" y="194492"/>
            <a:chExt cx="8206930" cy="668344"/>
          </a:xfrm>
        </p:grpSpPr>
        <p:sp>
          <p:nvSpPr>
            <p:cNvPr id="8" name="직사각형 7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193F-DCA9-4D39-AA90-7D92BF4C610F}" type="datetimeFigureOut">
              <a:rPr lang="ko-KR" altLang="en-US"/>
              <a:pPr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E26E-88A6-490F-BB1D-19408BD5F7B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14" name="Group 7"/>
          <p:cNvGrpSpPr/>
          <p:nvPr userDrawn="1"/>
        </p:nvGrpSpPr>
        <p:grpSpPr>
          <a:xfrm>
            <a:off x="8815388" y="-4762"/>
            <a:ext cx="328612" cy="1109662"/>
            <a:chOff x="6033" y="5"/>
            <a:chExt cx="207" cy="699"/>
          </a:xfrm>
        </p:grpSpPr>
        <p:sp>
          <p:nvSpPr>
            <p:cNvPr id="15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" name="Line 6"/>
          <p:cNvSpPr>
            <a:spLocks noChangeShapeType="1"/>
          </p:cNvSpPr>
          <p:nvPr userDrawn="1"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748938" y="37305"/>
            <a:ext cx="230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microsoft.com/office/2007/relationships/hdphoto" Target="../media/hdphoto1.wdp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4.jpeg"/><Relationship Id="rId3" Type="http://schemas.openxmlformats.org/officeDocument/2006/relationships/hyperlink" Target="http://arduino.cc/en/Main/ArduinoBoardMega2560" TargetMode="External"/><Relationship Id="rId7" Type="http://schemas.openxmlformats.org/officeDocument/2006/relationships/hyperlink" Target="http://arduino.cc/en/Main/ArduinoBoardDue" TargetMode="External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hyperlink" Target="http://arduino.cc/en/Main/ArduinoBoardYun" TargetMode="External"/><Relationship Id="rId5" Type="http://schemas.openxmlformats.org/officeDocument/2006/relationships/hyperlink" Target="http://arduino.cc/en/Main/ArduinoBoardNano" TargetMode="External"/><Relationship Id="rId10" Type="http://schemas.openxmlformats.org/officeDocument/2006/relationships/image" Target="../media/image12.jpeg"/><Relationship Id="rId4" Type="http://schemas.openxmlformats.org/officeDocument/2006/relationships/image" Target="../media/image9.jpeg"/><Relationship Id="rId9" Type="http://schemas.openxmlformats.org/officeDocument/2006/relationships/hyperlink" Target="http://arduino.cc/en/Main/ArduinoBoardLilyPad" TargetMode="External"/><Relationship Id="rId1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hyperlink" Target="http://playground.arduino.cc/Learning/WhatAdapter" TargetMode="External"/><Relationship Id="rId7" Type="http://schemas.openxmlformats.org/officeDocument/2006/relationships/hyperlink" Target="http://arduinomidi.com/xe/BlogBoard/216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hyperlink" Target="http://www.vetco.net/blog/?p=113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jpeg"/><Relationship Id="rId9" Type="http://schemas.openxmlformats.org/officeDocument/2006/relationships/hyperlink" Target="http://www.instructables.com/id/Powering-Arduino-with-a-Battery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670120" y="3270283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560" y="2546865"/>
            <a:ext cx="7737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3200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kern="0" spc="-15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아두이노</a:t>
            </a:r>
            <a:r>
              <a:rPr lang="ko-KR" altLang="en-US" sz="3200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소개 및 보드 사양</a:t>
            </a:r>
            <a:endParaRPr lang="en-US" altLang="ko-KR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2567" y="5459298"/>
            <a:ext cx="415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강사 </a:t>
            </a:r>
            <a:r>
              <a:rPr lang="en-US" altLang="ko-KR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노태상</a:t>
            </a:r>
            <a:endParaRPr lang="ko-KR" altLang="en-US" sz="1600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 rot="10800000">
            <a:off x="4490930" y="5936496"/>
            <a:ext cx="4586395" cy="84997"/>
            <a:chOff x="292231" y="179109"/>
            <a:chExt cx="4050387" cy="47288"/>
          </a:xfrm>
        </p:grpSpPr>
        <p:sp>
          <p:nvSpPr>
            <p:cNvPr id="24" name="직사각형 23"/>
            <p:cNvSpPr/>
            <p:nvPr/>
          </p:nvSpPr>
          <p:spPr>
            <a:xfrm>
              <a:off x="292231" y="179109"/>
              <a:ext cx="763571" cy="457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3935" y="180678"/>
              <a:ext cx="763571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35639" y="179109"/>
              <a:ext cx="763571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57343" y="179109"/>
              <a:ext cx="763571" cy="45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79047" y="179109"/>
              <a:ext cx="763571" cy="45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5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63913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04. </a:t>
            </a:r>
            <a:r>
              <a:rPr lang="ko-KR" altLang="en-US" b="1" dirty="0" err="1" smtClean="0"/>
              <a:t>아두이노를</a:t>
            </a:r>
            <a:r>
              <a:rPr lang="ko-KR" altLang="en-US" b="1" dirty="0" smtClean="0"/>
              <a:t> 사용하여 </a:t>
            </a:r>
            <a:r>
              <a:rPr lang="ko-KR" altLang="en-US" b="1" dirty="0" err="1" smtClean="0"/>
              <a:t>제어할때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디지털 출력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0" name="Rectangle 1"/>
          <p:cNvSpPr/>
          <p:nvPr/>
        </p:nvSpPr>
        <p:spPr>
          <a:xfrm>
            <a:off x="5060170" y="2249087"/>
            <a:ext cx="4269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0</a:t>
            </a:r>
            <a:r>
              <a:rPr lang="ko-KR" altLang="en-US" sz="1200" dirty="0">
                <a:latin typeface="+mn-ea"/>
              </a:rPr>
              <a:t>부터</a:t>
            </a:r>
            <a:r>
              <a:rPr lang="en-US" altLang="ko-KR" sz="1200" dirty="0">
                <a:latin typeface="+mn-ea"/>
              </a:rPr>
              <a:t> 13</a:t>
            </a:r>
            <a:r>
              <a:rPr lang="ko-KR" altLang="en-US" sz="1200" dirty="0">
                <a:latin typeface="+mn-ea"/>
              </a:rPr>
              <a:t>번까지 사용할 수 있으며 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D0, D1, D2, …, D13</a:t>
            </a:r>
            <a:r>
              <a:rPr lang="ko-KR" altLang="en-US" sz="1200" dirty="0">
                <a:latin typeface="+mn-ea"/>
              </a:rPr>
              <a:t>으로 표기되어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r>
              <a:rPr lang="ko-KR" altLang="en-US" sz="1200" dirty="0">
                <a:latin typeface="+mn-ea"/>
              </a:rPr>
              <a:t>이중 </a:t>
            </a:r>
            <a:r>
              <a:rPr lang="en-US" altLang="ko-KR" sz="1200" dirty="0">
                <a:latin typeface="+mn-ea"/>
              </a:rPr>
              <a:t>‘~’ </a:t>
            </a:r>
            <a:r>
              <a:rPr lang="ko-KR" altLang="en-US" sz="1200" dirty="0">
                <a:latin typeface="+mn-ea"/>
              </a:rPr>
              <a:t>혹은 </a:t>
            </a:r>
            <a:r>
              <a:rPr lang="en-US" altLang="ko-KR" sz="1200" dirty="0">
                <a:latin typeface="+mn-ea"/>
              </a:rPr>
              <a:t>‘/’ </a:t>
            </a:r>
            <a:r>
              <a:rPr lang="ko-KR" altLang="en-US" sz="1200" dirty="0">
                <a:latin typeface="+mn-ea"/>
              </a:rPr>
              <a:t>표시는 </a:t>
            </a:r>
            <a:r>
              <a:rPr lang="en-US" altLang="ko-KR" sz="1200" dirty="0">
                <a:latin typeface="+mn-ea"/>
              </a:rPr>
              <a:t>PWM</a:t>
            </a:r>
            <a:r>
              <a:rPr lang="ko-KR" altLang="en-US" sz="1200" dirty="0">
                <a:latin typeface="+mn-ea"/>
              </a:rPr>
              <a:t>으로 사용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예제 </a:t>
            </a:r>
            <a:r>
              <a:rPr lang="en-US" altLang="ko-KR" sz="1200" dirty="0">
                <a:latin typeface="+mn-ea"/>
              </a:rPr>
              <a:t>1) LED</a:t>
            </a:r>
            <a:r>
              <a:rPr lang="ko-KR" altLang="en-US" sz="1200" dirty="0">
                <a:latin typeface="+mn-ea"/>
              </a:rPr>
              <a:t>를 켜거나 </a:t>
            </a:r>
            <a:r>
              <a:rPr lang="en-US" altLang="ko-KR" sz="1200" dirty="0">
                <a:latin typeface="+mn-ea"/>
              </a:rPr>
              <a:t>(high, 5v </a:t>
            </a:r>
            <a:r>
              <a:rPr lang="ko-KR" altLang="en-US" sz="1200" dirty="0">
                <a:latin typeface="+mn-ea"/>
              </a:rPr>
              <a:t>출력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끌 </a:t>
            </a:r>
            <a:r>
              <a:rPr lang="ko-KR" altLang="en-US" sz="1200" dirty="0">
                <a:latin typeface="+mn-ea"/>
              </a:rPr>
              <a:t>때 </a:t>
            </a:r>
            <a:r>
              <a:rPr lang="en-US" altLang="ko-KR" sz="1200" dirty="0">
                <a:latin typeface="+mn-ea"/>
              </a:rPr>
              <a:t>(low, 0v </a:t>
            </a:r>
            <a:r>
              <a:rPr lang="ko-KR" altLang="en-US" sz="1200" dirty="0">
                <a:latin typeface="+mn-ea"/>
              </a:rPr>
              <a:t>출력</a:t>
            </a:r>
            <a:r>
              <a:rPr lang="en-US" altLang="ko-KR" sz="1200" dirty="0">
                <a:latin typeface="+mn-ea"/>
              </a:rPr>
              <a:t>), 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디지털 </a:t>
            </a:r>
            <a:r>
              <a:rPr lang="ko-KR" altLang="en-US" sz="1200" dirty="0">
                <a:latin typeface="+mn-ea"/>
              </a:rPr>
              <a:t>핀들을 사용해서 컨트롤할 수 있다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예제 </a:t>
            </a:r>
            <a:r>
              <a:rPr lang="en-US" altLang="ko-KR" sz="1200" dirty="0">
                <a:latin typeface="+mn-ea"/>
              </a:rPr>
              <a:t>2) </a:t>
            </a:r>
            <a:r>
              <a:rPr lang="ko-KR" altLang="en-US" sz="1200" dirty="0">
                <a:latin typeface="+mn-ea"/>
              </a:rPr>
              <a:t>모터를 돌리거나 </a:t>
            </a:r>
            <a:r>
              <a:rPr lang="en-US" altLang="ko-KR" sz="1200" dirty="0">
                <a:latin typeface="+mn-ea"/>
              </a:rPr>
              <a:t>(high, 5V </a:t>
            </a:r>
            <a:r>
              <a:rPr lang="ko-KR" altLang="en-US" sz="1200" dirty="0">
                <a:latin typeface="+mn-ea"/>
              </a:rPr>
              <a:t>출력</a:t>
            </a:r>
            <a:r>
              <a:rPr lang="en-US" altLang="ko-KR" sz="1200" dirty="0">
                <a:latin typeface="+mn-ea"/>
              </a:rPr>
              <a:t>), 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정지시킬 </a:t>
            </a:r>
            <a:r>
              <a:rPr lang="ko-KR" altLang="en-US" sz="1200" dirty="0">
                <a:latin typeface="+mn-ea"/>
              </a:rPr>
              <a:t>때 </a:t>
            </a:r>
            <a:r>
              <a:rPr lang="en-US" altLang="ko-KR" sz="1200" dirty="0">
                <a:latin typeface="+mn-ea"/>
              </a:rPr>
              <a:t>(low, </a:t>
            </a:r>
            <a:r>
              <a:rPr lang="en-US" altLang="ko-KR" sz="1200" dirty="0" err="1">
                <a:latin typeface="+mn-ea"/>
              </a:rPr>
              <a:t>ov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출력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도 디지털 핀들을 사용</a:t>
            </a:r>
            <a:r>
              <a:rPr lang="en-US" altLang="ko-KR" sz="1200" dirty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예제 </a:t>
            </a:r>
            <a:r>
              <a:rPr lang="en-US" altLang="ko-KR" sz="1200" dirty="0">
                <a:latin typeface="+mn-ea"/>
              </a:rPr>
              <a:t>3) </a:t>
            </a:r>
            <a:r>
              <a:rPr lang="ko-KR" altLang="en-US" sz="1200" dirty="0">
                <a:latin typeface="+mn-ea"/>
              </a:rPr>
              <a:t>릴레이를 동작시켜서 전기적으로 스위칭을 할 때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697045" y="5752501"/>
            <a:ext cx="2133600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80" y="2290316"/>
            <a:ext cx="3656957" cy="2521321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H="1">
            <a:off x="3690687" y="3808919"/>
            <a:ext cx="669885" cy="3001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54523" y="3630767"/>
            <a:ext cx="980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Atmega328p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2611121" y="2035228"/>
            <a:ext cx="580653" cy="2550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24559" y="18120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디지털</a:t>
            </a:r>
            <a:r>
              <a:rPr lang="ko-KR" altLang="en-US" sz="1200" dirty="0" err="1"/>
              <a:t>핀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3462640" y="4751205"/>
            <a:ext cx="634260" cy="2385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54523" y="49282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아날로그핀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63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63913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04. </a:t>
            </a:r>
            <a:r>
              <a:rPr lang="ko-KR" altLang="en-US" b="1" dirty="0" err="1" smtClean="0"/>
              <a:t>아두이노를</a:t>
            </a:r>
            <a:r>
              <a:rPr lang="ko-KR" altLang="en-US" b="1" dirty="0" smtClean="0"/>
              <a:t> 사용하여 </a:t>
            </a:r>
            <a:r>
              <a:rPr lang="ko-KR" altLang="en-US" b="1" dirty="0" err="1" smtClean="0"/>
              <a:t>제어할때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풀업</a:t>
            </a:r>
            <a:r>
              <a:rPr lang="ko-KR" altLang="en-US" sz="1400" dirty="0" smtClean="0">
                <a:latin typeface="+mn-ea"/>
              </a:rPr>
              <a:t> 저항과 풀다운 저항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362905" y="1160799"/>
            <a:ext cx="83270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디지털 입력을 받을 때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포트에 아무 것도 연결되지 않으면 애매모호한 논리값이 들어오게 된다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풀업 저항과 풀다운 저항은 애매모호한 논리값이 들어오지 않도록 하기 위함이며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장치가 연결되지 않은 상태에도 논리적으로 안정된 값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(HIGH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혹은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LOW)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가 들어올 수 있도록 함이 목적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  <a:p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16" name="그림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33" y="2879609"/>
            <a:ext cx="1296144" cy="18777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2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738" y="2893824"/>
            <a:ext cx="1224136" cy="1872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Rectangle 2"/>
          <p:cNvSpPr/>
          <p:nvPr/>
        </p:nvSpPr>
        <p:spPr>
          <a:xfrm>
            <a:off x="1826048" y="2470743"/>
            <a:ext cx="851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풀업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저항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5243495" y="2470743"/>
            <a:ext cx="10054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풀다운 저항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9" name="Rectangle 14"/>
          <p:cNvSpPr/>
          <p:nvPr/>
        </p:nvSpPr>
        <p:spPr>
          <a:xfrm>
            <a:off x="1452206" y="4794025"/>
            <a:ext cx="25095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스위치가 떨어졌을 때</a:t>
            </a:r>
            <a:r>
              <a:rPr lang="en-US" altLang="ko-KR" sz="11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</a:p>
          <a:p>
            <a:r>
              <a:rPr lang="ko-KR" altLang="en-US" sz="11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아두이노쪽으로는 </a:t>
            </a:r>
            <a:r>
              <a:rPr lang="en-US" altLang="ko-KR" sz="11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5V</a:t>
            </a:r>
            <a:r>
              <a:rPr lang="ko-KR" altLang="en-US" sz="11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가 인가되고</a:t>
            </a:r>
            <a:endParaRPr lang="en-US" altLang="ko-KR" sz="11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스위치가 닫히면 저항이 없는 </a:t>
            </a:r>
            <a:r>
              <a:rPr lang="en-US" altLang="ko-KR" sz="11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0V</a:t>
            </a:r>
            <a:r>
              <a:rPr lang="ko-KR" altLang="en-US" sz="11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쪽이 아두이노로 입력된다</a:t>
            </a:r>
            <a:r>
              <a:rPr lang="en-US" altLang="ko-KR" sz="11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</p:txBody>
      </p:sp>
      <p:sp>
        <p:nvSpPr>
          <p:cNvPr id="30" name="Rectangle 15"/>
          <p:cNvSpPr/>
          <p:nvPr/>
        </p:nvSpPr>
        <p:spPr>
          <a:xfrm>
            <a:off x="2295296" y="3603312"/>
            <a:ext cx="11592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아두이노 입력</a:t>
            </a:r>
            <a:endParaRPr lang="en-US" altLang="ko-KR" sz="12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1" name="Rectangle 16"/>
          <p:cNvSpPr/>
          <p:nvPr/>
        </p:nvSpPr>
        <p:spPr>
          <a:xfrm>
            <a:off x="5746197" y="3477154"/>
            <a:ext cx="11592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아두이노 입력</a:t>
            </a:r>
            <a:endParaRPr lang="en-US" altLang="ko-KR" sz="12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2" name="Rectangle 17"/>
          <p:cNvSpPr/>
          <p:nvPr/>
        </p:nvSpPr>
        <p:spPr>
          <a:xfrm>
            <a:off x="1929490" y="2841143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5V</a:t>
            </a:r>
          </a:p>
        </p:txBody>
      </p:sp>
      <p:sp>
        <p:nvSpPr>
          <p:cNvPr id="33" name="Rectangle 18"/>
          <p:cNvSpPr/>
          <p:nvPr/>
        </p:nvSpPr>
        <p:spPr>
          <a:xfrm>
            <a:off x="5380391" y="282304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5V</a:t>
            </a:r>
          </a:p>
        </p:txBody>
      </p:sp>
      <p:sp>
        <p:nvSpPr>
          <p:cNvPr id="34" name="Rectangle 19"/>
          <p:cNvSpPr/>
          <p:nvPr/>
        </p:nvSpPr>
        <p:spPr>
          <a:xfrm>
            <a:off x="5434979" y="4416038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0V</a:t>
            </a:r>
          </a:p>
        </p:txBody>
      </p:sp>
      <p:sp>
        <p:nvSpPr>
          <p:cNvPr id="35" name="Rectangle 20"/>
          <p:cNvSpPr/>
          <p:nvPr/>
        </p:nvSpPr>
        <p:spPr>
          <a:xfrm>
            <a:off x="2033991" y="4424693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0V</a:t>
            </a:r>
          </a:p>
        </p:txBody>
      </p:sp>
      <p:sp>
        <p:nvSpPr>
          <p:cNvPr id="36" name="Rectangle 21"/>
          <p:cNvSpPr/>
          <p:nvPr/>
        </p:nvSpPr>
        <p:spPr>
          <a:xfrm>
            <a:off x="4922947" y="4785370"/>
            <a:ext cx="25687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스위치가 떨어졌을 때</a:t>
            </a:r>
            <a:r>
              <a:rPr lang="en-US" altLang="ko-KR" sz="11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</a:p>
          <a:p>
            <a:r>
              <a:rPr lang="ko-KR" altLang="en-US" sz="11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아두이노쪽으로는 </a:t>
            </a:r>
            <a:r>
              <a:rPr lang="en-US" altLang="ko-KR" sz="11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0V</a:t>
            </a:r>
            <a:r>
              <a:rPr lang="ko-KR" altLang="en-US" sz="11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가 인가되고</a:t>
            </a:r>
            <a:endParaRPr lang="en-US" altLang="ko-KR" sz="11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스위치가 닫히면 저항이 없는 </a:t>
            </a:r>
            <a:r>
              <a:rPr lang="en-US" altLang="ko-KR" sz="11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5V</a:t>
            </a:r>
            <a:r>
              <a:rPr lang="ko-KR" altLang="en-US" sz="11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쪽이 아두이노로 입력된다</a:t>
            </a:r>
            <a:r>
              <a:rPr lang="en-US" altLang="ko-KR" sz="11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</p:txBody>
      </p:sp>
      <p:sp>
        <p:nvSpPr>
          <p:cNvPr id="37" name="Rectangle 22"/>
          <p:cNvSpPr/>
          <p:nvPr/>
        </p:nvSpPr>
        <p:spPr>
          <a:xfrm>
            <a:off x="1467001" y="5797249"/>
            <a:ext cx="4989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Q.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버튼을 눌렀을 때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디지털 입력으로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 들어오게 하려면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?</a:t>
            </a:r>
          </a:p>
          <a:p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정답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풀다운 저항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34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63913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04. </a:t>
            </a:r>
            <a:r>
              <a:rPr lang="ko-KR" altLang="en-US" b="1" dirty="0" err="1" smtClean="0"/>
              <a:t>아두이노를</a:t>
            </a:r>
            <a:r>
              <a:rPr lang="ko-KR" altLang="en-US" b="1" dirty="0" smtClean="0"/>
              <a:t> 사용하여 </a:t>
            </a:r>
            <a:r>
              <a:rPr lang="ko-KR" altLang="en-US" b="1" dirty="0" err="1" smtClean="0"/>
              <a:t>제어할때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디지털 입력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4260" y="1531708"/>
            <a:ext cx="4445663" cy="4028741"/>
            <a:chOff x="214259" y="1531707"/>
            <a:chExt cx="6677815" cy="5216246"/>
          </a:xfrm>
        </p:grpSpPr>
        <p:pic>
          <p:nvPicPr>
            <p:cNvPr id="58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834" y="1927153"/>
              <a:ext cx="4062240" cy="4062240"/>
            </a:xfrm>
            <a:prstGeom prst="rect">
              <a:avLst/>
            </a:prstGeom>
          </p:spPr>
        </p:pic>
        <p:sp>
          <p:nvSpPr>
            <p:cNvPr id="59" name="Rectangle 3"/>
            <p:cNvSpPr/>
            <p:nvPr/>
          </p:nvSpPr>
          <p:spPr>
            <a:xfrm>
              <a:off x="4321562" y="1531707"/>
              <a:ext cx="1406676" cy="3387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풀다운 저항</a:t>
              </a:r>
              <a:endParaRPr lang="ko-KR" altLang="en-US" sz="1100" dirty="0"/>
            </a:p>
          </p:txBody>
        </p:sp>
        <p:pic>
          <p:nvPicPr>
            <p:cNvPr id="60" name="그림 20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3932" y="4498659"/>
              <a:ext cx="1098142" cy="14907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1" name="Rectangle 19"/>
            <p:cNvSpPr/>
            <p:nvPr/>
          </p:nvSpPr>
          <p:spPr>
            <a:xfrm>
              <a:off x="3438264" y="3039893"/>
              <a:ext cx="527804" cy="3387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5V</a:t>
              </a:r>
              <a:endParaRPr lang="ko-KR" altLang="en-US" sz="1100" dirty="0"/>
            </a:p>
          </p:txBody>
        </p:sp>
        <p:sp>
          <p:nvSpPr>
            <p:cNvPr id="62" name="Rectangle 20"/>
            <p:cNvSpPr/>
            <p:nvPr/>
          </p:nvSpPr>
          <p:spPr>
            <a:xfrm>
              <a:off x="4429426" y="3342034"/>
              <a:ext cx="1965300" cy="3387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D7</a:t>
              </a:r>
              <a:r>
                <a:rPr lang="ko-KR" altLang="en-US" sz="11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와 스위치 연결</a:t>
              </a:r>
              <a:endParaRPr lang="ko-KR" altLang="en-US" sz="1100" dirty="0"/>
            </a:p>
          </p:txBody>
        </p:sp>
        <p:sp>
          <p:nvSpPr>
            <p:cNvPr id="63" name="Rectangle 21"/>
            <p:cNvSpPr/>
            <p:nvPr/>
          </p:nvSpPr>
          <p:spPr>
            <a:xfrm>
              <a:off x="5957402" y="3839270"/>
              <a:ext cx="744513" cy="3387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GND</a:t>
              </a:r>
              <a:endParaRPr lang="ko-KR" altLang="en-US" sz="11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grpSp>
          <p:nvGrpSpPr>
            <p:cNvPr id="64" name="Group 23"/>
            <p:cNvGrpSpPr/>
            <p:nvPr/>
          </p:nvGrpSpPr>
          <p:grpSpPr>
            <a:xfrm>
              <a:off x="214259" y="4618614"/>
              <a:ext cx="2792591" cy="2129339"/>
              <a:chOff x="264035" y="4170001"/>
              <a:chExt cx="2792591" cy="2129339"/>
            </a:xfrm>
          </p:grpSpPr>
          <p:pic>
            <p:nvPicPr>
              <p:cNvPr id="65" name="Picture 2" descr="http://ecx.images-amazon.com/images/I/413B%2BAUDUBL._SX342_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113" y="4170001"/>
                <a:ext cx="1944573" cy="1944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Oval 24"/>
              <p:cNvSpPr/>
              <p:nvPr/>
            </p:nvSpPr>
            <p:spPr>
              <a:xfrm rot="5735220">
                <a:off x="824713" y="3887088"/>
                <a:ext cx="307910" cy="115204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67" name="Oval 25"/>
              <p:cNvSpPr/>
              <p:nvPr/>
            </p:nvSpPr>
            <p:spPr>
              <a:xfrm rot="5735220">
                <a:off x="686103" y="4180197"/>
                <a:ext cx="307910" cy="115204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68" name="Rectangle 26"/>
              <p:cNvSpPr/>
              <p:nvPr/>
            </p:nvSpPr>
            <p:spPr>
              <a:xfrm>
                <a:off x="1438059" y="4449638"/>
                <a:ext cx="1618567" cy="338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1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연결되어 있음</a:t>
                </a:r>
                <a:endParaRPr lang="ko-KR" altLang="en-US" sz="1100" dirty="0"/>
              </a:p>
            </p:txBody>
          </p:sp>
          <p:sp>
            <p:nvSpPr>
              <p:cNvPr id="69" name="Oval 28"/>
              <p:cNvSpPr/>
              <p:nvPr/>
            </p:nvSpPr>
            <p:spPr>
              <a:xfrm rot="12632859">
                <a:off x="1884710" y="5303254"/>
                <a:ext cx="307910" cy="69036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0" name="Rectangle 29"/>
              <p:cNvSpPr/>
              <p:nvPr/>
            </p:nvSpPr>
            <p:spPr>
              <a:xfrm>
                <a:off x="1414195" y="5960618"/>
                <a:ext cx="1406676" cy="338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1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떨어져 있음</a:t>
                </a:r>
                <a:endParaRPr lang="ko-KR" altLang="en-US" sz="1100" dirty="0"/>
              </a:p>
            </p:txBody>
          </p:sp>
        </p:grpSp>
        <p:sp>
          <p:nvSpPr>
            <p:cNvPr id="71" name="Rectangle 30"/>
            <p:cNvSpPr/>
            <p:nvPr/>
          </p:nvSpPr>
          <p:spPr>
            <a:xfrm>
              <a:off x="4225708" y="4407205"/>
              <a:ext cx="1943629" cy="777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effectLst>
                    <a:glow rad="127000">
                      <a:schemeClr val="bg1"/>
                    </a:glow>
                  </a:effectLst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10k </a:t>
              </a:r>
              <a:r>
                <a:rPr lang="ko-KR" altLang="en-US" sz="1100" dirty="0">
                  <a:effectLst>
                    <a:glow rad="127000">
                      <a:schemeClr val="bg1"/>
                    </a:glow>
                  </a:effectLst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저항을 </a:t>
              </a:r>
              <a:endParaRPr lang="en-US" altLang="ko-KR" sz="1100" dirty="0">
                <a:effectLst>
                  <a:glow rad="127000">
                    <a:schemeClr val="bg1"/>
                  </a:glo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ko-KR" altLang="en-US" sz="1100" dirty="0">
                  <a:effectLst>
                    <a:glow rad="127000">
                      <a:schemeClr val="bg1"/>
                    </a:glow>
                  </a:effectLst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스위치와 </a:t>
              </a:r>
              <a:r>
                <a:rPr lang="en-US" altLang="ko-KR" sz="1100" dirty="0">
                  <a:effectLst>
                    <a:glow rad="127000">
                      <a:schemeClr val="bg1"/>
                    </a:glow>
                  </a:effectLst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GND</a:t>
              </a:r>
              <a:r>
                <a:rPr lang="ko-KR" altLang="en-US" sz="1100" dirty="0">
                  <a:effectLst>
                    <a:glow rad="127000">
                      <a:schemeClr val="bg1"/>
                    </a:glow>
                  </a:effectLst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에 </a:t>
              </a:r>
              <a:endParaRPr lang="en-US" altLang="ko-KR" sz="1100" dirty="0">
                <a:effectLst>
                  <a:glow rad="127000">
                    <a:schemeClr val="bg1"/>
                  </a:glo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ko-KR" altLang="en-US" sz="1100" dirty="0">
                  <a:effectLst>
                    <a:glow rad="127000">
                      <a:schemeClr val="bg1"/>
                    </a:glow>
                  </a:effectLst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연결</a:t>
              </a:r>
            </a:p>
          </p:txBody>
        </p:sp>
        <p:pic>
          <p:nvPicPr>
            <p:cNvPr id="72" name="Picture 3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95" t="57300" r="57562" b="19971"/>
            <a:stretch/>
          </p:blipFill>
          <p:spPr>
            <a:xfrm>
              <a:off x="873027" y="2963138"/>
              <a:ext cx="1660734" cy="1631081"/>
            </a:xfrm>
            <a:prstGeom prst="ellipse">
              <a:avLst/>
            </a:prstGeom>
            <a:ln w="0" cap="rnd">
              <a:solidFill>
                <a:srgbClr val="FF0000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73" name="Straight Connector 2048"/>
            <p:cNvCxnSpPr>
              <a:stCxn id="72" idx="4"/>
            </p:cNvCxnSpPr>
            <p:nvPr/>
          </p:nvCxnSpPr>
          <p:spPr>
            <a:xfrm>
              <a:off x="1703394" y="4594219"/>
              <a:ext cx="2166398" cy="4886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35"/>
            <p:cNvCxnSpPr>
              <a:stCxn id="72" idx="7"/>
            </p:cNvCxnSpPr>
            <p:nvPr/>
          </p:nvCxnSpPr>
          <p:spPr>
            <a:xfrm>
              <a:off x="2290552" y="3202004"/>
              <a:ext cx="1579240" cy="12742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138" y="1499542"/>
            <a:ext cx="3857311" cy="4759922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928850" y="1186867"/>
            <a:ext cx="5320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USB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케이블을 아두이노에 끼우고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다른 한쪽을 컴퓨터의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USB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포트에 연결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ko-KR" altLang="en-US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7" name="Rectangle 14"/>
          <p:cNvSpPr/>
          <p:nvPr/>
        </p:nvSpPr>
        <p:spPr>
          <a:xfrm>
            <a:off x="2678681" y="6313398"/>
            <a:ext cx="64187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If </a:t>
            </a:r>
            <a:r>
              <a:rPr lang="ko-KR" altLang="en-US" sz="12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조건문</a:t>
            </a:r>
            <a:r>
              <a:rPr lang="en-US" altLang="ko-KR" sz="12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 </a:t>
            </a:r>
            <a:r>
              <a:rPr lang="en-US" altLang="ko-KR" sz="1200" dirty="0" err="1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val</a:t>
            </a:r>
            <a:r>
              <a:rPr lang="en-US" altLang="ko-KR" sz="12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변수</a:t>
            </a:r>
            <a:r>
              <a:rPr lang="en-US" altLang="ko-KR" sz="12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 저장된 버튼값</a:t>
            </a:r>
            <a:r>
              <a:rPr lang="en-US" altLang="ko-KR" sz="12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(D7)</a:t>
            </a:r>
            <a:r>
              <a:rPr lang="ko-KR" altLang="en-US" sz="12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 </a:t>
            </a:r>
            <a:r>
              <a:rPr lang="en-US" altLang="ko-KR" sz="12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HIGH</a:t>
            </a:r>
            <a:r>
              <a:rPr lang="ko-KR" altLang="en-US" sz="12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이면 </a:t>
            </a:r>
            <a:r>
              <a:rPr lang="en-US" altLang="ko-KR" sz="12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LED</a:t>
            </a:r>
            <a:r>
              <a:rPr lang="ko-KR" altLang="en-US" sz="12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를 켜고</a:t>
            </a:r>
            <a:r>
              <a:rPr lang="en-US" altLang="ko-KR" sz="12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LOW</a:t>
            </a:r>
            <a:r>
              <a:rPr lang="ko-KR" altLang="en-US" sz="12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이면 </a:t>
            </a:r>
            <a:r>
              <a:rPr lang="en-US" altLang="ko-KR" sz="12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LED</a:t>
            </a:r>
            <a:r>
              <a:rPr lang="ko-KR" altLang="en-US" sz="12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를 끈다</a:t>
            </a:r>
            <a:r>
              <a:rPr lang="en-US" altLang="ko-KR" sz="12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21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63913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04. </a:t>
            </a:r>
            <a:r>
              <a:rPr lang="ko-KR" altLang="en-US" b="1" dirty="0" err="1" smtClean="0"/>
              <a:t>아두이노를</a:t>
            </a:r>
            <a:r>
              <a:rPr lang="ko-KR" altLang="en-US" b="1" dirty="0" smtClean="0"/>
              <a:t> 사용하여 </a:t>
            </a:r>
            <a:r>
              <a:rPr lang="ko-KR" altLang="en-US" b="1" dirty="0" err="1" smtClean="0"/>
              <a:t>제어할때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밝기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세기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속도 조절은 </a:t>
            </a:r>
            <a:r>
              <a:rPr lang="en-US" altLang="ko-KR" sz="1400" dirty="0">
                <a:latin typeface="+mn-ea"/>
              </a:rPr>
              <a:t>PWM(Pulse Width </a:t>
            </a:r>
            <a:r>
              <a:rPr lang="en-US" altLang="ko-KR" sz="1400" dirty="0" smtClean="0">
                <a:latin typeface="+mn-ea"/>
              </a:rPr>
              <a:t>Modulation)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29" name="Picture 8" descr="http://arduino.cc/en/uploads/Tutorial/pwm1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06" y="5032652"/>
            <a:ext cx="4029395" cy="1336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" name="Picture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8" y="1242854"/>
            <a:ext cx="5125014" cy="3391553"/>
          </a:xfrm>
          <a:prstGeom prst="rect">
            <a:avLst/>
          </a:prstGeom>
        </p:spPr>
      </p:pic>
      <p:pic>
        <p:nvPicPr>
          <p:cNvPr id="31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9" r="-4132" b="70177"/>
          <a:stretch/>
        </p:blipFill>
        <p:spPr>
          <a:xfrm>
            <a:off x="1884860" y="1246380"/>
            <a:ext cx="3504163" cy="1011467"/>
          </a:xfrm>
          <a:prstGeom prst="rect">
            <a:avLst/>
          </a:prstGeom>
        </p:spPr>
      </p:pic>
      <p:sp>
        <p:nvSpPr>
          <p:cNvPr id="32" name="Rectangle 12"/>
          <p:cNvSpPr/>
          <p:nvPr/>
        </p:nvSpPr>
        <p:spPr>
          <a:xfrm>
            <a:off x="2733947" y="1857943"/>
            <a:ext cx="382554" cy="399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3" name="Rectangle 13"/>
          <p:cNvSpPr/>
          <p:nvPr/>
        </p:nvSpPr>
        <p:spPr>
          <a:xfrm>
            <a:off x="3427002" y="1857943"/>
            <a:ext cx="267996" cy="399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4" name="Rectangle 14"/>
          <p:cNvSpPr/>
          <p:nvPr/>
        </p:nvSpPr>
        <p:spPr>
          <a:xfrm>
            <a:off x="3814249" y="1857943"/>
            <a:ext cx="144595" cy="399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Rectangle 1"/>
          <p:cNvSpPr/>
          <p:nvPr/>
        </p:nvSpPr>
        <p:spPr>
          <a:xfrm>
            <a:off x="4730700" y="1702837"/>
            <a:ext cx="4413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PWM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이란 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Pulse Width Modulation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을 의미하며 출력되는 신호의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HIGH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와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LOW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의 비율을 이용하여 전체적인 전압을 제어해주는 </a:t>
            </a:r>
            <a:r>
              <a:rPr lang="ko-KR" altLang="en-US" sz="1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방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식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PWM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의 사용 용도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LED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밝기 조정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오디오 신호 만들기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모터 속도 제어하기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아날로그 신호 출력하기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PWM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의 사용방법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12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analogWrite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(11,127); // 11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번핀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2.5V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를 출력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8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비트 즉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0~255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까지의 숫자로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0~5V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의 전압을 출력할 수 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있기 때문에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127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은 약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2.5V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의 전압이 출력된다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  <a:p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4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410080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04. </a:t>
            </a:r>
            <a:r>
              <a:rPr lang="ko-KR" altLang="en-US" b="1" dirty="0" err="1" smtClean="0"/>
              <a:t>아두이노를</a:t>
            </a:r>
            <a:r>
              <a:rPr lang="ko-KR" altLang="en-US" b="1" dirty="0" smtClean="0"/>
              <a:t> 사용하여 </a:t>
            </a:r>
            <a:r>
              <a:rPr lang="ko-KR" altLang="en-US" b="1" dirty="0" err="1" smtClean="0"/>
              <a:t>모니터링할때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아날로그 값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417355" y="1725918"/>
            <a:ext cx="79208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417355" y="3022062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02593" y="221634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전압</a:t>
            </a:r>
            <a:endParaRPr lang="en-US" altLang="ko-KR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273213" y="1584493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5V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73212" y="2880637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0</a:t>
            </a:r>
            <a:r>
              <a:rPr lang="en-US" altLang="ko-KR" sz="1200" dirty="0" smtClean="0"/>
              <a:t>V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582874" y="1481628"/>
            <a:ext cx="1656184" cy="1776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아두이노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753742" y="1691521"/>
            <a:ext cx="74061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753742" y="2987665"/>
            <a:ext cx="74061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50954" y="152737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1023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68773" y="2823523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3265" y="5866699"/>
            <a:ext cx="8212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아날로그 센서는 </a:t>
            </a:r>
            <a:r>
              <a:rPr lang="en-US" altLang="ko-KR" sz="1200" dirty="0" smtClean="0"/>
              <a:t>0V ~ 5V </a:t>
            </a:r>
            <a:r>
              <a:rPr lang="ko-KR" altLang="en-US" sz="1200" dirty="0" smtClean="0"/>
              <a:t>사이의 </a:t>
            </a:r>
            <a:r>
              <a:rPr lang="ko-KR" altLang="en-US" sz="1200" dirty="0" err="1" smtClean="0"/>
              <a:t>전압값이</a:t>
            </a:r>
            <a:r>
              <a:rPr lang="ko-KR" altLang="en-US" sz="1200" dirty="0" smtClean="0"/>
              <a:t> 출력되며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아두이노에서는</a:t>
            </a:r>
            <a:r>
              <a:rPr lang="ko-KR" altLang="en-US" sz="1200" dirty="0" smtClean="0"/>
              <a:t> 이 </a:t>
            </a:r>
            <a:r>
              <a:rPr lang="ko-KR" altLang="en-US" sz="1200" dirty="0" err="1" smtClean="0"/>
              <a:t>전압값이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0 ~ 1023 </a:t>
            </a:r>
            <a:r>
              <a:rPr lang="ko-KR" altLang="en-US" sz="1200" dirty="0" smtClean="0"/>
              <a:t>사이의 숫자로 변환됩니다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31465" y="1462923"/>
            <a:ext cx="1296144" cy="181015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아날로그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센서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21" y="3831939"/>
            <a:ext cx="2691719" cy="117157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207421" y="5272099"/>
            <a:ext cx="2326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아날로그 센서의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출력 또는 입력</a:t>
            </a:r>
            <a:endParaRPr lang="en-US" altLang="ko-KR" sz="1200" dirty="0" smtClean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3944" y="3742476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5V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3944" y="4707822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0</a:t>
            </a:r>
            <a:r>
              <a:rPr lang="en-US" altLang="ko-KR" sz="1200" dirty="0" smtClean="0"/>
              <a:t>V</a:t>
            </a:r>
          </a:p>
        </p:txBody>
      </p:sp>
      <p:sp>
        <p:nvSpPr>
          <p:cNvPr id="50" name="오른쪽 화살표 49"/>
          <p:cNvSpPr/>
          <p:nvPr/>
        </p:nvSpPr>
        <p:spPr>
          <a:xfrm>
            <a:off x="4173460" y="4173632"/>
            <a:ext cx="432048" cy="3600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1" name="TextBox 50"/>
          <p:cNvSpPr txBox="1"/>
          <p:nvPr/>
        </p:nvSpPr>
        <p:spPr>
          <a:xfrm>
            <a:off x="6047567" y="5128083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아두이노</a:t>
            </a:r>
            <a:r>
              <a:rPr lang="ko-KR" altLang="en-US" sz="1200" dirty="0" smtClean="0"/>
              <a:t> 보드에서의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아날로그 </a:t>
            </a:r>
            <a:r>
              <a:rPr lang="ko-KR" altLang="en-US" sz="1200" dirty="0" err="1" smtClean="0"/>
              <a:t>센서값</a:t>
            </a:r>
            <a:r>
              <a:rPr lang="ko-KR" altLang="en-US" sz="1200" dirty="0" smtClean="0"/>
              <a:t> 처리</a:t>
            </a:r>
            <a:endParaRPr lang="en-US" altLang="ko-KR" sz="1200" dirty="0" smtClean="0">
              <a:solidFill>
                <a:srgbClr val="C00000"/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362" y="3813246"/>
            <a:ext cx="2808312" cy="117157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750954" y="380350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1023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68773" y="4768847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596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410080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04. </a:t>
            </a:r>
            <a:r>
              <a:rPr lang="ko-KR" altLang="en-US" b="1" dirty="0" err="1" smtClean="0"/>
              <a:t>아두이노를</a:t>
            </a:r>
            <a:r>
              <a:rPr lang="ko-KR" altLang="en-US" b="1" dirty="0" smtClean="0"/>
              <a:t> 사용하여 </a:t>
            </a:r>
            <a:r>
              <a:rPr lang="ko-KR" altLang="en-US" b="1" dirty="0" err="1" smtClean="0"/>
              <a:t>모니터링할때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아날로그 입력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16" name="Pictur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9" y="1468989"/>
            <a:ext cx="5125014" cy="3391553"/>
          </a:xfrm>
          <a:prstGeom prst="rect">
            <a:avLst/>
          </a:prstGeom>
        </p:spPr>
      </p:pic>
      <p:sp>
        <p:nvSpPr>
          <p:cNvPr id="17" name="Rectangle 1"/>
          <p:cNvSpPr/>
          <p:nvPr/>
        </p:nvSpPr>
        <p:spPr>
          <a:xfrm>
            <a:off x="5060789" y="1728217"/>
            <a:ext cx="45813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A0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부터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A5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번까지 사용할 수 있으며 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0~5V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를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0~1023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의 숫자로 읽을 수 있다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en-US" altLang="ko-KR" sz="12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en-US" altLang="ko-KR" sz="12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en-US" altLang="ko-KR" sz="12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en-US" altLang="ko-KR" sz="12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1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예제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1)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밝기나 온도를 센싱할 때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예제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2)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기울기를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on-off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가 아닌 각도로 인식할 때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예제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3)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전압을 측정할 때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18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37" t="69215" r="9260" b="5475"/>
          <a:stretch/>
        </p:blipFill>
        <p:spPr>
          <a:xfrm>
            <a:off x="3507717" y="3819917"/>
            <a:ext cx="1194319" cy="858416"/>
          </a:xfrm>
          <a:prstGeom prst="rect">
            <a:avLst/>
          </a:prstGeom>
        </p:spPr>
      </p:pic>
      <p:sp>
        <p:nvSpPr>
          <p:cNvPr id="20" name="Rectangle 2"/>
          <p:cNvSpPr/>
          <p:nvPr/>
        </p:nvSpPr>
        <p:spPr>
          <a:xfrm>
            <a:off x="3489056" y="3787807"/>
            <a:ext cx="1063690" cy="782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25" name="Group 3"/>
          <p:cNvGrpSpPr/>
          <p:nvPr/>
        </p:nvGrpSpPr>
        <p:grpSpPr>
          <a:xfrm>
            <a:off x="4997596" y="2421040"/>
            <a:ext cx="3160608" cy="1757824"/>
            <a:chOff x="3299905" y="5032707"/>
            <a:chExt cx="3654730" cy="1893604"/>
          </a:xfrm>
        </p:grpSpPr>
        <p:cxnSp>
          <p:nvCxnSpPr>
            <p:cNvPr id="26" name="직선 화살표 연결선 3"/>
            <p:cNvCxnSpPr/>
            <p:nvPr/>
          </p:nvCxnSpPr>
          <p:spPr>
            <a:xfrm>
              <a:off x="3759893" y="6616883"/>
              <a:ext cx="273630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8"/>
            <p:cNvCxnSpPr/>
            <p:nvPr/>
          </p:nvCxnSpPr>
          <p:spPr>
            <a:xfrm flipV="1">
              <a:off x="3759893" y="5176723"/>
              <a:ext cx="0" cy="14401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71861" y="6400859"/>
              <a:ext cx="304364" cy="29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</a:t>
              </a:r>
              <a:endParaRPr lang="ko-KR" alt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99905" y="5032707"/>
              <a:ext cx="404459" cy="29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5V</a:t>
              </a:r>
              <a:endParaRPr lang="ko-KR" altLang="en-US" sz="1200" dirty="0"/>
            </a:p>
          </p:txBody>
        </p:sp>
        <p:cxnSp>
          <p:nvCxnSpPr>
            <p:cNvPr id="37" name="직선 연결선 36"/>
            <p:cNvCxnSpPr/>
            <p:nvPr/>
          </p:nvCxnSpPr>
          <p:spPr>
            <a:xfrm flipV="1">
              <a:off x="3770910" y="5248731"/>
              <a:ext cx="2661499" cy="1368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679213" y="6627916"/>
              <a:ext cx="1333119" cy="29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analogRead</a:t>
              </a:r>
              <a:r>
                <a:rPr lang="en-US" altLang="ko-KR" sz="12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()</a:t>
              </a:r>
              <a:endPara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3118370" y="5736261"/>
              <a:ext cx="862030" cy="320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실제전압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77790" y="6555885"/>
              <a:ext cx="576845" cy="29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1023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2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05.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보드 사양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ATmega328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14785"/>
              </p:ext>
            </p:extLst>
          </p:nvPr>
        </p:nvGraphicFramePr>
        <p:xfrm>
          <a:off x="697775" y="1293813"/>
          <a:ext cx="6781326" cy="470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952"/>
                <a:gridCol w="2082686"/>
                <a:gridCol w="31566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항목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비고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동작전압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1.8~5.5V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5V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핀수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28</a:t>
                      </a:r>
                      <a:r>
                        <a:rPr lang="ko-KR" altLang="en-US" sz="120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DIP : 28</a:t>
                      </a:r>
                      <a:r>
                        <a:rPr lang="ko-KR" altLang="en-US" sz="1200" smtClean="0"/>
                        <a:t>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TQFP: 32ro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입출력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smtClean="0"/>
                        <a:t>가능 핀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23</a:t>
                      </a:r>
                      <a:r>
                        <a:rPr lang="ko-KR" altLang="en-US" sz="120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smtClean="0"/>
                        <a:t>개의 핀을 입출력으로 사용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외부 크리스털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smtClean="0"/>
                        <a:t>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리셋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플래시 메모리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32Kbyte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SRAM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2Kbyte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EEPROM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1Kbyte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동작주파수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0~20MHz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16MHz (</a:t>
                      </a:r>
                      <a:r>
                        <a:rPr lang="ko-KR" altLang="en-US" sz="1200" smtClean="0"/>
                        <a:t>외부 크리스털 사용시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1MHz (</a:t>
                      </a:r>
                      <a:r>
                        <a:rPr lang="ko-KR" altLang="en-US" sz="1200" smtClean="0"/>
                        <a:t>기본 제품 출하시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8MHz (</a:t>
                      </a:r>
                      <a:r>
                        <a:rPr lang="ko-KR" altLang="en-US" sz="1200" smtClean="0"/>
                        <a:t>설정시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smtClean="0"/>
                        <a:t>채널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PWM </a:t>
                      </a:r>
                      <a:r>
                        <a:rPr lang="ko-KR" altLang="en-US" sz="1200" smtClean="0"/>
                        <a:t>채널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7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06.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통신 사양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통신 지원 방식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018" y="1455093"/>
            <a:ext cx="6536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UART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Rx, </a:t>
            </a:r>
            <a:r>
              <a:rPr lang="en-US" altLang="ko-KR" sz="1400" dirty="0" err="1" smtClean="0"/>
              <a:t>Tx</a:t>
            </a:r>
            <a:r>
              <a:rPr lang="en-US" altLang="ko-KR" sz="1400" dirty="0" smtClean="0"/>
              <a:t> 2</a:t>
            </a:r>
            <a:r>
              <a:rPr lang="ko-KR" altLang="en-US" sz="1400" dirty="0" smtClean="0"/>
              <a:t>개 핀 사용</a:t>
            </a:r>
            <a:endParaRPr lang="en-US" altLang="ko-KR" sz="1400" dirty="0" smtClean="0"/>
          </a:p>
          <a:p>
            <a:r>
              <a:rPr lang="en-US" altLang="ko-KR" sz="1400" dirty="0" smtClean="0"/>
              <a:t>     1:1 </a:t>
            </a:r>
            <a:r>
              <a:rPr lang="ko-KR" altLang="en-US" sz="1400" dirty="0" smtClean="0"/>
              <a:t>통신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SPI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3</a:t>
            </a:r>
            <a:r>
              <a:rPr lang="ko-KR" altLang="en-US" sz="1400" dirty="0" smtClean="0"/>
              <a:t>개의 데이터 핀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송수신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, 1</a:t>
            </a:r>
            <a:r>
              <a:rPr lang="ko-KR" altLang="en-US" sz="1400" dirty="0" smtClean="0"/>
              <a:t>개 동기화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1</a:t>
            </a:r>
            <a:r>
              <a:rPr lang="ko-KR" altLang="en-US" sz="1400" dirty="0" smtClean="0"/>
              <a:t>개의 </a:t>
            </a:r>
            <a:r>
              <a:rPr lang="ko-KR" altLang="en-US" sz="1400" dirty="0" err="1" smtClean="0"/>
              <a:t>제어핀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1:n </a:t>
            </a:r>
            <a:r>
              <a:rPr lang="ko-KR" altLang="en-US" sz="1400" dirty="0" smtClean="0"/>
              <a:t>통신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(3+n)</a:t>
            </a:r>
            <a:r>
              <a:rPr lang="ko-KR" altLang="en-US" sz="1400" dirty="0" smtClean="0"/>
              <a:t>개로 핀 수 증가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r>
              <a:rPr lang="ko-KR" altLang="en-US" sz="1400" dirty="0" smtClean="0"/>
              <a:t>주변 장치와 고속 통신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I2C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err="1" smtClean="0"/>
              <a:t>데이터핀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err="1" smtClean="0"/>
              <a:t>동기화핀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r>
              <a:rPr lang="en-US" altLang="ko-KR" sz="1400" dirty="0"/>
              <a:t>1:n </a:t>
            </a:r>
            <a:r>
              <a:rPr lang="ko-KR" altLang="en-US" sz="1400" dirty="0" smtClean="0"/>
              <a:t>통신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r>
              <a:rPr lang="ko-KR" altLang="en-US" sz="1400" dirty="0"/>
              <a:t>주변 장치와 고속 </a:t>
            </a:r>
            <a:r>
              <a:rPr lang="ko-KR" altLang="en-US" sz="1400" dirty="0" smtClean="0"/>
              <a:t>통신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장치가 늘어나도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개의 핀 만 사용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63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541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FB-157C-49A7-95FF-8906C5ADB49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9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 err="1">
                <a:latin typeface="+mn-ea"/>
              </a:rPr>
              <a:t>차산업혁명</a:t>
            </a:r>
            <a:r>
              <a:rPr lang="ko-KR" altLang="en-US" sz="1400" dirty="0">
                <a:latin typeface="+mn-ea"/>
              </a:rPr>
              <a:t> 시대 </a:t>
            </a:r>
            <a:r>
              <a:rPr lang="en-US" altLang="ko-KR" sz="1400" dirty="0" err="1">
                <a:latin typeface="+mn-ea"/>
              </a:rPr>
              <a:t>IoT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사물인터넷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와 </a:t>
            </a:r>
            <a:r>
              <a:rPr lang="ko-KR" altLang="en-US" sz="1400" dirty="0" err="1">
                <a:latin typeface="+mn-ea"/>
              </a:rPr>
              <a:t>아두이노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829002" y="6577568"/>
            <a:ext cx="320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/>
          </a:p>
        </p:txBody>
      </p:sp>
      <p:pic>
        <p:nvPicPr>
          <p:cNvPr id="69" name="Picture 4" descr="https://upload.wikimedia.org/wikipedia/commons/thumb/3/38/Arduino_Uno_-_R3.jpg/300px-Arduino_Uno_-_R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09" y="1258729"/>
            <a:ext cx="1636880" cy="163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9"/>
          <p:cNvSpPr/>
          <p:nvPr/>
        </p:nvSpPr>
        <p:spPr>
          <a:xfrm>
            <a:off x="2205255" y="1794248"/>
            <a:ext cx="614360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/>
              </a:rPr>
              <a:t>‘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/>
              </a:rPr>
              <a:t>오픈소스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/>
              </a:rPr>
              <a:t>(Open-source)’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/>
              </a:rPr>
              <a:t>를 기반으로 하여 다양한 연구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/>
              </a:rPr>
              <a:t>/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/>
              </a:rPr>
              <a:t>개발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/>
              </a:rPr>
              <a:t>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/>
              </a:rPr>
              <a:t>등을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/>
              </a:rPr>
              <a:t>‘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/>
              </a:rPr>
              <a:t>쉽고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/>
              </a:rPr>
              <a:t>’, ‘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/>
              </a:rPr>
              <a:t>빨리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/>
              </a:rPr>
              <a:t>’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/>
              </a:rPr>
              <a:t>할 수 있다</a:t>
            </a:r>
            <a:r>
              <a:rPr lang="en-US" altLang="ko-KR" sz="1200" dirty="0" smtClean="0">
                <a:latin typeface="나눔손글씨 펜" panose="03040600000000000000" pitchFamily="66" charset="-127"/>
                <a:ea typeface="나눔손글씨 펜" panose="03040600000000000000"/>
              </a:rPr>
              <a:t>.</a:t>
            </a:r>
          </a:p>
          <a:p>
            <a:r>
              <a:rPr lang="ko-KR" altLang="en-US" sz="1200" dirty="0" err="1">
                <a:ea typeface="나눔손글씨 펜" panose="03040600000000000000"/>
              </a:rPr>
              <a:t>오픈소스</a:t>
            </a:r>
            <a:r>
              <a:rPr lang="ko-KR" altLang="en-US" sz="1200" dirty="0">
                <a:ea typeface="나눔손글씨 펜" panose="03040600000000000000"/>
              </a:rPr>
              <a:t> 소프트웨어의 대표적인 제품 </a:t>
            </a:r>
            <a:r>
              <a:rPr lang="en-US" altLang="ko-KR" sz="1200" dirty="0">
                <a:ea typeface="나눔손글씨 펜" panose="03040600000000000000"/>
              </a:rPr>
              <a:t>(2005</a:t>
            </a:r>
            <a:r>
              <a:rPr lang="ko-KR" altLang="en-US" sz="1200" dirty="0">
                <a:ea typeface="나눔손글씨 펜" panose="03040600000000000000"/>
              </a:rPr>
              <a:t>년 이탈리아</a:t>
            </a:r>
            <a:r>
              <a:rPr lang="en-US" altLang="ko-KR" sz="1200" dirty="0">
                <a:ea typeface="나눔손글씨 펜" panose="03040600000000000000"/>
              </a:rPr>
              <a:t>)</a:t>
            </a:r>
            <a:endParaRPr lang="ko-KR" altLang="en-US" sz="1200" dirty="0">
              <a:ea typeface="나눔손글씨 펜" panose="03040600000000000000"/>
            </a:endParaRPr>
          </a:p>
          <a:p>
            <a:r>
              <a:rPr lang="ko-KR" altLang="en-US" sz="1200" dirty="0" err="1">
                <a:ea typeface="나눔손글씨 펜" panose="03040600000000000000"/>
              </a:rPr>
              <a:t>아두이노</a:t>
            </a:r>
            <a:r>
              <a:rPr lang="en-US" altLang="ko-KR" sz="1200" dirty="0">
                <a:ea typeface="나눔손글씨 펜" panose="03040600000000000000"/>
              </a:rPr>
              <a:t>: </a:t>
            </a:r>
            <a:r>
              <a:rPr lang="ko-KR" altLang="en-US" sz="1200" dirty="0">
                <a:ea typeface="나눔손글씨 펜" panose="03040600000000000000"/>
              </a:rPr>
              <a:t>이탈리아의 왕 이름에서 </a:t>
            </a:r>
            <a:r>
              <a:rPr lang="ko-KR" altLang="en-US" sz="1200" dirty="0" smtClean="0">
                <a:ea typeface="나눔손글씨 펜" panose="03040600000000000000"/>
              </a:rPr>
              <a:t>유래</a:t>
            </a:r>
            <a:endParaRPr lang="en-US" altLang="ko-KR" sz="1200" dirty="0">
              <a:ea typeface="나눔손글씨 펜" panose="03040600000000000000"/>
            </a:endParaRPr>
          </a:p>
          <a:p>
            <a:r>
              <a:rPr lang="ko-KR" altLang="en-US" sz="1200" dirty="0" err="1" smtClean="0">
                <a:ea typeface="나눔손글씨 펜" panose="03040600000000000000"/>
              </a:rPr>
              <a:t>오픈소스</a:t>
            </a:r>
            <a:r>
              <a:rPr lang="ko-KR" altLang="en-US" sz="1200" dirty="0" smtClean="0">
                <a:ea typeface="나눔손글씨 펜" panose="03040600000000000000"/>
              </a:rPr>
              <a:t> </a:t>
            </a:r>
            <a:r>
              <a:rPr lang="ko-KR" altLang="en-US" sz="1200" dirty="0">
                <a:ea typeface="나눔손글씨 펜" panose="03040600000000000000"/>
              </a:rPr>
              <a:t>하드웨어 프로젝트의 </a:t>
            </a:r>
            <a:r>
              <a:rPr lang="ko-KR" altLang="en-US" sz="1200" dirty="0" smtClean="0">
                <a:ea typeface="나눔손글씨 펜" panose="03040600000000000000"/>
              </a:rPr>
              <a:t>결과물</a:t>
            </a:r>
            <a:endParaRPr lang="en-US" altLang="ko-KR" sz="1200" dirty="0" smtClean="0">
              <a:ea typeface="나눔손글씨 펜" panose="03040600000000000000"/>
            </a:endParaRPr>
          </a:p>
          <a:p>
            <a:r>
              <a:rPr lang="ko-KR" altLang="en-US" sz="1200" dirty="0" smtClean="0">
                <a:ea typeface="나눔손글씨 펜" panose="03040600000000000000"/>
              </a:rPr>
              <a:t>하드웨어 </a:t>
            </a:r>
            <a:r>
              <a:rPr lang="ko-KR" altLang="en-US" sz="1200" dirty="0">
                <a:ea typeface="나눔손글씨 펜" panose="03040600000000000000"/>
              </a:rPr>
              <a:t>설계도가 </a:t>
            </a:r>
            <a:r>
              <a:rPr lang="ko-KR" altLang="en-US" sz="1200" dirty="0" err="1">
                <a:ea typeface="나눔손글씨 펜" panose="03040600000000000000"/>
              </a:rPr>
              <a:t>오픈되어</a:t>
            </a:r>
            <a:r>
              <a:rPr lang="ko-KR" altLang="en-US" sz="1200" dirty="0">
                <a:ea typeface="나눔손글씨 펜" panose="03040600000000000000"/>
              </a:rPr>
              <a:t> 있어 누구든지 만들 수 </a:t>
            </a:r>
            <a:r>
              <a:rPr lang="ko-KR" altLang="en-US" sz="1200" dirty="0" smtClean="0">
                <a:ea typeface="나눔손글씨 펜" panose="03040600000000000000"/>
              </a:rPr>
              <a:t>있음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/>
            </a:endParaRPr>
          </a:p>
        </p:txBody>
      </p:sp>
      <p:pic>
        <p:nvPicPr>
          <p:cNvPr id="71" name="Picture 8" descr="https://images.indiegogo.com/file_attachments/996143/files/20141108041549-opensource.png?141544894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19" y="3023136"/>
            <a:ext cx="2366467" cy="81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http://www.geeky-gadgets.com/wp-content/uploads/2014/02/LEWE-Open-Source-Biometric-Wristban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0" y="4038981"/>
            <a:ext cx="1856705" cy="1039755"/>
          </a:xfrm>
          <a:prstGeom prst="ellipse">
            <a:avLst/>
          </a:prstGeom>
          <a:ln w="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2" descr="http://www.geekland.co/media/2(37)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730" y="3023136"/>
            <a:ext cx="1425855" cy="1287744"/>
          </a:xfrm>
          <a:prstGeom prst="ellipse">
            <a:avLst/>
          </a:prstGeom>
          <a:ln w="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4" descr="32335: Robot Shield with Arduin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87" y="4515422"/>
            <a:ext cx="1695598" cy="1695598"/>
          </a:xfrm>
          <a:prstGeom prst="ellipse">
            <a:avLst/>
          </a:prstGeom>
          <a:ln w="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30"/>
          <p:cNvSpPr/>
          <p:nvPr/>
        </p:nvSpPr>
        <p:spPr>
          <a:xfrm>
            <a:off x="4581097" y="3475583"/>
            <a:ext cx="44335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‘</a:t>
            </a:r>
            <a:r>
              <a:rPr lang="ko-KR" altLang="en-US" sz="12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오픈소스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(Open-source)’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로 인해</a:t>
            </a:r>
          </a:p>
          <a:p>
            <a:r>
              <a:rPr lang="ko-KR" altLang="en-US" sz="1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수많은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사람들이 아두이노라는 플랫폼을 사용한다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즉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많은 정보와 소스코드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사용방법을 웹에서 구할 수 있으며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질문에 대한 답변을 위한 커뮤니티가 다수 존재한다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  <a:p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마치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학계에서 논문을 쓰고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인용을 하면서 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더 좋은 연구를 하고 과학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공학이 발전한 것과 같이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endParaRPr lang="en-US" altLang="ko-KR" sz="12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1200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오픈소스로</a:t>
            </a:r>
            <a:r>
              <a:rPr lang="ko-KR" altLang="en-US" sz="1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인해 창의적인 아이디어가 구현될 수 있다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23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9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4</a:t>
            </a:r>
            <a:r>
              <a:rPr lang="ko-KR" altLang="en-US" sz="1400" dirty="0" err="1" smtClean="0">
                <a:latin typeface="+mn-ea"/>
              </a:rPr>
              <a:t>차산업혁명</a:t>
            </a:r>
            <a:r>
              <a:rPr lang="ko-KR" altLang="en-US" sz="1400" dirty="0" smtClean="0">
                <a:latin typeface="+mn-ea"/>
              </a:rPr>
              <a:t> 시대 </a:t>
            </a:r>
            <a:r>
              <a:rPr lang="en-US" altLang="ko-KR" sz="1400" dirty="0" err="1" smtClean="0">
                <a:latin typeface="+mn-ea"/>
              </a:rPr>
              <a:t>IoT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사물인터넷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와 </a:t>
            </a:r>
            <a:r>
              <a:rPr lang="ko-KR" altLang="en-US" sz="1400" dirty="0" err="1" smtClean="0">
                <a:latin typeface="+mn-ea"/>
              </a:rPr>
              <a:t>아두이노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829002" y="6577568"/>
            <a:ext cx="320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pic>
        <p:nvPicPr>
          <p:cNvPr id="69" name="Picture 4" descr="https://upload.wikimedia.org/wikipedia/commons/thumb/3/38/Arduino_Uno_-_R3.jpg/300px-Arduino_Uno_-_R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09" y="1258729"/>
            <a:ext cx="1636880" cy="163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blog.maketank.it/wp-content/uploads/2013/01/BotanicallsSparkfunKit_jade1_800-580x43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8" y="3917757"/>
            <a:ext cx="2167399" cy="162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low-powerdesign.com/donovansbrain/wp-content/uploads/2013/06/arducopter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857" y="3586837"/>
            <a:ext cx="2708577" cy="18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23"/>
          <p:cNvSpPr/>
          <p:nvPr/>
        </p:nvSpPr>
        <p:spPr>
          <a:xfrm>
            <a:off x="152929" y="3416560"/>
            <a:ext cx="3211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농업에서 작물의 생장을 </a:t>
            </a:r>
            <a:r>
              <a:rPr lang="ko-KR" altLang="en-US" sz="1200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모니터링하고싶은</a:t>
            </a:r>
            <a:r>
              <a:rPr lang="ko-KR" altLang="en-US" sz="1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충북 진천의 김모 아저씨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(58)</a:t>
            </a:r>
          </a:p>
        </p:txBody>
      </p:sp>
      <p:sp>
        <p:nvSpPr>
          <p:cNvPr id="25" name="Rectangle 27"/>
          <p:cNvSpPr/>
          <p:nvPr/>
        </p:nvSpPr>
        <p:spPr>
          <a:xfrm>
            <a:off x="3182944" y="309684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취미 삼아 드론을 직접 만들어보고 싶은 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로봇고등학교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학년 홍모군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(18)</a:t>
            </a:r>
          </a:p>
        </p:txBody>
      </p:sp>
      <p:pic>
        <p:nvPicPr>
          <p:cNvPr id="26" name="Picture 6" descr="https://i.ytimg.com/vi/Esp8esSEng8/maxresdefaul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63" y="3917757"/>
            <a:ext cx="2408031" cy="162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8"/>
          <p:cNvSpPr/>
          <p:nvPr/>
        </p:nvSpPr>
        <p:spPr>
          <a:xfrm>
            <a:off x="5956478" y="3320910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빠른 승진을 위해 고가의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PLC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장비를 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아두이노로 대체하려는 정대리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(25)</a:t>
            </a:r>
          </a:p>
        </p:txBody>
      </p:sp>
      <p:sp>
        <p:nvSpPr>
          <p:cNvPr id="28" name="Rectangle 9"/>
          <p:cNvSpPr/>
          <p:nvPr/>
        </p:nvSpPr>
        <p:spPr>
          <a:xfrm>
            <a:off x="2205255" y="1794248"/>
            <a:ext cx="614360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/>
              </a:rPr>
              <a:t>‘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/>
              </a:rPr>
              <a:t>오픈소스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/>
              </a:rPr>
              <a:t>(Open-source)’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/>
              </a:rPr>
              <a:t>를 기반으로 하여 다양한 연구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/>
              </a:rPr>
              <a:t>/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/>
              </a:rPr>
              <a:t>개발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/>
              </a:rPr>
              <a:t>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/>
              </a:rPr>
              <a:t>등을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/>
              </a:rPr>
              <a:t>‘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/>
              </a:rPr>
              <a:t>쉽고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/>
              </a:rPr>
              <a:t>’, ‘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/>
              </a:rPr>
              <a:t>빨리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/>
              </a:rPr>
              <a:t>’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/>
              </a:rPr>
              <a:t>할 수 있다</a:t>
            </a:r>
            <a:r>
              <a:rPr lang="en-US" altLang="ko-KR" sz="1200" dirty="0" smtClean="0">
                <a:latin typeface="나눔손글씨 펜" panose="03040600000000000000" pitchFamily="66" charset="-127"/>
                <a:ea typeface="나눔손글씨 펜" panose="03040600000000000000"/>
              </a:rPr>
              <a:t>.</a:t>
            </a:r>
          </a:p>
          <a:p>
            <a:r>
              <a:rPr lang="ko-KR" altLang="en-US" sz="1200" dirty="0" err="1">
                <a:ea typeface="나눔손글씨 펜" panose="03040600000000000000"/>
              </a:rPr>
              <a:t>오픈소스</a:t>
            </a:r>
            <a:r>
              <a:rPr lang="ko-KR" altLang="en-US" sz="1200" dirty="0">
                <a:ea typeface="나눔손글씨 펜" panose="03040600000000000000"/>
              </a:rPr>
              <a:t> 소프트웨어의 대표적인 제품 </a:t>
            </a:r>
            <a:r>
              <a:rPr lang="en-US" altLang="ko-KR" sz="1200" dirty="0">
                <a:ea typeface="나눔손글씨 펜" panose="03040600000000000000"/>
              </a:rPr>
              <a:t>(2005</a:t>
            </a:r>
            <a:r>
              <a:rPr lang="ko-KR" altLang="en-US" sz="1200" dirty="0">
                <a:ea typeface="나눔손글씨 펜" panose="03040600000000000000"/>
              </a:rPr>
              <a:t>년 이탈리아</a:t>
            </a:r>
            <a:r>
              <a:rPr lang="en-US" altLang="ko-KR" sz="1200" dirty="0">
                <a:ea typeface="나눔손글씨 펜" panose="03040600000000000000"/>
              </a:rPr>
              <a:t>)</a:t>
            </a:r>
            <a:endParaRPr lang="ko-KR" altLang="en-US" sz="1200" dirty="0">
              <a:ea typeface="나눔손글씨 펜" panose="03040600000000000000"/>
            </a:endParaRPr>
          </a:p>
          <a:p>
            <a:r>
              <a:rPr lang="ko-KR" altLang="en-US" sz="1200" dirty="0" err="1">
                <a:ea typeface="나눔손글씨 펜" panose="03040600000000000000"/>
              </a:rPr>
              <a:t>아두이노</a:t>
            </a:r>
            <a:r>
              <a:rPr lang="en-US" altLang="ko-KR" sz="1200" dirty="0">
                <a:ea typeface="나눔손글씨 펜" panose="03040600000000000000"/>
              </a:rPr>
              <a:t>: </a:t>
            </a:r>
            <a:r>
              <a:rPr lang="ko-KR" altLang="en-US" sz="1200" dirty="0">
                <a:ea typeface="나눔손글씨 펜" panose="03040600000000000000"/>
              </a:rPr>
              <a:t>이탈리아의 왕 이름에서 </a:t>
            </a:r>
            <a:r>
              <a:rPr lang="ko-KR" altLang="en-US" sz="1200" dirty="0" smtClean="0">
                <a:ea typeface="나눔손글씨 펜" panose="03040600000000000000"/>
              </a:rPr>
              <a:t>유래</a:t>
            </a:r>
            <a:endParaRPr lang="en-US" altLang="ko-KR" sz="1200" dirty="0">
              <a:ea typeface="나눔손글씨 펜" panose="03040600000000000000"/>
            </a:endParaRPr>
          </a:p>
          <a:p>
            <a:r>
              <a:rPr lang="ko-KR" altLang="en-US" sz="1200" dirty="0" err="1" smtClean="0">
                <a:ea typeface="나눔손글씨 펜" panose="03040600000000000000"/>
              </a:rPr>
              <a:t>오픈소스</a:t>
            </a:r>
            <a:r>
              <a:rPr lang="ko-KR" altLang="en-US" sz="1200" dirty="0" smtClean="0">
                <a:ea typeface="나눔손글씨 펜" panose="03040600000000000000"/>
              </a:rPr>
              <a:t> </a:t>
            </a:r>
            <a:r>
              <a:rPr lang="ko-KR" altLang="en-US" sz="1200" dirty="0">
                <a:ea typeface="나눔손글씨 펜" panose="03040600000000000000"/>
              </a:rPr>
              <a:t>하드웨어 프로젝트의 </a:t>
            </a:r>
            <a:r>
              <a:rPr lang="ko-KR" altLang="en-US" sz="1200" dirty="0" smtClean="0">
                <a:ea typeface="나눔손글씨 펜" panose="03040600000000000000"/>
              </a:rPr>
              <a:t>결과물</a:t>
            </a:r>
            <a:endParaRPr lang="en-US" altLang="ko-KR" sz="1200" dirty="0" smtClean="0">
              <a:ea typeface="나눔손글씨 펜" panose="03040600000000000000"/>
            </a:endParaRPr>
          </a:p>
          <a:p>
            <a:r>
              <a:rPr lang="ko-KR" altLang="en-US" sz="1200" dirty="0" smtClean="0">
                <a:ea typeface="나눔손글씨 펜" panose="03040600000000000000"/>
              </a:rPr>
              <a:t>하드웨어 </a:t>
            </a:r>
            <a:r>
              <a:rPr lang="ko-KR" altLang="en-US" sz="1200" dirty="0">
                <a:ea typeface="나눔손글씨 펜" panose="03040600000000000000"/>
              </a:rPr>
              <a:t>설계도가 </a:t>
            </a:r>
            <a:r>
              <a:rPr lang="ko-KR" altLang="en-US" sz="1200" dirty="0" err="1">
                <a:ea typeface="나눔손글씨 펜" panose="03040600000000000000"/>
              </a:rPr>
              <a:t>오픈되어</a:t>
            </a:r>
            <a:r>
              <a:rPr lang="ko-KR" altLang="en-US" sz="1200" dirty="0">
                <a:ea typeface="나눔손글씨 펜" panose="03040600000000000000"/>
              </a:rPr>
              <a:t> 있어 누구든지 만들 수 </a:t>
            </a:r>
            <a:r>
              <a:rPr lang="ko-KR" altLang="en-US" sz="1200" dirty="0" smtClean="0">
                <a:ea typeface="나눔손글씨 펜" panose="03040600000000000000"/>
              </a:rPr>
              <a:t>있음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1318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9704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종류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어떤 </a:t>
            </a:r>
            <a:r>
              <a:rPr lang="ko-KR" altLang="en-US" sz="1400" dirty="0" err="1" smtClean="0">
                <a:latin typeface="+mn-ea"/>
              </a:rPr>
              <a:t>아두이노를</a:t>
            </a:r>
            <a:r>
              <a:rPr lang="ko-KR" altLang="en-US" sz="1400" dirty="0" smtClean="0">
                <a:latin typeface="+mn-ea"/>
              </a:rPr>
              <a:t> 사용할까</a:t>
            </a:r>
            <a:r>
              <a:rPr lang="en-US" altLang="ko-KR" sz="1400" dirty="0" smtClean="0">
                <a:latin typeface="+mn-ea"/>
              </a:rPr>
              <a:t>?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34" name="Picture 6" descr="http://arduino.cc/en/uploads/Main/ArduinoMega2560_R3_thumb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39" y="469079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ttp://arduino.cc/en/uploads/Main/ArduinoNano_thumb_3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47" y="363312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http://arduino.cc/en/uploads/Main/Due_thumb_a.jp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083" y="463293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 descr="http://arduino.cc/en/uploads/Main/Lilypad_thumb_5.jp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92" y="3686925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http://arduino.cc/en/uploads/Main/Yun_thumb.jpg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012" y="416317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www.arduino.cc/en/uploads/Main/ArduinoUno_R3_Front_450px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32" y="1375883"/>
            <a:ext cx="2463764" cy="162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1"/>
          <p:cNvSpPr/>
          <p:nvPr/>
        </p:nvSpPr>
        <p:spPr>
          <a:xfrm>
            <a:off x="2199441" y="1042270"/>
            <a:ext cx="1401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아두이노 우노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R3</a:t>
            </a:r>
          </a:p>
        </p:txBody>
      </p:sp>
      <p:cxnSp>
        <p:nvCxnSpPr>
          <p:cNvPr id="41" name="Curved Connector 12"/>
          <p:cNvCxnSpPr/>
          <p:nvPr/>
        </p:nvCxnSpPr>
        <p:spPr>
          <a:xfrm rot="10800000" flipV="1">
            <a:off x="1988560" y="1259895"/>
            <a:ext cx="364931" cy="18466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3"/>
          <p:cNvSpPr/>
          <p:nvPr/>
        </p:nvSpPr>
        <p:spPr>
          <a:xfrm>
            <a:off x="1603126" y="3294344"/>
            <a:ext cx="24929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아두이노라는 이름의 다른 형제들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3" name="Rectangle 17"/>
          <p:cNvSpPr/>
          <p:nvPr/>
        </p:nvSpPr>
        <p:spPr>
          <a:xfrm>
            <a:off x="6105522" y="4282237"/>
            <a:ext cx="2874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만약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사이즈 및 기능을 바꾸고 싶다면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아두이노 나노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아두이노 메가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아두이노 듀에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아두이노 윤 등의 보드를 사용할 수 있다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</p:txBody>
      </p:sp>
      <p:sp>
        <p:nvSpPr>
          <p:cNvPr id="44" name="Rectangle 18"/>
          <p:cNvSpPr/>
          <p:nvPr/>
        </p:nvSpPr>
        <p:spPr>
          <a:xfrm>
            <a:off x="3003659" y="1578515"/>
            <a:ext cx="3664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가장 많이 판매되었기 때문에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</a:p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교육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자료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소스코드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등이 가장 많고 활발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처음 시작한다면 아두이노 우노로 시작하면 된다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</p:txBody>
      </p:sp>
      <p:pic>
        <p:nvPicPr>
          <p:cNvPr id="45" name="Picture 2" descr="http://www.shieldlist.org/templates/images/stacked-shields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153" y="2517992"/>
            <a:ext cx="1509281" cy="1534436"/>
          </a:xfrm>
          <a:prstGeom prst="ellipse">
            <a:avLst/>
          </a:prstGeom>
          <a:ln w="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20"/>
          <p:cNvSpPr/>
          <p:nvPr/>
        </p:nvSpPr>
        <p:spPr>
          <a:xfrm>
            <a:off x="7393413" y="1898270"/>
            <a:ext cx="1787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아두이노 쉴드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</a:t>
            </a:r>
          </a:p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적층식으로 기능 확장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47" name="Curved Connector 21"/>
          <p:cNvCxnSpPr>
            <a:endCxn id="45" idx="0"/>
          </p:cNvCxnSpPr>
          <p:nvPr/>
        </p:nvCxnSpPr>
        <p:spPr>
          <a:xfrm rot="10800000" flipV="1">
            <a:off x="7001794" y="2230632"/>
            <a:ext cx="350054" cy="2873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829002" y="6577568"/>
            <a:ext cx="320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14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9704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종류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키트 구성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29002" y="6577568"/>
            <a:ext cx="320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4</a:t>
            </a:r>
            <a:endParaRPr lang="ko-KR" altLang="en-US" sz="1100" dirty="0"/>
          </a:p>
        </p:txBody>
      </p:sp>
      <p:pic>
        <p:nvPicPr>
          <p:cNvPr id="2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84" y="1615731"/>
            <a:ext cx="4556016" cy="4556016"/>
          </a:xfrm>
          <a:prstGeom prst="rect">
            <a:avLst/>
          </a:prstGeom>
        </p:spPr>
      </p:pic>
      <p:sp>
        <p:nvSpPr>
          <p:cNvPr id="26" name="Rectangle 7"/>
          <p:cNvSpPr/>
          <p:nvPr/>
        </p:nvSpPr>
        <p:spPr>
          <a:xfrm>
            <a:off x="3145988" y="1281877"/>
            <a:ext cx="14505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아두이노 </a:t>
            </a:r>
            <a:r>
              <a:rPr lang="ko-KR" altLang="en-US" sz="12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우노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R3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호환보드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27" name="Curved Connector 8"/>
          <p:cNvCxnSpPr/>
          <p:nvPr/>
        </p:nvCxnSpPr>
        <p:spPr>
          <a:xfrm rot="5400000">
            <a:off x="3836283" y="1843753"/>
            <a:ext cx="423768" cy="22334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0"/>
          <p:cNvSpPr/>
          <p:nvPr/>
        </p:nvSpPr>
        <p:spPr>
          <a:xfrm>
            <a:off x="4736603" y="1706439"/>
            <a:ext cx="11592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푸쉬버튼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29" name="Curved Connector 11"/>
          <p:cNvCxnSpPr/>
          <p:nvPr/>
        </p:nvCxnSpPr>
        <p:spPr>
          <a:xfrm rot="10800000" flipV="1">
            <a:off x="4866666" y="1955428"/>
            <a:ext cx="161200" cy="15843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5"/>
          <p:cNvSpPr/>
          <p:nvPr/>
        </p:nvSpPr>
        <p:spPr>
          <a:xfrm>
            <a:off x="6007638" y="1873372"/>
            <a:ext cx="1604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220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옴 저항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LED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와 함께 연결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31" name="Curved Connector 16"/>
          <p:cNvCxnSpPr/>
          <p:nvPr/>
        </p:nvCxnSpPr>
        <p:spPr>
          <a:xfrm rot="10800000" flipV="1">
            <a:off x="6007638" y="2230871"/>
            <a:ext cx="161200" cy="15843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7"/>
          <p:cNvSpPr/>
          <p:nvPr/>
        </p:nvSpPr>
        <p:spPr>
          <a:xfrm>
            <a:off x="4736603" y="4493389"/>
            <a:ext cx="11592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브레드보드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48" name="Curved Connector 18"/>
          <p:cNvCxnSpPr/>
          <p:nvPr/>
        </p:nvCxnSpPr>
        <p:spPr>
          <a:xfrm rot="10800000">
            <a:off x="5492788" y="3258676"/>
            <a:ext cx="606529" cy="344656"/>
          </a:xfrm>
          <a:prstGeom prst="curvedConnector3">
            <a:avLst>
              <a:gd name="adj1" fmla="val 102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24"/>
          <p:cNvSpPr/>
          <p:nvPr/>
        </p:nvSpPr>
        <p:spPr>
          <a:xfrm>
            <a:off x="4736603" y="328363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조도센서</a:t>
            </a:r>
            <a:endParaRPr lang="ko-KR" altLang="en-US" sz="1200" dirty="0"/>
          </a:p>
        </p:txBody>
      </p:sp>
      <p:cxnSp>
        <p:nvCxnSpPr>
          <p:cNvPr id="50" name="Curved Connector 26"/>
          <p:cNvCxnSpPr/>
          <p:nvPr/>
        </p:nvCxnSpPr>
        <p:spPr>
          <a:xfrm rot="5400000" flipH="1" flipV="1">
            <a:off x="5074832" y="3230861"/>
            <a:ext cx="152367" cy="10555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29"/>
          <p:cNvSpPr/>
          <p:nvPr/>
        </p:nvSpPr>
        <p:spPr>
          <a:xfrm>
            <a:off x="4188843" y="3098970"/>
            <a:ext cx="474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LED</a:t>
            </a:r>
            <a:endParaRPr lang="ko-KR" altLang="en-US" sz="1200" dirty="0"/>
          </a:p>
        </p:txBody>
      </p:sp>
      <p:cxnSp>
        <p:nvCxnSpPr>
          <p:cNvPr id="52" name="Curved Connector 30"/>
          <p:cNvCxnSpPr/>
          <p:nvPr/>
        </p:nvCxnSpPr>
        <p:spPr>
          <a:xfrm flipV="1">
            <a:off x="4585697" y="3207453"/>
            <a:ext cx="117996" cy="7618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33"/>
          <p:cNvSpPr/>
          <p:nvPr/>
        </p:nvSpPr>
        <p:spPr>
          <a:xfrm>
            <a:off x="6160038" y="3294067"/>
            <a:ext cx="1159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10K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옴 저항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조도센서 및 버튼과 연결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4" name="Rectangle 34"/>
          <p:cNvSpPr/>
          <p:nvPr/>
        </p:nvSpPr>
        <p:spPr>
          <a:xfrm>
            <a:off x="3426405" y="5291742"/>
            <a:ext cx="11592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40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핀 헤더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5" name="Rectangle 35"/>
          <p:cNvSpPr/>
          <p:nvPr/>
        </p:nvSpPr>
        <p:spPr>
          <a:xfrm>
            <a:off x="2656016" y="5547078"/>
            <a:ext cx="1159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USB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케이블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전원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통신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)</a:t>
            </a:r>
          </a:p>
        </p:txBody>
      </p:sp>
      <p:sp>
        <p:nvSpPr>
          <p:cNvPr id="56" name="Rectangle 36"/>
          <p:cNvSpPr/>
          <p:nvPr/>
        </p:nvSpPr>
        <p:spPr>
          <a:xfrm>
            <a:off x="307464" y="3294067"/>
            <a:ext cx="1745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점퍼케이블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아두이노와 컴포넌트 연결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107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995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우노</a:t>
            </a:r>
            <a:r>
              <a:rPr lang="ko-KR" altLang="en-US" b="1" dirty="0" smtClean="0"/>
              <a:t> 호환 보드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우노보드</a:t>
            </a:r>
            <a:r>
              <a:rPr lang="ko-KR" altLang="en-US" sz="1400" dirty="0" smtClean="0">
                <a:latin typeface="+mn-ea"/>
              </a:rPr>
              <a:t>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29002" y="6577568"/>
            <a:ext cx="320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5</a:t>
            </a:r>
            <a:endParaRPr lang="ko-KR" altLang="en-US" sz="1100" dirty="0"/>
          </a:p>
        </p:txBody>
      </p:sp>
      <p:pic>
        <p:nvPicPr>
          <p:cNvPr id="34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4" y="2732319"/>
            <a:ext cx="5125014" cy="3391553"/>
          </a:xfrm>
          <a:prstGeom prst="rect">
            <a:avLst/>
          </a:prstGeom>
        </p:spPr>
      </p:pic>
      <p:sp>
        <p:nvSpPr>
          <p:cNvPr id="36" name="Rectangle 9"/>
          <p:cNvSpPr/>
          <p:nvPr/>
        </p:nvSpPr>
        <p:spPr>
          <a:xfrm>
            <a:off x="80679" y="3391750"/>
            <a:ext cx="19574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USB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포트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 </a:t>
            </a:r>
            <a:endParaRPr lang="en-US" altLang="ko-KR" sz="12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1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1) </a:t>
            </a:r>
            <a:r>
              <a:rPr lang="ko-KR" altLang="en-US" sz="1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전원을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공급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(5V)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   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1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2) </a:t>
            </a:r>
            <a:r>
              <a:rPr lang="ko-KR" altLang="en-US" sz="1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프로그래밍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업로드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1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3) </a:t>
            </a:r>
            <a:r>
              <a:rPr lang="ko-KR" altLang="en-US" sz="1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시리얼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유선 통신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37" name="Curved Connector 10"/>
          <p:cNvCxnSpPr/>
          <p:nvPr/>
        </p:nvCxnSpPr>
        <p:spPr>
          <a:xfrm flipV="1">
            <a:off x="1717928" y="3681291"/>
            <a:ext cx="464165" cy="10073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14"/>
          <p:cNvSpPr/>
          <p:nvPr/>
        </p:nvSpPr>
        <p:spPr>
          <a:xfrm>
            <a:off x="80679" y="5171398"/>
            <a:ext cx="1787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배럴잭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외부전원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):</a:t>
            </a:r>
            <a:endParaRPr lang="en-US" altLang="ko-KR" sz="1200" dirty="0"/>
          </a:p>
          <a:p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12V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까지 전원공급 가능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40" name="Curved Connector 15"/>
          <p:cNvCxnSpPr/>
          <p:nvPr/>
        </p:nvCxnSpPr>
        <p:spPr>
          <a:xfrm flipV="1">
            <a:off x="1606800" y="5494563"/>
            <a:ext cx="464165" cy="100737"/>
          </a:xfrm>
          <a:prstGeom prst="curvedConnector3">
            <a:avLst>
              <a:gd name="adj1" fmla="val 897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20"/>
          <p:cNvCxnSpPr/>
          <p:nvPr/>
        </p:nvCxnSpPr>
        <p:spPr>
          <a:xfrm rot="16200000" flipV="1">
            <a:off x="4537249" y="5905135"/>
            <a:ext cx="573379" cy="29783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21"/>
          <p:cNvCxnSpPr/>
          <p:nvPr/>
        </p:nvCxnSpPr>
        <p:spPr>
          <a:xfrm rot="16200000" flipV="1">
            <a:off x="4684488" y="5911008"/>
            <a:ext cx="356510" cy="6921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25"/>
          <p:cNvSpPr/>
          <p:nvPr/>
        </p:nvSpPr>
        <p:spPr>
          <a:xfrm>
            <a:off x="4044257" y="6388869"/>
            <a:ext cx="28809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보드의 모든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GND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끼리는 연결되어 있음</a:t>
            </a:r>
            <a:endParaRPr lang="en-US" altLang="ko-KR" sz="1200" dirty="0"/>
          </a:p>
        </p:txBody>
      </p:sp>
      <p:sp>
        <p:nvSpPr>
          <p:cNvPr id="44" name="Rectangle 28"/>
          <p:cNvSpPr/>
          <p:nvPr/>
        </p:nvSpPr>
        <p:spPr>
          <a:xfrm>
            <a:off x="2895952" y="6007357"/>
            <a:ext cx="1301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3.3V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및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5V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출력</a:t>
            </a:r>
            <a:endParaRPr lang="en-US" altLang="ko-KR" sz="1200" dirty="0"/>
          </a:p>
        </p:txBody>
      </p:sp>
      <p:cxnSp>
        <p:nvCxnSpPr>
          <p:cNvPr id="45" name="Curved Connector 29"/>
          <p:cNvCxnSpPr/>
          <p:nvPr/>
        </p:nvCxnSpPr>
        <p:spPr>
          <a:xfrm rot="5400000" flipH="1" flipV="1">
            <a:off x="4101110" y="5837972"/>
            <a:ext cx="328127" cy="28764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31"/>
          <p:cNvSpPr/>
          <p:nvPr/>
        </p:nvSpPr>
        <p:spPr>
          <a:xfrm>
            <a:off x="6059719" y="3311959"/>
            <a:ext cx="27302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디지털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포트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</a:t>
            </a:r>
          </a:p>
          <a:p>
            <a:r>
              <a:rPr lang="en-US" altLang="ko-KR" sz="1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1) 0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번에서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13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번까지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1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2) </a:t>
            </a:r>
            <a:r>
              <a:rPr lang="ko-KR" altLang="en-US" sz="1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중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3,5,6,9,10,11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은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PWM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포트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1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3) 0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번과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번은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RX, TX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로 통신 포트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endParaRPr lang="ko-KR" altLang="en-US" sz="1200" dirty="0"/>
          </a:p>
        </p:txBody>
      </p:sp>
      <p:sp>
        <p:nvSpPr>
          <p:cNvPr id="47" name="Rectangle 32"/>
          <p:cNvSpPr/>
          <p:nvPr/>
        </p:nvSpPr>
        <p:spPr>
          <a:xfrm>
            <a:off x="6091779" y="5022286"/>
            <a:ext cx="26212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아날로그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포트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</a:t>
            </a:r>
          </a:p>
          <a:p>
            <a:r>
              <a:rPr lang="en-US" altLang="ko-KR" sz="1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1) 10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비트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(0~1023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의 분해능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)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입력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1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2) A4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(SDA), A5 (SCL)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로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I2c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통신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57" name="Curved Connector 33"/>
          <p:cNvCxnSpPr/>
          <p:nvPr/>
        </p:nvCxnSpPr>
        <p:spPr>
          <a:xfrm rot="10800000" flipV="1">
            <a:off x="5260431" y="3486151"/>
            <a:ext cx="831348" cy="24550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36"/>
          <p:cNvCxnSpPr/>
          <p:nvPr/>
        </p:nvCxnSpPr>
        <p:spPr>
          <a:xfrm rot="10800000" flipV="1">
            <a:off x="5854695" y="5266119"/>
            <a:ext cx="237084" cy="9689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39"/>
          <p:cNvCxnSpPr/>
          <p:nvPr/>
        </p:nvCxnSpPr>
        <p:spPr>
          <a:xfrm rot="10800000">
            <a:off x="5973237" y="4733427"/>
            <a:ext cx="278506" cy="5606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40"/>
          <p:cNvSpPr/>
          <p:nvPr/>
        </p:nvSpPr>
        <p:spPr>
          <a:xfrm>
            <a:off x="6251743" y="4604825"/>
            <a:ext cx="25571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블루투스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센서 등 연결 포트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옵션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)</a:t>
            </a:r>
          </a:p>
        </p:txBody>
      </p:sp>
      <p:sp>
        <p:nvSpPr>
          <p:cNvPr id="61" name="Rectangle 42"/>
          <p:cNvSpPr/>
          <p:nvPr/>
        </p:nvSpPr>
        <p:spPr>
          <a:xfrm>
            <a:off x="4070950" y="3883164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ATmega328</a:t>
            </a:r>
          </a:p>
        </p:txBody>
      </p:sp>
      <p:cxnSp>
        <p:nvCxnSpPr>
          <p:cNvPr id="62" name="Curved Connector 43"/>
          <p:cNvCxnSpPr/>
          <p:nvPr/>
        </p:nvCxnSpPr>
        <p:spPr>
          <a:xfrm rot="16200000" flipH="1">
            <a:off x="4149735" y="4227620"/>
            <a:ext cx="271271" cy="174919"/>
          </a:xfrm>
          <a:prstGeom prst="curvedConnector3">
            <a:avLst>
              <a:gd name="adj1" fmla="val 909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3"/>
          <p:cNvSpPr/>
          <p:nvPr/>
        </p:nvSpPr>
        <p:spPr>
          <a:xfrm>
            <a:off x="3051088" y="1225407"/>
            <a:ext cx="53623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마이크로컨트롤러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 ATmega328P</a:t>
            </a: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동작 전압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 5V (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하지만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7~12V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도 가능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14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개의 디지털 입출력 핀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그 중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6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개는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PWM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으로 사용 가능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6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개의 아날로그 입력 핀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센서값 읽을 때 주로 사용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32KB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의 플래시 메모리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전원을 껐다켜도 프로그램은 저장되어 있음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클럭 속도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 16MHz</a:t>
            </a: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사이즈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 68.6mm x 53.4mm (25g)</a:t>
            </a:r>
          </a:p>
        </p:txBody>
      </p:sp>
    </p:spTree>
    <p:extLst>
      <p:ext uri="{BB962C8B-B14F-4D97-AF65-F5344CB8AC3E}">
        <p14:creationId xmlns:p14="http://schemas.microsoft.com/office/powerpoint/2010/main" val="18792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995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우노</a:t>
            </a:r>
            <a:r>
              <a:rPr lang="ko-KR" altLang="en-US" b="1" dirty="0" smtClean="0"/>
              <a:t> 호환 보드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모든 시스템의 처음과 마지막은 전원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29002" y="6577568"/>
            <a:ext cx="320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29" name="Rectangle 1"/>
          <p:cNvSpPr/>
          <p:nvPr/>
        </p:nvSpPr>
        <p:spPr>
          <a:xfrm>
            <a:off x="478205" y="1648489"/>
            <a:ext cx="24304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1. </a:t>
            </a:r>
            <a:r>
              <a:rPr lang="ko-KR" altLang="en-US" sz="1200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배럴잭을</a:t>
            </a:r>
            <a:r>
              <a:rPr lang="ko-KR" altLang="en-US" sz="1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통한 전원 공급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1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2. USB 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케이블을 통한 전원 공급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1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3. VIN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과 </a:t>
            </a:r>
            <a:r>
              <a:rPr lang="en-US" altLang="ko-KR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GND</a:t>
            </a:r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를 통한 전원 공급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30" name="Picture 7" descr="http://playground.arduino.cc/uploads/Learning/DCplug1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05" y="3197871"/>
            <a:ext cx="202720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http://www.vetco.net/blog/wp-content/uploads/2012/12/ArduinoUNO_Running_From_1x9V_Battery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8" y="4926064"/>
            <a:ext cx="2047252" cy="136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http://arduinomidi.com/xe/files/attach/images/110/167/002/6e0f50ec2e294b564b8d170bd566ee16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245" y="3812322"/>
            <a:ext cx="2324804" cy="163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http://cdn.instructables.com/F69/PJOP/H4AGIV2W/F69PJOPH4AGIV2W.MEDIUM.jpg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0" r="14365"/>
          <a:stretch/>
        </p:blipFill>
        <p:spPr bwMode="auto">
          <a:xfrm>
            <a:off x="6610727" y="3910945"/>
            <a:ext cx="1740665" cy="15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10"/>
          <p:cNvSpPr/>
          <p:nvPr/>
        </p:nvSpPr>
        <p:spPr>
          <a:xfrm>
            <a:off x="1670142" y="4406696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배럴잭</a:t>
            </a:r>
            <a:endParaRPr lang="en-US" altLang="ko-KR" sz="1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48" name="Curved Connector 11"/>
          <p:cNvCxnSpPr/>
          <p:nvPr/>
        </p:nvCxnSpPr>
        <p:spPr>
          <a:xfrm rot="10800000">
            <a:off x="1150049" y="4113242"/>
            <a:ext cx="529908" cy="42701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12"/>
          <p:cNvCxnSpPr/>
          <p:nvPr/>
        </p:nvCxnSpPr>
        <p:spPr>
          <a:xfrm rot="5400000">
            <a:off x="1319756" y="4938307"/>
            <a:ext cx="758256" cy="26694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5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63913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04. </a:t>
            </a:r>
            <a:r>
              <a:rPr lang="ko-KR" altLang="en-US" b="1" dirty="0" err="1" smtClean="0"/>
              <a:t>아두이노를</a:t>
            </a:r>
            <a:r>
              <a:rPr lang="ko-KR" altLang="en-US" b="1" dirty="0" smtClean="0"/>
              <a:t> 사용하여 </a:t>
            </a:r>
            <a:r>
              <a:rPr lang="ko-KR" altLang="en-US" b="1" dirty="0" err="1" smtClean="0"/>
              <a:t>제어할때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디지털 값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567838" y="1950161"/>
            <a:ext cx="79208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567838" y="3091030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52693" y="23767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전압</a:t>
            </a:r>
            <a:endParaRPr lang="en-US" altLang="ko-KR" sz="12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924028" y="1765495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5V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24027" y="2906364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0</a:t>
            </a:r>
            <a:r>
              <a:rPr lang="en-US" altLang="ko-KR" sz="1200" dirty="0" smtClean="0"/>
              <a:t>V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575950" y="1601379"/>
            <a:ext cx="1656184" cy="20344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아두이노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520166" y="1978702"/>
            <a:ext cx="74061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520166" y="3119571"/>
            <a:ext cx="74061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12731" y="1794036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HIGH </a:t>
            </a:r>
            <a:r>
              <a:rPr lang="ko-KR" altLang="en-US" sz="1200" smtClean="0"/>
              <a:t>또는 </a:t>
            </a:r>
            <a:r>
              <a:rPr lang="en-US" altLang="ko-KR" sz="1200" dirty="0" smtClean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28087" y="2934905"/>
            <a:ext cx="939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LOW </a:t>
            </a:r>
            <a:r>
              <a:rPr lang="ko-KR" altLang="en-US" sz="1200" smtClean="0"/>
              <a:t>또는 </a:t>
            </a:r>
            <a:r>
              <a:rPr lang="en-US" altLang="ko-KR" sz="1200" dirty="0" smtClean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8046" y="5828783"/>
            <a:ext cx="710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디지털 센서는 </a:t>
            </a:r>
            <a:r>
              <a:rPr lang="en-US" altLang="ko-KR" sz="1200" dirty="0" smtClean="0"/>
              <a:t>0V ~ 5V </a:t>
            </a:r>
            <a:r>
              <a:rPr lang="ko-KR" altLang="en-US" sz="1200" dirty="0" smtClean="0"/>
              <a:t>사이의 </a:t>
            </a:r>
            <a:r>
              <a:rPr lang="ko-KR" altLang="en-US" sz="1200" dirty="0" err="1" smtClean="0"/>
              <a:t>전압값이</a:t>
            </a:r>
            <a:r>
              <a:rPr lang="ko-KR" altLang="en-US" sz="1200" dirty="0" smtClean="0"/>
              <a:t> 출력되며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아두이노에서는</a:t>
            </a:r>
            <a:r>
              <a:rPr lang="ko-KR" altLang="en-US" sz="1200" dirty="0" smtClean="0"/>
              <a:t> 이 </a:t>
            </a:r>
            <a:r>
              <a:rPr lang="ko-KR" altLang="en-US" sz="1200" dirty="0" err="1" smtClean="0"/>
              <a:t>전압값이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0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처리됩니다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</a:rPr>
              <a:t>  0V ~ 2.5V </a:t>
            </a:r>
            <a:r>
              <a:rPr lang="ko-KR" altLang="en-US" sz="1200" dirty="0" smtClean="0">
                <a:solidFill>
                  <a:srgbClr val="C00000"/>
                </a:solidFill>
              </a:rPr>
              <a:t>사이는 </a:t>
            </a:r>
            <a:r>
              <a:rPr lang="en-US" altLang="ko-KR" sz="1200" dirty="0" smtClean="0">
                <a:solidFill>
                  <a:srgbClr val="C00000"/>
                </a:solidFill>
              </a:rPr>
              <a:t>0</a:t>
            </a:r>
            <a:r>
              <a:rPr lang="ko-KR" altLang="en-US" sz="1200" dirty="0" smtClean="0">
                <a:solidFill>
                  <a:srgbClr val="C00000"/>
                </a:solidFill>
              </a:rPr>
              <a:t>으로 표시하고 </a:t>
            </a:r>
            <a:r>
              <a:rPr lang="en-US" altLang="ko-KR" sz="1200" dirty="0" smtClean="0">
                <a:solidFill>
                  <a:srgbClr val="C00000"/>
                </a:solidFill>
              </a:rPr>
              <a:t>   2.5V ~ 5V </a:t>
            </a:r>
            <a:r>
              <a:rPr lang="ko-KR" altLang="en-US" sz="1200" dirty="0" smtClean="0">
                <a:solidFill>
                  <a:srgbClr val="C00000"/>
                </a:solidFill>
              </a:rPr>
              <a:t>사이는 </a:t>
            </a:r>
            <a:r>
              <a:rPr lang="en-US" altLang="ko-KR" sz="1200" dirty="0" smtClean="0">
                <a:solidFill>
                  <a:srgbClr val="C00000"/>
                </a:solidFill>
              </a:rPr>
              <a:t>1</a:t>
            </a:r>
            <a:r>
              <a:rPr lang="ko-KR" altLang="en-US" sz="1200" dirty="0" smtClean="0">
                <a:solidFill>
                  <a:srgbClr val="C00000"/>
                </a:solidFill>
              </a:rPr>
              <a:t>로 표시합니다</a:t>
            </a:r>
            <a:r>
              <a:rPr lang="en-US" altLang="ko-KR" sz="1200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06975" y="1568033"/>
            <a:ext cx="989313" cy="206776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디지털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센서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80" y="3872406"/>
            <a:ext cx="2808312" cy="117157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012719" y="5168550"/>
            <a:ext cx="217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디지털 센서의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출력 또는 입력</a:t>
            </a:r>
            <a:endParaRPr lang="en-US" altLang="ko-KR" sz="1200" dirty="0" smtClean="0">
              <a:solidFill>
                <a:srgbClr val="C00000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901420" y="4448470"/>
            <a:ext cx="26642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7503" y="3872406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5V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2838" y="4680007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0</a:t>
            </a:r>
            <a:r>
              <a:rPr lang="en-US" altLang="ko-KR" sz="1200" dirty="0" smtClean="0"/>
              <a:t>V</a:t>
            </a:r>
          </a:p>
        </p:txBody>
      </p:sp>
      <p:sp>
        <p:nvSpPr>
          <p:cNvPr id="47" name="오른쪽 화살표 46"/>
          <p:cNvSpPr/>
          <p:nvPr/>
        </p:nvSpPr>
        <p:spPr>
          <a:xfrm>
            <a:off x="4109332" y="4232446"/>
            <a:ext cx="432048" cy="3600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8" name="TextBox 47"/>
          <p:cNvSpPr txBox="1"/>
          <p:nvPr/>
        </p:nvSpPr>
        <p:spPr>
          <a:xfrm>
            <a:off x="7493708" y="3947873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HIGH 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82868" y="4675527"/>
            <a:ext cx="689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LOW (0)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2735" y="5168550"/>
            <a:ext cx="310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아두이노</a:t>
            </a:r>
            <a:r>
              <a:rPr lang="ko-KR" altLang="en-US" sz="1200" dirty="0" smtClean="0"/>
              <a:t> 보드에서의 디지털 </a:t>
            </a:r>
            <a:r>
              <a:rPr lang="ko-KR" altLang="en-US" sz="1200" dirty="0" err="1" smtClean="0"/>
              <a:t>센서값</a:t>
            </a:r>
            <a:r>
              <a:rPr lang="ko-KR" altLang="en-US" sz="1200" dirty="0" smtClean="0"/>
              <a:t> 처리</a:t>
            </a:r>
            <a:endParaRPr lang="en-US" altLang="ko-KR" sz="1200" dirty="0" smtClean="0">
              <a:solidFill>
                <a:srgbClr val="C00000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973428" y="3944414"/>
            <a:ext cx="648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621500" y="4952526"/>
            <a:ext cx="648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269572" y="3944414"/>
            <a:ext cx="648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621500" y="3944414"/>
            <a:ext cx="0" cy="1008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269572" y="3944414"/>
            <a:ext cx="0" cy="1008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917644" y="3944414"/>
            <a:ext cx="0" cy="1008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6906430" y="4952526"/>
            <a:ext cx="648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63913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04. </a:t>
            </a:r>
            <a:r>
              <a:rPr lang="ko-KR" altLang="en-US" b="1" dirty="0" err="1" smtClean="0"/>
              <a:t>아두이노를</a:t>
            </a:r>
            <a:r>
              <a:rPr lang="ko-KR" altLang="en-US" b="1" dirty="0" smtClean="0"/>
              <a:t> 사용하여 </a:t>
            </a:r>
            <a:r>
              <a:rPr lang="ko-KR" altLang="en-US" b="1" dirty="0" err="1" smtClean="0"/>
              <a:t>제어할때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디지털 값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6812" y="1494865"/>
            <a:ext cx="6215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아두이노에서</a:t>
            </a:r>
            <a:r>
              <a:rPr lang="ko-KR" altLang="en-US" sz="1200" dirty="0" smtClean="0"/>
              <a:t> 특별히 디지털 센서 값은 다음과 같이 예약어로 사용됩니다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1890487" y="2791009"/>
            <a:ext cx="79208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1890487" y="4262527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46677" y="2606343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5V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46676" y="4077861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0</a:t>
            </a:r>
            <a:r>
              <a:rPr lang="en-US" altLang="ko-KR" sz="1200" dirty="0" smtClean="0"/>
              <a:t>V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96107" y="2663093"/>
            <a:ext cx="219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HIGH </a:t>
            </a:r>
            <a:r>
              <a:rPr lang="ko-KR" altLang="en-US" sz="1200" dirty="0" smtClean="0"/>
              <a:t>라는 단어를 사용합니다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76610" y="4109933"/>
            <a:ext cx="2165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LOW </a:t>
            </a:r>
            <a:r>
              <a:rPr lang="ko-KR" altLang="en-US" sz="1200" smtClean="0"/>
              <a:t>라는 단어를 사용합니다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96107" y="2962158"/>
            <a:ext cx="1920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예</a:t>
            </a:r>
            <a:r>
              <a:rPr lang="en-US" altLang="ko-KR" sz="1200" dirty="0" smtClean="0"/>
              <a:t>)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(13, HIGH)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998918" y="4498650"/>
            <a:ext cx="1890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예</a:t>
            </a:r>
            <a:r>
              <a:rPr lang="en-US" altLang="ko-KR" sz="1200" dirty="0" smtClean="0"/>
              <a:t>)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(13, LOW)</a:t>
            </a:r>
          </a:p>
        </p:txBody>
      </p:sp>
    </p:spTree>
    <p:extLst>
      <p:ext uri="{BB962C8B-B14F-4D97-AF65-F5344CB8AC3E}">
        <p14:creationId xmlns:p14="http://schemas.microsoft.com/office/powerpoint/2010/main" val="34911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2793</TotalTime>
  <Words>1306</Words>
  <Application>Microsoft Office PowerPoint</Application>
  <PresentationFormat>화면 슬라이드 쇼(4:3)</PresentationFormat>
  <Paragraphs>304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나눔손글씨 펜</vt:lpstr>
      <vt:lpstr>맑은 고딕</vt:lpstr>
      <vt:lpstr>-윤고딕330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♡유지♡</dc:creator>
  <cp:lastModifiedBy>노 태상</cp:lastModifiedBy>
  <cp:revision>347</cp:revision>
  <cp:lastPrinted>2016-11-01T05:57:52Z</cp:lastPrinted>
  <dcterms:created xsi:type="dcterms:W3CDTF">2016-05-19T08:11:56Z</dcterms:created>
  <dcterms:modified xsi:type="dcterms:W3CDTF">2018-07-31T16:51:00Z</dcterms:modified>
</cp:coreProperties>
</file>