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311" r:id="rId2"/>
    <p:sldId id="312" r:id="rId3"/>
    <p:sldId id="322" r:id="rId4"/>
    <p:sldId id="323" r:id="rId5"/>
    <p:sldId id="324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21" r:id="rId15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7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none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none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none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none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none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none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none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78788" autoAdjust="0"/>
  </p:normalViewPr>
  <p:slideViewPr>
    <p:cSldViewPr snapToGrid="0">
      <p:cViewPr varScale="1">
        <p:scale>
          <a:sx n="91" d="100"/>
          <a:sy n="91" d="100"/>
        </p:scale>
        <p:origin x="2526" y="96"/>
      </p:cViewPr>
      <p:guideLst>
        <p:guide orient="horz" pos="2227"/>
        <p:guide pos="2902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399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fld id="{65567EFA-8FB0-41FC-83AE-70F6B38269B1}" type="datetimeFigureOut">
              <a:rPr lang="ko-KR" altLang="en-US"/>
              <a:pPr/>
              <a:t>2018-08-03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fld id="{5CE5B5A6-3CE4-42BD-9AC1-6C8D00C98D2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524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56691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2693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409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85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34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44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096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451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228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85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791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134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E5B5A6-3CE4-42BD-9AC1-6C8D00C98D2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41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직사각형 8"/>
          <p:cNvSpPr/>
          <p:nvPr userDrawn="1"/>
        </p:nvSpPr>
        <p:spPr>
          <a:xfrm>
            <a:off x="6673215" y="20637"/>
            <a:ext cx="2451735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9806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2497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809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2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2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9506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4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994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22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215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64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D193F-DCA9-4D39-AA90-7D92BF4C610F}" type="datetimeFigureOut">
              <a:rPr lang="ko-KR" altLang="en-US" smtClean="0"/>
              <a:t>2018-08-03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1E26E-88A6-490F-BB1D-19408BD5F7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15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11"/>
          <p:cNvGrpSpPr/>
          <p:nvPr userDrawn="1"/>
        </p:nvGrpSpPr>
        <p:grpSpPr>
          <a:xfrm>
            <a:off x="-1588" y="-4762"/>
            <a:ext cx="9162000" cy="642943"/>
            <a:chOff x="460858" y="194492"/>
            <a:chExt cx="8206930" cy="668344"/>
          </a:xfrm>
        </p:grpSpPr>
        <p:sp>
          <p:nvSpPr>
            <p:cNvPr id="8" name="직사각형 7"/>
            <p:cNvSpPr/>
            <p:nvPr userDrawn="1"/>
          </p:nvSpPr>
          <p:spPr>
            <a:xfrm rot="16200000">
              <a:off x="4518539" y="-3246358"/>
              <a:ext cx="55581" cy="8162808"/>
            </a:xfrm>
            <a:prstGeom prst="rect">
              <a:avLst/>
            </a:prstGeom>
            <a:gradFill>
              <a:gsLst>
                <a:gs pos="60000">
                  <a:srgbClr val="00B0F0"/>
                </a:gs>
                <a:gs pos="50000">
                  <a:srgbClr val="0070C0"/>
                </a:gs>
                <a:gs pos="47000">
                  <a:schemeClr val="tx2">
                    <a:lumMod val="75000"/>
                  </a:schemeClr>
                </a:gs>
                <a:gs pos="83000">
                  <a:srgbClr val="0070C0"/>
                </a:gs>
              </a:gsLst>
              <a:lin ang="54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 userDrawn="1"/>
          </p:nvSpPr>
          <p:spPr>
            <a:xfrm>
              <a:off x="477006" y="215362"/>
              <a:ext cx="8166226" cy="599624"/>
            </a:xfrm>
            <a:prstGeom prst="rect">
              <a:avLst/>
            </a:prstGeom>
            <a:gradFill>
              <a:gsLst>
                <a:gs pos="100000">
                  <a:schemeClr val="bg1">
                    <a:lumMod val="95000"/>
                  </a:schemeClr>
                </a:gs>
                <a:gs pos="0">
                  <a:schemeClr val="bg1">
                    <a:lumMod val="95000"/>
                    <a:alpha val="0"/>
                  </a:schemeClr>
                </a:gs>
              </a:gsLst>
              <a:lin ang="9600000" scaled="0"/>
            </a:gradFill>
            <a:ln w="15875" cap="rnd">
              <a:noFill/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 9"/>
            <p:cNvSpPr/>
            <p:nvPr userDrawn="1"/>
          </p:nvSpPr>
          <p:spPr>
            <a:xfrm>
              <a:off x="460858" y="204825"/>
              <a:ext cx="8166876" cy="45719"/>
            </a:xfrm>
            <a:custGeom>
              <a:avLst/>
              <a:gdLst>
                <a:gd name="connsiteX0" fmla="*/ 0 w 8134502"/>
                <a:gd name="connsiteY0" fmla="*/ 0 h 0"/>
                <a:gd name="connsiteX1" fmla="*/ 8134502 w 8134502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34502">
                  <a:moveTo>
                    <a:pt x="0" y="0"/>
                  </a:moveTo>
                  <a:lnTo>
                    <a:pt x="8134502" y="0"/>
                  </a:lnTo>
                </a:path>
              </a:pathLst>
            </a:custGeom>
            <a:noFill/>
            <a:ln w="3175" cap="rnd">
              <a:gradFill>
                <a:gsLst>
                  <a:gs pos="100000">
                    <a:schemeClr val="bg1">
                      <a:lumMod val="85000"/>
                    </a:schemeClr>
                  </a:gs>
                  <a:gs pos="100000">
                    <a:schemeClr val="accent1">
                      <a:tint val="23500"/>
                      <a:satMod val="160000"/>
                      <a:alpha val="0"/>
                    </a:schemeClr>
                  </a:gs>
                </a:gsLst>
                <a:lin ang="3000000" scaled="0"/>
              </a:gra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 10"/>
            <p:cNvSpPr/>
            <p:nvPr userDrawn="1"/>
          </p:nvSpPr>
          <p:spPr>
            <a:xfrm>
              <a:off x="467829" y="204824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 11"/>
            <p:cNvSpPr/>
            <p:nvPr userDrawn="1"/>
          </p:nvSpPr>
          <p:spPr>
            <a:xfrm>
              <a:off x="8622069" y="194492"/>
              <a:ext cx="45719" cy="607553"/>
            </a:xfrm>
            <a:custGeom>
              <a:avLst/>
              <a:gdLst>
                <a:gd name="connsiteX0" fmla="*/ 0 w 0"/>
                <a:gd name="connsiteY0" fmla="*/ 0 h 637046"/>
                <a:gd name="connsiteX1" fmla="*/ 0 w 0"/>
                <a:gd name="connsiteY1" fmla="*/ 637046 h 637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h="637046">
                  <a:moveTo>
                    <a:pt x="0" y="0"/>
                  </a:moveTo>
                  <a:lnTo>
                    <a:pt x="0" y="637046"/>
                  </a:lnTo>
                </a:path>
              </a:pathLst>
            </a:custGeom>
            <a:noFill/>
            <a:ln w="6350" cap="rnd">
              <a:solidFill>
                <a:schemeClr val="bg1">
                  <a:lumMod val="85000"/>
                </a:schemeClr>
              </a:solidFill>
              <a:tailEnd type="none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/>
            <a:r>
              <a:rPr lang="ko-KR" altLang="en-US"/>
              <a:t>마스터 제목 스타일 편집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D193F-DCA9-4D39-AA90-7D92BF4C610F}" type="datetimeFigureOut">
              <a:rPr lang="ko-KR" altLang="en-US"/>
              <a:pPr/>
              <a:t>2018-08-03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1E26E-88A6-490F-BB1D-19408BD5F7BB}" type="slidenum">
              <a:rPr lang="ko-KR" altLang="en-US"/>
              <a:pPr/>
              <a:t>‹#›</a:t>
            </a:fld>
            <a:endParaRPr lang="ko-KR" altLang="en-US"/>
          </a:p>
        </p:txBody>
      </p:sp>
      <p:grpSp>
        <p:nvGrpSpPr>
          <p:cNvPr id="14" name="Group 7"/>
          <p:cNvGrpSpPr/>
          <p:nvPr userDrawn="1"/>
        </p:nvGrpSpPr>
        <p:grpSpPr>
          <a:xfrm>
            <a:off x="8815388" y="-4762"/>
            <a:ext cx="328612" cy="1109662"/>
            <a:chOff x="6033" y="5"/>
            <a:chExt cx="207" cy="699"/>
          </a:xfrm>
        </p:grpSpPr>
        <p:sp>
          <p:nvSpPr>
            <p:cNvPr id="15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6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8" name="Line 6"/>
          <p:cNvSpPr>
            <a:spLocks noChangeShapeType="1"/>
          </p:cNvSpPr>
          <p:nvPr userDrawn="1"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9" name="직사각형 18"/>
          <p:cNvSpPr/>
          <p:nvPr userDrawn="1"/>
        </p:nvSpPr>
        <p:spPr>
          <a:xfrm>
            <a:off x="6748938" y="37305"/>
            <a:ext cx="230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자유형 24"/>
          <p:cNvSpPr/>
          <p:nvPr/>
        </p:nvSpPr>
        <p:spPr>
          <a:xfrm>
            <a:off x="670120" y="3270283"/>
            <a:ext cx="7879404" cy="0"/>
          </a:xfrm>
          <a:custGeom>
            <a:avLst/>
            <a:gdLst>
              <a:gd name="connsiteX0" fmla="*/ 0 w 7879404"/>
              <a:gd name="connsiteY0" fmla="*/ 0 h 0"/>
              <a:gd name="connsiteX1" fmla="*/ 7879404 w 7879404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879404">
                <a:moveTo>
                  <a:pt x="0" y="0"/>
                </a:moveTo>
                <a:lnTo>
                  <a:pt x="7879404" y="0"/>
                </a:lnTo>
              </a:path>
            </a:pathLst>
          </a:custGeom>
          <a:noFill/>
          <a:ln w="31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31560" y="2546865"/>
            <a:ext cx="77373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ko-KR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10. </a:t>
            </a:r>
            <a:r>
              <a:rPr lang="ko-KR" altLang="en-US" sz="3200" kern="0" spc="-150" dirty="0" err="1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브레드보드</a:t>
            </a:r>
            <a:r>
              <a:rPr lang="ko-KR" altLang="en-US" sz="3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 소개 및 </a:t>
            </a:r>
            <a:r>
              <a:rPr lang="ko-KR" altLang="en-US" sz="3200" kern="0" spc="-150" dirty="0" smtClean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rPr>
              <a:t>프로그래밍</a:t>
            </a:r>
            <a:endParaRPr lang="en-US" altLang="ko-KR" sz="3200" kern="0" spc="-15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832567" y="5459298"/>
            <a:ext cx="4154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강사 </a:t>
            </a:r>
            <a:r>
              <a:rPr lang="en-US" altLang="ko-KR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: </a:t>
            </a:r>
            <a:r>
              <a:rPr lang="ko-KR" altLang="en-US" sz="1600" kern="0" spc="-40" dirty="0" smtClean="0">
                <a:gradFill>
                  <a:gsLst>
                    <a:gs pos="100000">
                      <a:prstClr val="black">
                        <a:lumMod val="85000"/>
                        <a:lumOff val="15000"/>
                      </a:prstClr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-윤고딕330" pitchFamily="18" charset="-127"/>
                <a:ea typeface="-윤고딕330" pitchFamily="18" charset="-127"/>
              </a:rPr>
              <a:t>노태상</a:t>
            </a:r>
            <a:endParaRPr lang="ko-KR" altLang="en-US" sz="1600" kern="0" spc="-40" dirty="0">
              <a:gradFill>
                <a:gsLst>
                  <a:gs pos="100000">
                    <a:prstClr val="black">
                      <a:lumMod val="85000"/>
                      <a:lumOff val="15000"/>
                    </a:prstClr>
                  </a:gs>
                  <a:gs pos="100000">
                    <a:srgbClr val="0070C0"/>
                  </a:gs>
                </a:gsLst>
                <a:lin ang="5400000" scaled="0"/>
              </a:gradFill>
              <a:latin typeface="-윤고딕330" pitchFamily="18" charset="-127"/>
              <a:ea typeface="-윤고딕330" pitchFamily="18" charset="-127"/>
            </a:endParaRPr>
          </a:p>
        </p:txBody>
      </p:sp>
      <p:grpSp>
        <p:nvGrpSpPr>
          <p:cNvPr id="23" name="그룹 22"/>
          <p:cNvGrpSpPr/>
          <p:nvPr/>
        </p:nvGrpSpPr>
        <p:grpSpPr>
          <a:xfrm rot="10800000">
            <a:off x="4490930" y="5936496"/>
            <a:ext cx="4586395" cy="84997"/>
            <a:chOff x="292231" y="179109"/>
            <a:chExt cx="4050387" cy="47288"/>
          </a:xfrm>
        </p:grpSpPr>
        <p:sp>
          <p:nvSpPr>
            <p:cNvPr id="24" name="직사각형 23"/>
            <p:cNvSpPr/>
            <p:nvPr/>
          </p:nvSpPr>
          <p:spPr>
            <a:xfrm>
              <a:off x="292231" y="179109"/>
              <a:ext cx="763571" cy="45719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1113935" y="180678"/>
              <a:ext cx="763571" cy="4571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935639" y="179109"/>
              <a:ext cx="763571" cy="4571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757343" y="179109"/>
              <a:ext cx="763571" cy="457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3579047" y="179109"/>
              <a:ext cx="763571" cy="4571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954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7158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브레드</a:t>
            </a:r>
            <a:r>
              <a:rPr lang="ko-KR" altLang="en-US" b="1" dirty="0" smtClean="0"/>
              <a:t> 보드 </a:t>
            </a:r>
            <a:r>
              <a:rPr lang="ko-KR" altLang="en-US" b="1" dirty="0" smtClean="0"/>
              <a:t>사용하기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/>
              <a:t>브레드보드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BreadBoard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사용하는 방법입니다</a:t>
            </a:r>
            <a:r>
              <a:rPr lang="en-US" altLang="ko-KR" sz="1400" dirty="0" smtClean="0"/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8" y="1233488"/>
            <a:ext cx="88010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Protoboard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라고도 불리는 </a:t>
            </a:r>
            <a:r>
              <a:rPr lang="ko-KR" altLang="en-US" sz="14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브레드보드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(breadboard)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 전기 및 전자회로 실험에서 기판에 납땜을 하지 않고도 회로를 구성할 수 있는 회로 구성용 도구로서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정식 명칭은 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solderless breadboard 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또는 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solderless </a:t>
            </a:r>
            <a:r>
              <a:rPr lang="en-US" altLang="ko-KR" sz="14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plugboard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이다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4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브레드보드에는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여러 가지 크기와 형태가 있으나 각 쓰임새는 동일하다고 할 수 있다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b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en-US" altLang="ko-KR" sz="1400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4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브레드보드는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납땜을 하지 않고 회로를 구성할 수 있으므로 시제품을 </a:t>
            </a:r>
            <a:r>
              <a:rPr lang="ko-KR" altLang="en-US" sz="1400" dirty="0" smtClean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만들거나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 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간단한 실험용으로 사용한다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en-US" altLang="ko-KR" sz="1400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6318" y="3056334"/>
            <a:ext cx="86328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브레드보드는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세로로 파진 홈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(notch)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인 중앙선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(centerline)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의 좌우에 위치한 수평 방향의 단자 띠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(terminal strip)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와 수직 방향의 버스 띠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(bus strip)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로 구성된다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r>
              <a:rPr lang="ko-KR" altLang="en-US" sz="1400" b="1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sz="1400" b="1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단자 띠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 </a:t>
            </a:r>
            <a:r>
              <a:rPr lang="ko-KR" altLang="en-US" sz="1400" b="1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부품들 간의 연결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위한 것이고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,</a:t>
            </a:r>
            <a:r>
              <a:rPr lang="ko-KR" altLang="en-US" sz="1400" b="1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  <a:r>
              <a:rPr lang="ko-KR" altLang="en-US" sz="14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버스 띠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는 </a:t>
            </a:r>
            <a:r>
              <a:rPr lang="ko-KR" altLang="en-US" sz="1400" b="1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전원 공급</a:t>
            </a:r>
            <a:r>
              <a:rPr lang="ko-KR" altLang="en-US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을 위한 것이다</a:t>
            </a:r>
            <a:r>
              <a:rPr lang="en-US" altLang="ko-KR" sz="14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67469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7158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브레드</a:t>
            </a:r>
            <a:r>
              <a:rPr lang="ko-KR" altLang="en-US" b="1" dirty="0" smtClean="0"/>
              <a:t> 보드 </a:t>
            </a:r>
            <a:r>
              <a:rPr lang="ko-KR" altLang="en-US" b="1" dirty="0" smtClean="0"/>
              <a:t>사용하기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/>
              <a:t>브레드보드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BreadBoard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사용하는 방법입니다</a:t>
            </a:r>
            <a:r>
              <a:rPr lang="en-US" altLang="ko-KR" sz="1400" dirty="0" smtClean="0"/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47" y="1152683"/>
            <a:ext cx="7664006" cy="383980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06319" y="5132659"/>
            <a:ext cx="91019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1. </a:t>
            </a:r>
            <a:r>
              <a:rPr lang="ko-KR" altLang="en-US" sz="12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빨간색 부분</a:t>
            </a:r>
            <a:r>
              <a:rPr lang="en-US" altLang="ko-KR" sz="12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부적절한 배치</a:t>
            </a:r>
            <a:r>
              <a:rPr lang="en-US" altLang="ko-KR" sz="1200" b="1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1200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하나의 부품이 내부에서 연결되어있는 라인에 꽂았기 때문에 합선이 일어난다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따라서 </a:t>
            </a:r>
            <a:r>
              <a:rPr lang="ko-KR" altLang="en-US" sz="1200" b="1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해당 부품들은 동작을 할 수 없다</a:t>
            </a:r>
            <a:r>
              <a:rPr lang="en-US" altLang="ko-KR" sz="1200" b="1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 </a:t>
            </a:r>
          </a:p>
          <a:p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위와 같이 부적절하게 꽂고 전원을 연결하면 </a:t>
            </a:r>
            <a:r>
              <a:rPr lang="ko-KR" altLang="en-US" sz="1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쇼트</a:t>
            </a:r>
            <a:r>
              <a:rPr lang="en-US" altLang="ko-KR" sz="1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단락</a:t>
            </a:r>
            <a:r>
              <a:rPr lang="en-US" altLang="ko-KR" sz="1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r>
              <a:rPr lang="ko-KR" altLang="en-US" sz="1200" dirty="0">
                <a:solidFill>
                  <a:srgbClr val="FF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되어 부품이 타거나 폭발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할 수 있으니 조심하자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</a:t>
            </a:r>
          </a:p>
          <a:p>
            <a:r>
              <a:rPr lang="ko-KR" altLang="en-US" sz="1200" b="1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/>
            </a:r>
            <a:br>
              <a:rPr lang="ko-KR" altLang="en-US" sz="1200" b="1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</a:br>
            <a:endParaRPr lang="ko-KR" altLang="en-US" sz="1200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en-US" altLang="ko-KR" sz="1200" b="1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2. </a:t>
            </a:r>
            <a:r>
              <a:rPr lang="ko-KR" altLang="en-US" sz="1200" b="1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파란색 부분</a:t>
            </a:r>
            <a:r>
              <a:rPr lang="en-US" altLang="ko-KR" sz="1200" b="1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적절한 배치</a:t>
            </a:r>
            <a:r>
              <a:rPr lang="en-US" altLang="ko-KR" sz="1200" b="1" dirty="0">
                <a:solidFill>
                  <a:srgbClr val="0055FF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1200" dirty="0">
              <a:solidFill>
                <a:srgbClr val="555555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내부에서 합선이 일어나지 않는다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 </a:t>
            </a:r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분리된 라인에 알맞게 꽂았으므로 각 부품들은 정상적으로 동작을 할 수 있다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</a:p>
          <a:p>
            <a:r>
              <a:rPr lang="ko-KR" altLang="en-US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회로적으로 연결된 부품들이나 전원이 있다면 같은 라인에 꽂아주면 된다</a:t>
            </a:r>
            <a:r>
              <a:rPr lang="en-US" altLang="ko-KR" sz="1200" dirty="0">
                <a:solidFill>
                  <a:srgbClr val="555555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. </a:t>
            </a:r>
            <a:endParaRPr lang="en-US" altLang="ko-KR" sz="1200" b="0" i="0" dirty="0">
              <a:solidFill>
                <a:srgbClr val="555555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6828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1.bp.blogspot.com/-ow7VVASWqiI/VpCoczQUYTI/AAAAAAAAARw/MFTYgGjsSAg/s640/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19" y="1684337"/>
            <a:ext cx="4493186" cy="1681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7158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브레드</a:t>
            </a:r>
            <a:r>
              <a:rPr lang="ko-KR" altLang="en-US" b="1" dirty="0" smtClean="0"/>
              <a:t> 보드 </a:t>
            </a:r>
            <a:r>
              <a:rPr lang="ko-KR" altLang="en-US" b="1" dirty="0" smtClean="0"/>
              <a:t>사용하기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/>
              <a:t>브레드보드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BreadBoard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사용하는 방법입니다</a:t>
            </a:r>
            <a:r>
              <a:rPr lang="en-US" altLang="ko-KR" sz="1400" dirty="0" smtClean="0"/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3074" name="Picture 2" descr="http://2.bp.blogspot.com/-KVSLXJnkaDQ/VpCnwX4wooI/AAAAAAAAARo/z2dLU6BXLwA/s640/simplefade_b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18" y="1486038"/>
            <a:ext cx="4996032" cy="21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206319" y="1293813"/>
            <a:ext cx="2138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444444"/>
                </a:solidFill>
                <a:latin typeface="Nanum Gothic"/>
              </a:rPr>
              <a:t>브레드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 보드에 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LED 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연결</a:t>
            </a:r>
            <a:endParaRPr lang="ko-KR" altLang="en-US" sz="1400" dirty="0"/>
          </a:p>
        </p:txBody>
      </p:sp>
      <p:sp>
        <p:nvSpPr>
          <p:cNvPr id="3" name="직사각형 2"/>
          <p:cNvSpPr/>
          <p:nvPr/>
        </p:nvSpPr>
        <p:spPr>
          <a:xfrm>
            <a:off x="206318" y="4120165"/>
            <a:ext cx="860906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저항 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+ LED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를 연결하고 </a:t>
            </a:r>
            <a:r>
              <a:rPr lang="ko-KR" altLang="en-US" sz="1400" dirty="0" err="1">
                <a:solidFill>
                  <a:srgbClr val="444444"/>
                </a:solidFill>
                <a:latin typeface="Nanum Gothic"/>
              </a:rPr>
              <a:t>아두이노에서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 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5V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와 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GND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를 연결 했네요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. 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그리고 저항 한쪽에는 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GND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와 연결하고 </a:t>
            </a:r>
            <a:r>
              <a:rPr lang="ko-KR" altLang="en-US" sz="1400" dirty="0" smtClean="0">
                <a:solidFill>
                  <a:srgbClr val="444444"/>
                </a:solidFill>
                <a:latin typeface="Nanum Gothic"/>
              </a:rPr>
              <a:t>나머지 하나는 </a:t>
            </a:r>
            <a:r>
              <a:rPr lang="ko-KR" altLang="en-US" sz="1400" dirty="0" err="1">
                <a:solidFill>
                  <a:srgbClr val="444444"/>
                </a:solidFill>
                <a:latin typeface="Nanum Gothic"/>
              </a:rPr>
              <a:t>아두이노의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 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9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번 포트와 </a:t>
            </a:r>
            <a:r>
              <a:rPr lang="ko-KR" altLang="en-US" sz="1400" dirty="0" smtClean="0">
                <a:solidFill>
                  <a:srgbClr val="444444"/>
                </a:solidFill>
                <a:latin typeface="Nanum Gothic"/>
              </a:rPr>
              <a:t>연결합니다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.</a:t>
            </a:r>
            <a:endParaRPr lang="ko-KR" altLang="en-US" sz="1400" dirty="0"/>
          </a:p>
        </p:txBody>
      </p:sp>
      <p:sp>
        <p:nvSpPr>
          <p:cNvPr id="6" name="직사각형 5"/>
          <p:cNvSpPr/>
          <p:nvPr/>
        </p:nvSpPr>
        <p:spPr>
          <a:xfrm>
            <a:off x="225675" y="4826708"/>
            <a:ext cx="86444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smtClean="0">
                <a:solidFill>
                  <a:srgbClr val="444444"/>
                </a:solidFill>
                <a:latin typeface="Nanum Gothic"/>
              </a:rPr>
              <a:t>보통 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LED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의 경우 다리가 긴 쪽이 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+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에 연결되어야 합니다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. 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위 </a:t>
            </a:r>
            <a:r>
              <a:rPr lang="ko-KR" altLang="en-US" sz="1400" dirty="0" smtClean="0">
                <a:solidFill>
                  <a:srgbClr val="444444"/>
                </a:solidFill>
                <a:latin typeface="Nanum Gothic"/>
              </a:rPr>
              <a:t>오른쪽 사진에서 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보면 저항이 연결된 부분이 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LED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의 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+ 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가 </a:t>
            </a:r>
            <a:r>
              <a:rPr lang="ko-KR" altLang="en-US" sz="1400" dirty="0" smtClean="0">
                <a:solidFill>
                  <a:srgbClr val="444444"/>
                </a:solidFill>
                <a:latin typeface="Nanum Gothic"/>
              </a:rPr>
              <a:t>되는데</a:t>
            </a:r>
            <a:r>
              <a:rPr lang="en-US" altLang="ko-KR" sz="1400" dirty="0" smtClean="0">
                <a:solidFill>
                  <a:srgbClr val="444444"/>
                </a:solidFill>
                <a:latin typeface="Nanum Gothic"/>
              </a:rPr>
              <a:t>, </a:t>
            </a:r>
            <a:r>
              <a:rPr lang="ko-KR" altLang="en-US" sz="1400" dirty="0" err="1" smtClean="0">
                <a:solidFill>
                  <a:srgbClr val="444444"/>
                </a:solidFill>
                <a:latin typeface="Nanum Gothic"/>
              </a:rPr>
              <a:t>브레드</a:t>
            </a:r>
            <a:r>
              <a:rPr lang="ko-KR" altLang="en-US" sz="1400" dirty="0" smtClean="0">
                <a:solidFill>
                  <a:srgbClr val="444444"/>
                </a:solidFill>
                <a:latin typeface="Nanum Gothic"/>
              </a:rPr>
              <a:t> 보드를 자세히 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보시면 </a:t>
            </a:r>
            <a:r>
              <a:rPr lang="ko-KR" altLang="en-US" sz="1400" dirty="0" err="1">
                <a:solidFill>
                  <a:srgbClr val="444444"/>
                </a:solidFill>
                <a:latin typeface="Nanum Gothic"/>
              </a:rPr>
              <a:t>아두이노와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 연결된 부분이 구부러져있으므로 다리가 긴 부분인걸 알 수 있습니다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. 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반대편은 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'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반드시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' GND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와 연결되어 있어야지만 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+ 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쪽에 </a:t>
            </a:r>
            <a:r>
              <a:rPr lang="ko-KR" altLang="en-US" sz="1400" dirty="0" err="1">
                <a:solidFill>
                  <a:srgbClr val="444444"/>
                </a:solidFill>
                <a:latin typeface="Nanum Gothic"/>
              </a:rPr>
              <a:t>아두이노에서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 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HIGH 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신호를 줬을 때 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LED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가 </a:t>
            </a:r>
            <a:r>
              <a:rPr lang="ko-KR" altLang="en-US" sz="1400" dirty="0" smtClean="0">
                <a:solidFill>
                  <a:srgbClr val="444444"/>
                </a:solidFill>
                <a:latin typeface="Nanum Gothic"/>
              </a:rPr>
              <a:t>동작합니다</a:t>
            </a:r>
            <a:r>
              <a:rPr lang="en-US" altLang="ko-KR" sz="1400" dirty="0" smtClean="0">
                <a:solidFill>
                  <a:srgbClr val="444444"/>
                </a:solidFill>
                <a:latin typeface="Nanum Gothic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8137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71580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 smtClean="0"/>
              <a:t>02. </a:t>
            </a:r>
            <a:r>
              <a:rPr lang="ko-KR" altLang="en-US" b="1" dirty="0" err="1" smtClean="0"/>
              <a:t>브레드</a:t>
            </a:r>
            <a:r>
              <a:rPr lang="ko-KR" altLang="en-US" b="1" dirty="0" smtClean="0"/>
              <a:t> 보드 </a:t>
            </a:r>
            <a:r>
              <a:rPr lang="ko-KR" altLang="en-US" b="1" dirty="0" smtClean="0"/>
              <a:t>사용하기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/>
              <a:t>브레드보드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BreadBoard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사용하는 방법입니다</a:t>
            </a:r>
            <a:r>
              <a:rPr lang="en-US" altLang="ko-KR" sz="1400" dirty="0" smtClean="0"/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6319" y="1293813"/>
            <a:ext cx="2138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>
                <a:solidFill>
                  <a:srgbClr val="444444"/>
                </a:solidFill>
                <a:latin typeface="Nanum Gothic"/>
              </a:rPr>
              <a:t>브레드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 보드에 </a:t>
            </a:r>
            <a:r>
              <a:rPr lang="en-US" altLang="ko-KR" sz="1400" dirty="0">
                <a:solidFill>
                  <a:srgbClr val="444444"/>
                </a:solidFill>
                <a:latin typeface="Nanum Gothic"/>
              </a:rPr>
              <a:t>LED </a:t>
            </a:r>
            <a:r>
              <a:rPr lang="ko-KR" altLang="en-US" sz="1400" dirty="0">
                <a:solidFill>
                  <a:srgbClr val="444444"/>
                </a:solidFill>
                <a:latin typeface="Nanum Gothic"/>
              </a:rPr>
              <a:t>연결</a:t>
            </a:r>
            <a:endParaRPr lang="ko-KR" altLang="en-US" sz="1400" dirty="0"/>
          </a:p>
        </p:txBody>
      </p:sp>
      <p:sp>
        <p:nvSpPr>
          <p:cNvPr id="4" name="직사각형 3"/>
          <p:cNvSpPr/>
          <p:nvPr/>
        </p:nvSpPr>
        <p:spPr>
          <a:xfrm>
            <a:off x="206319" y="1926793"/>
            <a:ext cx="55428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444444"/>
                </a:solidFill>
                <a:latin typeface="+mn-ea"/>
              </a:rPr>
              <a:t>void setup() {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444444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444444"/>
                </a:solidFill>
                <a:latin typeface="+mn-ea"/>
              </a:rPr>
              <a:t>pinMode</a:t>
            </a:r>
            <a:r>
              <a:rPr lang="en-US" altLang="ko-KR" sz="1400" dirty="0">
                <a:solidFill>
                  <a:srgbClr val="444444"/>
                </a:solidFill>
                <a:latin typeface="+mn-ea"/>
              </a:rPr>
              <a:t>(2, OUTPUT);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444444"/>
                </a:solidFill>
                <a:latin typeface="+mn-ea"/>
              </a:rPr>
              <a:t>}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444444"/>
                </a:solidFill>
                <a:latin typeface="+mn-ea"/>
              </a:rPr>
              <a:t>void loop() {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444444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444444"/>
                </a:solidFill>
                <a:latin typeface="+mn-ea"/>
              </a:rPr>
              <a:t>digitalWrite</a:t>
            </a:r>
            <a:r>
              <a:rPr lang="en-US" altLang="ko-KR" sz="1400" dirty="0">
                <a:solidFill>
                  <a:srgbClr val="444444"/>
                </a:solidFill>
                <a:latin typeface="+mn-ea"/>
              </a:rPr>
              <a:t>(2, HIGH); 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444444"/>
                </a:solidFill>
                <a:latin typeface="+mn-ea"/>
              </a:rPr>
              <a:t>  delay(500);              // wait for a second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444444"/>
                </a:solidFill>
                <a:latin typeface="+mn-ea"/>
              </a:rPr>
              <a:t>  </a:t>
            </a:r>
            <a:r>
              <a:rPr lang="en-US" altLang="ko-KR" sz="1400" dirty="0" err="1">
                <a:solidFill>
                  <a:srgbClr val="444444"/>
                </a:solidFill>
                <a:latin typeface="+mn-ea"/>
              </a:rPr>
              <a:t>digitalWrite</a:t>
            </a:r>
            <a:r>
              <a:rPr lang="en-US" altLang="ko-KR" sz="1400" dirty="0">
                <a:solidFill>
                  <a:srgbClr val="444444"/>
                </a:solidFill>
                <a:latin typeface="+mn-ea"/>
              </a:rPr>
              <a:t>(2, LOW);   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444444"/>
                </a:solidFill>
                <a:latin typeface="+mn-ea"/>
              </a:rPr>
              <a:t>  delay(500);              // wait for a second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r>
              <a:rPr lang="en-US" altLang="ko-KR" sz="1400" dirty="0">
                <a:solidFill>
                  <a:srgbClr val="444444"/>
                </a:solidFill>
                <a:latin typeface="+mn-ea"/>
              </a:rPr>
              <a:t>}</a:t>
            </a:r>
            <a:r>
              <a:rPr lang="en-US" altLang="ko-KR" sz="1400" dirty="0">
                <a:latin typeface="+mn-ea"/>
              </a:rPr>
              <a:t/>
            </a:r>
            <a:br>
              <a:rPr lang="en-US" altLang="ko-KR" sz="1400" dirty="0">
                <a:latin typeface="+mn-ea"/>
              </a:rPr>
            </a:b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56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3654152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b="1" dirty="0" smtClean="0">
                <a:solidFill>
                  <a:schemeClr val="accent1">
                    <a:lumMod val="75000"/>
                  </a:schemeClr>
                </a:solidFill>
              </a:rPr>
              <a:t>감사합니다</a:t>
            </a:r>
            <a:r>
              <a:rPr lang="en-US" altLang="ko-KR" sz="3600" b="1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ko-KR" alt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B038FB-157C-49A7-95FF-8906C5ADB49C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56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브레드</a:t>
            </a:r>
            <a:r>
              <a:rPr lang="ko-KR" altLang="en-US" b="1" dirty="0" smtClean="0"/>
              <a:t> 보드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430887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/>
              <a:t>브레드보드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BreadBoard</a:t>
            </a:r>
            <a:r>
              <a:rPr lang="en-US" altLang="ko-KR" sz="1400" dirty="0"/>
              <a:t>)</a:t>
            </a:r>
            <a:r>
              <a:rPr lang="ko-KR" altLang="en-US" sz="1400" dirty="0"/>
              <a:t>는 일명 </a:t>
            </a:r>
            <a:r>
              <a:rPr lang="ko-KR" altLang="en-US" sz="1400" dirty="0" err="1"/>
              <a:t>빵판이라고도</a:t>
            </a:r>
            <a:r>
              <a:rPr lang="ko-KR" altLang="en-US" sz="1400" dirty="0"/>
              <a:t> 불리며</a:t>
            </a:r>
            <a:r>
              <a:rPr lang="en-US" altLang="ko-KR" sz="1400" dirty="0"/>
              <a:t>, </a:t>
            </a:r>
            <a:r>
              <a:rPr lang="ko-KR" altLang="en-US" sz="1400" dirty="0"/>
              <a:t>전자부품을 간단히 배치하고 연결할 수 있도록 해주는 편리한 회로 기판입니다</a:t>
            </a:r>
            <a:r>
              <a:rPr lang="en-US" altLang="ko-KR" sz="1400" dirty="0" smtClean="0"/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0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9" y="1591887"/>
            <a:ext cx="2990850" cy="1986280"/>
          </a:xfrm>
          <a:prstGeom prst="rect">
            <a:avLst/>
          </a:prstGeom>
        </p:spPr>
      </p:pic>
      <p:pic>
        <p:nvPicPr>
          <p:cNvPr id="11" name="그림 8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088" y="1466141"/>
            <a:ext cx="3695700" cy="2038350"/>
          </a:xfrm>
          <a:prstGeom prst="rect">
            <a:avLst/>
          </a:prstGeom>
        </p:spPr>
      </p:pic>
      <p:pic>
        <p:nvPicPr>
          <p:cNvPr id="12" name="Picture 2" descr="http://cfile3.uf.tistory.com/image/0328393C50E109F6240B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62" y="4164564"/>
            <a:ext cx="3567339" cy="231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8"/>
          <p:cNvCxnSpPr/>
          <p:nvPr/>
        </p:nvCxnSpPr>
        <p:spPr>
          <a:xfrm flipH="1">
            <a:off x="1117160" y="2944825"/>
            <a:ext cx="3733101" cy="26509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38"/>
          <p:cNvCxnSpPr/>
          <p:nvPr/>
        </p:nvCxnSpPr>
        <p:spPr>
          <a:xfrm flipH="1">
            <a:off x="4231445" y="3224658"/>
            <a:ext cx="1318968" cy="303116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39"/>
          <p:cNvSpPr/>
          <p:nvPr/>
        </p:nvSpPr>
        <p:spPr>
          <a:xfrm>
            <a:off x="4346531" y="6113308"/>
            <a:ext cx="35333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전원 채널은 </a:t>
            </a:r>
            <a:r>
              <a:rPr lang="ko-KR" altLang="en-US" sz="1400" dirty="0" err="1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한줄로</a:t>
            </a:r>
            <a:r>
              <a:rPr lang="ko-KR" altLang="en-US" sz="1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 길게 연결되어 편리함</a:t>
            </a:r>
            <a:endParaRPr lang="ko-KR" altLang="en-US" sz="1400" dirty="0"/>
          </a:p>
        </p:txBody>
      </p:sp>
      <p:sp>
        <p:nvSpPr>
          <p:cNvPr id="18" name="Rectangle 9"/>
          <p:cNvSpPr/>
          <p:nvPr/>
        </p:nvSpPr>
        <p:spPr>
          <a:xfrm>
            <a:off x="206319" y="5874366"/>
            <a:ext cx="5028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>
                <a:latin typeface="나눔손글씨 펜" panose="03040600000000000000" pitchFamily="66" charset="-127"/>
                <a:ea typeface="나눔손글씨 펜" panose="03040600000000000000" pitchFamily="66" charset="-127"/>
              </a:rPr>
              <a:t>구멍 다섯개씩 연결되어서 컴포넌트를 서로 연결하기 용이함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7239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브레드</a:t>
            </a:r>
            <a:r>
              <a:rPr lang="ko-KR" altLang="en-US" b="1" dirty="0" smtClean="0"/>
              <a:t> 보드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430887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/>
              <a:t>브레드보드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BreadBoard</a:t>
            </a:r>
            <a:r>
              <a:rPr lang="en-US" altLang="ko-KR" sz="1400" dirty="0"/>
              <a:t>)</a:t>
            </a:r>
            <a:r>
              <a:rPr lang="ko-KR" altLang="en-US" sz="1400" dirty="0"/>
              <a:t>는 일명 </a:t>
            </a:r>
            <a:r>
              <a:rPr lang="ko-KR" altLang="en-US" sz="1400" dirty="0" err="1"/>
              <a:t>빵판이라고도</a:t>
            </a:r>
            <a:r>
              <a:rPr lang="ko-KR" altLang="en-US" sz="1400" dirty="0"/>
              <a:t> 불리며</a:t>
            </a:r>
            <a:r>
              <a:rPr lang="en-US" altLang="ko-KR" sz="1400" dirty="0"/>
              <a:t>, </a:t>
            </a:r>
            <a:r>
              <a:rPr lang="ko-KR" altLang="en-US" sz="1400" dirty="0"/>
              <a:t>전자부품을 간단히 배치하고 연결할 수 있도록 해주는 편리한 회로 기판입니다</a:t>
            </a:r>
            <a:r>
              <a:rPr lang="en-US" altLang="ko-KR" sz="1400" dirty="0" smtClean="0"/>
              <a:t>.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26" y="1608385"/>
            <a:ext cx="6408712" cy="3939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0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브레드</a:t>
            </a:r>
            <a:r>
              <a:rPr lang="ko-KR" altLang="en-US" b="1" dirty="0" smtClean="0"/>
              <a:t> 보드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/>
              <a:t>브레드보드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BreadBoard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가로핀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47" y="1922066"/>
            <a:ext cx="6408712" cy="3939709"/>
          </a:xfrm>
          <a:prstGeom prst="rect">
            <a:avLst/>
          </a:prstGeom>
        </p:spPr>
      </p:pic>
      <p:sp>
        <p:nvSpPr>
          <p:cNvPr id="12" name="모서리가 둥근 직사각형 11"/>
          <p:cNvSpPr/>
          <p:nvPr/>
        </p:nvSpPr>
        <p:spPr>
          <a:xfrm>
            <a:off x="629706" y="2187664"/>
            <a:ext cx="6397352" cy="8566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29706" y="1421488"/>
            <a:ext cx="63973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아래 그림에서 표시된 핀들은 모두 가로로 다 같이 연결되어 있는 핀입니다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29706" y="2370060"/>
            <a:ext cx="6397352" cy="8566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629706" y="5325651"/>
            <a:ext cx="6397352" cy="8566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629706" y="5508047"/>
            <a:ext cx="6397352" cy="8566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97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브레드</a:t>
            </a:r>
            <a:r>
              <a:rPr lang="ko-KR" altLang="en-US" b="1" dirty="0" smtClean="0"/>
              <a:t> 보드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/>
              <a:t>브레드보드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BreadBoard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가로핀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01827"/>
            <a:ext cx="4919678" cy="30243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55776" y="2480177"/>
            <a:ext cx="4546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예를 들어 외부에서 </a:t>
            </a:r>
            <a:r>
              <a:rPr lang="en-US" altLang="ko-KR" sz="1400" dirty="0" smtClean="0">
                <a:solidFill>
                  <a:srgbClr val="C00000"/>
                </a:solidFill>
              </a:rPr>
              <a:t>+</a:t>
            </a:r>
            <a:r>
              <a:rPr lang="ko-KR" altLang="en-US" sz="1400" dirty="0" smtClean="0">
                <a:solidFill>
                  <a:srgbClr val="C00000"/>
                </a:solidFill>
              </a:rPr>
              <a:t>전원선과 </a:t>
            </a:r>
            <a:r>
              <a:rPr lang="en-US" altLang="ko-KR" sz="1400" dirty="0" smtClean="0">
                <a:solidFill>
                  <a:srgbClr val="C00000"/>
                </a:solidFill>
              </a:rPr>
              <a:t>–</a:t>
            </a:r>
            <a:r>
              <a:rPr lang="ko-KR" altLang="en-US" sz="1400" dirty="0" err="1" smtClean="0">
                <a:solidFill>
                  <a:srgbClr val="C00000"/>
                </a:solidFill>
              </a:rPr>
              <a:t>전원선을</a:t>
            </a:r>
            <a:r>
              <a:rPr lang="ko-KR" altLang="en-US" sz="1400" dirty="0" smtClean="0">
                <a:solidFill>
                  <a:srgbClr val="C00000"/>
                </a:solidFill>
              </a:rPr>
              <a:t> 다음과 같이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연결한다고 하면</a:t>
            </a:r>
            <a:r>
              <a:rPr lang="en-US" altLang="ko-KR" sz="1400" dirty="0" smtClean="0">
                <a:solidFill>
                  <a:srgbClr val="C00000"/>
                </a:solidFill>
              </a:rPr>
              <a:t>, </a:t>
            </a:r>
            <a:r>
              <a:rPr lang="ko-KR" altLang="en-US" sz="1400" dirty="0" smtClean="0">
                <a:solidFill>
                  <a:srgbClr val="C00000"/>
                </a:solidFill>
              </a:rPr>
              <a:t>나머지 가로 핀들은 어떻게 될까요</a:t>
            </a:r>
            <a:r>
              <a:rPr lang="en-US" altLang="ko-KR" sz="1400" dirty="0" smtClean="0">
                <a:solidFill>
                  <a:srgbClr val="C00000"/>
                </a:solidFill>
              </a:rPr>
              <a:t>?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043608" y="2729869"/>
            <a:ext cx="1368152" cy="7711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1043608" y="2585853"/>
            <a:ext cx="1368152" cy="771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8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브레드</a:t>
            </a:r>
            <a:r>
              <a:rPr lang="ko-KR" altLang="en-US" b="1" dirty="0" smtClean="0"/>
              <a:t> 보드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/>
              <a:t>브레드보드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BreadBoard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가로핀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3101827"/>
            <a:ext cx="4919678" cy="3024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411760" y="2348880"/>
            <a:ext cx="53896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나머지 가로 핀들에서 똑 같이 </a:t>
            </a:r>
            <a:r>
              <a:rPr lang="en-US" altLang="ko-KR" sz="1400" dirty="0" smtClean="0">
                <a:solidFill>
                  <a:srgbClr val="C00000"/>
                </a:solidFill>
              </a:rPr>
              <a:t>+</a:t>
            </a:r>
            <a:r>
              <a:rPr lang="ko-KR" altLang="en-US" sz="1400" smtClean="0">
                <a:solidFill>
                  <a:srgbClr val="C00000"/>
                </a:solidFill>
              </a:rPr>
              <a:t>전원선과 </a:t>
            </a:r>
            <a:r>
              <a:rPr lang="en-US" altLang="ko-KR" sz="1400" dirty="0" smtClean="0">
                <a:solidFill>
                  <a:srgbClr val="C00000"/>
                </a:solidFill>
              </a:rPr>
              <a:t>–</a:t>
            </a:r>
            <a:r>
              <a:rPr lang="ko-KR" altLang="en-US" sz="1400" smtClean="0">
                <a:solidFill>
                  <a:srgbClr val="C00000"/>
                </a:solidFill>
              </a:rPr>
              <a:t>전원선을 연결한 것과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동일하게 됩니다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 </a:t>
            </a:r>
            <a:r>
              <a:rPr lang="ko-KR" altLang="en-US" sz="1400" smtClean="0">
                <a:solidFill>
                  <a:srgbClr val="C00000"/>
                </a:solidFill>
              </a:rPr>
              <a:t>외냐하면 내부적으로는 가로축으로 각 핀들이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연결되어 있기 때문입니다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  <a:endParaRPr lang="ko-KR" altLang="en-US" sz="1400">
              <a:solidFill>
                <a:srgbClr val="C000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1043608" y="2729869"/>
            <a:ext cx="1368152" cy="7711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2411760" y="3501008"/>
            <a:ext cx="37444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1043608" y="2585853"/>
            <a:ext cx="1368152" cy="771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2411760" y="3356992"/>
            <a:ext cx="37444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44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브레드</a:t>
            </a:r>
            <a:r>
              <a:rPr lang="ko-KR" altLang="en-US" b="1" dirty="0" smtClean="0"/>
              <a:t> 보드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/>
              <a:t>브레드보드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BreadBoard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세로핀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19" y="1475657"/>
            <a:ext cx="6408712" cy="3939709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3933502" y="2292267"/>
            <a:ext cx="144016" cy="103054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7174653" y="2860735"/>
            <a:ext cx="19880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아래 그림에서와</a:t>
            </a:r>
            <a:r>
              <a:rPr lang="en-US" altLang="ko-KR" sz="1400" dirty="0" smtClean="0">
                <a:solidFill>
                  <a:srgbClr val="C00000"/>
                </a:solidFill>
              </a:rPr>
              <a:t> </a:t>
            </a:r>
            <a:r>
              <a:rPr lang="ko-KR" altLang="en-US" sz="1400" smtClean="0">
                <a:solidFill>
                  <a:srgbClr val="C00000"/>
                </a:solidFill>
              </a:rPr>
              <a:t>같이 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보드 중간에 있는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핀들은 세로 축으로 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모두 같이 연결되어 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400" smtClean="0">
                <a:solidFill>
                  <a:srgbClr val="C00000"/>
                </a:solidFill>
              </a:rPr>
              <a:t>있습니다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sp>
        <p:nvSpPr>
          <p:cNvPr id="27" name="오른쪽 중괄호 26"/>
          <p:cNvSpPr/>
          <p:nvPr/>
        </p:nvSpPr>
        <p:spPr>
          <a:xfrm>
            <a:off x="6381774" y="2292267"/>
            <a:ext cx="720080" cy="2351742"/>
          </a:xfrm>
          <a:prstGeom prst="rightBrac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8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브레드</a:t>
            </a:r>
            <a:r>
              <a:rPr lang="ko-KR" altLang="en-US" b="1" dirty="0" smtClean="0"/>
              <a:t> 보드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/>
              <a:t>브레드보드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BreadBoard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세로핀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640" y="2345083"/>
            <a:ext cx="4919678" cy="30243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583315" y="1445160"/>
            <a:ext cx="37914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예를 들어 외부에서 선 </a:t>
            </a:r>
            <a:r>
              <a:rPr lang="ko-KR" altLang="en-US" sz="1400" dirty="0" err="1" smtClean="0">
                <a:solidFill>
                  <a:srgbClr val="C00000"/>
                </a:solidFill>
              </a:rPr>
              <a:t>한가닥을</a:t>
            </a:r>
            <a:r>
              <a:rPr lang="ko-KR" altLang="en-US" sz="1400" dirty="0" smtClean="0">
                <a:solidFill>
                  <a:srgbClr val="C00000"/>
                </a:solidFill>
              </a:rPr>
              <a:t> 다음과 같이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보드 가운데에 있는 핀에 연결하였다면</a:t>
            </a:r>
            <a:r>
              <a:rPr lang="en-US" altLang="ko-KR" sz="1400" dirty="0" smtClean="0">
                <a:solidFill>
                  <a:srgbClr val="C00000"/>
                </a:solidFill>
              </a:rPr>
              <a:t>, </a:t>
            </a:r>
            <a:r>
              <a:rPr lang="ko-KR" altLang="en-US" sz="1400" smtClean="0">
                <a:solidFill>
                  <a:srgbClr val="C00000"/>
                </a:solidFill>
              </a:rPr>
              <a:t>다른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핀들에는 어떻게 영향을 미칠까요</a:t>
            </a:r>
            <a:r>
              <a:rPr lang="en-US" altLang="ko-KR" sz="1400" dirty="0" smtClean="0">
                <a:solidFill>
                  <a:srgbClr val="C00000"/>
                </a:solidFill>
              </a:rPr>
              <a:t>?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486560" y="1973125"/>
            <a:ext cx="1368152" cy="7711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486560" y="1829109"/>
            <a:ext cx="1368152" cy="771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2934217" y="1637529"/>
            <a:ext cx="1055683" cy="149121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13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/>
          <p:cNvCxnSpPr/>
          <p:nvPr/>
        </p:nvCxnSpPr>
        <p:spPr>
          <a:xfrm>
            <a:off x="3874770" y="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1549" y="140414"/>
            <a:ext cx="225414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/>
            <a:r>
              <a:rPr lang="en-US" altLang="ko-KR" b="1" dirty="0"/>
              <a:t>01. </a:t>
            </a:r>
            <a:r>
              <a:rPr lang="ko-KR" altLang="en-US" b="1" dirty="0" err="1" smtClean="0"/>
              <a:t>브레드</a:t>
            </a:r>
            <a:r>
              <a:rPr lang="ko-KR" altLang="en-US" b="1" dirty="0" smtClean="0"/>
              <a:t> 보드 소개</a:t>
            </a:r>
            <a:endParaRPr lang="ko-KR" altLang="en-US" b="1" dirty="0"/>
          </a:p>
        </p:txBody>
      </p:sp>
      <p:sp>
        <p:nvSpPr>
          <p:cNvPr id="19" name="Line 6"/>
          <p:cNvSpPr>
            <a:spLocks noChangeShapeType="1"/>
          </p:cNvSpPr>
          <p:nvPr/>
        </p:nvSpPr>
        <p:spPr>
          <a:xfrm>
            <a:off x="-1587" y="650875"/>
            <a:ext cx="9099013" cy="0"/>
          </a:xfrm>
          <a:prstGeom prst="line">
            <a:avLst/>
          </a:prstGeom>
          <a:noFill/>
          <a:ln w="19050">
            <a:solidFill>
              <a:srgbClr val="103991"/>
            </a:solidFill>
            <a:round/>
          </a:ln>
        </p:spPr>
        <p:txBody>
          <a:bodyPr wrap="none" anchor="ctr"/>
          <a:lstStyle/>
          <a:p>
            <a:endParaRPr lang="ko-KR" altLang="en-US"/>
          </a:p>
        </p:txBody>
      </p:sp>
      <p:grpSp>
        <p:nvGrpSpPr>
          <p:cNvPr id="21" name="Group 7"/>
          <p:cNvGrpSpPr/>
          <p:nvPr/>
        </p:nvGrpSpPr>
        <p:grpSpPr>
          <a:xfrm>
            <a:off x="8815388" y="7938"/>
            <a:ext cx="328612" cy="1109662"/>
            <a:chOff x="6033" y="5"/>
            <a:chExt cx="207" cy="699"/>
          </a:xfrm>
        </p:grpSpPr>
        <p:sp>
          <p:nvSpPr>
            <p:cNvPr id="22" name="Freeform 8"/>
            <p:cNvSpPr/>
            <p:nvPr userDrawn="1"/>
          </p:nvSpPr>
          <p:spPr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3" name="Freeform 9"/>
            <p:cNvSpPr/>
            <p:nvPr userDrawn="1"/>
          </p:nvSpPr>
          <p:spPr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solidFill>
              <a:srgbClr val="0083CD"/>
            </a:solidFill>
            <a:ln>
              <a:noFill/>
            </a:ln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24" name="Rectangle 2"/>
          <p:cNvSpPr txBox="1">
            <a:spLocks noChangeArrowheads="1"/>
          </p:cNvSpPr>
          <p:nvPr/>
        </p:nvSpPr>
        <p:spPr bwMode="gray">
          <a:xfrm>
            <a:off x="206319" y="753166"/>
            <a:ext cx="8483600" cy="21544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lIns="0" tIns="0" rIns="0" bIns="0">
            <a:spAutoFit/>
          </a:bodyPr>
          <a:lstStyle/>
          <a:p>
            <a:r>
              <a:rPr lang="ko-KR" altLang="en-US" sz="1400" dirty="0" err="1"/>
              <a:t>브레드보드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BreadBoard</a:t>
            </a:r>
            <a:r>
              <a:rPr lang="en-US" altLang="ko-KR" sz="1400" dirty="0" smtClean="0"/>
              <a:t>) </a:t>
            </a:r>
            <a:r>
              <a:rPr lang="ko-KR" altLang="en-US" sz="1400" dirty="0" err="1" smtClean="0"/>
              <a:t>세로핀</a:t>
            </a:r>
            <a:endParaRPr lang="ko-KR" altLang="en-US" sz="1400" dirty="0">
              <a:solidFill>
                <a:srgbClr val="000000"/>
              </a:solidFill>
              <a:latin typeface="+mn-ea"/>
              <a:cs typeface="+mj-cs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743" y="2429165"/>
            <a:ext cx="4919678" cy="3024336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688418" y="1529242"/>
            <a:ext cx="372890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>
                <a:solidFill>
                  <a:srgbClr val="C00000"/>
                </a:solidFill>
              </a:rPr>
              <a:t>아래 그림과 같이 세로 축으로 </a:t>
            </a:r>
            <a:r>
              <a:rPr lang="en-US" altLang="ko-KR" sz="1400" dirty="0" smtClean="0">
                <a:solidFill>
                  <a:srgbClr val="C00000"/>
                </a:solidFill>
              </a:rPr>
              <a:t>5</a:t>
            </a:r>
            <a:r>
              <a:rPr lang="ko-KR" altLang="en-US" sz="1400" smtClean="0">
                <a:solidFill>
                  <a:srgbClr val="C00000"/>
                </a:solidFill>
              </a:rPr>
              <a:t>개의 핀이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내부적으로는 같이 연결되어 있는 것과 같은</a:t>
            </a:r>
            <a:endParaRPr lang="en-US" altLang="ko-KR" sz="1400" dirty="0" smtClean="0">
              <a:solidFill>
                <a:srgbClr val="C00000"/>
              </a:solidFill>
            </a:endParaRPr>
          </a:p>
          <a:p>
            <a:r>
              <a:rPr lang="ko-KR" altLang="en-US" sz="1400" dirty="0" smtClean="0">
                <a:solidFill>
                  <a:srgbClr val="C00000"/>
                </a:solidFill>
              </a:rPr>
              <a:t>효과가 발생합니다</a:t>
            </a:r>
            <a:r>
              <a:rPr lang="en-US" altLang="ko-KR" sz="1400" dirty="0" smtClean="0">
                <a:solidFill>
                  <a:srgbClr val="C00000"/>
                </a:solidFill>
              </a:rPr>
              <a:t>.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591663" y="2057207"/>
            <a:ext cx="1368152" cy="7711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/>
        </p:nvCxnSpPr>
        <p:spPr>
          <a:xfrm>
            <a:off x="591663" y="1913191"/>
            <a:ext cx="1368152" cy="7711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3039320" y="1721611"/>
            <a:ext cx="1055683" cy="149121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 flipH="1" flipV="1">
            <a:off x="4111721" y="3173451"/>
            <a:ext cx="8334" cy="590999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13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2760</TotalTime>
  <Words>414</Words>
  <Application>Microsoft Office PowerPoint</Application>
  <PresentationFormat>화면 슬라이드 쇼(4:3)</PresentationFormat>
  <Paragraphs>74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Nanum Gothic</vt:lpstr>
      <vt:lpstr>나눔손글씨 펜</vt:lpstr>
      <vt:lpstr>맑은 고딕</vt:lpstr>
      <vt:lpstr>맑은 고딕</vt:lpstr>
      <vt:lpstr>-윤고딕330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감사합니다.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♡유지♡</dc:creator>
  <cp:lastModifiedBy>노 태상</cp:lastModifiedBy>
  <cp:revision>339</cp:revision>
  <cp:lastPrinted>2016-11-01T05:57:52Z</cp:lastPrinted>
  <dcterms:created xsi:type="dcterms:W3CDTF">2016-05-19T08:11:56Z</dcterms:created>
  <dcterms:modified xsi:type="dcterms:W3CDTF">2018-08-02T21:24:57Z</dcterms:modified>
</cp:coreProperties>
</file>