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311" r:id="rId2"/>
    <p:sldId id="322" r:id="rId3"/>
    <p:sldId id="323" r:id="rId4"/>
    <p:sldId id="334" r:id="rId5"/>
    <p:sldId id="335" r:id="rId6"/>
    <p:sldId id="333" r:id="rId7"/>
    <p:sldId id="324" r:id="rId8"/>
    <p:sldId id="325" r:id="rId9"/>
    <p:sldId id="326" r:id="rId10"/>
    <p:sldId id="328" r:id="rId11"/>
    <p:sldId id="327" r:id="rId12"/>
    <p:sldId id="329" r:id="rId13"/>
    <p:sldId id="330" r:id="rId14"/>
    <p:sldId id="331" r:id="rId15"/>
    <p:sldId id="332" r:id="rId16"/>
    <p:sldId id="337" r:id="rId17"/>
    <p:sldId id="336" r:id="rId18"/>
    <p:sldId id="338" r:id="rId19"/>
    <p:sldId id="340" r:id="rId20"/>
    <p:sldId id="339" r:id="rId21"/>
    <p:sldId id="341" r:id="rId22"/>
    <p:sldId id="342" r:id="rId23"/>
    <p:sldId id="343" r:id="rId24"/>
    <p:sldId id="347" r:id="rId25"/>
    <p:sldId id="345" r:id="rId26"/>
    <p:sldId id="344" r:id="rId27"/>
    <p:sldId id="321" r:id="rId28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7">
          <p15:clr>
            <a:srgbClr val="A4A3A4"/>
          </p15:clr>
        </p15:guide>
        <p15:guide id="2" pos="29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none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none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none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밝은 스타일 2 - 강조 3">
    <a:wholeTbl>
      <a:tcTxStyle>
        <a:fontRef idx="none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none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66" autoAdjust="0"/>
    <p:restoredTop sz="78788" autoAdjust="0"/>
  </p:normalViewPr>
  <p:slideViewPr>
    <p:cSldViewPr snapToGrid="0">
      <p:cViewPr varScale="1">
        <p:scale>
          <a:sx n="91" d="100"/>
          <a:sy n="91" d="100"/>
        </p:scale>
        <p:origin x="2526" y="96"/>
      </p:cViewPr>
      <p:guideLst>
        <p:guide orient="horz" pos="2227"/>
        <p:guide pos="2902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-3996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fld id="{65567EFA-8FB0-41FC-83AE-70F6B38269B1}" type="datetimeFigureOut">
              <a:rPr lang="ko-KR" altLang="en-US"/>
              <a:pPr/>
              <a:t>2018-08-21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fld id="{5CE5B5A6-3CE4-42BD-9AC1-6C8D00C98D2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524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66914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9312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8851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1165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1151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1188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5526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4828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7792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762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441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4734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9537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8774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7218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0429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2261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9644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780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431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038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684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345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050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3382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08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6673215" y="20637"/>
            <a:ext cx="2451735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980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497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809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462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23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950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427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994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220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215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648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15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11"/>
          <p:cNvGrpSpPr/>
          <p:nvPr userDrawn="1"/>
        </p:nvGrpSpPr>
        <p:grpSpPr>
          <a:xfrm>
            <a:off x="-1588" y="-4762"/>
            <a:ext cx="9162000" cy="642943"/>
            <a:chOff x="460858" y="194492"/>
            <a:chExt cx="8206930" cy="668344"/>
          </a:xfrm>
        </p:grpSpPr>
        <p:sp>
          <p:nvSpPr>
            <p:cNvPr id="8" name="직사각형 7"/>
            <p:cNvSpPr/>
            <p:nvPr userDrawn="1"/>
          </p:nvSpPr>
          <p:spPr>
            <a:xfrm rot="16200000">
              <a:off x="4518539" y="-3246358"/>
              <a:ext cx="55581" cy="8162808"/>
            </a:xfrm>
            <a:prstGeom prst="rect">
              <a:avLst/>
            </a:prstGeom>
            <a:gradFill>
              <a:gsLst>
                <a:gs pos="60000">
                  <a:srgbClr val="00B0F0"/>
                </a:gs>
                <a:gs pos="50000">
                  <a:srgbClr val="0070C0"/>
                </a:gs>
                <a:gs pos="47000">
                  <a:schemeClr val="tx2">
                    <a:lumMod val="75000"/>
                  </a:schemeClr>
                </a:gs>
                <a:gs pos="83000">
                  <a:srgbClr val="0070C0"/>
                </a:gs>
              </a:gsLst>
              <a:lin ang="5400000" scaled="0"/>
            </a:gradFill>
            <a:ln w="15875" cap="rnd">
              <a:noFill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 userDrawn="1"/>
          </p:nvSpPr>
          <p:spPr>
            <a:xfrm>
              <a:off x="477006" y="215362"/>
              <a:ext cx="8166226" cy="599624"/>
            </a:xfrm>
            <a:prstGeom prst="rect">
              <a:avLst/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9600000" scaled="0"/>
            </a:gradFill>
            <a:ln w="15875" cap="rnd">
              <a:noFill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 9"/>
            <p:cNvSpPr/>
            <p:nvPr userDrawn="1"/>
          </p:nvSpPr>
          <p:spPr>
            <a:xfrm>
              <a:off x="460858" y="204825"/>
              <a:ext cx="8166876" cy="45719"/>
            </a:xfrm>
            <a:custGeom>
              <a:avLst/>
              <a:gdLst>
                <a:gd name="connsiteX0" fmla="*/ 0 w 8134502"/>
                <a:gd name="connsiteY0" fmla="*/ 0 h 0"/>
                <a:gd name="connsiteX1" fmla="*/ 8134502 w 8134502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34502">
                  <a:moveTo>
                    <a:pt x="0" y="0"/>
                  </a:moveTo>
                  <a:lnTo>
                    <a:pt x="8134502" y="0"/>
                  </a:lnTo>
                </a:path>
              </a:pathLst>
            </a:custGeom>
            <a:noFill/>
            <a:ln w="3175" cap="rnd">
              <a:gradFill>
                <a:gsLst>
                  <a:gs pos="10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3000000" scaled="0"/>
              </a:gradFill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 userDrawn="1"/>
          </p:nvSpPr>
          <p:spPr>
            <a:xfrm>
              <a:off x="467829" y="204824"/>
              <a:ext cx="45719" cy="607553"/>
            </a:xfrm>
            <a:custGeom>
              <a:avLst/>
              <a:gdLst>
                <a:gd name="connsiteX0" fmla="*/ 0 w 0"/>
                <a:gd name="connsiteY0" fmla="*/ 0 h 637046"/>
                <a:gd name="connsiteX1" fmla="*/ 0 w 0"/>
                <a:gd name="connsiteY1" fmla="*/ 637046 h 637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637046">
                  <a:moveTo>
                    <a:pt x="0" y="0"/>
                  </a:moveTo>
                  <a:lnTo>
                    <a:pt x="0" y="637046"/>
                  </a:lnTo>
                </a:path>
              </a:pathLst>
            </a:custGeom>
            <a:noFill/>
            <a:ln w="6350" cap="rnd">
              <a:solidFill>
                <a:schemeClr val="bg1">
                  <a:lumMod val="85000"/>
                </a:schemeClr>
              </a:solidFill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자유형 11"/>
            <p:cNvSpPr/>
            <p:nvPr userDrawn="1"/>
          </p:nvSpPr>
          <p:spPr>
            <a:xfrm>
              <a:off x="8622069" y="194492"/>
              <a:ext cx="45719" cy="607553"/>
            </a:xfrm>
            <a:custGeom>
              <a:avLst/>
              <a:gdLst>
                <a:gd name="connsiteX0" fmla="*/ 0 w 0"/>
                <a:gd name="connsiteY0" fmla="*/ 0 h 637046"/>
                <a:gd name="connsiteX1" fmla="*/ 0 w 0"/>
                <a:gd name="connsiteY1" fmla="*/ 637046 h 637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637046">
                  <a:moveTo>
                    <a:pt x="0" y="0"/>
                  </a:moveTo>
                  <a:lnTo>
                    <a:pt x="0" y="637046"/>
                  </a:lnTo>
                </a:path>
              </a:pathLst>
            </a:custGeom>
            <a:noFill/>
            <a:ln w="6350" cap="rnd">
              <a:solidFill>
                <a:schemeClr val="bg1">
                  <a:lumMod val="85000"/>
                </a:schemeClr>
              </a:solidFill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D193F-DCA9-4D39-AA90-7D92BF4C610F}" type="datetimeFigureOut">
              <a:rPr lang="ko-KR" altLang="en-US"/>
              <a:pPr/>
              <a:t>2018-08-21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1E26E-88A6-490F-BB1D-19408BD5F7BB}" type="slidenum">
              <a:rPr lang="ko-KR" altLang="en-US"/>
              <a:pPr/>
              <a:t>‹#›</a:t>
            </a:fld>
            <a:endParaRPr lang="ko-KR" altLang="en-US"/>
          </a:p>
        </p:txBody>
      </p:sp>
      <p:grpSp>
        <p:nvGrpSpPr>
          <p:cNvPr id="14" name="Group 7"/>
          <p:cNvGrpSpPr/>
          <p:nvPr userDrawn="1"/>
        </p:nvGrpSpPr>
        <p:grpSpPr>
          <a:xfrm>
            <a:off x="8815388" y="-4762"/>
            <a:ext cx="328612" cy="1109662"/>
            <a:chOff x="6033" y="5"/>
            <a:chExt cx="207" cy="699"/>
          </a:xfrm>
        </p:grpSpPr>
        <p:sp>
          <p:nvSpPr>
            <p:cNvPr id="15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8" name="Line 6"/>
          <p:cNvSpPr>
            <a:spLocks noChangeShapeType="1"/>
          </p:cNvSpPr>
          <p:nvPr userDrawn="1"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" name="직사각형 18"/>
          <p:cNvSpPr/>
          <p:nvPr userDrawn="1"/>
        </p:nvSpPr>
        <p:spPr>
          <a:xfrm>
            <a:off x="6748938" y="37305"/>
            <a:ext cx="23040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자유형 24"/>
          <p:cNvSpPr/>
          <p:nvPr/>
        </p:nvSpPr>
        <p:spPr>
          <a:xfrm>
            <a:off x="670120" y="3270283"/>
            <a:ext cx="7879404" cy="0"/>
          </a:xfrm>
          <a:custGeom>
            <a:avLst/>
            <a:gdLst>
              <a:gd name="connsiteX0" fmla="*/ 0 w 7879404"/>
              <a:gd name="connsiteY0" fmla="*/ 0 h 0"/>
              <a:gd name="connsiteX1" fmla="*/ 7879404 w 7879404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79404">
                <a:moveTo>
                  <a:pt x="0" y="0"/>
                </a:moveTo>
                <a:lnTo>
                  <a:pt x="7879404" y="0"/>
                </a:lnTo>
              </a:path>
            </a:pathLst>
          </a:custGeom>
          <a:noFill/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31560" y="2546865"/>
            <a:ext cx="77373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altLang="ko-KR" sz="3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11. </a:t>
            </a:r>
            <a:r>
              <a:rPr lang="ko-KR" altLang="en-US" sz="3200" kern="0" spc="-150" dirty="0" err="1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아두이노</a:t>
            </a:r>
            <a:r>
              <a:rPr lang="ko-KR" altLang="en-US" sz="3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 활용 </a:t>
            </a:r>
            <a:r>
              <a:rPr lang="en-US" altLang="ko-KR" sz="3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- </a:t>
            </a:r>
            <a:r>
              <a:rPr lang="ko-KR" altLang="en-US" sz="3200" kern="0" spc="-15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스피커 제어하기</a:t>
            </a:r>
            <a:endParaRPr lang="en-US" altLang="ko-KR" sz="3200" kern="0" spc="-15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32567" y="5459298"/>
            <a:ext cx="4154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kern="0" spc="-40" dirty="0" smtClean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강사 </a:t>
            </a:r>
            <a:r>
              <a:rPr lang="en-US" altLang="ko-KR" sz="1600" kern="0" spc="-40" dirty="0" smtClean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: </a:t>
            </a:r>
            <a:r>
              <a:rPr lang="ko-KR" altLang="en-US" sz="1600" kern="0" spc="-40" dirty="0" smtClean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노태상</a:t>
            </a:r>
            <a:endParaRPr lang="ko-KR" altLang="en-US" sz="1600" kern="0" spc="-40" dirty="0">
              <a:gradFill>
                <a:gsLst>
                  <a:gs pos="100000">
                    <a:prstClr val="black">
                      <a:lumMod val="85000"/>
                      <a:lumOff val="15000"/>
                    </a:prstClr>
                  </a:gs>
                  <a:gs pos="100000">
                    <a:srgbClr val="0070C0"/>
                  </a:gs>
                </a:gsLst>
                <a:lin ang="5400000" scaled="0"/>
              </a:gra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 rot="10800000">
            <a:off x="4490930" y="5936496"/>
            <a:ext cx="4586395" cy="84997"/>
            <a:chOff x="292231" y="179109"/>
            <a:chExt cx="4050387" cy="47288"/>
          </a:xfrm>
        </p:grpSpPr>
        <p:sp>
          <p:nvSpPr>
            <p:cNvPr id="24" name="직사각형 23"/>
            <p:cNvSpPr/>
            <p:nvPr/>
          </p:nvSpPr>
          <p:spPr>
            <a:xfrm>
              <a:off x="292231" y="179109"/>
              <a:ext cx="763571" cy="4571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113935" y="180678"/>
              <a:ext cx="763571" cy="4571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935639" y="179109"/>
              <a:ext cx="763571" cy="4571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757343" y="179109"/>
              <a:ext cx="763571" cy="4571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579047" y="179109"/>
              <a:ext cx="763571" cy="4571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489545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150874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03. </a:t>
            </a:r>
            <a:r>
              <a:rPr lang="ko-KR" altLang="en-US" b="1" dirty="0" smtClean="0"/>
              <a:t>음 주파수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>
                <a:latin typeface="+mn-ea"/>
              </a:rPr>
              <a:t>아두이노에서</a:t>
            </a:r>
            <a:r>
              <a:rPr lang="ko-KR" altLang="en-US" sz="1400" dirty="0">
                <a:latin typeface="+mn-ea"/>
              </a:rPr>
              <a:t> 각 음에 맞는 주파수를 이해합니다</a:t>
            </a:r>
            <a:r>
              <a:rPr lang="en-US" altLang="ko-KR" sz="1400" dirty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06319" y="1293813"/>
            <a:ext cx="874849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위 표에서 빨간색으로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밑줄 친 부분이 기본적인 우리가 알고 있는 음계 부분이다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/>
            </a:r>
            <a:b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C4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에 해당하는 곳이 우리가 일반적으로 아는 ‘도’에 해당한다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endParaRPr lang="en-US" altLang="ko-KR" sz="14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D4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가 ‘</a:t>
            </a:r>
            <a:r>
              <a:rPr lang="ko-KR" alt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레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’ 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E4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가 ‘미’ 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F4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가 ‘파’ 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G4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가 ‘솔’ 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A4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가 ‘라’ 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B4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가 ‘시’에 해당한다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/>
            </a:r>
            <a:b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그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이전인 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C3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계열이나 그 이후인 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C5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계열은 한 음이 낮고 높음을 나타낸다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CS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, DS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와 같은 부분은 피아노 건반의 검은 건반의 위치로 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#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을 표현하고 있다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altLang="ko-KR" sz="1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86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150874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03. </a:t>
            </a:r>
            <a:r>
              <a:rPr lang="ko-KR" altLang="en-US" b="1" dirty="0" smtClean="0"/>
              <a:t>음 주파수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아두이노에</a:t>
            </a:r>
            <a:r>
              <a:rPr lang="ko-KR" altLang="en-US" sz="1400" dirty="0" smtClean="0">
                <a:latin typeface="+mn-ea"/>
              </a:rPr>
              <a:t> 스피커를 연결합니다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06319" y="1293813"/>
            <a:ext cx="874849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/>
              <a:t>스피커 연결은 저항 하나가 필요하며 스피커의 </a:t>
            </a:r>
            <a:r>
              <a:rPr lang="en-US" altLang="ko-KR" sz="1400" dirty="0"/>
              <a:t>(+)</a:t>
            </a:r>
            <a:r>
              <a:rPr lang="ko-KR" altLang="en-US" sz="1400" dirty="0"/>
              <a:t>극에 저항과 함께 아날로그 </a:t>
            </a:r>
            <a:r>
              <a:rPr lang="ko-KR" altLang="en-US" sz="1400" dirty="0" smtClean="0"/>
              <a:t>핀</a:t>
            </a:r>
            <a:r>
              <a:rPr lang="en-US" altLang="ko-KR" sz="1400" dirty="0" smtClean="0"/>
              <a:t>4</a:t>
            </a:r>
            <a:r>
              <a:rPr lang="ko-KR" altLang="en-US" sz="1400" dirty="0" smtClean="0"/>
              <a:t>번을 </a:t>
            </a:r>
            <a:r>
              <a:rPr lang="ko-KR" altLang="en-US" sz="1400" dirty="0"/>
              <a:t>연결해 준다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 </a:t>
            </a:r>
            <a:r>
              <a:rPr lang="ko-KR" altLang="en-US" sz="1400" dirty="0" err="1"/>
              <a:t>아두이노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보드의 다른 </a:t>
            </a:r>
            <a:r>
              <a:rPr lang="ko-KR" altLang="en-US" sz="1400" dirty="0"/>
              <a:t>핀에 꽂아도 무방하다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아래 샘플 스케치를 프로그래밍하여 </a:t>
            </a:r>
            <a:r>
              <a:rPr lang="ko-KR" altLang="en-US" sz="1400" dirty="0" err="1" smtClean="0"/>
              <a:t>빌드하고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업로드한다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3092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150874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03. </a:t>
            </a:r>
            <a:r>
              <a:rPr lang="ko-KR" altLang="en-US" b="1" dirty="0" smtClean="0"/>
              <a:t>음 주파수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아두이노에</a:t>
            </a:r>
            <a:r>
              <a:rPr lang="ko-KR" altLang="en-US" sz="1400" dirty="0" smtClean="0">
                <a:latin typeface="+mn-ea"/>
              </a:rPr>
              <a:t> 스피커를 연결합니다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6319" y="1152683"/>
            <a:ext cx="794368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speakerPin</a:t>
            </a:r>
            <a:r>
              <a:rPr lang="en-US" altLang="ko-KR" sz="1200" dirty="0"/>
              <a:t> = A4;                                               // </a:t>
            </a:r>
            <a:r>
              <a:rPr lang="ko-KR" altLang="en-US" sz="1200" dirty="0"/>
              <a:t>데이터 핀 설정</a:t>
            </a:r>
          </a:p>
          <a:p>
            <a:r>
              <a:rPr lang="en-US" altLang="ko-KR" sz="1200" dirty="0"/>
              <a:t>char scale[] = {'</a:t>
            </a:r>
            <a:r>
              <a:rPr lang="en-US" altLang="ko-KR" sz="1200" dirty="0" err="1"/>
              <a:t>C','D','E','F','G','A','B','c</a:t>
            </a:r>
            <a:r>
              <a:rPr lang="en-US" altLang="ko-KR" sz="1200" dirty="0"/>
              <a:t>'};          // </a:t>
            </a:r>
            <a:r>
              <a:rPr lang="ko-KR" altLang="en-US" sz="1200" dirty="0"/>
              <a:t>피아노의 음계를 표현</a:t>
            </a:r>
          </a:p>
          <a:p>
            <a:r>
              <a:rPr lang="en-US" altLang="ko-KR" sz="1200" dirty="0"/>
              <a:t>// </a:t>
            </a:r>
            <a:r>
              <a:rPr lang="ko-KR" altLang="en-US" sz="1200" dirty="0"/>
              <a:t>각 음계의 주파수</a:t>
            </a:r>
          </a:p>
          <a:p>
            <a:r>
              <a:rPr lang="en-US" altLang="ko-KR" sz="1200" dirty="0" err="1"/>
              <a:t>int</a:t>
            </a:r>
            <a:r>
              <a:rPr lang="en-US" altLang="ko-KR" sz="1200" dirty="0"/>
              <a:t> frequency[] = {262, 294, 330, 349, 392, 440, 494, 523};</a:t>
            </a:r>
          </a:p>
          <a:p>
            <a:r>
              <a:rPr lang="en-US" altLang="ko-KR" sz="1200" dirty="0"/>
              <a:t>byte count = </a:t>
            </a:r>
            <a:r>
              <a:rPr lang="en-US" altLang="ko-KR" sz="1200" dirty="0" err="1"/>
              <a:t>sizeof</a:t>
            </a:r>
            <a:r>
              <a:rPr lang="en-US" altLang="ko-KR" sz="1200" dirty="0"/>
              <a:t>(scale);                                  // scale</a:t>
            </a:r>
            <a:r>
              <a:rPr lang="ko-KR" altLang="en-US" sz="1200" dirty="0"/>
              <a:t>의 크기</a:t>
            </a:r>
          </a:p>
          <a:p>
            <a:r>
              <a:rPr lang="ko-KR" altLang="en-US" sz="1200" dirty="0"/>
              <a:t> </a:t>
            </a:r>
          </a:p>
          <a:p>
            <a:r>
              <a:rPr lang="en-US" altLang="ko-KR" sz="1200" dirty="0"/>
              <a:t>// </a:t>
            </a:r>
            <a:r>
              <a:rPr lang="ko-KR" altLang="en-US" sz="1200" dirty="0"/>
              <a:t>멜로디</a:t>
            </a:r>
          </a:p>
          <a:p>
            <a:r>
              <a:rPr lang="en-US" altLang="ko-KR" sz="1200" dirty="0"/>
              <a:t>char melody[] = "CCGGAAGFFEEDDC GGFFEEDGGFFEED CCGGAAGFFEEDDC";</a:t>
            </a:r>
          </a:p>
          <a:p>
            <a:r>
              <a:rPr lang="en-US" altLang="ko-KR" sz="1200" dirty="0"/>
              <a:t>byte </a:t>
            </a:r>
            <a:r>
              <a:rPr lang="en-US" altLang="ko-KR" sz="1200" dirty="0" err="1"/>
              <a:t>melodylen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sizeof</a:t>
            </a:r>
            <a:r>
              <a:rPr lang="en-US" altLang="ko-KR" sz="1200" dirty="0"/>
              <a:t>(melody);                    // melody</a:t>
            </a:r>
            <a:r>
              <a:rPr lang="ko-KR" altLang="en-US" sz="1200" dirty="0"/>
              <a:t>의 크기</a:t>
            </a:r>
          </a:p>
          <a:p>
            <a:r>
              <a:rPr lang="ko-KR" altLang="en-US" sz="1200" dirty="0"/>
              <a:t> </a:t>
            </a:r>
          </a:p>
          <a:p>
            <a:r>
              <a:rPr lang="en-US" altLang="ko-KR" sz="1200" dirty="0"/>
              <a:t>void setup(){</a:t>
            </a:r>
          </a:p>
          <a:p>
            <a:r>
              <a:rPr lang="en-US" altLang="ko-KR" sz="1200" dirty="0"/>
              <a:t>    </a:t>
            </a:r>
            <a:r>
              <a:rPr lang="en-US" altLang="ko-KR" sz="1200" dirty="0" err="1"/>
              <a:t>pinMode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speakerPin</a:t>
            </a:r>
            <a:r>
              <a:rPr lang="en-US" altLang="ko-KR" sz="1200" dirty="0"/>
              <a:t>, OUTPUT);                    // </a:t>
            </a:r>
            <a:r>
              <a:rPr lang="ko-KR" altLang="en-US" sz="1200" dirty="0"/>
              <a:t>스피커 핀을 출력으로 설정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  <a:p>
            <a:r>
              <a:rPr lang="ko-KR" altLang="en-US" sz="1200" dirty="0"/>
              <a:t> </a:t>
            </a:r>
          </a:p>
          <a:p>
            <a:r>
              <a:rPr lang="en-US" altLang="ko-KR" sz="1200" dirty="0"/>
              <a:t>void loop(){</a:t>
            </a:r>
          </a:p>
          <a:p>
            <a:r>
              <a:rPr lang="en-US" altLang="ko-KR" sz="1200" dirty="0"/>
              <a:t>    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= 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&lt; </a:t>
            </a:r>
            <a:r>
              <a:rPr lang="en-US" altLang="ko-KR" sz="1200" dirty="0" err="1"/>
              <a:t>melodylen</a:t>
            </a:r>
            <a:r>
              <a:rPr lang="en-US" altLang="ko-KR" sz="1200" dirty="0"/>
              <a:t>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++){                  // </a:t>
            </a:r>
            <a:r>
              <a:rPr lang="ko-KR" altLang="en-US" sz="1200" dirty="0"/>
              <a:t>음계를 스피커로 출력</a:t>
            </a:r>
          </a:p>
          <a:p>
            <a:r>
              <a:rPr lang="ko-KR" altLang="en-US" sz="1200" dirty="0"/>
              <a:t>      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duration = 250;</a:t>
            </a:r>
          </a:p>
          <a:p>
            <a:r>
              <a:rPr lang="en-US" altLang="ko-KR" sz="1200" dirty="0"/>
              <a:t>       </a:t>
            </a:r>
            <a:r>
              <a:rPr lang="en-US" altLang="ko-KR" sz="1200" dirty="0" err="1"/>
              <a:t>playmelody</a:t>
            </a:r>
            <a:r>
              <a:rPr lang="en-US" altLang="ko-KR" sz="1200" dirty="0"/>
              <a:t>(melody[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], duration);</a:t>
            </a:r>
          </a:p>
          <a:p>
            <a:r>
              <a:rPr lang="en-US" altLang="ko-KR" sz="1200" dirty="0"/>
              <a:t>    }</a:t>
            </a:r>
          </a:p>
          <a:p>
            <a:r>
              <a:rPr lang="en-US" altLang="ko-KR" sz="1200" dirty="0"/>
              <a:t>    delay(5000);</a:t>
            </a:r>
          </a:p>
          <a:p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 </a:t>
            </a:r>
          </a:p>
          <a:p>
            <a:r>
              <a:rPr lang="en-US" altLang="ko-KR" sz="1200" dirty="0"/>
              <a:t>void </a:t>
            </a:r>
            <a:r>
              <a:rPr lang="en-US" altLang="ko-KR" sz="1200" dirty="0" err="1"/>
              <a:t>playmelody</a:t>
            </a:r>
            <a:r>
              <a:rPr lang="en-US" altLang="ko-KR" sz="1200" dirty="0"/>
              <a:t>(char </a:t>
            </a:r>
            <a:r>
              <a:rPr lang="en-US" altLang="ko-KR" sz="1200" dirty="0" err="1"/>
              <a:t>note_melody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duration){      // </a:t>
            </a:r>
            <a:r>
              <a:rPr lang="ko-KR" altLang="en-US" sz="1200" dirty="0"/>
              <a:t>음계를 멜로디에 맞게 출력</a:t>
            </a:r>
          </a:p>
          <a:p>
            <a:r>
              <a:rPr lang="ko-KR" altLang="en-US" sz="1200" dirty="0"/>
              <a:t>    </a:t>
            </a:r>
            <a:r>
              <a:rPr lang="en-US" altLang="ko-KR" sz="1200" dirty="0"/>
              <a:t>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= 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&lt; count;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++){</a:t>
            </a:r>
          </a:p>
          <a:p>
            <a:r>
              <a:rPr lang="en-US" altLang="ko-KR" sz="1200" dirty="0"/>
              <a:t>       if(scale[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 == </a:t>
            </a:r>
            <a:r>
              <a:rPr lang="en-US" altLang="ko-KR" sz="1200" dirty="0" err="1"/>
              <a:t>note_melody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          tone(</a:t>
            </a:r>
            <a:r>
              <a:rPr lang="en-US" altLang="ko-KR" sz="1200" dirty="0" err="1"/>
              <a:t>speakerPin</a:t>
            </a:r>
            <a:r>
              <a:rPr lang="en-US" altLang="ko-KR" sz="1200" dirty="0"/>
              <a:t>, frequency[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], duration);</a:t>
            </a:r>
          </a:p>
          <a:p>
            <a:r>
              <a:rPr lang="en-US" altLang="ko-KR" sz="1200" dirty="0"/>
              <a:t>     }</a:t>
            </a:r>
          </a:p>
          <a:p>
            <a:r>
              <a:rPr lang="en-US" altLang="ko-KR" sz="1200" dirty="0"/>
              <a:t>       delay(duration);</a:t>
            </a:r>
          </a:p>
          <a:p>
            <a:r>
              <a:rPr lang="en-US" altLang="ko-KR" sz="1200" dirty="0"/>
              <a:t>}</a:t>
            </a:r>
          </a:p>
          <a:p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19376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150874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03. </a:t>
            </a:r>
            <a:r>
              <a:rPr lang="ko-KR" altLang="en-US" b="1" dirty="0" smtClean="0"/>
              <a:t>음 주파수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아두이노에</a:t>
            </a:r>
            <a:r>
              <a:rPr lang="ko-KR" altLang="en-US" sz="1400" dirty="0" smtClean="0">
                <a:latin typeface="+mn-ea"/>
              </a:rPr>
              <a:t> 스피커를 연결합니다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7424" y="1293813"/>
            <a:ext cx="8562495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스케치 코드를 상세 설명이다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endParaRPr lang="en-US" altLang="ko-KR" sz="12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먼저 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scale(</a:t>
            </a:r>
            <a:r>
              <a:rPr lang="ko-KR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음계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r>
              <a:rPr lang="ko-KR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에는 문자열로 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C, D, E, F, G, A, B, c</a:t>
            </a:r>
            <a:r>
              <a:rPr lang="ko-KR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를 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만든다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/>
            </a:r>
            <a:b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endParaRPr lang="en-US" altLang="ko-KR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이 문자열은 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C4~C5</a:t>
            </a:r>
            <a:r>
              <a:rPr lang="ko-KR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까지의 음계를 뜻한다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/>
            </a:r>
            <a:b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endParaRPr lang="en-US" altLang="ko-KR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도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레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미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파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솔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라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시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도인 것이다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/>
            </a:r>
            <a:b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endParaRPr lang="en-US" altLang="ko-KR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그리고 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melody</a:t>
            </a:r>
            <a:r>
              <a:rPr lang="ko-KR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를 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나타내는데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반짝반짝 작은 별의 계이름을 그대로 옮겨 놓은 것이다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/>
            </a:r>
            <a:b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endParaRPr lang="en-US" altLang="ko-KR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물론 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scale</a:t>
            </a:r>
            <a:r>
              <a:rPr lang="ko-KR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에 설정해 놓은 것과 마찬가지로 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만든다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altLang="ko-KR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altLang="ko-KR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다음으로 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주파수를 설정한다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endParaRPr lang="en-US" altLang="ko-KR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주파수는 </a:t>
            </a:r>
            <a:r>
              <a:rPr lang="ko-KR" altLang="en-US" sz="1200" dirty="0"/>
              <a:t> 일반적인 음역대인 </a:t>
            </a:r>
            <a:r>
              <a:rPr lang="en-US" altLang="ko-KR" sz="1200" dirty="0"/>
              <a:t>C4</a:t>
            </a:r>
            <a:r>
              <a:rPr lang="ko-KR" altLang="en-US" sz="1200" dirty="0"/>
              <a:t>를 </a:t>
            </a:r>
            <a:r>
              <a:rPr lang="ko-KR" altLang="en-US" sz="1200" dirty="0" smtClean="0"/>
              <a:t>기준으로 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C4</a:t>
            </a:r>
            <a:r>
              <a:rPr lang="ko-KR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에서 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C5</a:t>
            </a:r>
            <a:r>
              <a:rPr lang="ko-KR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까지의 주파수이다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/>
            </a:r>
            <a:b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endParaRPr lang="en-US" altLang="ko-KR" sz="1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08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150874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03. </a:t>
            </a:r>
            <a:r>
              <a:rPr lang="ko-KR" altLang="en-US" b="1" dirty="0" smtClean="0"/>
              <a:t>음 주파수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아두이노에</a:t>
            </a:r>
            <a:r>
              <a:rPr lang="ko-KR" altLang="en-US" sz="1400" dirty="0" smtClean="0">
                <a:latin typeface="+mn-ea"/>
              </a:rPr>
              <a:t> 스피커를 연결합니다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6319" y="1669989"/>
            <a:ext cx="8562495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Loop 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코드를 확인한다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/>
            </a:r>
            <a:b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endParaRPr lang="en-US" altLang="ko-KR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duration</a:t>
            </a:r>
            <a:r>
              <a:rPr lang="ko-KR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은 음의 길이를 설정해 놓은 변수다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/>
            </a:r>
            <a:b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endParaRPr lang="en-US" altLang="ko-KR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음의 길이는 아주 민감한 부분이라 원래라면 모든 음표마다 다른 음의 길이를 설정해야 하지만 여기서는 스피커를 켜 보는 것이 목적이기 때문에 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r>
              <a:rPr lang="ko-KR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분 음표로 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통일한다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/>
            </a:r>
            <a:b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endParaRPr lang="en-US" altLang="ko-KR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r>
              <a:rPr lang="ko-KR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분 음표의 경우 일반적으로 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음 길이를 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250ms</a:t>
            </a:r>
            <a:r>
              <a:rPr lang="ko-KR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로 사용한다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/>
            </a:r>
            <a:b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endParaRPr lang="en-US" altLang="ko-KR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 4</a:t>
            </a:r>
            <a:r>
              <a:rPr lang="ko-KR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분 음표라면 음표 자리에 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r>
              <a:rPr lang="ko-KR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를 넣고 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  <a:r>
              <a:rPr lang="ko-KR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분 음표라면 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  <a:r>
              <a:rPr lang="ko-KR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을 넣는다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/>
            </a:r>
            <a:b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endParaRPr lang="en-US" altLang="ko-KR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altLang="ko-KR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ko-KR" sz="12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playmelody</a:t>
            </a:r>
            <a:r>
              <a:rPr lang="ko-KR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는 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loop</a:t>
            </a:r>
            <a:r>
              <a:rPr lang="ko-KR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문 아래에 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별도로 함수로 작성한다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/>
            </a:r>
            <a:b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endParaRPr lang="en-US" altLang="ko-KR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ko-KR" sz="12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Playmelody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함수는 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melody</a:t>
            </a:r>
            <a:r>
              <a:rPr lang="ko-KR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의 값을 받아와 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scale</a:t>
            </a:r>
            <a:r>
              <a:rPr lang="ko-KR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에 저장되어 있는 각 음계와 비교하여 주파수를 찾아내어 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tone </a:t>
            </a:r>
            <a:r>
              <a:rPr lang="ko-KR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함수로 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재생한다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endParaRPr lang="en-US" altLang="ko-KR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setup </a:t>
            </a:r>
            <a:r>
              <a:rPr lang="ko-KR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윗부분에 선언되어 있는 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scale</a:t>
            </a:r>
            <a:r>
              <a:rPr lang="ko-KR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과 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frequency </a:t>
            </a:r>
            <a:r>
              <a:rPr lang="ko-KR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함수의 내부에는 같은 순서로 도레미가 설정되어 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있다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altLang="ko-KR" sz="12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69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150874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03. </a:t>
            </a:r>
            <a:r>
              <a:rPr lang="ko-KR" altLang="en-US" b="1" dirty="0" smtClean="0"/>
              <a:t>음 주파수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아두이노에</a:t>
            </a:r>
            <a:r>
              <a:rPr lang="ko-KR" altLang="en-US" sz="1400" dirty="0" smtClean="0">
                <a:latin typeface="+mn-ea"/>
              </a:rPr>
              <a:t> 스피커를 연결합니다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6319" y="1669989"/>
            <a:ext cx="8562495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Loop 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코드를 확인한다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/>
            </a:r>
            <a:b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endParaRPr lang="en-US" altLang="ko-KR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duration</a:t>
            </a:r>
            <a:r>
              <a:rPr lang="ko-KR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은 음의 길이를 설정해 놓은 변수다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/>
            </a:r>
            <a:b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endParaRPr lang="en-US" altLang="ko-KR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음의 길이는 아주 민감한 부분이라 원래라면 모든 음표마다 다른 음의 길이를 설정해야 하지만 여기서는 스피커를 켜 보는 것이 목적이기 때문에 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r>
              <a:rPr lang="ko-KR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분 음표로 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통일한다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/>
            </a:r>
            <a:b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endParaRPr lang="en-US" altLang="ko-KR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r>
              <a:rPr lang="ko-KR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분 음표의 경우 일반적으로 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음 길이를 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250ms</a:t>
            </a:r>
            <a:r>
              <a:rPr lang="ko-KR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로 사용한다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/>
            </a:r>
            <a:b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endParaRPr lang="en-US" altLang="ko-KR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 4</a:t>
            </a:r>
            <a:r>
              <a:rPr lang="ko-KR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분 음표라면 음표 자리에 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r>
              <a:rPr lang="ko-KR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를 넣고 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  <a:r>
              <a:rPr lang="ko-KR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분 음표라면 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  <a:r>
              <a:rPr lang="ko-KR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을 넣는다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/>
            </a:r>
            <a:b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endParaRPr lang="en-US" altLang="ko-KR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altLang="ko-KR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ko-KR" sz="12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playmelody</a:t>
            </a:r>
            <a:r>
              <a:rPr lang="ko-KR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는 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loop</a:t>
            </a:r>
            <a:r>
              <a:rPr lang="ko-KR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문 아래에 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별도로 함수로 작성한다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/>
            </a:r>
            <a:b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endParaRPr lang="en-US" altLang="ko-KR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ko-KR" sz="12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Playmelody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함수는 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melody</a:t>
            </a:r>
            <a:r>
              <a:rPr lang="ko-KR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의 값을 받아와 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scale</a:t>
            </a:r>
            <a:r>
              <a:rPr lang="ko-KR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에 저장되어 있는 각 음계와 비교하여 주파수를 찾아내어 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tone </a:t>
            </a:r>
            <a:r>
              <a:rPr lang="ko-KR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함수로 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재생한다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endParaRPr lang="en-US" altLang="ko-KR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setup </a:t>
            </a:r>
            <a:r>
              <a:rPr lang="ko-KR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윗부분에 선언되어 있는 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scale</a:t>
            </a:r>
            <a:r>
              <a:rPr lang="ko-KR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과 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frequency </a:t>
            </a:r>
            <a:r>
              <a:rPr lang="ko-KR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함수의 내부에는 같은 순서로 도레미가 설정되어 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있다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altLang="ko-KR" sz="12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65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173957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04. </a:t>
            </a:r>
            <a:r>
              <a:rPr lang="ko-KR" altLang="en-US" b="1" dirty="0" smtClean="0"/>
              <a:t>멜로디 예제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멜로디 예제입니다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66871" y="1233488"/>
            <a:ext cx="856249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/* Play Melody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 * -----------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 *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 * Program to play a simple melody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 *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 * Tones are created by quickly pulsing a speaker on and off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 *   using PWM, to create signature frequencies.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 *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 * Each note has a frequency, created by varying the period of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 *  vibration, measured in microseconds. We'll use pulse-width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 *  modulation (PWM) to create that vibration.</a:t>
            </a:r>
          </a:p>
          <a:p>
            <a:endParaRPr lang="en-US" altLang="ko-KR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 * We calculate the pulse-width to be half the period; we pulse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 *  the speaker HIGH for 'pulse-width' microseconds, then LOW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 *  for 'pulse-width' microseconds.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 *  This pulsing creates a vibration of the desired frequency.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 *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 * (cleft) 2005 D. </a:t>
            </a:r>
            <a:r>
              <a:rPr lang="en-US" altLang="ko-KR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Cuartielles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 for K3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 * Refactoring and comments 2006 clay.shirky@nyu.edu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 * See NOTES in comments at end for possible improvements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*/</a:t>
            </a:r>
            <a:endParaRPr lang="en-US" altLang="ko-KR" sz="1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39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173957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04. </a:t>
            </a:r>
            <a:r>
              <a:rPr lang="ko-KR" altLang="en-US" b="1" dirty="0" smtClean="0"/>
              <a:t>멜로디 예제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멜로디 예제입니다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66871" y="1233488"/>
            <a:ext cx="856249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// 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TONES  ==========================================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// Start by defining the relationship between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//       note, period, &amp;  frequency.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#define  c     3830    // 261 Hz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#define  d     3400    // 294 Hz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#define  e     3038    // 329 Hz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#define  f     2864    // 349 Hz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#define  g     2550    // 392 Hz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#define  a     2272    // 440 Hz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#define  b     2028    // 493 Hz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#define  C     1912    // 523 Hz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// Define a special note, 'R', to represent a rest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#define  R     0</a:t>
            </a:r>
          </a:p>
          <a:p>
            <a:endParaRPr lang="en-US" altLang="ko-KR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// SETUP ============================================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// Set up speaker on a PWM pin (digital 9, 10 or 11)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speakerOut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 = 9;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// Do we want debugging on serial out? 1 for yes, 0 for no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 DEBUG = 1;</a:t>
            </a:r>
          </a:p>
          <a:p>
            <a:endParaRPr lang="en-US" altLang="ko-KR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void setup() {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  </a:t>
            </a:r>
            <a:r>
              <a:rPr lang="en-US" altLang="ko-KR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pinMode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speakerOut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, OUTPUT);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  if (DEBUG) {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Serial.begin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(9600); // Set serial out if we want debugging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  }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  <a:p>
            <a:endParaRPr lang="en-US" altLang="ko-KR" sz="1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17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173957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04. </a:t>
            </a:r>
            <a:r>
              <a:rPr lang="ko-KR" altLang="en-US" b="1" dirty="0" smtClean="0"/>
              <a:t>멜로디 예제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멜로디 예제입니다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66871" y="1233488"/>
            <a:ext cx="8562495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// 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MELODY and TIMING  =======================================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//  melody[] is an array of notes, accompanied by beats[],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//  which sets each note's relative length (higher #, longer note) 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 melody[] = {  C,  b,  g,  C,  b,   e,  R,  C,  c,  g, a, C };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 beats[]  = { 16, 16, 16,  8,  8,  16, 32, 16, 16, 16, 8, 8 }; 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 MAX_COUNT = </a:t>
            </a:r>
            <a:r>
              <a:rPr lang="en-US" altLang="ko-KR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sizeof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(melody) / 2; // Melody length, for looping.</a:t>
            </a:r>
          </a:p>
          <a:p>
            <a:endParaRPr lang="en-US" altLang="ko-KR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// Set overall tempo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long tempo = 10000;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// Set length of pause between notes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 pause = 1000;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// Loop variable to increase Rest length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rest_count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 = 100; //&lt;-BLETCHEROUS HACK; See NOTES</a:t>
            </a:r>
          </a:p>
          <a:p>
            <a:endParaRPr lang="en-US" altLang="ko-KR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// Initialize core variables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 tone_ = 0;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 beat = 0;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long duration  = 0;</a:t>
            </a:r>
          </a:p>
          <a:p>
            <a:endParaRPr lang="en-US" altLang="ko-KR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// PLAY TONE  ==============================================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// Pulse the speaker to play a tone for a particular duration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void </a:t>
            </a:r>
            <a:r>
              <a:rPr lang="en-US" altLang="ko-KR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playTone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()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  long </a:t>
            </a:r>
            <a:r>
              <a:rPr lang="en-US" altLang="ko-KR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elapsed_time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 = 0;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  if (tone_ &gt; 0) { // if this isn't a Rest beat, while the tone has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    //  played less long than 'duration', pulse speaker HIGH and LOW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    while (</a:t>
            </a:r>
            <a:r>
              <a:rPr lang="en-US" altLang="ko-KR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elapsed_time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 &lt; duration) {</a:t>
            </a:r>
          </a:p>
          <a:p>
            <a:endParaRPr lang="en-US" altLang="ko-KR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      </a:t>
            </a:r>
            <a:r>
              <a:rPr lang="en-US" altLang="ko-KR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digitalWrite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speakerOut,HIGH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      </a:t>
            </a:r>
            <a:r>
              <a:rPr lang="en-US" altLang="ko-KR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delayMicroseconds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(tone_ / 2);</a:t>
            </a:r>
          </a:p>
          <a:p>
            <a:endParaRPr lang="en-US" altLang="ko-KR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altLang="ko-KR" sz="12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00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173957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04. </a:t>
            </a:r>
            <a:r>
              <a:rPr lang="ko-KR" altLang="en-US" b="1" dirty="0" smtClean="0"/>
              <a:t>멜로디 예제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멜로디 예제입니다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66871" y="1233488"/>
            <a:ext cx="856249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      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// DOWN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      </a:t>
            </a:r>
            <a:r>
              <a:rPr lang="en-US" altLang="ko-KR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digitalWrite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speakerOut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, LOW);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      </a:t>
            </a:r>
            <a:r>
              <a:rPr lang="en-US" altLang="ko-KR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delayMicroseconds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(tone_ / 2);</a:t>
            </a:r>
          </a:p>
          <a:p>
            <a:endParaRPr lang="en-US" altLang="ko-KR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      // Keep track of how long we pulsed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      </a:t>
            </a:r>
            <a:r>
              <a:rPr lang="en-US" altLang="ko-KR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elapsed_time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 += (tone_);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    }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  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  else { // Rest beat; loop times delay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    for (</a:t>
            </a:r>
            <a:r>
              <a:rPr lang="en-US" altLang="ko-KR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 j = 0; j &lt; </a:t>
            </a:r>
            <a:r>
              <a:rPr lang="en-US" altLang="ko-KR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rest_count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; </a:t>
            </a:r>
            <a:r>
              <a:rPr lang="en-US" altLang="ko-KR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j++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) { // See NOTE on </a:t>
            </a:r>
            <a:r>
              <a:rPr lang="en-US" altLang="ko-KR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rest_count</a:t>
            </a:r>
            <a:endParaRPr lang="en-US" altLang="ko-KR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      </a:t>
            </a:r>
            <a:r>
              <a:rPr lang="en-US" altLang="ko-KR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delayMicroseconds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(duration); 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    }                               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  }                                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  <a:p>
            <a:endParaRPr lang="en-US" altLang="ko-KR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// LET THE WILD RUMPUS BEGIN =============================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void loop()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  // Set up a counter to pull from melody[] and beats[]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  for (</a:t>
            </a:r>
            <a:r>
              <a:rPr lang="en-US" altLang="ko-KR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=0; </a:t>
            </a:r>
            <a:r>
              <a:rPr lang="en-US" altLang="ko-KR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&lt;MAX_COUNT; </a:t>
            </a:r>
            <a:r>
              <a:rPr lang="en-US" altLang="ko-KR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++)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    tone_ = melody[</a:t>
            </a:r>
            <a:r>
              <a:rPr lang="en-US" altLang="ko-KR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];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    beat = beats[</a:t>
            </a:r>
            <a:r>
              <a:rPr lang="en-US" altLang="ko-KR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];</a:t>
            </a:r>
          </a:p>
          <a:p>
            <a:endParaRPr lang="en-US" altLang="ko-KR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    duration = beat * tempo; // Set up timing</a:t>
            </a:r>
          </a:p>
          <a:p>
            <a:endParaRPr lang="en-US" altLang="ko-KR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playTone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();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    // A pause between notes...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delayMicroseconds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(pause);</a:t>
            </a:r>
          </a:p>
          <a:p>
            <a:endParaRPr lang="en-US" altLang="ko-KR" sz="1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85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179247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/>
              <a:t>01. </a:t>
            </a:r>
            <a:r>
              <a:rPr lang="ko-KR" altLang="en-US" b="1" dirty="0" smtClean="0"/>
              <a:t>멜로디 개요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보드와 디지털 신호 출력으로 멜로디 재생을 합니다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34" name="TextBox 4"/>
          <p:cNvSpPr txBox="1">
            <a:spLocks noChangeArrowheads="1"/>
          </p:cNvSpPr>
          <p:nvPr/>
        </p:nvSpPr>
        <p:spPr bwMode="auto">
          <a:xfrm>
            <a:off x="206319" y="1175594"/>
            <a:ext cx="8135937" cy="1055608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indent="-342900">
              <a:buFont typeface="Wingdings" panose="05000000000000000000" pitchFamily="2" charset="2"/>
              <a:buChar char="v"/>
              <a:defRPr kumimoji="1" sz="2100" b="1">
                <a:solidFill>
                  <a:srgbClr val="0000FF"/>
                </a:solidFill>
                <a:latin typeface="+mn-ea"/>
              </a:defRPr>
            </a:lvl1pPr>
            <a:lvl2pPr marL="742950" indent="-285750" eaLnBrk="0" hangingPunct="0">
              <a:defRPr kumimoji="1"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9pPr>
          </a:lstStyle>
          <a:p>
            <a:r>
              <a:rPr lang="ko-KR" altLang="en-US" sz="1400" dirty="0" err="1" smtClean="0"/>
              <a:t>아두이노</a:t>
            </a:r>
            <a:r>
              <a:rPr lang="ko-KR" altLang="en-US" sz="1400" dirty="0" smtClean="0"/>
              <a:t> 멜로디 재생하기</a:t>
            </a:r>
            <a:r>
              <a:rPr lang="ko-KR" altLang="en-US" sz="1400" dirty="0" smtClean="0">
                <a:solidFill>
                  <a:schemeClr val="accent6"/>
                </a:solidFill>
              </a:rPr>
              <a:t> </a:t>
            </a:r>
            <a:endParaRPr lang="en-US" altLang="ko-KR" sz="1400" dirty="0">
              <a:solidFill>
                <a:schemeClr val="accent6"/>
              </a:solidFill>
            </a:endParaRPr>
          </a:p>
          <a:p>
            <a:pPr marL="5334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err="1" smtClean="0">
                <a:solidFill>
                  <a:schemeClr val="accent6"/>
                </a:solidFill>
              </a:rPr>
              <a:t>피에조</a:t>
            </a:r>
            <a:r>
              <a:rPr lang="en-US" altLang="ko-KR" sz="1400" dirty="0" smtClean="0">
                <a:solidFill>
                  <a:schemeClr val="accent6"/>
                </a:solidFill>
              </a:rPr>
              <a:t>(piezo) </a:t>
            </a:r>
            <a:r>
              <a:rPr lang="ko-KR" altLang="en-US" sz="1400" dirty="0" err="1" smtClean="0">
                <a:solidFill>
                  <a:schemeClr val="accent6"/>
                </a:solidFill>
              </a:rPr>
              <a:t>부저</a:t>
            </a:r>
            <a:endParaRPr lang="en-US" altLang="ko-KR" sz="1400" dirty="0" smtClean="0">
              <a:solidFill>
                <a:schemeClr val="accent6"/>
              </a:solidFill>
            </a:endParaRPr>
          </a:p>
          <a:p>
            <a:pPr marL="5334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solidFill>
                  <a:schemeClr val="accent6"/>
                </a:solidFill>
              </a:rPr>
              <a:t>스피커</a:t>
            </a:r>
            <a:endParaRPr lang="en-US" altLang="ko-KR" sz="1400" dirty="0" smtClean="0">
              <a:solidFill>
                <a:schemeClr val="accent6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6319" y="2553735"/>
            <a:ext cx="828624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피에조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효과를 이용한 소자로 간단히 말해 인가된 전압에 의해 진동하여 음을 재생하는 </a:t>
            </a:r>
            <a:r>
              <a:rPr lang="ko-KR" altLang="en-US" sz="1400" dirty="0" smtClean="0"/>
              <a:t>소자이다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/>
              <a:t>일반적으로 사용하는 스피커 보다 자기 손실이 적고 효율적으로 전기 에너지를 소리로 변환시킬 수 있어 </a:t>
            </a:r>
            <a:endParaRPr lang="en-US" altLang="ko-KR" sz="1400" dirty="0" smtClean="0"/>
          </a:p>
          <a:p>
            <a:r>
              <a:rPr lang="ko-KR" altLang="en-US" sz="1400" dirty="0" smtClean="0"/>
              <a:t>휴대전화나 </a:t>
            </a:r>
            <a:r>
              <a:rPr lang="ko-KR" altLang="en-US" sz="1400" dirty="0"/>
              <a:t>디지털 카메라에서 많이 사용된다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</p:txBody>
      </p:sp>
      <p:pic>
        <p:nvPicPr>
          <p:cNvPr id="1026" name="Picture 2" descr="Piezo Buzzer ( í¼ìì¡° ë¶ì  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88" y="3816327"/>
            <a:ext cx="1976967" cy="148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ìëì´ë¸ ì¤í¼ì»¤ ì´ë¯¸ì§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364" y="3816327"/>
            <a:ext cx="1574267" cy="1177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51034" y="5114386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피에조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부저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025903" y="511438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스피커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06319" y="5603992"/>
            <a:ext cx="6335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두 제품은 모두 </a:t>
            </a:r>
            <a:r>
              <a:rPr lang="ko-KR" altLang="en-US" sz="1400" dirty="0" err="1"/>
              <a:t>아두이노에서</a:t>
            </a:r>
            <a:r>
              <a:rPr lang="ko-KR" altLang="en-US" sz="1400" dirty="0"/>
              <a:t> 출력되어진 신호를 소리로 바꿔주는 역할을 </a:t>
            </a:r>
            <a:r>
              <a:rPr lang="ko-KR" altLang="en-US" sz="1400" dirty="0" smtClean="0"/>
              <a:t>한다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180665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173957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04. </a:t>
            </a:r>
            <a:r>
              <a:rPr lang="ko-KR" altLang="en-US" b="1" dirty="0" smtClean="0"/>
              <a:t>멜로디 예제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멜로디 예제입니다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66871" y="1233488"/>
            <a:ext cx="856249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if (DEBUG) { // If debugging, report loop, tone, beat, and duration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      </a:t>
            </a:r>
            <a:r>
              <a:rPr lang="en-US" altLang="ko-KR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Serial.print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      </a:t>
            </a:r>
            <a:r>
              <a:rPr lang="en-US" altLang="ko-KR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Serial.print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(":");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      </a:t>
            </a:r>
            <a:r>
              <a:rPr lang="en-US" altLang="ko-KR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Serial.print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(beat);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      </a:t>
            </a:r>
            <a:r>
              <a:rPr lang="en-US" altLang="ko-KR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Serial.print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(" ");   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      </a:t>
            </a:r>
            <a:r>
              <a:rPr lang="en-US" altLang="ko-KR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Serial.print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(tone_);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      </a:t>
            </a:r>
            <a:r>
              <a:rPr lang="en-US" altLang="ko-KR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Serial.print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(" ");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      </a:t>
            </a:r>
            <a:r>
              <a:rPr lang="en-US" altLang="ko-KR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Serial.println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(duration);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    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  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}.</a:t>
            </a:r>
            <a:endParaRPr lang="en-US" altLang="ko-KR" sz="12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1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25414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05. </a:t>
            </a:r>
            <a:r>
              <a:rPr lang="ko-KR" altLang="en-US" b="1" dirty="0" smtClean="0"/>
              <a:t>빛과 멜로디 예제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빛과 멜로디 예제입니다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6146" name="Picture 2" descr="fritzing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19" y="1944413"/>
            <a:ext cx="5628851" cy="3644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78372" y="1462104"/>
            <a:ext cx="3841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조도 센서에 따라 멜로디를 출력하는 예제이다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7183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25414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05. </a:t>
            </a:r>
            <a:r>
              <a:rPr lang="ko-KR" altLang="en-US" b="1" dirty="0" smtClean="0"/>
              <a:t>빛과 멜로디 예제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빛과 멜로디 예제입니다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8372" y="1462104"/>
            <a:ext cx="3841116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조도 센서에 따라 멜로디를 출력하는 예제이다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speakerPin</a:t>
            </a:r>
            <a:r>
              <a:rPr lang="en-US" altLang="ko-KR" sz="1400" dirty="0"/>
              <a:t> = 12; </a:t>
            </a:r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photocellPin</a:t>
            </a:r>
            <a:r>
              <a:rPr lang="en-US" altLang="ko-KR" sz="1400" dirty="0"/>
              <a:t> = 0; </a:t>
            </a:r>
          </a:p>
          <a:p>
            <a:r>
              <a:rPr lang="en-US" altLang="ko-KR" sz="1400" dirty="0"/>
              <a:t>void setup() </a:t>
            </a:r>
          </a:p>
          <a:p>
            <a:r>
              <a:rPr lang="en-US" altLang="ko-KR" sz="1400" dirty="0"/>
              <a:t>{ </a:t>
            </a:r>
          </a:p>
          <a:p>
            <a:r>
              <a:rPr lang="en-US" altLang="ko-KR" sz="1400" dirty="0"/>
              <a:t>} </a:t>
            </a:r>
          </a:p>
          <a:p>
            <a:r>
              <a:rPr lang="en-US" altLang="ko-KR" sz="1400" dirty="0"/>
              <a:t>void loop() </a:t>
            </a:r>
          </a:p>
          <a:p>
            <a:r>
              <a:rPr lang="en-US" altLang="ko-KR" sz="1400" dirty="0"/>
              <a:t>{ </a:t>
            </a:r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reading = </a:t>
            </a:r>
            <a:r>
              <a:rPr lang="en-US" altLang="ko-KR" sz="1400" dirty="0" err="1"/>
              <a:t>analogRead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photocellPin</a:t>
            </a:r>
            <a:r>
              <a:rPr lang="en-US" altLang="ko-KR" sz="1400" dirty="0"/>
              <a:t>); </a:t>
            </a:r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pitch = 200 + reading / 4; </a:t>
            </a:r>
          </a:p>
          <a:p>
            <a:r>
              <a:rPr lang="en-US" altLang="ko-KR" sz="1400" dirty="0"/>
              <a:t>tone(</a:t>
            </a:r>
            <a:r>
              <a:rPr lang="en-US" altLang="ko-KR" sz="1400" dirty="0" err="1"/>
              <a:t>speakerPin</a:t>
            </a:r>
            <a:r>
              <a:rPr lang="en-US" altLang="ko-KR" sz="1400" dirty="0"/>
              <a:t>, pitch); </a:t>
            </a:r>
          </a:p>
          <a:p>
            <a:r>
              <a:rPr lang="en-US" altLang="ko-KR" sz="1400" dirty="0"/>
              <a:t>}</a:t>
            </a:r>
          </a:p>
          <a:p>
            <a:endParaRPr lang="ko-KR" altLang="en-US" sz="1400" dirty="0"/>
          </a:p>
        </p:txBody>
      </p:sp>
      <p:sp>
        <p:nvSpPr>
          <p:cNvPr id="2" name="직사각형 1"/>
          <p:cNvSpPr/>
          <p:nvPr/>
        </p:nvSpPr>
        <p:spPr>
          <a:xfrm>
            <a:off x="378372" y="4448588"/>
            <a:ext cx="85764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525252"/>
                </a:solidFill>
                <a:latin typeface="Helvetica Neue"/>
              </a:rPr>
              <a:t>단순히 </a:t>
            </a:r>
            <a:r>
              <a:rPr lang="en-US" altLang="ko-KR" sz="1400" dirty="0">
                <a:solidFill>
                  <a:srgbClr val="525252"/>
                </a:solidFill>
                <a:latin typeface="Helvetica Neue"/>
              </a:rPr>
              <a:t>A0</a:t>
            </a:r>
            <a:r>
              <a:rPr lang="ko-KR" altLang="en-US" sz="1400" dirty="0">
                <a:solidFill>
                  <a:srgbClr val="525252"/>
                </a:solidFill>
                <a:latin typeface="Helvetica Neue"/>
              </a:rPr>
              <a:t>에서 </a:t>
            </a:r>
            <a:r>
              <a:rPr lang="ko-KR" altLang="en-US" sz="1400" dirty="0" err="1">
                <a:solidFill>
                  <a:srgbClr val="525252"/>
                </a:solidFill>
                <a:latin typeface="Helvetica Neue"/>
              </a:rPr>
              <a:t>조도값인</a:t>
            </a:r>
            <a:r>
              <a:rPr lang="ko-KR" altLang="en-US" sz="1400" dirty="0">
                <a:solidFill>
                  <a:srgbClr val="525252"/>
                </a:solidFill>
                <a:latin typeface="Helvetica Neue"/>
              </a:rPr>
              <a:t> 아날로그 값</a:t>
            </a:r>
            <a:r>
              <a:rPr lang="en-US" altLang="ko-KR" sz="1400" dirty="0">
                <a:solidFill>
                  <a:srgbClr val="525252"/>
                </a:solidFill>
                <a:latin typeface="Helvetica Neue"/>
              </a:rPr>
              <a:t>(0~700)</a:t>
            </a:r>
            <a:r>
              <a:rPr lang="ko-KR" altLang="en-US" sz="1400" dirty="0">
                <a:solidFill>
                  <a:srgbClr val="525252"/>
                </a:solidFill>
                <a:latin typeface="Helvetica Neue"/>
              </a:rPr>
              <a:t>을 읽어서 </a:t>
            </a:r>
            <a:r>
              <a:rPr lang="en-US" altLang="ko-KR" sz="1400" dirty="0">
                <a:solidFill>
                  <a:srgbClr val="525252"/>
                </a:solidFill>
                <a:latin typeface="Helvetica Neue"/>
              </a:rPr>
              <a:t>4</a:t>
            </a:r>
            <a:r>
              <a:rPr lang="ko-KR" altLang="en-US" sz="1400" dirty="0">
                <a:solidFill>
                  <a:srgbClr val="525252"/>
                </a:solidFill>
                <a:latin typeface="Helvetica Neue"/>
              </a:rPr>
              <a:t>로 </a:t>
            </a:r>
            <a:r>
              <a:rPr lang="ko-KR" altLang="en-US" sz="1400" dirty="0" smtClean="0">
                <a:solidFill>
                  <a:srgbClr val="525252"/>
                </a:solidFill>
                <a:latin typeface="Helvetica Neue"/>
              </a:rPr>
              <a:t>나눈 뒤 </a:t>
            </a:r>
            <a:r>
              <a:rPr lang="en-US" altLang="ko-KR" sz="1400" dirty="0">
                <a:solidFill>
                  <a:srgbClr val="525252"/>
                </a:solidFill>
                <a:latin typeface="Helvetica Neue"/>
              </a:rPr>
              <a:t>200</a:t>
            </a:r>
            <a:r>
              <a:rPr lang="ko-KR" altLang="en-US" sz="1400" dirty="0">
                <a:solidFill>
                  <a:srgbClr val="525252"/>
                </a:solidFill>
                <a:latin typeface="Helvetica Neue"/>
              </a:rPr>
              <a:t>을 더하여 제일 낮은 주파수를 </a:t>
            </a:r>
            <a:r>
              <a:rPr lang="en-US" altLang="ko-KR" sz="1400" dirty="0">
                <a:solidFill>
                  <a:srgbClr val="525252"/>
                </a:solidFill>
                <a:latin typeface="Helvetica Neue"/>
              </a:rPr>
              <a:t>200Hz</a:t>
            </a:r>
            <a:r>
              <a:rPr lang="ko-KR" altLang="en-US" sz="1400" dirty="0">
                <a:solidFill>
                  <a:srgbClr val="525252"/>
                </a:solidFill>
                <a:latin typeface="Helvetica Neue"/>
              </a:rPr>
              <a:t>로 만들고 플레이 시키는 </a:t>
            </a:r>
            <a:r>
              <a:rPr lang="ko-KR" altLang="en-US" sz="1400" dirty="0" smtClean="0">
                <a:solidFill>
                  <a:srgbClr val="525252"/>
                </a:solidFill>
                <a:latin typeface="Helvetica Neue"/>
              </a:rPr>
              <a:t>코드이다</a:t>
            </a:r>
            <a:r>
              <a:rPr lang="en-US" altLang="ko-KR" sz="1400" dirty="0" smtClean="0">
                <a:solidFill>
                  <a:srgbClr val="525252"/>
                </a:solidFill>
                <a:latin typeface="Helvetica Neue"/>
              </a:rPr>
              <a:t>. </a:t>
            </a:r>
            <a:r>
              <a:rPr lang="ko-KR" altLang="en-US" sz="1400" dirty="0">
                <a:solidFill>
                  <a:srgbClr val="525252"/>
                </a:solidFill>
                <a:latin typeface="Helvetica Neue"/>
              </a:rPr>
              <a:t>주파수대역은 </a:t>
            </a:r>
            <a:r>
              <a:rPr lang="en-US" altLang="ko-KR" sz="1400" dirty="0">
                <a:solidFill>
                  <a:srgbClr val="525252"/>
                </a:solidFill>
                <a:latin typeface="Helvetica Neue"/>
              </a:rPr>
              <a:t>200Hz~370Hz</a:t>
            </a:r>
            <a:r>
              <a:rPr lang="ko-KR" altLang="en-US" sz="1400" dirty="0">
                <a:solidFill>
                  <a:srgbClr val="525252"/>
                </a:solidFill>
                <a:latin typeface="Helvetica Neue"/>
              </a:rPr>
              <a:t>가 되게 </a:t>
            </a:r>
            <a:r>
              <a:rPr lang="ko-KR" altLang="en-US" sz="1400" dirty="0" smtClean="0">
                <a:solidFill>
                  <a:srgbClr val="525252"/>
                </a:solidFill>
                <a:latin typeface="Helvetica Neue"/>
              </a:rPr>
              <a:t>된다</a:t>
            </a:r>
            <a:r>
              <a:rPr lang="en-US" altLang="ko-KR" sz="1400" dirty="0" smtClean="0">
                <a:solidFill>
                  <a:srgbClr val="525252"/>
                </a:solidFill>
                <a:latin typeface="Helvetica Neue"/>
              </a:rPr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8901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25414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05. </a:t>
            </a:r>
            <a:r>
              <a:rPr lang="ko-KR" altLang="en-US" b="1" dirty="0" smtClean="0"/>
              <a:t>빛과 멜로디 예제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거리 경보장치 응용 </a:t>
            </a:r>
            <a:r>
              <a:rPr lang="ko-KR" altLang="en-US" sz="1400" dirty="0" smtClean="0">
                <a:latin typeface="+mn-ea"/>
              </a:rPr>
              <a:t>예제입니다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1026" name="Picture 2" descr="https://steemitimages.com/500x500/https:/i.imgur.com/plltVD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19" y="1152683"/>
            <a:ext cx="4144964" cy="4111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1549" y="5448561"/>
            <a:ext cx="80443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solidFill>
                  <a:srgbClr val="333333"/>
                </a:solidFill>
                <a:latin typeface="Source Sans Pro"/>
              </a:rPr>
              <a:t>준비물 </a:t>
            </a:r>
            <a:r>
              <a:rPr lang="en-US" altLang="ko-KR" sz="1400" dirty="0" smtClean="0">
                <a:solidFill>
                  <a:srgbClr val="333333"/>
                </a:solidFill>
                <a:latin typeface="Source Sans Pro"/>
              </a:rPr>
              <a:t>: </a:t>
            </a:r>
            <a:r>
              <a:rPr lang="ko-KR" altLang="en-US" sz="1400" dirty="0" smtClean="0">
                <a:solidFill>
                  <a:srgbClr val="333333"/>
                </a:solidFill>
                <a:latin typeface="Source Sans Pro"/>
              </a:rPr>
              <a:t>초음파센서</a:t>
            </a:r>
            <a:r>
              <a:rPr lang="en-US" altLang="ko-KR" sz="1400" dirty="0">
                <a:solidFill>
                  <a:srgbClr val="333333"/>
                </a:solidFill>
                <a:latin typeface="Source Sans Pro"/>
              </a:rPr>
              <a:t>3</a:t>
            </a:r>
            <a:r>
              <a:rPr lang="ko-KR" altLang="en-US" sz="1400" dirty="0">
                <a:solidFill>
                  <a:srgbClr val="333333"/>
                </a:solidFill>
                <a:latin typeface="Source Sans Pro"/>
              </a:rPr>
              <a:t>핀 </a:t>
            </a:r>
            <a:r>
              <a:rPr lang="en-US" altLang="ko-KR" sz="1400" dirty="0">
                <a:solidFill>
                  <a:srgbClr val="333333"/>
                </a:solidFill>
                <a:latin typeface="Source Sans Pro"/>
              </a:rPr>
              <a:t>1</a:t>
            </a:r>
            <a:r>
              <a:rPr lang="ko-KR" altLang="en-US" sz="1400" dirty="0">
                <a:solidFill>
                  <a:srgbClr val="333333"/>
                </a:solidFill>
                <a:latin typeface="Source Sans Pro"/>
              </a:rPr>
              <a:t>개</a:t>
            </a:r>
            <a:r>
              <a:rPr lang="en-US" altLang="ko-KR" sz="1400" dirty="0">
                <a:solidFill>
                  <a:srgbClr val="333333"/>
                </a:solidFill>
                <a:latin typeface="Source Sans Pro"/>
              </a:rPr>
              <a:t>, led 2</a:t>
            </a:r>
            <a:r>
              <a:rPr lang="ko-KR" altLang="en-US" sz="1400" dirty="0">
                <a:solidFill>
                  <a:srgbClr val="333333"/>
                </a:solidFill>
                <a:latin typeface="Source Sans Pro"/>
              </a:rPr>
              <a:t>개</a:t>
            </a:r>
            <a:r>
              <a:rPr lang="en-US" altLang="ko-KR" sz="1400" dirty="0">
                <a:solidFill>
                  <a:srgbClr val="333333"/>
                </a:solidFill>
                <a:latin typeface="Source Sans Pro"/>
              </a:rPr>
              <a:t>, </a:t>
            </a:r>
            <a:r>
              <a:rPr lang="ko-KR" altLang="en-US" sz="1400" dirty="0">
                <a:solidFill>
                  <a:srgbClr val="333333"/>
                </a:solidFill>
                <a:latin typeface="Source Sans Pro"/>
              </a:rPr>
              <a:t>저항 </a:t>
            </a:r>
            <a:r>
              <a:rPr lang="en-US" altLang="ko-KR" sz="1400" dirty="0">
                <a:solidFill>
                  <a:srgbClr val="333333"/>
                </a:solidFill>
                <a:latin typeface="Source Sans Pro"/>
              </a:rPr>
              <a:t>220</a:t>
            </a:r>
            <a:r>
              <a:rPr lang="ko-KR" altLang="en-US" sz="1400" dirty="0">
                <a:solidFill>
                  <a:srgbClr val="333333"/>
                </a:solidFill>
                <a:latin typeface="Source Sans Pro"/>
              </a:rPr>
              <a:t>옴 </a:t>
            </a:r>
            <a:r>
              <a:rPr lang="en-US" altLang="ko-KR" sz="1400" dirty="0">
                <a:solidFill>
                  <a:srgbClr val="333333"/>
                </a:solidFill>
                <a:latin typeface="Source Sans Pro"/>
              </a:rPr>
              <a:t>2</a:t>
            </a:r>
            <a:r>
              <a:rPr lang="ko-KR" altLang="en-US" sz="1400" dirty="0">
                <a:solidFill>
                  <a:srgbClr val="333333"/>
                </a:solidFill>
                <a:latin typeface="Source Sans Pro"/>
              </a:rPr>
              <a:t>개</a:t>
            </a:r>
            <a:r>
              <a:rPr lang="en-US" altLang="ko-KR" sz="1400" dirty="0">
                <a:solidFill>
                  <a:srgbClr val="333333"/>
                </a:solidFill>
                <a:latin typeface="Source Sans Pro"/>
              </a:rPr>
              <a:t>, </a:t>
            </a:r>
            <a:r>
              <a:rPr lang="ko-KR" altLang="en-US" sz="1400" dirty="0" err="1">
                <a:solidFill>
                  <a:srgbClr val="333333"/>
                </a:solidFill>
                <a:latin typeface="Source Sans Pro"/>
              </a:rPr>
              <a:t>피에조부저</a:t>
            </a:r>
            <a:r>
              <a:rPr lang="ko-KR" altLang="en-US" sz="1400" dirty="0">
                <a:solidFill>
                  <a:srgbClr val="333333"/>
                </a:solidFill>
                <a:latin typeface="Source Sans Pro"/>
              </a:rPr>
              <a:t> </a:t>
            </a:r>
            <a:r>
              <a:rPr lang="en-US" altLang="ko-KR" sz="1400" dirty="0">
                <a:solidFill>
                  <a:srgbClr val="333333"/>
                </a:solidFill>
                <a:latin typeface="Source Sans Pro"/>
              </a:rPr>
              <a:t>1</a:t>
            </a:r>
            <a:r>
              <a:rPr lang="ko-KR" altLang="en-US" sz="1400" dirty="0">
                <a:solidFill>
                  <a:srgbClr val="333333"/>
                </a:solidFill>
                <a:latin typeface="Source Sans Pro"/>
              </a:rPr>
              <a:t>개</a:t>
            </a:r>
            <a:r>
              <a:rPr lang="en-US" altLang="ko-KR" sz="1400" dirty="0">
                <a:solidFill>
                  <a:srgbClr val="333333"/>
                </a:solidFill>
                <a:latin typeface="Source Sans Pro"/>
              </a:rPr>
              <a:t>, </a:t>
            </a:r>
            <a:r>
              <a:rPr lang="ko-KR" altLang="en-US" sz="1400" dirty="0" err="1">
                <a:solidFill>
                  <a:srgbClr val="333333"/>
                </a:solidFill>
                <a:latin typeface="Source Sans Pro"/>
              </a:rPr>
              <a:t>아두이노우노</a:t>
            </a:r>
            <a:r>
              <a:rPr lang="en-US" altLang="ko-KR" sz="1400" dirty="0">
                <a:solidFill>
                  <a:srgbClr val="333333"/>
                </a:solidFill>
                <a:latin typeface="Source Sans Pro"/>
              </a:rPr>
              <a:t>, </a:t>
            </a:r>
            <a:r>
              <a:rPr lang="ko-KR" altLang="en-US" sz="1400" dirty="0" err="1">
                <a:solidFill>
                  <a:srgbClr val="333333"/>
                </a:solidFill>
                <a:latin typeface="Source Sans Pro"/>
              </a:rPr>
              <a:t>뻥판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206318" y="5934670"/>
            <a:ext cx="68776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333333"/>
                </a:solidFill>
                <a:latin typeface="Source Sans Pro"/>
              </a:rPr>
              <a:t>초음파센서로 거리가 </a:t>
            </a:r>
            <a:r>
              <a:rPr lang="en-US" altLang="ko-KR" sz="1400" dirty="0">
                <a:solidFill>
                  <a:srgbClr val="333333"/>
                </a:solidFill>
                <a:latin typeface="Source Sans Pro"/>
              </a:rPr>
              <a:t>50cm</a:t>
            </a:r>
            <a:r>
              <a:rPr lang="ko-KR" altLang="en-US" sz="1400" dirty="0">
                <a:solidFill>
                  <a:srgbClr val="333333"/>
                </a:solidFill>
                <a:latin typeface="Source Sans Pro"/>
              </a:rPr>
              <a:t>미만이면 위험상태</a:t>
            </a:r>
            <a:r>
              <a:rPr lang="en-US" altLang="ko-KR" sz="1400" dirty="0">
                <a:solidFill>
                  <a:srgbClr val="333333"/>
                </a:solidFill>
                <a:latin typeface="Source Sans Pro"/>
              </a:rPr>
              <a:t>(red led </a:t>
            </a:r>
            <a:r>
              <a:rPr lang="ko-KR" altLang="en-US" sz="1400" dirty="0">
                <a:solidFill>
                  <a:srgbClr val="333333"/>
                </a:solidFill>
                <a:latin typeface="Source Sans Pro"/>
              </a:rPr>
              <a:t>켜고</a:t>
            </a:r>
            <a:r>
              <a:rPr lang="en-US" altLang="ko-KR" sz="1400" dirty="0">
                <a:solidFill>
                  <a:srgbClr val="333333"/>
                </a:solidFill>
                <a:latin typeface="Source Sans Pro"/>
              </a:rPr>
              <a:t>, </a:t>
            </a:r>
            <a:r>
              <a:rPr lang="ko-KR" altLang="en-US" sz="1400" dirty="0" err="1">
                <a:solidFill>
                  <a:srgbClr val="333333"/>
                </a:solidFill>
                <a:latin typeface="Source Sans Pro"/>
              </a:rPr>
              <a:t>피에조부저</a:t>
            </a:r>
            <a:r>
              <a:rPr lang="ko-KR" altLang="en-US" sz="1400" dirty="0">
                <a:solidFill>
                  <a:srgbClr val="333333"/>
                </a:solidFill>
                <a:latin typeface="Source Sans Pro"/>
              </a:rPr>
              <a:t> </a:t>
            </a:r>
            <a:r>
              <a:rPr lang="ko-KR" altLang="en-US" sz="1400" dirty="0" err="1">
                <a:solidFill>
                  <a:srgbClr val="333333"/>
                </a:solidFill>
                <a:latin typeface="Source Sans Pro"/>
              </a:rPr>
              <a:t>경보음</a:t>
            </a:r>
            <a:r>
              <a:rPr lang="en-US" altLang="ko-KR" sz="1400" dirty="0">
                <a:solidFill>
                  <a:srgbClr val="333333"/>
                </a:solidFill>
                <a:latin typeface="Source Sans Pro"/>
              </a:rPr>
              <a:t>)</a:t>
            </a:r>
            <a:r>
              <a:rPr lang="ko-KR" altLang="en-US" sz="1400" dirty="0">
                <a:solidFill>
                  <a:srgbClr val="333333"/>
                </a:solidFill>
                <a:latin typeface="Source Sans Pro"/>
              </a:rPr>
              <a:t>와 안전상태</a:t>
            </a:r>
            <a:r>
              <a:rPr lang="en-US" altLang="ko-KR" sz="1400" dirty="0">
                <a:solidFill>
                  <a:srgbClr val="333333"/>
                </a:solidFill>
                <a:latin typeface="Source Sans Pro"/>
              </a:rPr>
              <a:t>(green led </a:t>
            </a:r>
            <a:r>
              <a:rPr lang="ko-KR" altLang="en-US" sz="1400" dirty="0">
                <a:solidFill>
                  <a:srgbClr val="333333"/>
                </a:solidFill>
                <a:latin typeface="Source Sans Pro"/>
              </a:rPr>
              <a:t>켜기</a:t>
            </a:r>
            <a:r>
              <a:rPr lang="en-US" altLang="ko-KR" sz="1400" dirty="0">
                <a:solidFill>
                  <a:srgbClr val="333333"/>
                </a:solidFill>
                <a:latin typeface="Source Sans Pro"/>
              </a:rPr>
              <a:t>)</a:t>
            </a:r>
            <a:r>
              <a:rPr lang="ko-KR" altLang="en-US" sz="1400" dirty="0">
                <a:solidFill>
                  <a:srgbClr val="333333"/>
                </a:solidFill>
                <a:latin typeface="Source Sans Pro"/>
              </a:rPr>
              <a:t>를 표현한다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6139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25414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05. </a:t>
            </a:r>
            <a:r>
              <a:rPr lang="ko-KR" altLang="en-US" b="1" dirty="0" smtClean="0"/>
              <a:t>빛과 멜로디 예제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거리 경보장치 응용 </a:t>
            </a:r>
            <a:r>
              <a:rPr lang="ko-KR" altLang="en-US" sz="1400" dirty="0" smtClean="0">
                <a:latin typeface="+mn-ea"/>
              </a:rPr>
              <a:t>예제입니다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06319" y="6061157"/>
            <a:ext cx="80443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solidFill>
                  <a:srgbClr val="333333"/>
                </a:solidFill>
                <a:latin typeface="Source Sans Pro"/>
              </a:rPr>
              <a:t>준비물 </a:t>
            </a:r>
            <a:r>
              <a:rPr lang="en-US" altLang="ko-KR" sz="1400" dirty="0" smtClean="0">
                <a:solidFill>
                  <a:srgbClr val="333333"/>
                </a:solidFill>
                <a:latin typeface="Source Sans Pro"/>
              </a:rPr>
              <a:t>: </a:t>
            </a:r>
            <a:r>
              <a:rPr lang="ko-KR" altLang="en-US" sz="1400" dirty="0" smtClean="0">
                <a:solidFill>
                  <a:srgbClr val="333333"/>
                </a:solidFill>
                <a:latin typeface="Source Sans Pro"/>
              </a:rPr>
              <a:t>초음파센서</a:t>
            </a:r>
            <a:r>
              <a:rPr lang="en-US" altLang="ko-KR" sz="1400" dirty="0">
                <a:solidFill>
                  <a:srgbClr val="333333"/>
                </a:solidFill>
                <a:latin typeface="Source Sans Pro"/>
              </a:rPr>
              <a:t>3</a:t>
            </a:r>
            <a:r>
              <a:rPr lang="ko-KR" altLang="en-US" sz="1400" dirty="0">
                <a:solidFill>
                  <a:srgbClr val="333333"/>
                </a:solidFill>
                <a:latin typeface="Source Sans Pro"/>
              </a:rPr>
              <a:t>핀 </a:t>
            </a:r>
            <a:r>
              <a:rPr lang="en-US" altLang="ko-KR" sz="1400" dirty="0">
                <a:solidFill>
                  <a:srgbClr val="333333"/>
                </a:solidFill>
                <a:latin typeface="Source Sans Pro"/>
              </a:rPr>
              <a:t>1</a:t>
            </a:r>
            <a:r>
              <a:rPr lang="ko-KR" altLang="en-US" sz="1400" dirty="0">
                <a:solidFill>
                  <a:srgbClr val="333333"/>
                </a:solidFill>
                <a:latin typeface="Source Sans Pro"/>
              </a:rPr>
              <a:t>개</a:t>
            </a:r>
            <a:r>
              <a:rPr lang="en-US" altLang="ko-KR" sz="1400" dirty="0">
                <a:solidFill>
                  <a:srgbClr val="333333"/>
                </a:solidFill>
                <a:latin typeface="Source Sans Pro"/>
              </a:rPr>
              <a:t>, led 2</a:t>
            </a:r>
            <a:r>
              <a:rPr lang="ko-KR" altLang="en-US" sz="1400" dirty="0">
                <a:solidFill>
                  <a:srgbClr val="333333"/>
                </a:solidFill>
                <a:latin typeface="Source Sans Pro"/>
              </a:rPr>
              <a:t>개</a:t>
            </a:r>
            <a:r>
              <a:rPr lang="en-US" altLang="ko-KR" sz="1400" dirty="0">
                <a:solidFill>
                  <a:srgbClr val="333333"/>
                </a:solidFill>
                <a:latin typeface="Source Sans Pro"/>
              </a:rPr>
              <a:t>, </a:t>
            </a:r>
            <a:r>
              <a:rPr lang="ko-KR" altLang="en-US" sz="1400" dirty="0">
                <a:solidFill>
                  <a:srgbClr val="333333"/>
                </a:solidFill>
                <a:latin typeface="Source Sans Pro"/>
              </a:rPr>
              <a:t>저항 </a:t>
            </a:r>
            <a:r>
              <a:rPr lang="en-US" altLang="ko-KR" sz="1400" dirty="0">
                <a:solidFill>
                  <a:srgbClr val="333333"/>
                </a:solidFill>
                <a:latin typeface="Source Sans Pro"/>
              </a:rPr>
              <a:t>220</a:t>
            </a:r>
            <a:r>
              <a:rPr lang="ko-KR" altLang="en-US" sz="1400" dirty="0">
                <a:solidFill>
                  <a:srgbClr val="333333"/>
                </a:solidFill>
                <a:latin typeface="Source Sans Pro"/>
              </a:rPr>
              <a:t>옴 </a:t>
            </a:r>
            <a:r>
              <a:rPr lang="en-US" altLang="ko-KR" sz="1400" dirty="0">
                <a:solidFill>
                  <a:srgbClr val="333333"/>
                </a:solidFill>
                <a:latin typeface="Source Sans Pro"/>
              </a:rPr>
              <a:t>2</a:t>
            </a:r>
            <a:r>
              <a:rPr lang="ko-KR" altLang="en-US" sz="1400" dirty="0">
                <a:solidFill>
                  <a:srgbClr val="333333"/>
                </a:solidFill>
                <a:latin typeface="Source Sans Pro"/>
              </a:rPr>
              <a:t>개</a:t>
            </a:r>
            <a:r>
              <a:rPr lang="en-US" altLang="ko-KR" sz="1400" dirty="0">
                <a:solidFill>
                  <a:srgbClr val="333333"/>
                </a:solidFill>
                <a:latin typeface="Source Sans Pro"/>
              </a:rPr>
              <a:t>, </a:t>
            </a:r>
            <a:r>
              <a:rPr lang="ko-KR" altLang="en-US" sz="1400" dirty="0" err="1">
                <a:solidFill>
                  <a:srgbClr val="333333"/>
                </a:solidFill>
                <a:latin typeface="Source Sans Pro"/>
              </a:rPr>
              <a:t>피에조부저</a:t>
            </a:r>
            <a:r>
              <a:rPr lang="ko-KR" altLang="en-US" sz="1400" dirty="0">
                <a:solidFill>
                  <a:srgbClr val="333333"/>
                </a:solidFill>
                <a:latin typeface="Source Sans Pro"/>
              </a:rPr>
              <a:t> </a:t>
            </a:r>
            <a:r>
              <a:rPr lang="en-US" altLang="ko-KR" sz="1400" dirty="0">
                <a:solidFill>
                  <a:srgbClr val="333333"/>
                </a:solidFill>
                <a:latin typeface="Source Sans Pro"/>
              </a:rPr>
              <a:t>1</a:t>
            </a:r>
            <a:r>
              <a:rPr lang="ko-KR" altLang="en-US" sz="1400" dirty="0">
                <a:solidFill>
                  <a:srgbClr val="333333"/>
                </a:solidFill>
                <a:latin typeface="Source Sans Pro"/>
              </a:rPr>
              <a:t>개</a:t>
            </a:r>
            <a:r>
              <a:rPr lang="en-US" altLang="ko-KR" sz="1400" dirty="0">
                <a:solidFill>
                  <a:srgbClr val="333333"/>
                </a:solidFill>
                <a:latin typeface="Source Sans Pro"/>
              </a:rPr>
              <a:t>, </a:t>
            </a:r>
            <a:r>
              <a:rPr lang="ko-KR" altLang="en-US" sz="1400" dirty="0" err="1">
                <a:solidFill>
                  <a:srgbClr val="333333"/>
                </a:solidFill>
                <a:latin typeface="Source Sans Pro"/>
              </a:rPr>
              <a:t>아두이노우노</a:t>
            </a:r>
            <a:r>
              <a:rPr lang="en-US" altLang="ko-KR" sz="1400" dirty="0">
                <a:solidFill>
                  <a:srgbClr val="333333"/>
                </a:solidFill>
                <a:latin typeface="Source Sans Pro"/>
              </a:rPr>
              <a:t>, </a:t>
            </a:r>
            <a:r>
              <a:rPr lang="ko-KR" altLang="en-US" sz="1400" dirty="0" err="1">
                <a:solidFill>
                  <a:srgbClr val="333333"/>
                </a:solidFill>
                <a:latin typeface="Source Sans Pro"/>
              </a:rPr>
              <a:t>뻥판</a:t>
            </a:r>
            <a:endParaRPr lang="ko-KR" altLang="en-US" sz="1400" dirty="0"/>
          </a:p>
        </p:txBody>
      </p:sp>
      <p:sp>
        <p:nvSpPr>
          <p:cNvPr id="2" name="직사각형 1"/>
          <p:cNvSpPr/>
          <p:nvPr/>
        </p:nvSpPr>
        <p:spPr>
          <a:xfrm>
            <a:off x="206319" y="1233488"/>
            <a:ext cx="74557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333333"/>
                </a:solidFill>
                <a:latin typeface="Source Sans Pro"/>
              </a:rPr>
              <a:t>초음파센서로 거리가 </a:t>
            </a:r>
            <a:r>
              <a:rPr lang="en-US" altLang="ko-KR" sz="1400" dirty="0">
                <a:solidFill>
                  <a:srgbClr val="333333"/>
                </a:solidFill>
                <a:latin typeface="Source Sans Pro"/>
              </a:rPr>
              <a:t>50cm</a:t>
            </a:r>
            <a:r>
              <a:rPr lang="ko-KR" altLang="en-US" sz="1400" dirty="0">
                <a:solidFill>
                  <a:srgbClr val="333333"/>
                </a:solidFill>
                <a:latin typeface="Source Sans Pro"/>
              </a:rPr>
              <a:t>미만이면 위험상태</a:t>
            </a:r>
            <a:r>
              <a:rPr lang="en-US" altLang="ko-KR" sz="1400" dirty="0">
                <a:solidFill>
                  <a:srgbClr val="333333"/>
                </a:solidFill>
                <a:latin typeface="Source Sans Pro"/>
              </a:rPr>
              <a:t>(red led </a:t>
            </a:r>
            <a:r>
              <a:rPr lang="ko-KR" altLang="en-US" sz="1400" dirty="0">
                <a:solidFill>
                  <a:srgbClr val="333333"/>
                </a:solidFill>
                <a:latin typeface="Source Sans Pro"/>
              </a:rPr>
              <a:t>켜고</a:t>
            </a:r>
            <a:r>
              <a:rPr lang="en-US" altLang="ko-KR" sz="1400" dirty="0">
                <a:solidFill>
                  <a:srgbClr val="333333"/>
                </a:solidFill>
                <a:latin typeface="Source Sans Pro"/>
              </a:rPr>
              <a:t>, </a:t>
            </a:r>
            <a:r>
              <a:rPr lang="ko-KR" altLang="en-US" sz="1400" dirty="0" err="1">
                <a:solidFill>
                  <a:srgbClr val="333333"/>
                </a:solidFill>
                <a:latin typeface="Source Sans Pro"/>
              </a:rPr>
              <a:t>피에조부저</a:t>
            </a:r>
            <a:r>
              <a:rPr lang="ko-KR" altLang="en-US" sz="1400" dirty="0">
                <a:solidFill>
                  <a:srgbClr val="333333"/>
                </a:solidFill>
                <a:latin typeface="Source Sans Pro"/>
              </a:rPr>
              <a:t> </a:t>
            </a:r>
            <a:r>
              <a:rPr lang="ko-KR" altLang="en-US" sz="1400" dirty="0" err="1">
                <a:solidFill>
                  <a:srgbClr val="333333"/>
                </a:solidFill>
                <a:latin typeface="Source Sans Pro"/>
              </a:rPr>
              <a:t>경보음</a:t>
            </a:r>
            <a:r>
              <a:rPr lang="en-US" altLang="ko-KR" sz="1400" dirty="0">
                <a:solidFill>
                  <a:srgbClr val="333333"/>
                </a:solidFill>
                <a:latin typeface="Source Sans Pro"/>
              </a:rPr>
              <a:t>)</a:t>
            </a:r>
            <a:r>
              <a:rPr lang="ko-KR" altLang="en-US" sz="1400" dirty="0">
                <a:solidFill>
                  <a:srgbClr val="333333"/>
                </a:solidFill>
                <a:latin typeface="Source Sans Pro"/>
              </a:rPr>
              <a:t>와 안전상태</a:t>
            </a:r>
            <a:r>
              <a:rPr lang="en-US" altLang="ko-KR" sz="1400" dirty="0">
                <a:solidFill>
                  <a:srgbClr val="333333"/>
                </a:solidFill>
                <a:latin typeface="Source Sans Pro"/>
              </a:rPr>
              <a:t>(green led </a:t>
            </a:r>
            <a:r>
              <a:rPr lang="ko-KR" altLang="en-US" sz="1400" dirty="0">
                <a:solidFill>
                  <a:srgbClr val="333333"/>
                </a:solidFill>
                <a:latin typeface="Source Sans Pro"/>
              </a:rPr>
              <a:t>켜기</a:t>
            </a:r>
            <a:r>
              <a:rPr lang="en-US" altLang="ko-KR" sz="1400" dirty="0">
                <a:solidFill>
                  <a:srgbClr val="333333"/>
                </a:solidFill>
                <a:latin typeface="Source Sans Pro"/>
              </a:rPr>
              <a:t>)</a:t>
            </a:r>
            <a:r>
              <a:rPr lang="ko-KR" altLang="en-US" sz="1400" dirty="0">
                <a:solidFill>
                  <a:srgbClr val="333333"/>
                </a:solidFill>
                <a:latin typeface="Source Sans Pro"/>
              </a:rPr>
              <a:t>를 </a:t>
            </a:r>
            <a:r>
              <a:rPr lang="ko-KR" altLang="en-US" sz="1400" dirty="0" smtClean="0">
                <a:solidFill>
                  <a:srgbClr val="333333"/>
                </a:solidFill>
                <a:latin typeface="Source Sans Pro"/>
              </a:rPr>
              <a:t>표현한다</a:t>
            </a:r>
            <a:r>
              <a:rPr lang="en-US" altLang="ko-KR" sz="1400" dirty="0" smtClean="0">
                <a:solidFill>
                  <a:srgbClr val="333333"/>
                </a:solidFill>
                <a:latin typeface="Source Sans Pro"/>
              </a:rPr>
              <a:t>. .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6280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25414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05. </a:t>
            </a:r>
            <a:r>
              <a:rPr lang="ko-KR" altLang="en-US" b="1" dirty="0" smtClean="0"/>
              <a:t>빛과 멜로디 예제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거리 경보장치 응용 </a:t>
            </a:r>
            <a:r>
              <a:rPr lang="ko-KR" altLang="en-US" sz="1400" dirty="0" smtClean="0">
                <a:latin typeface="+mn-ea"/>
              </a:rPr>
              <a:t>예제입니다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6319" y="1152683"/>
            <a:ext cx="72665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333333"/>
                </a:solidFill>
                <a:latin typeface="Source Sans Pro"/>
              </a:rPr>
              <a:t>장애물과의 거리가 </a:t>
            </a:r>
            <a:r>
              <a:rPr lang="en-US" altLang="ko-KR" sz="1400" dirty="0">
                <a:solidFill>
                  <a:srgbClr val="333333"/>
                </a:solidFill>
                <a:latin typeface="Source Sans Pro"/>
              </a:rPr>
              <a:t>50cm</a:t>
            </a:r>
            <a:r>
              <a:rPr lang="ko-KR" altLang="en-US" sz="1400" dirty="0" err="1">
                <a:solidFill>
                  <a:srgbClr val="333333"/>
                </a:solidFill>
                <a:latin typeface="Source Sans Pro"/>
              </a:rPr>
              <a:t>미만일때</a:t>
            </a:r>
            <a:r>
              <a:rPr lang="ko-KR" altLang="en-US" sz="1400" dirty="0">
                <a:solidFill>
                  <a:srgbClr val="333333"/>
                </a:solidFill>
                <a:latin typeface="Source Sans Pro"/>
              </a:rPr>
              <a:t> </a:t>
            </a:r>
            <a:r>
              <a:rPr lang="ko-KR" altLang="en-US" sz="1400" dirty="0" err="1">
                <a:solidFill>
                  <a:srgbClr val="333333"/>
                </a:solidFill>
                <a:latin typeface="Source Sans Pro"/>
              </a:rPr>
              <a:t>경보음과</a:t>
            </a:r>
            <a:r>
              <a:rPr lang="ko-KR" altLang="en-US" sz="1400" dirty="0">
                <a:solidFill>
                  <a:srgbClr val="333333"/>
                </a:solidFill>
                <a:latin typeface="Source Sans Pro"/>
              </a:rPr>
              <a:t> </a:t>
            </a:r>
            <a:r>
              <a:rPr lang="en-US" altLang="ko-KR" sz="1400" dirty="0">
                <a:solidFill>
                  <a:srgbClr val="333333"/>
                </a:solidFill>
                <a:latin typeface="Source Sans Pro"/>
              </a:rPr>
              <a:t>Red Led</a:t>
            </a:r>
            <a:r>
              <a:rPr lang="ko-KR" altLang="en-US" sz="1400" dirty="0">
                <a:solidFill>
                  <a:srgbClr val="333333"/>
                </a:solidFill>
                <a:latin typeface="Source Sans Pro"/>
              </a:rPr>
              <a:t>에 불이 들어오고 위험을 알리고</a:t>
            </a:r>
            <a:r>
              <a:rPr lang="en-US" altLang="ko-KR" sz="1400" dirty="0">
                <a:solidFill>
                  <a:srgbClr val="333333"/>
                </a:solidFill>
                <a:latin typeface="Source Sans Pro"/>
              </a:rPr>
              <a:t>, 50cm</a:t>
            </a:r>
            <a:r>
              <a:rPr lang="ko-KR" altLang="en-US" sz="1400" dirty="0" err="1">
                <a:solidFill>
                  <a:srgbClr val="333333"/>
                </a:solidFill>
                <a:latin typeface="Source Sans Pro"/>
              </a:rPr>
              <a:t>이상일때</a:t>
            </a:r>
            <a:r>
              <a:rPr lang="ko-KR" altLang="en-US" sz="1400" dirty="0">
                <a:solidFill>
                  <a:srgbClr val="333333"/>
                </a:solidFill>
                <a:latin typeface="Source Sans Pro"/>
              </a:rPr>
              <a:t> </a:t>
            </a:r>
            <a:r>
              <a:rPr lang="en-US" altLang="ko-KR" sz="1400" dirty="0">
                <a:solidFill>
                  <a:srgbClr val="333333"/>
                </a:solidFill>
                <a:latin typeface="Source Sans Pro"/>
              </a:rPr>
              <a:t>Green Led</a:t>
            </a:r>
            <a:r>
              <a:rPr lang="ko-KR" altLang="en-US" sz="1400" dirty="0">
                <a:solidFill>
                  <a:srgbClr val="333333"/>
                </a:solidFill>
                <a:latin typeface="Source Sans Pro"/>
              </a:rPr>
              <a:t>에 불이 들어오고 안전상태를 표현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241777" y="1859976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void setup() {  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pinMode</a:t>
            </a:r>
            <a:r>
              <a:rPr lang="en-US" altLang="ko-KR" dirty="0"/>
              <a:t>(11, OUTPUT);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pinMode</a:t>
            </a:r>
            <a:r>
              <a:rPr lang="en-US" altLang="ko-KR" dirty="0"/>
              <a:t>(10, OUTPUT);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void loop() {   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pinMode</a:t>
            </a:r>
            <a:r>
              <a:rPr lang="en-US" altLang="ko-KR" dirty="0"/>
              <a:t>(7,OUTPUT); //7</a:t>
            </a:r>
            <a:r>
              <a:rPr lang="ko-KR" altLang="en-US" dirty="0" err="1"/>
              <a:t>번핀</a:t>
            </a:r>
            <a:r>
              <a:rPr lang="ko-KR" altLang="en-US" dirty="0"/>
              <a:t> 출력모드로</a:t>
            </a:r>
          </a:p>
          <a:p>
            <a:r>
              <a:rPr lang="ko-KR" altLang="en-US" dirty="0"/>
              <a:t>  </a:t>
            </a:r>
            <a:r>
              <a:rPr lang="en-US" altLang="ko-KR" dirty="0" err="1"/>
              <a:t>digitalWrite</a:t>
            </a:r>
            <a:r>
              <a:rPr lang="en-US" altLang="ko-KR" dirty="0"/>
              <a:t>(7, LOW); 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delayMicroseconds</a:t>
            </a:r>
            <a:r>
              <a:rPr lang="en-US" altLang="ko-KR" dirty="0"/>
              <a:t>(2); 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digitalWrite</a:t>
            </a:r>
            <a:r>
              <a:rPr lang="en-US" altLang="ko-KR" dirty="0"/>
              <a:t>(7,HIGH); 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delayMicroseconds</a:t>
            </a:r>
            <a:r>
              <a:rPr lang="en-US" altLang="ko-KR" dirty="0"/>
              <a:t>(10); 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digitalWrite</a:t>
            </a:r>
            <a:r>
              <a:rPr lang="en-US" altLang="ko-KR" dirty="0"/>
              <a:t>(7,LOW); </a:t>
            </a:r>
          </a:p>
          <a:p>
            <a:r>
              <a:rPr lang="en-US" altLang="ko-KR" dirty="0"/>
              <a:t>  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pinMode</a:t>
            </a:r>
            <a:r>
              <a:rPr lang="en-US" altLang="ko-KR" dirty="0"/>
              <a:t>(7,INPUT);    //7</a:t>
            </a:r>
            <a:r>
              <a:rPr lang="ko-KR" altLang="en-US" dirty="0" err="1"/>
              <a:t>번핀</a:t>
            </a:r>
            <a:r>
              <a:rPr lang="ko-KR" altLang="en-US" dirty="0"/>
              <a:t> 입력모드로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float duration = </a:t>
            </a:r>
            <a:r>
              <a:rPr lang="en-US" altLang="ko-KR" dirty="0" err="1"/>
              <a:t>pulseIn</a:t>
            </a:r>
            <a:r>
              <a:rPr lang="en-US" altLang="ko-KR" dirty="0"/>
              <a:t>(7, HIGH);</a:t>
            </a:r>
          </a:p>
          <a:p>
            <a:r>
              <a:rPr lang="en-US" altLang="ko-KR" dirty="0"/>
              <a:t>  float distance = duration / 57.5;  </a:t>
            </a:r>
          </a:p>
          <a:p>
            <a:r>
              <a:rPr lang="en-US" altLang="ko-KR" dirty="0"/>
              <a:t> 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2865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25414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05. </a:t>
            </a:r>
            <a:r>
              <a:rPr lang="ko-KR" altLang="en-US" b="1" dirty="0" smtClean="0"/>
              <a:t>빛과 멜로디 예제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거리 경보장치 응용 </a:t>
            </a:r>
            <a:r>
              <a:rPr lang="ko-KR" altLang="en-US" sz="1400" dirty="0" smtClean="0">
                <a:latin typeface="+mn-ea"/>
              </a:rPr>
              <a:t>예제입니다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6319" y="1152683"/>
            <a:ext cx="72665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333333"/>
                </a:solidFill>
                <a:latin typeface="Source Sans Pro"/>
              </a:rPr>
              <a:t>장애물과의 거리가 </a:t>
            </a:r>
            <a:r>
              <a:rPr lang="en-US" altLang="ko-KR" sz="1400" dirty="0">
                <a:solidFill>
                  <a:srgbClr val="333333"/>
                </a:solidFill>
                <a:latin typeface="Source Sans Pro"/>
              </a:rPr>
              <a:t>50cm</a:t>
            </a:r>
            <a:r>
              <a:rPr lang="ko-KR" altLang="en-US" sz="1400" dirty="0" err="1">
                <a:solidFill>
                  <a:srgbClr val="333333"/>
                </a:solidFill>
                <a:latin typeface="Source Sans Pro"/>
              </a:rPr>
              <a:t>미만일때</a:t>
            </a:r>
            <a:r>
              <a:rPr lang="ko-KR" altLang="en-US" sz="1400" dirty="0">
                <a:solidFill>
                  <a:srgbClr val="333333"/>
                </a:solidFill>
                <a:latin typeface="Source Sans Pro"/>
              </a:rPr>
              <a:t> </a:t>
            </a:r>
            <a:r>
              <a:rPr lang="ko-KR" altLang="en-US" sz="1400" dirty="0" err="1">
                <a:solidFill>
                  <a:srgbClr val="333333"/>
                </a:solidFill>
                <a:latin typeface="Source Sans Pro"/>
              </a:rPr>
              <a:t>경보음과</a:t>
            </a:r>
            <a:r>
              <a:rPr lang="ko-KR" altLang="en-US" sz="1400" dirty="0">
                <a:solidFill>
                  <a:srgbClr val="333333"/>
                </a:solidFill>
                <a:latin typeface="Source Sans Pro"/>
              </a:rPr>
              <a:t> </a:t>
            </a:r>
            <a:r>
              <a:rPr lang="en-US" altLang="ko-KR" sz="1400" dirty="0">
                <a:solidFill>
                  <a:srgbClr val="333333"/>
                </a:solidFill>
                <a:latin typeface="Source Sans Pro"/>
              </a:rPr>
              <a:t>Red Led</a:t>
            </a:r>
            <a:r>
              <a:rPr lang="ko-KR" altLang="en-US" sz="1400" dirty="0">
                <a:solidFill>
                  <a:srgbClr val="333333"/>
                </a:solidFill>
                <a:latin typeface="Source Sans Pro"/>
              </a:rPr>
              <a:t>에 불이 들어오고 위험을 알리고</a:t>
            </a:r>
            <a:r>
              <a:rPr lang="en-US" altLang="ko-KR" sz="1400" dirty="0">
                <a:solidFill>
                  <a:srgbClr val="333333"/>
                </a:solidFill>
                <a:latin typeface="Source Sans Pro"/>
              </a:rPr>
              <a:t>, 50cm</a:t>
            </a:r>
            <a:r>
              <a:rPr lang="ko-KR" altLang="en-US" sz="1400" dirty="0" err="1">
                <a:solidFill>
                  <a:srgbClr val="333333"/>
                </a:solidFill>
                <a:latin typeface="Source Sans Pro"/>
              </a:rPr>
              <a:t>이상일때</a:t>
            </a:r>
            <a:r>
              <a:rPr lang="ko-KR" altLang="en-US" sz="1400" dirty="0">
                <a:solidFill>
                  <a:srgbClr val="333333"/>
                </a:solidFill>
                <a:latin typeface="Source Sans Pro"/>
              </a:rPr>
              <a:t> </a:t>
            </a:r>
            <a:r>
              <a:rPr lang="en-US" altLang="ko-KR" sz="1400" dirty="0">
                <a:solidFill>
                  <a:srgbClr val="333333"/>
                </a:solidFill>
                <a:latin typeface="Source Sans Pro"/>
              </a:rPr>
              <a:t>Green Led</a:t>
            </a:r>
            <a:r>
              <a:rPr lang="ko-KR" altLang="en-US" sz="1400" dirty="0">
                <a:solidFill>
                  <a:srgbClr val="333333"/>
                </a:solidFill>
                <a:latin typeface="Source Sans Pro"/>
              </a:rPr>
              <a:t>에 불이 들어오고 안전상태를 표현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241777" y="1859976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  </a:t>
            </a:r>
            <a:r>
              <a:rPr lang="en-US" altLang="ko-KR" dirty="0"/>
              <a:t>if(distance &lt; 50){    //50cm </a:t>
            </a:r>
            <a:r>
              <a:rPr lang="ko-KR" altLang="en-US" dirty="0"/>
              <a:t>미만 경보발동</a:t>
            </a:r>
          </a:p>
          <a:p>
            <a:endParaRPr lang="ko-KR" altLang="en-US" dirty="0"/>
          </a:p>
          <a:p>
            <a:r>
              <a:rPr lang="ko-KR" altLang="en-US" dirty="0"/>
              <a:t>    </a:t>
            </a:r>
            <a:r>
              <a:rPr lang="en-US" altLang="ko-KR" dirty="0" err="1"/>
              <a:t>digitalWrite</a:t>
            </a:r>
            <a:r>
              <a:rPr lang="en-US" altLang="ko-KR" dirty="0"/>
              <a:t>(11, HIGH);  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digitalWrite</a:t>
            </a:r>
            <a:r>
              <a:rPr lang="en-US" altLang="ko-KR" dirty="0"/>
              <a:t>(10, LOW);  </a:t>
            </a:r>
          </a:p>
          <a:p>
            <a:endParaRPr lang="en-US" altLang="ko-KR" dirty="0"/>
          </a:p>
          <a:p>
            <a:r>
              <a:rPr lang="en-US" altLang="ko-KR" dirty="0"/>
              <a:t>    tone(12,523,1000/8);     // </a:t>
            </a:r>
            <a:r>
              <a:rPr lang="ko-KR" altLang="en-US" dirty="0" err="1"/>
              <a:t>도음으로</a:t>
            </a:r>
            <a:r>
              <a:rPr lang="ko-KR" altLang="en-US" dirty="0"/>
              <a:t> </a:t>
            </a:r>
            <a:r>
              <a:rPr lang="en-US" altLang="ko-KR" dirty="0"/>
              <a:t>8</a:t>
            </a:r>
            <a:r>
              <a:rPr lang="ko-KR" altLang="en-US" dirty="0" err="1"/>
              <a:t>분음표</a:t>
            </a:r>
            <a:r>
              <a:rPr lang="en-US" altLang="ko-KR" dirty="0"/>
              <a:t>(</a:t>
            </a:r>
            <a:r>
              <a:rPr lang="ko-KR" altLang="en-US" dirty="0" err="1"/>
              <a:t>음길이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delay(1000/4*1.30);             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noTone</a:t>
            </a:r>
            <a:r>
              <a:rPr lang="en-US" altLang="ko-KR" dirty="0"/>
              <a:t>(12);            </a:t>
            </a:r>
          </a:p>
          <a:p>
            <a:endParaRPr lang="en-US" altLang="ko-KR" dirty="0"/>
          </a:p>
          <a:p>
            <a:r>
              <a:rPr lang="en-US" altLang="ko-KR" dirty="0"/>
              <a:t>  } else{                   //50cm </a:t>
            </a:r>
            <a:r>
              <a:rPr lang="ko-KR" altLang="en-US" dirty="0"/>
              <a:t>이상 안정거리</a:t>
            </a:r>
          </a:p>
          <a:p>
            <a:r>
              <a:rPr lang="ko-KR" altLang="en-US" dirty="0"/>
              <a:t>    </a:t>
            </a:r>
            <a:r>
              <a:rPr lang="en-US" altLang="ko-KR" dirty="0" err="1"/>
              <a:t>digitalWrite</a:t>
            </a:r>
            <a:r>
              <a:rPr lang="en-US" altLang="ko-KR" dirty="0"/>
              <a:t>(11, LOW);  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digitalWrite</a:t>
            </a:r>
            <a:r>
              <a:rPr lang="en-US" altLang="ko-KR" dirty="0"/>
              <a:t>(10, HIGH); </a:t>
            </a:r>
          </a:p>
          <a:p>
            <a:r>
              <a:rPr lang="en-US" altLang="ko-KR" dirty="0"/>
              <a:t>  } </a:t>
            </a:r>
          </a:p>
          <a:p>
            <a:r>
              <a:rPr lang="en-US" altLang="ko-KR" dirty="0"/>
              <a:t>}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246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65415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b="1" dirty="0" smtClean="0">
                <a:solidFill>
                  <a:schemeClr val="accent1">
                    <a:lumMod val="75000"/>
                  </a:schemeClr>
                </a:solidFill>
              </a:rPr>
              <a:t>감사합니다</a:t>
            </a:r>
            <a:r>
              <a:rPr lang="en-US" altLang="ko-KR" sz="3600" b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ko-KR" alt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38FB-157C-49A7-95FF-8906C5ADB49C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56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127791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02. </a:t>
            </a:r>
            <a:r>
              <a:rPr lang="ko-KR" altLang="en-US" b="1" dirty="0" smtClean="0"/>
              <a:t>음 출력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아두이노에서</a:t>
            </a:r>
            <a:r>
              <a:rPr lang="ko-KR" altLang="en-US" sz="1400" dirty="0" smtClean="0">
                <a:latin typeface="+mn-ea"/>
              </a:rPr>
              <a:t> 음을 출력하는 방법을 이해합니다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6319" y="1233488"/>
            <a:ext cx="6954148" cy="504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부</a:t>
            </a:r>
            <a:r>
              <a:rPr lang="ko-KR" altLang="en-US" sz="1400" dirty="0" err="1" smtClean="0"/>
              <a:t>저는</a:t>
            </a:r>
            <a:r>
              <a:rPr lang="ko-KR" altLang="en-US" sz="1400" dirty="0" smtClean="0"/>
              <a:t> </a:t>
            </a:r>
            <a:r>
              <a:rPr lang="ko-KR" altLang="en-US" sz="1400" dirty="0" err="1"/>
              <a:t>패시브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부</a:t>
            </a:r>
            <a:r>
              <a:rPr lang="ko-KR" altLang="en-US" sz="1400" dirty="0" err="1" smtClean="0"/>
              <a:t>저와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액티브 </a:t>
            </a:r>
            <a:r>
              <a:rPr lang="ko-KR" altLang="en-US" sz="1400" dirty="0" err="1" smtClean="0"/>
              <a:t>부저로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나눌 수 </a:t>
            </a:r>
            <a:r>
              <a:rPr lang="ko-KR" altLang="en-US" sz="1400" dirty="0" smtClean="0"/>
              <a:t>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액티브 </a:t>
            </a:r>
            <a:r>
              <a:rPr lang="ko-KR" altLang="en-US" sz="1400" dirty="0" err="1"/>
              <a:t>부</a:t>
            </a:r>
            <a:r>
              <a:rPr lang="ko-KR" altLang="en-US" sz="1400" dirty="0" err="1" smtClean="0"/>
              <a:t>저는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단일한 음을 만드는 간단한 </a:t>
            </a:r>
            <a:r>
              <a:rPr lang="ko-KR" altLang="en-US" sz="1400" dirty="0" smtClean="0"/>
              <a:t>장치이다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사용방법도 </a:t>
            </a:r>
            <a:r>
              <a:rPr lang="ko-KR" altLang="en-US" sz="1400" dirty="0"/>
              <a:t>쉬워서 단순히 전원을 넣어주면 소리가 나고 전원을 끊으면 소리가 </a:t>
            </a:r>
            <a:r>
              <a:rPr lang="ko-KR" altLang="en-US" sz="1400" dirty="0" smtClean="0"/>
              <a:t>끊긴다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사용자가 </a:t>
            </a:r>
            <a:r>
              <a:rPr lang="ko-KR" altLang="en-US" sz="1400" dirty="0"/>
              <a:t>출력되는 소리의 주파수를 선택할 수는 </a:t>
            </a:r>
            <a:r>
              <a:rPr lang="ko-KR" altLang="en-US" sz="1400" dirty="0" smtClean="0"/>
              <a:t>없다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S(Signal </a:t>
            </a:r>
            <a:r>
              <a:rPr lang="ko-KR" altLang="en-US" sz="1400" dirty="0"/>
              <a:t>혹은 </a:t>
            </a:r>
            <a:r>
              <a:rPr lang="en-US" altLang="ko-KR" sz="1400" dirty="0"/>
              <a:t>+) </a:t>
            </a:r>
            <a:r>
              <a:rPr lang="ko-KR" altLang="en-US" sz="1400" dirty="0"/>
              <a:t>라인 </a:t>
            </a:r>
            <a:r>
              <a:rPr lang="en-US" altLang="ko-KR" sz="1400" dirty="0" smtClean="0"/>
              <a:t>:  </a:t>
            </a:r>
            <a:r>
              <a:rPr lang="ko-KR" altLang="en-US" sz="1400" dirty="0" err="1" smtClean="0"/>
              <a:t>아두이노의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디지털 </a:t>
            </a:r>
            <a:r>
              <a:rPr lang="en-US" altLang="ko-KR" sz="1400" dirty="0"/>
              <a:t>8</a:t>
            </a:r>
            <a:r>
              <a:rPr lang="ko-KR" altLang="en-US" sz="1400" dirty="0"/>
              <a:t>번 핀</a:t>
            </a:r>
          </a:p>
          <a:p>
            <a:r>
              <a:rPr lang="en-US" altLang="ko-KR" sz="1400" dirty="0"/>
              <a:t>GND (</a:t>
            </a:r>
            <a:r>
              <a:rPr lang="ko-KR" altLang="en-US" sz="1400" dirty="0"/>
              <a:t>혹은 </a:t>
            </a:r>
            <a:r>
              <a:rPr lang="en-US" altLang="ko-KR" sz="1400" dirty="0"/>
              <a:t>-) </a:t>
            </a:r>
            <a:r>
              <a:rPr lang="ko-KR" altLang="en-US" sz="1400" dirty="0" smtClean="0"/>
              <a:t>라인 </a:t>
            </a:r>
            <a:r>
              <a:rPr lang="en-US" altLang="ko-KR" sz="1400" dirty="0" smtClean="0"/>
              <a:t>:  </a:t>
            </a:r>
            <a:r>
              <a:rPr lang="ko-KR" altLang="en-US" sz="1400" dirty="0" err="1" smtClean="0"/>
              <a:t>아두이노의</a:t>
            </a:r>
            <a:r>
              <a:rPr lang="ko-KR" altLang="en-US" sz="1400" dirty="0" smtClean="0"/>
              <a:t> </a:t>
            </a:r>
            <a:r>
              <a:rPr lang="en-US" altLang="ko-KR" sz="1400" dirty="0"/>
              <a:t>GND</a:t>
            </a:r>
          </a:p>
          <a:p>
            <a:endParaRPr lang="en-US" altLang="ko-KR" sz="1400" dirty="0" smtClean="0"/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speakerPin</a:t>
            </a:r>
            <a:r>
              <a:rPr lang="en-US" altLang="ko-KR" sz="1400" dirty="0"/>
              <a:t> = 8;</a:t>
            </a:r>
          </a:p>
          <a:p>
            <a:r>
              <a:rPr lang="en-US" altLang="ko-KR" sz="1400" dirty="0"/>
              <a:t>void setup () {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pinMode</a:t>
            </a:r>
            <a:r>
              <a:rPr lang="en-US" altLang="ko-KR" sz="1400" dirty="0"/>
              <a:t> (</a:t>
            </a:r>
            <a:r>
              <a:rPr lang="en-US" altLang="ko-KR" sz="1400" dirty="0" err="1"/>
              <a:t>speakerPin</a:t>
            </a:r>
            <a:r>
              <a:rPr lang="en-US" altLang="ko-KR" sz="1400" dirty="0"/>
              <a:t>, OUTPUT);</a:t>
            </a:r>
          </a:p>
          <a:p>
            <a:r>
              <a:rPr lang="en-US" altLang="ko-KR" sz="1400" dirty="0"/>
              <a:t>}</a:t>
            </a:r>
          </a:p>
          <a:p>
            <a:r>
              <a:rPr lang="en-US" altLang="ko-KR" sz="1400" dirty="0"/>
              <a:t>void loop () {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analogWrite</a:t>
            </a:r>
            <a:r>
              <a:rPr lang="en-US" altLang="ko-KR" sz="1400" dirty="0"/>
              <a:t> (</a:t>
            </a:r>
            <a:r>
              <a:rPr lang="en-US" altLang="ko-KR" sz="1400" dirty="0" err="1"/>
              <a:t>speakerPin</a:t>
            </a:r>
            <a:r>
              <a:rPr lang="en-US" altLang="ko-KR" sz="1400" dirty="0"/>
              <a:t>, 255);</a:t>
            </a:r>
          </a:p>
          <a:p>
            <a:r>
              <a:rPr lang="en-US" altLang="ko-KR" sz="1400" dirty="0"/>
              <a:t>  delay (50);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analogWrite</a:t>
            </a:r>
            <a:r>
              <a:rPr lang="en-US" altLang="ko-KR" sz="1400" dirty="0"/>
              <a:t> (</a:t>
            </a:r>
            <a:r>
              <a:rPr lang="en-US" altLang="ko-KR" sz="1400" dirty="0" err="1"/>
              <a:t>speakerPin</a:t>
            </a:r>
            <a:r>
              <a:rPr lang="en-US" altLang="ko-KR" sz="1400" dirty="0"/>
              <a:t>, 0);</a:t>
            </a:r>
          </a:p>
          <a:p>
            <a:r>
              <a:rPr lang="en-US" altLang="ko-KR" sz="1400" dirty="0"/>
              <a:t>  delay (10);</a:t>
            </a:r>
          </a:p>
          <a:p>
            <a:r>
              <a:rPr lang="en-US" altLang="ko-KR" sz="1400" dirty="0"/>
              <a:t>}</a:t>
            </a:r>
          </a:p>
          <a:p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54062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127791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02. </a:t>
            </a:r>
            <a:r>
              <a:rPr lang="ko-KR" altLang="en-US" b="1" dirty="0" smtClean="0"/>
              <a:t>음 출력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아두이노에서</a:t>
            </a:r>
            <a:r>
              <a:rPr lang="ko-KR" altLang="en-US" sz="1400" dirty="0" smtClean="0">
                <a:latin typeface="+mn-ea"/>
              </a:rPr>
              <a:t> 음을 출력하는 방법을 이해합니다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6319" y="1233488"/>
            <a:ext cx="7406195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부</a:t>
            </a:r>
            <a:r>
              <a:rPr lang="ko-KR" altLang="en-US" sz="1400" dirty="0" err="1" smtClean="0"/>
              <a:t>저는</a:t>
            </a:r>
            <a:r>
              <a:rPr lang="ko-KR" altLang="en-US" sz="1400" dirty="0" smtClean="0"/>
              <a:t> </a:t>
            </a:r>
            <a:r>
              <a:rPr lang="ko-KR" altLang="en-US" sz="1400" dirty="0" err="1"/>
              <a:t>패시브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부</a:t>
            </a:r>
            <a:r>
              <a:rPr lang="ko-KR" altLang="en-US" sz="1400" dirty="0" err="1" smtClean="0"/>
              <a:t>저와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액티브 </a:t>
            </a:r>
            <a:r>
              <a:rPr lang="ko-KR" altLang="en-US" sz="1400" dirty="0" err="1" smtClean="0"/>
              <a:t>부저로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나눌 수 </a:t>
            </a:r>
            <a:r>
              <a:rPr lang="ko-KR" altLang="en-US" sz="1400" dirty="0" smtClean="0"/>
              <a:t>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ko-KR" altLang="en-US" sz="1400" dirty="0" err="1"/>
              <a:t>패시브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버저는</a:t>
            </a:r>
            <a:r>
              <a:rPr lang="ko-KR" altLang="en-US" sz="1400" dirty="0"/>
              <a:t> 다양한 음을 출력할 수 </a:t>
            </a:r>
            <a:r>
              <a:rPr lang="ko-KR" altLang="en-US" sz="1400" dirty="0" smtClean="0"/>
              <a:t>있다</a:t>
            </a:r>
            <a:r>
              <a:rPr lang="en-US" altLang="ko-KR" sz="1400" dirty="0"/>
              <a:t>. 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대신 </a:t>
            </a:r>
            <a:r>
              <a:rPr lang="en-US" altLang="ko-KR" sz="1400" dirty="0"/>
              <a:t>AC sound signal</a:t>
            </a:r>
            <a:r>
              <a:rPr lang="ko-KR" altLang="en-US" sz="1400" dirty="0"/>
              <a:t>을 만들어 줘야 </a:t>
            </a:r>
            <a:r>
              <a:rPr lang="ko-KR" altLang="en-US" sz="1400" dirty="0" smtClean="0"/>
              <a:t>한다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err="1" smtClean="0"/>
              <a:t>아두이노에서</a:t>
            </a:r>
            <a:r>
              <a:rPr lang="ko-KR" altLang="en-US" sz="1400" dirty="0" smtClean="0"/>
              <a:t>  </a:t>
            </a:r>
            <a:r>
              <a:rPr lang="ko-KR" altLang="en-US" sz="1400" dirty="0"/>
              <a:t>사운드 신호를 만들기 위해서는 디지털 핀으로 빠르게 </a:t>
            </a:r>
            <a:r>
              <a:rPr lang="en-US" altLang="ko-KR" sz="1400" dirty="0"/>
              <a:t>on/off </a:t>
            </a:r>
            <a:r>
              <a:rPr lang="ko-KR" altLang="en-US" sz="1400" dirty="0"/>
              <a:t>를 반복해 </a:t>
            </a:r>
            <a:r>
              <a:rPr lang="ko-KR" altLang="en-US" sz="1400" dirty="0" smtClean="0"/>
              <a:t>주는데</a:t>
            </a:r>
            <a:endParaRPr lang="en-US" altLang="ko-KR" sz="1400" dirty="0" smtClean="0"/>
          </a:p>
          <a:p>
            <a:r>
              <a:rPr lang="ko-KR" altLang="en-US" sz="1400" dirty="0" smtClean="0"/>
              <a:t> </a:t>
            </a:r>
            <a:r>
              <a:rPr lang="en-US" altLang="ko-KR" sz="1400" dirty="0"/>
              <a:t>on/off </a:t>
            </a:r>
            <a:r>
              <a:rPr lang="ko-KR" altLang="en-US" sz="1400" dirty="0"/>
              <a:t>가 유지되는 시간에 의해 다른 소리가 생성되게 </a:t>
            </a:r>
            <a:r>
              <a:rPr lang="ko-KR" altLang="en-US" sz="1400" dirty="0" smtClean="0"/>
              <a:t>된다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 err="1"/>
              <a:t>피에조</a:t>
            </a:r>
            <a:r>
              <a:rPr lang="ko-KR" altLang="en-US" sz="1400" dirty="0"/>
              <a:t> 스피커나 </a:t>
            </a:r>
            <a:r>
              <a:rPr lang="ko-KR" altLang="en-US" sz="1400" dirty="0" err="1"/>
              <a:t>패시브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버저를</a:t>
            </a:r>
            <a:r>
              <a:rPr lang="ko-KR" altLang="en-US" sz="1400" dirty="0"/>
              <a:t> 다음과 같이 연결해 준</a:t>
            </a:r>
            <a:r>
              <a:rPr lang="ko-KR" altLang="en-US" sz="1400" dirty="0" smtClean="0"/>
              <a:t>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S(Signal </a:t>
            </a:r>
            <a:r>
              <a:rPr lang="ko-KR" altLang="en-US" sz="1400" dirty="0"/>
              <a:t>혹은 </a:t>
            </a:r>
            <a:r>
              <a:rPr lang="en-US" altLang="ko-KR" sz="1400" dirty="0" smtClean="0"/>
              <a:t>+)</a:t>
            </a:r>
            <a:r>
              <a:rPr lang="ko-KR" altLang="en-US" sz="1400" dirty="0" smtClean="0"/>
              <a:t>라인 </a:t>
            </a:r>
            <a:r>
              <a:rPr lang="en-US" altLang="ko-KR" sz="1400" dirty="0" smtClean="0"/>
              <a:t>:  </a:t>
            </a:r>
            <a:r>
              <a:rPr lang="ko-KR" altLang="en-US" sz="1400" dirty="0" err="1"/>
              <a:t>아두이노</a:t>
            </a:r>
            <a:r>
              <a:rPr lang="ko-KR" altLang="en-US" sz="1400" dirty="0"/>
              <a:t> 디지털 </a:t>
            </a:r>
            <a:r>
              <a:rPr lang="en-US" altLang="ko-KR" sz="1400" dirty="0"/>
              <a:t>9</a:t>
            </a:r>
            <a:r>
              <a:rPr lang="ko-KR" altLang="en-US" sz="1400" dirty="0"/>
              <a:t>번 핀</a:t>
            </a:r>
          </a:p>
          <a:p>
            <a:r>
              <a:rPr lang="en-US" altLang="ko-KR" sz="1400" dirty="0"/>
              <a:t>GND (</a:t>
            </a:r>
            <a:r>
              <a:rPr lang="ko-KR" altLang="en-US" sz="1400" dirty="0"/>
              <a:t>혹은 </a:t>
            </a:r>
            <a:r>
              <a:rPr lang="en-US" altLang="ko-KR" sz="1400" dirty="0"/>
              <a:t>-) 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라인 </a:t>
            </a:r>
            <a:r>
              <a:rPr lang="en-US" altLang="ko-KR" sz="1400" dirty="0" smtClean="0"/>
              <a:t>: </a:t>
            </a:r>
            <a:r>
              <a:rPr lang="en-US" altLang="ko-KR" sz="1400" dirty="0"/>
              <a:t> </a:t>
            </a:r>
            <a:r>
              <a:rPr lang="ko-KR" altLang="en-US" sz="1400" dirty="0" err="1"/>
              <a:t>아두이노의</a:t>
            </a:r>
            <a:r>
              <a:rPr lang="ko-KR" altLang="en-US" sz="1400" dirty="0"/>
              <a:t> </a:t>
            </a:r>
            <a:r>
              <a:rPr lang="en-US" altLang="ko-KR" sz="1400" dirty="0"/>
              <a:t>GND</a:t>
            </a:r>
          </a:p>
          <a:p>
            <a:r>
              <a:rPr lang="ko-KR" altLang="en-US" sz="1400" dirty="0" smtClean="0"/>
              <a:t>연결된 </a:t>
            </a:r>
            <a:r>
              <a:rPr lang="ko-KR" altLang="en-US" sz="1400" dirty="0"/>
              <a:t>디지털 핀으로 </a:t>
            </a:r>
            <a:r>
              <a:rPr lang="en-US" altLang="ko-KR" sz="1400" dirty="0"/>
              <a:t>on/off </a:t>
            </a:r>
            <a:r>
              <a:rPr lang="ko-KR" altLang="en-US" sz="1400" dirty="0"/>
              <a:t>를 빠르게 반복해 </a:t>
            </a:r>
            <a:r>
              <a:rPr lang="ko-KR" altLang="en-US" sz="1400" dirty="0" smtClean="0"/>
              <a:t>준다</a:t>
            </a:r>
            <a:r>
              <a:rPr lang="en-US" altLang="ko-KR" sz="1400" dirty="0" smtClean="0"/>
              <a:t>. </a:t>
            </a:r>
          </a:p>
          <a:p>
            <a:r>
              <a:rPr lang="ko-KR" altLang="en-US" sz="1400" dirty="0" smtClean="0"/>
              <a:t>주의할 점은</a:t>
            </a:r>
            <a:r>
              <a:rPr lang="en-US" altLang="ko-KR" sz="1400" dirty="0" smtClean="0"/>
              <a:t>off </a:t>
            </a:r>
            <a:r>
              <a:rPr lang="ko-KR" altLang="en-US" sz="1400" dirty="0"/>
              <a:t>상태를 유지하는 시간이 출력하고자 하는 음에 따라 달라진다는 </a:t>
            </a:r>
            <a:r>
              <a:rPr lang="ko-KR" altLang="en-US" sz="1400" dirty="0" smtClean="0"/>
              <a:t>점이다</a:t>
            </a:r>
            <a:r>
              <a:rPr lang="en-US" altLang="ko-KR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255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127791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02. </a:t>
            </a:r>
            <a:r>
              <a:rPr lang="ko-KR" altLang="en-US" b="1" dirty="0" smtClean="0"/>
              <a:t>음 출력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아두이노에서</a:t>
            </a:r>
            <a:r>
              <a:rPr lang="ko-KR" altLang="en-US" sz="1400" dirty="0" smtClean="0">
                <a:latin typeface="+mn-ea"/>
              </a:rPr>
              <a:t> 음을 출력하는 방법을 이해합니다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6319" y="1233488"/>
            <a:ext cx="744521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부</a:t>
            </a:r>
            <a:r>
              <a:rPr lang="ko-KR" altLang="en-US" sz="1200" dirty="0" err="1" smtClean="0"/>
              <a:t>저는</a:t>
            </a:r>
            <a:r>
              <a:rPr lang="ko-KR" altLang="en-US" sz="1200" dirty="0" smtClean="0"/>
              <a:t> </a:t>
            </a:r>
            <a:r>
              <a:rPr lang="ko-KR" altLang="en-US" sz="1200" dirty="0" err="1"/>
              <a:t>패시브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부</a:t>
            </a:r>
            <a:r>
              <a:rPr lang="ko-KR" altLang="en-US" sz="1200" dirty="0" err="1" smtClean="0"/>
              <a:t>저와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액티브 </a:t>
            </a:r>
            <a:r>
              <a:rPr lang="ko-KR" altLang="en-US" sz="1200" dirty="0" err="1" smtClean="0"/>
              <a:t>부저로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나눌 수 </a:t>
            </a:r>
            <a:r>
              <a:rPr lang="ko-KR" altLang="en-US" sz="1200" dirty="0" smtClean="0"/>
              <a:t>있다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  <a:p>
            <a:r>
              <a:rPr lang="en-US" altLang="ko-KR" sz="1200" dirty="0" err="1"/>
              <a:t>int</a:t>
            </a:r>
            <a:r>
              <a:rPr lang="en-US" altLang="ko-KR" sz="1200" dirty="0"/>
              <a:t> buzzer = 9 ;/ / setting controls the digital IO foot buzzer</a:t>
            </a:r>
          </a:p>
          <a:p>
            <a:r>
              <a:rPr lang="en-US" altLang="ko-KR" sz="1200" dirty="0"/>
              <a:t>void setup ()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</a:t>
            </a:r>
            <a:r>
              <a:rPr lang="en-US" altLang="ko-KR" sz="1200" dirty="0" err="1"/>
              <a:t>pinMode</a:t>
            </a:r>
            <a:r>
              <a:rPr lang="en-US" altLang="ko-KR" sz="1200" dirty="0"/>
              <a:t> (buzzer, OUTPUT) ;/ / set the digital IO pin mode, OUTPUT to output</a:t>
            </a:r>
          </a:p>
          <a:p>
            <a:r>
              <a:rPr lang="en-US" altLang="ko-KR" sz="1200" dirty="0"/>
              <a:t>}</a:t>
            </a:r>
          </a:p>
          <a:p>
            <a:endParaRPr lang="en-US" altLang="ko-KR" sz="1200" dirty="0"/>
          </a:p>
          <a:p>
            <a:r>
              <a:rPr lang="en-US" altLang="ko-KR" sz="1200" dirty="0"/>
              <a:t>void loop ()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unsigned char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, j </a:t>
            </a:r>
            <a:r>
              <a:rPr lang="en-US" altLang="ko-KR" sz="1200" dirty="0" smtClean="0"/>
              <a:t>; / </a:t>
            </a:r>
            <a:r>
              <a:rPr lang="en-US" altLang="ko-KR" sz="1200" dirty="0"/>
              <a:t>/ define variables</a:t>
            </a:r>
          </a:p>
          <a:p>
            <a:r>
              <a:rPr lang="en-US" altLang="ko-KR" sz="1200" dirty="0"/>
              <a:t>  while (1)</a:t>
            </a:r>
          </a:p>
          <a:p>
            <a:r>
              <a:rPr lang="en-US" altLang="ko-KR" sz="1200" dirty="0"/>
              <a:t>  {</a:t>
            </a:r>
          </a:p>
          <a:p>
            <a:r>
              <a:rPr lang="en-US" altLang="ko-KR" sz="1200" dirty="0"/>
              <a:t>    for (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= 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&lt;80;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+ +) / / outputs a frequency sound</a:t>
            </a:r>
          </a:p>
          <a:p>
            <a:r>
              <a:rPr lang="en-US" altLang="ko-KR" sz="1200" dirty="0"/>
              <a:t>    {</a:t>
            </a:r>
          </a:p>
          <a:p>
            <a:r>
              <a:rPr lang="en-US" altLang="ko-KR" sz="1200" dirty="0"/>
              <a:t>      </a:t>
            </a:r>
            <a:r>
              <a:rPr lang="en-US" altLang="ko-KR" sz="1200" dirty="0" err="1"/>
              <a:t>digitalWrite</a:t>
            </a:r>
            <a:r>
              <a:rPr lang="en-US" altLang="ko-KR" sz="1200" dirty="0"/>
              <a:t> (buzzer, HIGH) ;/ / send voice</a:t>
            </a:r>
          </a:p>
          <a:p>
            <a:r>
              <a:rPr lang="en-US" altLang="ko-KR" sz="1200" dirty="0"/>
              <a:t>      delay (1) ;/ / Delay 1ms</a:t>
            </a:r>
          </a:p>
          <a:p>
            <a:r>
              <a:rPr lang="en-US" altLang="ko-KR" sz="1200" dirty="0"/>
              <a:t>      </a:t>
            </a:r>
            <a:r>
              <a:rPr lang="en-US" altLang="ko-KR" sz="1200" dirty="0" err="1"/>
              <a:t>digitalWrite</a:t>
            </a:r>
            <a:r>
              <a:rPr lang="en-US" altLang="ko-KR" sz="1200" dirty="0"/>
              <a:t> (buzzer, LOW) ;/ / do not send voice</a:t>
            </a:r>
          </a:p>
          <a:p>
            <a:r>
              <a:rPr lang="en-US" altLang="ko-KR" sz="1200" dirty="0"/>
              <a:t>      delay (1) ;/ / delay </a:t>
            </a:r>
            <a:r>
              <a:rPr lang="en-US" altLang="ko-KR" sz="1200" dirty="0" err="1"/>
              <a:t>ms</a:t>
            </a:r>
            <a:endParaRPr lang="en-US" altLang="ko-KR" sz="1200" dirty="0"/>
          </a:p>
          <a:p>
            <a:r>
              <a:rPr lang="en-US" altLang="ko-KR" sz="1200" dirty="0"/>
              <a:t>    }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for (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= 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&lt;500;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+ +) / / output to another frequency sound</a:t>
            </a:r>
          </a:p>
          <a:p>
            <a:r>
              <a:rPr lang="en-US" altLang="ko-KR" sz="1200" dirty="0"/>
              <a:t>    {</a:t>
            </a:r>
          </a:p>
          <a:p>
            <a:r>
              <a:rPr lang="en-US" altLang="ko-KR" sz="1200" dirty="0"/>
              <a:t>      </a:t>
            </a:r>
            <a:r>
              <a:rPr lang="en-US" altLang="ko-KR" sz="1200" dirty="0" err="1"/>
              <a:t>digitalWrite</a:t>
            </a:r>
            <a:r>
              <a:rPr lang="en-US" altLang="ko-KR" sz="1200" dirty="0"/>
              <a:t> (buzzer, HIGH) ;/ / send voice</a:t>
            </a:r>
          </a:p>
          <a:p>
            <a:r>
              <a:rPr lang="en-US" altLang="ko-KR" sz="1200" dirty="0"/>
              <a:t>      delay (2) ;/ / delay 2ms</a:t>
            </a:r>
          </a:p>
          <a:p>
            <a:r>
              <a:rPr lang="en-US" altLang="ko-KR" sz="1200" dirty="0"/>
              <a:t>      </a:t>
            </a:r>
            <a:r>
              <a:rPr lang="en-US" altLang="ko-KR" sz="1200" dirty="0" err="1"/>
              <a:t>digitalWrite</a:t>
            </a:r>
            <a:r>
              <a:rPr lang="en-US" altLang="ko-KR" sz="1200" dirty="0"/>
              <a:t> (buzzer, LOW) ;/ / do not send voice</a:t>
            </a:r>
          </a:p>
          <a:p>
            <a:r>
              <a:rPr lang="en-US" altLang="ko-KR" sz="1200" dirty="0"/>
              <a:t>      delay (2) ;/ / delay 2ms</a:t>
            </a:r>
          </a:p>
          <a:p>
            <a:r>
              <a:rPr lang="en-US" altLang="ko-KR" sz="1200" dirty="0"/>
              <a:t>    }</a:t>
            </a:r>
          </a:p>
          <a:p>
            <a:r>
              <a:rPr lang="en-US" altLang="ko-KR" sz="1200" dirty="0"/>
              <a:t>  }</a:t>
            </a:r>
          </a:p>
          <a:p>
            <a:r>
              <a:rPr lang="en-US" altLang="ko-KR" sz="1200" dirty="0"/>
              <a:t>}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256345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127791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02. </a:t>
            </a:r>
            <a:r>
              <a:rPr lang="ko-KR" altLang="en-US" b="1" dirty="0" smtClean="0"/>
              <a:t>음 출력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아두이노에서</a:t>
            </a:r>
            <a:r>
              <a:rPr lang="ko-KR" altLang="en-US" sz="1400" dirty="0" smtClean="0">
                <a:latin typeface="+mn-ea"/>
              </a:rPr>
              <a:t> 음을 출력하는 방법을 이해합니다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6319" y="1233488"/>
            <a:ext cx="8508355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아두이노에는</a:t>
            </a:r>
            <a:r>
              <a:rPr lang="ko-KR" altLang="en-US" sz="1400" dirty="0"/>
              <a:t> 음을 내기 위해서 </a:t>
            </a:r>
            <a:r>
              <a:rPr lang="en-US" altLang="ko-KR" sz="1400" dirty="0"/>
              <a:t>50% </a:t>
            </a:r>
            <a:r>
              <a:rPr lang="ko-KR" altLang="en-US" sz="1400" dirty="0" err="1"/>
              <a:t>듀티</a:t>
            </a:r>
            <a:r>
              <a:rPr lang="ko-KR" altLang="en-US" sz="1400" dirty="0"/>
              <a:t> 사이클과 </a:t>
            </a:r>
            <a:endParaRPr lang="en-US" altLang="ko-KR" sz="1400" dirty="0" smtClean="0"/>
          </a:p>
          <a:p>
            <a:r>
              <a:rPr lang="ko-KR" altLang="en-US" sz="1400" dirty="0" smtClean="0"/>
              <a:t>지정된 </a:t>
            </a:r>
            <a:r>
              <a:rPr lang="ko-KR" altLang="en-US" sz="1400" dirty="0"/>
              <a:t>주파수를 가지는 </a:t>
            </a:r>
            <a:r>
              <a:rPr lang="ko-KR" altLang="en-US" sz="1400" dirty="0" err="1"/>
              <a:t>구형파</a:t>
            </a:r>
            <a:r>
              <a:rPr lang="en-US" altLang="ko-KR" sz="1400" dirty="0"/>
              <a:t>(square wave)</a:t>
            </a:r>
            <a:r>
              <a:rPr lang="ko-KR" altLang="en-US" sz="1400" dirty="0"/>
              <a:t>를 출력하는 함수가 </a:t>
            </a:r>
            <a:r>
              <a:rPr lang="ko-KR" altLang="en-US" sz="1400" dirty="0" smtClean="0"/>
              <a:t>존재한다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ko-KR" altLang="en-US" sz="1400" b="1" dirty="0" err="1"/>
              <a:t>듀티</a:t>
            </a:r>
            <a:r>
              <a:rPr lang="ko-KR" altLang="en-US" sz="1400" b="1" dirty="0"/>
              <a:t> 사이클</a:t>
            </a:r>
            <a:r>
              <a:rPr lang="en-US" altLang="ko-KR" sz="1400" dirty="0"/>
              <a:t>(duty cycle)</a:t>
            </a:r>
            <a:r>
              <a:rPr lang="ko-KR" altLang="en-US" sz="1400" dirty="0"/>
              <a:t>은 기계 제어 방법 중 </a:t>
            </a:r>
            <a:r>
              <a:rPr lang="ko-KR" altLang="en-US" sz="1400" dirty="0" smtClean="0"/>
              <a:t>하나이다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Pulse </a:t>
            </a:r>
            <a:r>
              <a:rPr lang="en-US" altLang="ko-KR" sz="1400" dirty="0"/>
              <a:t>Width Modulation (PWM) </a:t>
            </a:r>
            <a:r>
              <a:rPr lang="ko-KR" altLang="en-US" sz="1400" dirty="0"/>
              <a:t>신호는 아날로그 신호를 디지털 형태로 나타낸 </a:t>
            </a:r>
            <a:r>
              <a:rPr lang="ko-KR" altLang="en-US" sz="1400" dirty="0" smtClean="0"/>
              <a:t>것이다</a:t>
            </a:r>
            <a:r>
              <a:rPr lang="en-US" altLang="ko-KR" sz="1400" dirty="0" smtClean="0"/>
              <a:t>. </a:t>
            </a:r>
          </a:p>
          <a:p>
            <a:r>
              <a:rPr lang="ko-KR" altLang="en-US" sz="1400" dirty="0" smtClean="0"/>
              <a:t>디지털 </a:t>
            </a:r>
            <a:r>
              <a:rPr lang="ko-KR" altLang="en-US" sz="1400" dirty="0"/>
              <a:t>신호에 대해서 주파수를 설정하고 </a:t>
            </a:r>
            <a:r>
              <a:rPr lang="en-US" altLang="ko-KR" sz="1400" dirty="0"/>
              <a:t>pulse width (duty cycle)</a:t>
            </a:r>
            <a:r>
              <a:rPr lang="ko-KR" altLang="en-US" sz="1400" dirty="0"/>
              <a:t>는 아날로그 신호의 진폭에 따라 </a:t>
            </a:r>
            <a:r>
              <a:rPr lang="ko-KR" altLang="en-US" sz="1400" dirty="0" smtClean="0"/>
              <a:t>변한다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예를 </a:t>
            </a:r>
            <a:r>
              <a:rPr lang="ko-KR" altLang="en-US" sz="1400" dirty="0"/>
              <a:t>들어서 아날로그 입력신호의 범위가 </a:t>
            </a:r>
            <a:r>
              <a:rPr lang="en-US" altLang="ko-KR" sz="1400" dirty="0"/>
              <a:t>0V </a:t>
            </a:r>
            <a:r>
              <a:rPr lang="ko-KR" altLang="en-US" sz="1400" dirty="0"/>
              <a:t>에서 </a:t>
            </a:r>
            <a:r>
              <a:rPr lang="en-US" altLang="ko-KR" sz="1400" dirty="0"/>
              <a:t>10V </a:t>
            </a:r>
            <a:r>
              <a:rPr lang="ko-KR" altLang="en-US" sz="1400" dirty="0"/>
              <a:t>일 경우</a:t>
            </a:r>
            <a:r>
              <a:rPr lang="en-US" altLang="ko-KR" sz="1400" dirty="0"/>
              <a:t>, </a:t>
            </a:r>
            <a:endParaRPr lang="en-US" altLang="ko-KR" sz="1400" dirty="0" smtClean="0"/>
          </a:p>
          <a:p>
            <a:r>
              <a:rPr lang="ko-KR" altLang="en-US" sz="1400" dirty="0" smtClean="0"/>
              <a:t>아날로그 </a:t>
            </a:r>
            <a:r>
              <a:rPr lang="ko-KR" altLang="en-US" sz="1400" dirty="0"/>
              <a:t>신호의 진폭이 </a:t>
            </a:r>
            <a:r>
              <a:rPr lang="en-US" altLang="ko-KR" sz="1400" dirty="0"/>
              <a:t>1V</a:t>
            </a:r>
            <a:r>
              <a:rPr lang="ko-KR" altLang="en-US" sz="1400" dirty="0"/>
              <a:t>일 경우 디지털신호의 </a:t>
            </a:r>
            <a:r>
              <a:rPr lang="en-US" altLang="ko-KR" sz="1400" dirty="0"/>
              <a:t>pulse width (duty cycle)</a:t>
            </a:r>
            <a:r>
              <a:rPr lang="ko-KR" altLang="en-US" sz="1400" dirty="0"/>
              <a:t>은 </a:t>
            </a:r>
            <a:r>
              <a:rPr lang="en-US" altLang="ko-KR" sz="1400" dirty="0"/>
              <a:t>10%</a:t>
            </a:r>
            <a:r>
              <a:rPr lang="ko-KR" altLang="en-US" sz="1400" dirty="0"/>
              <a:t>이고 </a:t>
            </a:r>
            <a:endParaRPr lang="en-US" altLang="ko-KR" sz="1400" dirty="0" smtClean="0"/>
          </a:p>
          <a:p>
            <a:r>
              <a:rPr lang="ko-KR" altLang="en-US" sz="1400" dirty="0" smtClean="0"/>
              <a:t>아날로그신호의 </a:t>
            </a:r>
            <a:r>
              <a:rPr lang="ko-KR" altLang="en-US" sz="1400" dirty="0"/>
              <a:t>진폭이 </a:t>
            </a:r>
            <a:r>
              <a:rPr lang="en-US" altLang="ko-KR" sz="1400" dirty="0"/>
              <a:t>9V </a:t>
            </a:r>
            <a:r>
              <a:rPr lang="ko-KR" altLang="en-US" sz="1400" dirty="0"/>
              <a:t>인 경우 디지털신호의 </a:t>
            </a:r>
            <a:r>
              <a:rPr lang="en-US" altLang="ko-KR" sz="1400" dirty="0"/>
              <a:t>pulse width (duty cycle)</a:t>
            </a:r>
            <a:r>
              <a:rPr lang="ko-KR" altLang="en-US" sz="1400" dirty="0"/>
              <a:t>는 </a:t>
            </a:r>
            <a:r>
              <a:rPr lang="en-US" altLang="ko-KR" sz="1400" dirty="0"/>
              <a:t>90% </a:t>
            </a:r>
            <a:r>
              <a:rPr lang="ko-KR" altLang="en-US" sz="1400" dirty="0"/>
              <a:t>이</a:t>
            </a:r>
            <a:r>
              <a:rPr lang="ko-KR" altLang="en-US" sz="1400" dirty="0" smtClean="0"/>
              <a:t>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아날로그신호의 </a:t>
            </a:r>
            <a:r>
              <a:rPr lang="ko-KR" altLang="en-US" sz="1400" dirty="0"/>
              <a:t>진폭과 디지털 신호의 </a:t>
            </a:r>
            <a:r>
              <a:rPr lang="en-US" altLang="ko-KR" sz="1400" dirty="0"/>
              <a:t>pulse width (duty cycle)</a:t>
            </a:r>
            <a:r>
              <a:rPr lang="ko-KR" altLang="en-US" sz="1400" dirty="0"/>
              <a:t>의 관계는 어플리케이션에 따라 </a:t>
            </a:r>
            <a:r>
              <a:rPr lang="ko-KR" altLang="en-US" sz="1400" dirty="0" smtClean="0"/>
              <a:t>달라진다</a:t>
            </a:r>
            <a:r>
              <a:rPr lang="en-US" altLang="ko-KR" sz="1400" dirty="0"/>
              <a:t>.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en-US" altLang="ko-KR" sz="1400" dirty="0"/>
              <a:t>PWM </a:t>
            </a:r>
            <a:r>
              <a:rPr lang="ko-KR" altLang="en-US" sz="1400" dirty="0"/>
              <a:t>신호는 </a:t>
            </a:r>
            <a:r>
              <a:rPr lang="ko-KR" altLang="en-US" sz="1400" dirty="0" err="1"/>
              <a:t>측정및</a:t>
            </a:r>
            <a:r>
              <a:rPr lang="ko-KR" altLang="en-US" sz="1400" dirty="0"/>
              <a:t> 제어 </a:t>
            </a:r>
            <a:r>
              <a:rPr lang="ko-KR" altLang="en-US" sz="1400" dirty="0" err="1"/>
              <a:t>어플리케이션등</a:t>
            </a:r>
            <a:r>
              <a:rPr lang="ko-KR" altLang="en-US" sz="1400" dirty="0"/>
              <a:t> 다방면에 </a:t>
            </a:r>
            <a:r>
              <a:rPr lang="ko-KR" altLang="en-US" sz="1400" dirty="0" smtClean="0"/>
              <a:t>사용된다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r>
              <a:rPr lang="ko-KR" altLang="en-US" sz="1400" dirty="0" smtClean="0"/>
              <a:t>특히 </a:t>
            </a:r>
            <a:r>
              <a:rPr lang="en-US" altLang="ko-KR" sz="1400" dirty="0"/>
              <a:t>DC </a:t>
            </a:r>
            <a:r>
              <a:rPr lang="ko-KR" altLang="en-US" sz="1400" dirty="0"/>
              <a:t>모터제어에 많이 쓰이지만 펌프제어</a:t>
            </a:r>
            <a:r>
              <a:rPr lang="en-US" altLang="ko-KR" sz="1400" dirty="0"/>
              <a:t>, </a:t>
            </a:r>
            <a:r>
              <a:rPr lang="ko-KR" altLang="en-US" sz="1400" dirty="0"/>
              <a:t>역학제어와 다른 기계분야에도 </a:t>
            </a:r>
            <a:r>
              <a:rPr lang="ko-KR" altLang="en-US" sz="1400" dirty="0" smtClean="0"/>
              <a:t>쓰인다</a:t>
            </a:r>
            <a:r>
              <a:rPr lang="en-US" altLang="ko-KR" sz="1400" dirty="0"/>
              <a:t>.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6240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127791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02. </a:t>
            </a:r>
            <a:r>
              <a:rPr lang="ko-KR" altLang="en-US" b="1" dirty="0" smtClean="0"/>
              <a:t>음 출력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아두이노에서</a:t>
            </a:r>
            <a:r>
              <a:rPr lang="ko-KR" altLang="en-US" sz="1400" dirty="0" smtClean="0">
                <a:latin typeface="+mn-ea"/>
              </a:rPr>
              <a:t> 음을 출력하는 방법을 이해합니다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6319" y="1233488"/>
            <a:ext cx="873431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PWM </a:t>
            </a:r>
            <a:r>
              <a:rPr lang="ko-KR" altLang="en-US" sz="1400" dirty="0" smtClean="0"/>
              <a:t>신호를 </a:t>
            </a:r>
            <a:r>
              <a:rPr lang="ko-KR" altLang="en-US" sz="1400" dirty="0" err="1" smtClean="0"/>
              <a:t>사용할때</a:t>
            </a:r>
            <a:r>
              <a:rPr lang="ko-KR" altLang="en-US" sz="1400" dirty="0" smtClean="0"/>
              <a:t> </a:t>
            </a:r>
            <a:r>
              <a:rPr lang="en-US" altLang="ko-KR" sz="1400" dirty="0" err="1"/>
              <a:t>analogWrite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함수를 사용하여 제어를 </a:t>
            </a:r>
            <a:r>
              <a:rPr lang="ko-KR" altLang="en-US" sz="1400" dirty="0" err="1" smtClean="0"/>
              <a:t>하는게</a:t>
            </a:r>
            <a:r>
              <a:rPr lang="ko-KR" altLang="en-US" sz="1400" dirty="0" smtClean="0"/>
              <a:t> 일반적이다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err="1"/>
              <a:t>analogWrite</a:t>
            </a:r>
            <a:r>
              <a:rPr lang="en-US" altLang="ko-KR" sz="1400" dirty="0"/>
              <a:t> </a:t>
            </a:r>
            <a:r>
              <a:rPr lang="ko-KR" altLang="en-US" sz="1400" dirty="0"/>
              <a:t>함수는 일정한 주파수</a:t>
            </a:r>
            <a:r>
              <a:rPr lang="en-US" altLang="ko-KR" sz="1400" dirty="0"/>
              <a:t>(</a:t>
            </a:r>
            <a:r>
              <a:rPr lang="ko-KR" altLang="en-US" sz="1400" dirty="0"/>
              <a:t>약 </a:t>
            </a:r>
            <a:r>
              <a:rPr lang="en-US" altLang="ko-KR" sz="1400" dirty="0"/>
              <a:t>490Hz </a:t>
            </a:r>
            <a:r>
              <a:rPr lang="ko-KR" altLang="en-US" sz="1400" dirty="0"/>
              <a:t>또는 </a:t>
            </a:r>
            <a:r>
              <a:rPr lang="en-US" altLang="ko-KR" sz="1400" dirty="0"/>
              <a:t>980Hz</a:t>
            </a:r>
            <a:r>
              <a:rPr lang="ko-KR" altLang="en-US" sz="1400" dirty="0"/>
              <a:t>의 주파수</a:t>
            </a:r>
            <a:r>
              <a:rPr lang="en-US" altLang="ko-KR" sz="1400" dirty="0"/>
              <a:t>)</a:t>
            </a:r>
            <a:r>
              <a:rPr lang="ko-KR" altLang="en-US" sz="1400" dirty="0"/>
              <a:t>를 가지며 </a:t>
            </a:r>
            <a:r>
              <a:rPr lang="ko-KR" altLang="en-US" sz="1400" dirty="0" err="1"/>
              <a:t>듀티</a:t>
            </a:r>
            <a:r>
              <a:rPr lang="ko-KR" altLang="en-US" sz="1400" dirty="0"/>
              <a:t> 사이클을 제어하는 </a:t>
            </a:r>
            <a:r>
              <a:rPr lang="ko-KR" altLang="en-US" sz="1400" dirty="0" smtClean="0"/>
              <a:t>함수이다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 smtClean="0"/>
              <a:t>음을 출력할 때 사용되는 함수는 </a:t>
            </a:r>
            <a:r>
              <a:rPr lang="en-US" altLang="ko-KR" sz="1400" dirty="0" err="1"/>
              <a:t>analogWrite</a:t>
            </a:r>
            <a:r>
              <a:rPr lang="ko-KR" altLang="en-US" sz="1400" dirty="0"/>
              <a:t>의 원리와는 반대가 되는 </a:t>
            </a:r>
            <a:endParaRPr lang="en-US" altLang="ko-KR" sz="1400" dirty="0" smtClean="0"/>
          </a:p>
          <a:p>
            <a:r>
              <a:rPr lang="ko-KR" altLang="en-US" sz="1400" dirty="0" smtClean="0"/>
              <a:t>일정한 </a:t>
            </a:r>
            <a:r>
              <a:rPr lang="ko-KR" altLang="en-US" sz="1400" dirty="0" err="1"/>
              <a:t>듀티</a:t>
            </a:r>
            <a:r>
              <a:rPr lang="ko-KR" altLang="en-US" sz="1400" dirty="0"/>
              <a:t> 사이클에 주파수를 변형시키는 </a:t>
            </a:r>
            <a:r>
              <a:rPr lang="ko-KR" altLang="en-US" sz="1400" dirty="0" smtClean="0"/>
              <a:t>함수이다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/>
              <a:t>간단히 </a:t>
            </a:r>
            <a:r>
              <a:rPr lang="ko-KR" altLang="en-US" sz="1400" dirty="0" err="1"/>
              <a:t>듀티</a:t>
            </a:r>
            <a:r>
              <a:rPr lang="ko-KR" altLang="en-US" sz="1400" dirty="0"/>
              <a:t> 사이클과 주파수의 관계를 설명하자면 </a:t>
            </a:r>
            <a:endParaRPr lang="en-US" altLang="ko-KR" sz="1400" dirty="0" smtClean="0"/>
          </a:p>
          <a:p>
            <a:r>
              <a:rPr lang="ko-KR" altLang="en-US" sz="1400" dirty="0" err="1" smtClean="0"/>
              <a:t>듀티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사이클은 한 주기 내의 </a:t>
            </a:r>
            <a:r>
              <a:rPr lang="en-US" altLang="ko-KR" sz="1400" dirty="0"/>
              <a:t>HIGH</a:t>
            </a:r>
            <a:r>
              <a:rPr lang="ko-KR" altLang="en-US" sz="1400" dirty="0"/>
              <a:t>의 비율을 나타내는 것이고 </a:t>
            </a:r>
            <a:endParaRPr lang="en-US" altLang="ko-KR" sz="1400" dirty="0" smtClean="0"/>
          </a:p>
          <a:p>
            <a:r>
              <a:rPr lang="ko-KR" altLang="en-US" sz="1400" dirty="0" smtClean="0"/>
              <a:t>주파수는 </a:t>
            </a:r>
            <a:r>
              <a:rPr lang="en-US" altLang="ko-KR" sz="1400" dirty="0"/>
              <a:t>1</a:t>
            </a:r>
            <a:r>
              <a:rPr lang="ko-KR" altLang="en-US" sz="1400" dirty="0"/>
              <a:t>초에 몇 번의 파형이 만들어지는가를 뜻하는 것이다</a:t>
            </a:r>
            <a:r>
              <a:rPr lang="en-US" altLang="ko-KR" sz="1400" dirty="0"/>
              <a:t>.</a:t>
            </a:r>
          </a:p>
          <a:p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370902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127791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02. </a:t>
            </a:r>
            <a:r>
              <a:rPr lang="ko-KR" altLang="en-US" b="1" dirty="0" smtClean="0"/>
              <a:t>음 출력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아두이노에서</a:t>
            </a:r>
            <a:r>
              <a:rPr lang="ko-KR" altLang="en-US" sz="1400" dirty="0" smtClean="0">
                <a:latin typeface="+mn-ea"/>
              </a:rPr>
              <a:t> 음을 출력하는 방법을 이해합니다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6319" y="1233488"/>
            <a:ext cx="3780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구형파를</a:t>
            </a:r>
            <a:r>
              <a:rPr lang="ko-KR" altLang="en-US" sz="1400" dirty="0"/>
              <a:t> 출력하는 함수가 바로 </a:t>
            </a:r>
            <a:r>
              <a:rPr lang="en-US" altLang="ko-KR" sz="1400" dirty="0"/>
              <a:t>tone</a:t>
            </a:r>
            <a:r>
              <a:rPr lang="ko-KR" altLang="en-US" sz="1400" dirty="0" smtClean="0"/>
              <a:t>함수이다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1623848" y="183408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000000"/>
                </a:solidFill>
                <a:latin typeface="Arial" panose="020B0604020202020204" pitchFamily="34" charset="0"/>
              </a:rPr>
              <a:t>tone(pin, frequency, duration)</a:t>
            </a:r>
            <a:br>
              <a:rPr lang="en-US" altLang="ko-KR" b="1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b="1" dirty="0" err="1">
                <a:solidFill>
                  <a:srgbClr val="000000"/>
                </a:solidFill>
                <a:latin typeface="Arial" panose="020B0604020202020204" pitchFamily="34" charset="0"/>
              </a:rPr>
              <a:t>noTone</a:t>
            </a:r>
            <a:r>
              <a:rPr lang="en-US" altLang="ko-KR" b="1" dirty="0">
                <a:solidFill>
                  <a:srgbClr val="000000"/>
                </a:solidFill>
                <a:latin typeface="Arial" panose="020B0604020202020204" pitchFamily="34" charset="0"/>
              </a:rPr>
              <a:t>(pin)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06319" y="2606536"/>
            <a:ext cx="848360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tone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함수는 톤을 재생할 수 있는 </a:t>
            </a:r>
            <a:r>
              <a:rPr lang="ko-KR" alt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피에조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부저나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 스피커를 연결하여 사용할 수 있고 지속 시간을 지정하여 그 시간 동안 지정된 주파수를 가지는 </a:t>
            </a:r>
            <a:r>
              <a:rPr lang="ko-KR" alt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구형파를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 출력하는 함수이다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algn="ctr"/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/>
            </a:r>
            <a:b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/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만약 지속 시간이 지정되어 있지 않다면 </a:t>
            </a:r>
            <a:r>
              <a:rPr lang="en-US" altLang="ko-KR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noTone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함수가 호출될 때까지 출력이 계속된다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algn="just"/>
            <a:endParaRPr lang="en-US" altLang="ko-KR" sz="1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ko-KR" altLang="en-US" sz="1400" dirty="0"/>
              <a:t>위의 함수의 매개 변수에서 </a:t>
            </a:r>
            <a:r>
              <a:rPr lang="en-US" altLang="ko-KR" sz="1400" dirty="0"/>
              <a:t>pin</a:t>
            </a:r>
            <a:r>
              <a:rPr lang="ko-KR" altLang="en-US" sz="1400" dirty="0"/>
              <a:t>은 스피커나 </a:t>
            </a:r>
            <a:r>
              <a:rPr lang="ko-KR" altLang="en-US" sz="1400" dirty="0" err="1"/>
              <a:t>피에조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부저가</a:t>
            </a:r>
            <a:r>
              <a:rPr lang="ko-KR" altLang="en-US" sz="1400" dirty="0"/>
              <a:t> 연결되어 있는 데이터 핀 번호에 해당하고 </a:t>
            </a:r>
            <a:r>
              <a:rPr lang="en-US" altLang="ko-KR" sz="1400" dirty="0"/>
              <a:t>frequency</a:t>
            </a:r>
            <a:r>
              <a:rPr lang="ko-KR" altLang="en-US" sz="1400" dirty="0"/>
              <a:t>는 출력 할 주파수</a:t>
            </a:r>
            <a:r>
              <a:rPr lang="en-US" altLang="ko-KR" sz="1400" dirty="0"/>
              <a:t>, duration</a:t>
            </a:r>
            <a:r>
              <a:rPr lang="ko-KR" altLang="en-US" sz="1400" dirty="0"/>
              <a:t>은 출력을 지속할 시간을 뜻한다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/>
            </a:r>
            <a:br>
              <a:rPr lang="en-US" altLang="ko-KR" sz="1400" dirty="0"/>
            </a:br>
            <a:endParaRPr lang="en-US" altLang="ko-KR" sz="1400" dirty="0"/>
          </a:p>
          <a:p>
            <a:r>
              <a:rPr lang="ko-KR" altLang="en-US" sz="1400" dirty="0"/>
              <a:t>또한 </a:t>
            </a:r>
            <a:r>
              <a:rPr lang="en-US" altLang="ko-KR" sz="1400" dirty="0"/>
              <a:t>tone </a:t>
            </a:r>
            <a:r>
              <a:rPr lang="ko-KR" altLang="en-US" sz="1400" dirty="0"/>
              <a:t>함수를 사용할 때 유의할 점은 톤을 재생할 때 특정 시간에는 하나의 톤만을 재생할 수 있다는 것이다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즉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한 </a:t>
            </a:r>
            <a:r>
              <a:rPr lang="ko-KR" altLang="en-US" sz="1400" dirty="0"/>
              <a:t>번에 여러 핀을 이용하여 동시에 </a:t>
            </a:r>
            <a:r>
              <a:rPr lang="ko-KR" altLang="en-US" sz="1400" dirty="0" err="1"/>
              <a:t>부저나</a:t>
            </a:r>
            <a:r>
              <a:rPr lang="ko-KR" altLang="en-US" sz="1400" dirty="0"/>
              <a:t> 스피커를 울릴 수 없다는 것이다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/>
            </a:r>
            <a:br>
              <a:rPr lang="en-US" altLang="ko-KR" sz="1400" dirty="0"/>
            </a:br>
            <a:endParaRPr lang="en-US" altLang="ko-KR" sz="1400" dirty="0"/>
          </a:p>
          <a:p>
            <a:r>
              <a:rPr lang="ko-KR" altLang="en-US" sz="1400" dirty="0"/>
              <a:t>이미 다른 핀을 통해서 </a:t>
            </a:r>
            <a:r>
              <a:rPr lang="en-US" altLang="ko-KR" sz="1400" dirty="0"/>
              <a:t>tone </a:t>
            </a:r>
            <a:r>
              <a:rPr lang="ko-KR" altLang="en-US" sz="1400" dirty="0"/>
              <a:t>함수가 재생 중이면 아무리 </a:t>
            </a:r>
            <a:r>
              <a:rPr lang="en-US" altLang="ko-KR" sz="1400" dirty="0"/>
              <a:t>tone </a:t>
            </a:r>
            <a:r>
              <a:rPr lang="ko-KR" altLang="en-US" sz="1400" dirty="0"/>
              <a:t>함수를 호출하여도 아무런 소리를 들을 수 없으며</a:t>
            </a:r>
            <a:r>
              <a:rPr lang="en-US" altLang="ko-KR" sz="1400" dirty="0"/>
              <a:t>, </a:t>
            </a:r>
            <a:r>
              <a:rPr lang="ko-KR" altLang="en-US" sz="1400" dirty="0"/>
              <a:t>동일한 핀을 통해 </a:t>
            </a:r>
            <a:r>
              <a:rPr lang="en-US" altLang="ko-KR" sz="1400" dirty="0"/>
              <a:t>tone </a:t>
            </a:r>
            <a:r>
              <a:rPr lang="ko-KR" altLang="en-US" sz="1400" dirty="0"/>
              <a:t>함수를 다시 호출하면 새롭게 지정된 주파수 톤이 재생되는 방식이다</a:t>
            </a:r>
            <a:r>
              <a:rPr lang="en-US" altLang="ko-KR" sz="1400" dirty="0"/>
              <a:t>. </a:t>
            </a:r>
          </a:p>
          <a:p>
            <a:endParaRPr lang="en-US" altLang="ko-KR" sz="1400" dirty="0"/>
          </a:p>
          <a:p>
            <a:r>
              <a:rPr lang="ko-KR" altLang="en-US" sz="1400" dirty="0"/>
              <a:t>간단히 스피커를 두 개를 동시에 사용할 수 없지만 한 개를 연속적으로 사용할 수는 있다는 말이다</a:t>
            </a:r>
            <a:r>
              <a:rPr lang="en-US" altLang="ko-KR" sz="1400" dirty="0"/>
              <a:t>.</a:t>
            </a:r>
          </a:p>
          <a:p>
            <a:pPr algn="just"/>
            <a:endParaRPr lang="en-US" altLang="ko-KR" sz="1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47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150874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03. </a:t>
            </a:r>
            <a:r>
              <a:rPr lang="ko-KR" altLang="en-US" b="1" dirty="0" smtClean="0"/>
              <a:t>음 주파수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아두이노에서</a:t>
            </a:r>
            <a:r>
              <a:rPr lang="ko-KR" altLang="en-US" sz="1400" dirty="0" smtClean="0">
                <a:latin typeface="+mn-ea"/>
              </a:rPr>
              <a:t> 각 음에 맞는 주파수를 이해합니다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931931"/>
              </p:ext>
            </p:extLst>
          </p:nvPr>
        </p:nvGraphicFramePr>
        <p:xfrm>
          <a:off x="206317" y="1233488"/>
          <a:ext cx="8483601" cy="5061120"/>
        </p:xfrm>
        <a:graphic>
          <a:graphicData uri="http://schemas.openxmlformats.org/drawingml/2006/table">
            <a:tbl>
              <a:tblPr/>
              <a:tblGrid>
                <a:gridCol w="2827867"/>
                <a:gridCol w="2827867"/>
                <a:gridCol w="2827867"/>
              </a:tblGrid>
              <a:tr h="5030678">
                <a:tc>
                  <a:txBody>
                    <a:bodyPr/>
                    <a:lstStyle/>
                    <a:p>
                      <a:r>
                        <a:rPr lang="it-IT" sz="1100" dirty="0">
                          <a:effectLst/>
                        </a:rPr>
                        <a:t> </a:t>
                      </a:r>
                      <a:r>
                        <a:rPr lang="it-IT" sz="1100" dirty="0" smtClean="0">
                          <a:effectLst/>
                        </a:rPr>
                        <a:t>#</a:t>
                      </a:r>
                      <a:r>
                        <a:rPr lang="it-IT" sz="1100" dirty="0">
                          <a:effectLst/>
                        </a:rPr>
                        <a:t>define NOTE_B0 31</a:t>
                      </a:r>
                    </a:p>
                    <a:p>
                      <a:r>
                        <a:rPr lang="it-IT" sz="1100" dirty="0">
                          <a:effectLst/>
                        </a:rPr>
                        <a:t>#define NOTE_C1 33</a:t>
                      </a:r>
                    </a:p>
                    <a:p>
                      <a:r>
                        <a:rPr lang="it-IT" sz="1100" dirty="0">
                          <a:effectLst/>
                        </a:rPr>
                        <a:t>#define NOTE_CS1 35</a:t>
                      </a:r>
                    </a:p>
                    <a:p>
                      <a:r>
                        <a:rPr lang="it-IT" sz="1100" dirty="0">
                          <a:effectLst/>
                        </a:rPr>
                        <a:t>#define NOTE_D1 37</a:t>
                      </a:r>
                    </a:p>
                    <a:p>
                      <a:r>
                        <a:rPr lang="it-IT" sz="1100" dirty="0">
                          <a:effectLst/>
                        </a:rPr>
                        <a:t>#define NOTE_DS1 39</a:t>
                      </a:r>
                    </a:p>
                    <a:p>
                      <a:r>
                        <a:rPr lang="it-IT" sz="1100" dirty="0">
                          <a:effectLst/>
                        </a:rPr>
                        <a:t>#define NOTE_E1 41</a:t>
                      </a:r>
                    </a:p>
                    <a:p>
                      <a:r>
                        <a:rPr lang="it-IT" sz="1100" dirty="0">
                          <a:effectLst/>
                        </a:rPr>
                        <a:t>#define NOTE_F1 44</a:t>
                      </a:r>
                    </a:p>
                    <a:p>
                      <a:r>
                        <a:rPr lang="it-IT" sz="1100" dirty="0">
                          <a:effectLst/>
                        </a:rPr>
                        <a:t>#define NOTE_FS1 46</a:t>
                      </a:r>
                    </a:p>
                    <a:p>
                      <a:r>
                        <a:rPr lang="it-IT" sz="1100" dirty="0">
                          <a:effectLst/>
                        </a:rPr>
                        <a:t>#define NOTE_G1 49</a:t>
                      </a:r>
                    </a:p>
                    <a:p>
                      <a:r>
                        <a:rPr lang="it-IT" sz="1100" dirty="0">
                          <a:effectLst/>
                        </a:rPr>
                        <a:t>#define NOTE_GS1 52</a:t>
                      </a:r>
                    </a:p>
                    <a:p>
                      <a:r>
                        <a:rPr lang="it-IT" sz="1100" dirty="0">
                          <a:effectLst/>
                        </a:rPr>
                        <a:t>#define NOTE_A1 55</a:t>
                      </a:r>
                    </a:p>
                    <a:p>
                      <a:r>
                        <a:rPr lang="it-IT" sz="1100" dirty="0">
                          <a:effectLst/>
                        </a:rPr>
                        <a:t>#define NOTE_AS1 58</a:t>
                      </a:r>
                    </a:p>
                    <a:p>
                      <a:r>
                        <a:rPr lang="it-IT" sz="1100" dirty="0">
                          <a:effectLst/>
                        </a:rPr>
                        <a:t>#define NOTE_B1 62</a:t>
                      </a:r>
                    </a:p>
                    <a:p>
                      <a:r>
                        <a:rPr lang="it-IT" sz="1100" dirty="0">
                          <a:effectLst/>
                        </a:rPr>
                        <a:t>#define NOTE_C2 65</a:t>
                      </a:r>
                    </a:p>
                    <a:p>
                      <a:r>
                        <a:rPr lang="it-IT" sz="1100" dirty="0">
                          <a:effectLst/>
                        </a:rPr>
                        <a:t>#define NOTE_CS2 69</a:t>
                      </a:r>
                    </a:p>
                    <a:p>
                      <a:r>
                        <a:rPr lang="it-IT" sz="1100" dirty="0">
                          <a:effectLst/>
                        </a:rPr>
                        <a:t>#define NOTE_D2 73</a:t>
                      </a:r>
                    </a:p>
                    <a:p>
                      <a:r>
                        <a:rPr lang="it-IT" sz="1100" dirty="0">
                          <a:effectLst/>
                        </a:rPr>
                        <a:t>#define NOTE_DS2 78</a:t>
                      </a:r>
                    </a:p>
                    <a:p>
                      <a:r>
                        <a:rPr lang="it-IT" sz="1100" dirty="0">
                          <a:effectLst/>
                        </a:rPr>
                        <a:t>#define NOTE_E2 82</a:t>
                      </a:r>
                    </a:p>
                    <a:p>
                      <a:r>
                        <a:rPr lang="it-IT" sz="1100" dirty="0">
                          <a:effectLst/>
                        </a:rPr>
                        <a:t>#define NOTE_F2 87</a:t>
                      </a:r>
                    </a:p>
                    <a:p>
                      <a:r>
                        <a:rPr lang="it-IT" sz="1100" dirty="0">
                          <a:effectLst/>
                        </a:rPr>
                        <a:t>#define NOTE_FS2 93</a:t>
                      </a:r>
                    </a:p>
                    <a:p>
                      <a:r>
                        <a:rPr lang="it-IT" sz="1100" dirty="0">
                          <a:effectLst/>
                        </a:rPr>
                        <a:t>#define NOTE_G2 98</a:t>
                      </a:r>
                    </a:p>
                    <a:p>
                      <a:r>
                        <a:rPr lang="it-IT" sz="1100" dirty="0">
                          <a:effectLst/>
                        </a:rPr>
                        <a:t>#define NOTE_GS2 104</a:t>
                      </a:r>
                    </a:p>
                    <a:p>
                      <a:r>
                        <a:rPr lang="it-IT" sz="1100" dirty="0">
                          <a:effectLst/>
                        </a:rPr>
                        <a:t>#define NOTE_A2 110</a:t>
                      </a:r>
                    </a:p>
                    <a:p>
                      <a:r>
                        <a:rPr lang="it-IT" sz="1100" dirty="0">
                          <a:effectLst/>
                        </a:rPr>
                        <a:t>#define NOTE_AS2 117</a:t>
                      </a:r>
                    </a:p>
                    <a:p>
                      <a:r>
                        <a:rPr lang="it-IT" sz="1100" dirty="0">
                          <a:effectLst/>
                        </a:rPr>
                        <a:t>#define NOTE_B2 123</a:t>
                      </a:r>
                    </a:p>
                    <a:p>
                      <a:r>
                        <a:rPr lang="it-IT" sz="1100" dirty="0">
                          <a:effectLst/>
                        </a:rPr>
                        <a:t>#define NOTE_C3 131</a:t>
                      </a:r>
                    </a:p>
                    <a:p>
                      <a:r>
                        <a:rPr lang="it-IT" sz="1100" dirty="0">
                          <a:effectLst/>
                        </a:rPr>
                        <a:t>#define NOTE_CS3 139</a:t>
                      </a:r>
                    </a:p>
                    <a:p>
                      <a:r>
                        <a:rPr lang="it-IT" sz="1100" dirty="0">
                          <a:effectLst/>
                        </a:rPr>
                        <a:t>#define NOTE_D3 147</a:t>
                      </a:r>
                    </a:p>
                    <a:p>
                      <a:r>
                        <a:rPr lang="it-IT" sz="1100" dirty="0">
                          <a:effectLst/>
                        </a:rPr>
                        <a:t>#define NOTE_DS3 156</a:t>
                      </a:r>
                    </a:p>
                    <a:p>
                      <a:r>
                        <a:rPr lang="it-IT" sz="1100" dirty="0">
                          <a:effectLst/>
                        </a:rPr>
                        <a:t>#define NOTE_E3 165</a:t>
                      </a:r>
                    </a:p>
                  </a:txBody>
                  <a:tcPr marL="57728" marR="57728" marT="15960" marB="1596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100" dirty="0">
                          <a:effectLst/>
                        </a:rPr>
                        <a:t> </a:t>
                      </a:r>
                      <a:r>
                        <a:rPr lang="it-IT" sz="1100" dirty="0" smtClean="0">
                          <a:effectLst/>
                        </a:rPr>
                        <a:t>#</a:t>
                      </a:r>
                      <a:r>
                        <a:rPr lang="it-IT" sz="1100" dirty="0">
                          <a:effectLst/>
                        </a:rPr>
                        <a:t>define NOTE_F3 175</a:t>
                      </a:r>
                    </a:p>
                    <a:p>
                      <a:r>
                        <a:rPr lang="it-IT" sz="1100" dirty="0">
                          <a:effectLst/>
                        </a:rPr>
                        <a:t>#define NOTE_FS3 185</a:t>
                      </a:r>
                    </a:p>
                    <a:p>
                      <a:r>
                        <a:rPr lang="it-IT" sz="1100" dirty="0">
                          <a:effectLst/>
                        </a:rPr>
                        <a:t>#define NOTE_G3 196</a:t>
                      </a:r>
                    </a:p>
                    <a:p>
                      <a:r>
                        <a:rPr lang="it-IT" sz="1100" dirty="0">
                          <a:effectLst/>
                        </a:rPr>
                        <a:t>#define NOTE_GS3 208</a:t>
                      </a:r>
                    </a:p>
                    <a:p>
                      <a:r>
                        <a:rPr lang="it-IT" sz="1100" dirty="0">
                          <a:effectLst/>
                        </a:rPr>
                        <a:t>#define NOTE_A3 220</a:t>
                      </a:r>
                    </a:p>
                    <a:p>
                      <a:r>
                        <a:rPr lang="it-IT" sz="1100" dirty="0">
                          <a:effectLst/>
                        </a:rPr>
                        <a:t>#define NOTE_AS3 233</a:t>
                      </a:r>
                    </a:p>
                    <a:p>
                      <a:r>
                        <a:rPr lang="it-IT" sz="1100" dirty="0">
                          <a:effectLst/>
                        </a:rPr>
                        <a:t>#define NOTE_B3 247</a:t>
                      </a:r>
                    </a:p>
                    <a:p>
                      <a:r>
                        <a:rPr lang="it-IT" sz="1100" u="sng" dirty="0">
                          <a:solidFill>
                            <a:srgbClr val="FF0000"/>
                          </a:solidFill>
                          <a:effectLst/>
                        </a:rPr>
                        <a:t>#define NOTE_C4 262</a:t>
                      </a:r>
                      <a:endParaRPr lang="it-IT" sz="1100" dirty="0">
                        <a:effectLst/>
                      </a:endParaRPr>
                    </a:p>
                    <a:p>
                      <a:r>
                        <a:rPr lang="it-IT" sz="1100" dirty="0">
                          <a:effectLst/>
                        </a:rPr>
                        <a:t>#define NOTE_CS4 277</a:t>
                      </a:r>
                    </a:p>
                    <a:p>
                      <a:r>
                        <a:rPr lang="it-IT" sz="1100" u="sng" dirty="0">
                          <a:solidFill>
                            <a:srgbClr val="FF0000"/>
                          </a:solidFill>
                          <a:effectLst/>
                        </a:rPr>
                        <a:t>#define NOTE_D4 294</a:t>
                      </a:r>
                      <a:endParaRPr lang="it-IT" sz="1100" dirty="0">
                        <a:effectLst/>
                      </a:endParaRPr>
                    </a:p>
                    <a:p>
                      <a:r>
                        <a:rPr lang="it-IT" sz="1100" dirty="0">
                          <a:effectLst/>
                        </a:rPr>
                        <a:t>#define NOTE_DS4 311</a:t>
                      </a:r>
                    </a:p>
                    <a:p>
                      <a:r>
                        <a:rPr lang="it-IT" sz="1100" u="sng" dirty="0">
                          <a:solidFill>
                            <a:srgbClr val="FF0000"/>
                          </a:solidFill>
                          <a:effectLst/>
                        </a:rPr>
                        <a:t>#define NOTE_E4 330</a:t>
                      </a:r>
                      <a:endParaRPr lang="it-IT" sz="1100" dirty="0">
                        <a:effectLst/>
                      </a:endParaRPr>
                    </a:p>
                    <a:p>
                      <a:r>
                        <a:rPr lang="it-IT" sz="1100" u="sng" dirty="0">
                          <a:solidFill>
                            <a:srgbClr val="FF0000"/>
                          </a:solidFill>
                          <a:effectLst/>
                        </a:rPr>
                        <a:t>#define NOTE_F4 349</a:t>
                      </a:r>
                      <a:endParaRPr lang="it-IT" sz="1100" dirty="0">
                        <a:effectLst/>
                      </a:endParaRPr>
                    </a:p>
                    <a:p>
                      <a:r>
                        <a:rPr lang="it-IT" sz="1100" dirty="0">
                          <a:effectLst/>
                        </a:rPr>
                        <a:t>#define NOTE_FS4 370</a:t>
                      </a:r>
                    </a:p>
                    <a:p>
                      <a:r>
                        <a:rPr lang="it-IT" sz="1100" u="sng" dirty="0">
                          <a:solidFill>
                            <a:srgbClr val="FF0000"/>
                          </a:solidFill>
                          <a:effectLst/>
                        </a:rPr>
                        <a:t>#define NOTE_G4 392</a:t>
                      </a:r>
                      <a:endParaRPr lang="it-IT" sz="1100" dirty="0">
                        <a:effectLst/>
                      </a:endParaRPr>
                    </a:p>
                    <a:p>
                      <a:r>
                        <a:rPr lang="it-IT" sz="1100" dirty="0">
                          <a:effectLst/>
                        </a:rPr>
                        <a:t>#define NOTE_GS4 415</a:t>
                      </a:r>
                    </a:p>
                    <a:p>
                      <a:r>
                        <a:rPr lang="it-IT" sz="1100" u="sng" dirty="0">
                          <a:solidFill>
                            <a:srgbClr val="FF0000"/>
                          </a:solidFill>
                          <a:effectLst/>
                        </a:rPr>
                        <a:t>#define NOTE_A4 440</a:t>
                      </a:r>
                      <a:endParaRPr lang="it-IT" sz="1100" dirty="0">
                        <a:effectLst/>
                      </a:endParaRPr>
                    </a:p>
                    <a:p>
                      <a:r>
                        <a:rPr lang="it-IT" sz="1100" dirty="0">
                          <a:effectLst/>
                        </a:rPr>
                        <a:t>#define NOTE_AS4 466</a:t>
                      </a:r>
                    </a:p>
                    <a:p>
                      <a:r>
                        <a:rPr lang="it-IT" sz="1100" u="sng" dirty="0">
                          <a:solidFill>
                            <a:srgbClr val="FF0000"/>
                          </a:solidFill>
                          <a:effectLst/>
                        </a:rPr>
                        <a:t>#define NOTE_B4 494</a:t>
                      </a:r>
                      <a:endParaRPr lang="it-IT" sz="1100" dirty="0">
                        <a:effectLst/>
                      </a:endParaRPr>
                    </a:p>
                    <a:p>
                      <a:r>
                        <a:rPr lang="it-IT" sz="1100" dirty="0">
                          <a:effectLst/>
                        </a:rPr>
                        <a:t>#define NOTE_C5 523</a:t>
                      </a:r>
                    </a:p>
                    <a:p>
                      <a:r>
                        <a:rPr lang="it-IT" sz="1100" dirty="0">
                          <a:effectLst/>
                        </a:rPr>
                        <a:t>#define NOTE_CS5 554</a:t>
                      </a:r>
                    </a:p>
                    <a:p>
                      <a:r>
                        <a:rPr lang="it-IT" sz="1100" dirty="0">
                          <a:effectLst/>
                        </a:rPr>
                        <a:t>#define NOTE_D5 587</a:t>
                      </a:r>
                    </a:p>
                    <a:p>
                      <a:r>
                        <a:rPr lang="it-IT" sz="1100" dirty="0">
                          <a:effectLst/>
                        </a:rPr>
                        <a:t>#define NOTE_DS5 622</a:t>
                      </a:r>
                    </a:p>
                    <a:p>
                      <a:r>
                        <a:rPr lang="it-IT" sz="1100" dirty="0">
                          <a:effectLst/>
                        </a:rPr>
                        <a:t>#define NOTE_E5 659</a:t>
                      </a:r>
                    </a:p>
                    <a:p>
                      <a:r>
                        <a:rPr lang="it-IT" sz="1100" dirty="0">
                          <a:effectLst/>
                        </a:rPr>
                        <a:t>#define NOTE_F5 698</a:t>
                      </a:r>
                    </a:p>
                    <a:p>
                      <a:r>
                        <a:rPr lang="it-IT" sz="1100" dirty="0">
                          <a:effectLst/>
                        </a:rPr>
                        <a:t>#define NOTE_FS5 740</a:t>
                      </a:r>
                    </a:p>
                    <a:p>
                      <a:r>
                        <a:rPr lang="it-IT" sz="1100" dirty="0">
                          <a:effectLst/>
                        </a:rPr>
                        <a:t>#define NOTE_G5 784</a:t>
                      </a:r>
                    </a:p>
                    <a:p>
                      <a:r>
                        <a:rPr lang="it-IT" sz="1100" dirty="0">
                          <a:effectLst/>
                        </a:rPr>
                        <a:t>#define NOTE_GS5 831</a:t>
                      </a:r>
                    </a:p>
                    <a:p>
                      <a:r>
                        <a:rPr lang="it-IT" sz="1100" dirty="0">
                          <a:effectLst/>
                        </a:rPr>
                        <a:t>#define NOTE_A5 880</a:t>
                      </a:r>
                    </a:p>
                    <a:p>
                      <a:r>
                        <a:rPr lang="it-IT" sz="1100" dirty="0">
                          <a:effectLst/>
                        </a:rPr>
                        <a:t>#define NOTE_AS5 932</a:t>
                      </a:r>
                    </a:p>
                  </a:txBody>
                  <a:tcPr marL="57728" marR="57728" marT="15960" marB="1596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100" dirty="0">
                          <a:effectLst/>
                        </a:rPr>
                        <a:t> </a:t>
                      </a:r>
                      <a:r>
                        <a:rPr lang="it-IT" sz="1100" dirty="0" smtClean="0">
                          <a:effectLst/>
                        </a:rPr>
                        <a:t>#</a:t>
                      </a:r>
                      <a:r>
                        <a:rPr lang="it-IT" sz="1100" dirty="0">
                          <a:effectLst/>
                        </a:rPr>
                        <a:t>define NOTE_B5 988</a:t>
                      </a:r>
                    </a:p>
                    <a:p>
                      <a:r>
                        <a:rPr lang="it-IT" sz="1100" dirty="0">
                          <a:effectLst/>
                        </a:rPr>
                        <a:t>#define NOTE_C6 1047</a:t>
                      </a:r>
                    </a:p>
                    <a:p>
                      <a:r>
                        <a:rPr lang="it-IT" sz="1100" dirty="0">
                          <a:effectLst/>
                        </a:rPr>
                        <a:t>#define NOTE_CS6 1109</a:t>
                      </a:r>
                    </a:p>
                    <a:p>
                      <a:r>
                        <a:rPr lang="it-IT" sz="1100" dirty="0">
                          <a:effectLst/>
                        </a:rPr>
                        <a:t>#define NOTE_D6 1175</a:t>
                      </a:r>
                    </a:p>
                    <a:p>
                      <a:r>
                        <a:rPr lang="it-IT" sz="1100" dirty="0">
                          <a:effectLst/>
                        </a:rPr>
                        <a:t>#define NOTE_DS6 1245</a:t>
                      </a:r>
                    </a:p>
                    <a:p>
                      <a:r>
                        <a:rPr lang="it-IT" sz="1100" dirty="0">
                          <a:effectLst/>
                        </a:rPr>
                        <a:t>#define NOTE_E6 1319</a:t>
                      </a:r>
                    </a:p>
                    <a:p>
                      <a:r>
                        <a:rPr lang="it-IT" sz="1100" dirty="0">
                          <a:effectLst/>
                        </a:rPr>
                        <a:t>#define NOTE_F6 1397</a:t>
                      </a:r>
                    </a:p>
                    <a:p>
                      <a:r>
                        <a:rPr lang="it-IT" sz="1100" dirty="0">
                          <a:effectLst/>
                        </a:rPr>
                        <a:t>#define NOTE_FS6 1480</a:t>
                      </a:r>
                    </a:p>
                    <a:p>
                      <a:r>
                        <a:rPr lang="it-IT" sz="1100" dirty="0">
                          <a:effectLst/>
                        </a:rPr>
                        <a:t>#define NOTE_G6 1568</a:t>
                      </a:r>
                    </a:p>
                    <a:p>
                      <a:r>
                        <a:rPr lang="it-IT" sz="1100" dirty="0">
                          <a:effectLst/>
                        </a:rPr>
                        <a:t>#define NOTE_GS6 1661</a:t>
                      </a:r>
                    </a:p>
                    <a:p>
                      <a:r>
                        <a:rPr lang="it-IT" sz="1100" dirty="0">
                          <a:effectLst/>
                        </a:rPr>
                        <a:t>#define NOTE_A6 1760</a:t>
                      </a:r>
                    </a:p>
                    <a:p>
                      <a:r>
                        <a:rPr lang="it-IT" sz="1100" dirty="0">
                          <a:effectLst/>
                        </a:rPr>
                        <a:t>#define NOTE_AS6 1865</a:t>
                      </a:r>
                    </a:p>
                    <a:p>
                      <a:r>
                        <a:rPr lang="it-IT" sz="1100" dirty="0">
                          <a:effectLst/>
                        </a:rPr>
                        <a:t>#define NOTE_B6 1976</a:t>
                      </a:r>
                    </a:p>
                    <a:p>
                      <a:r>
                        <a:rPr lang="it-IT" sz="1100" dirty="0">
                          <a:effectLst/>
                        </a:rPr>
                        <a:t>#define NOTE_C7 2093</a:t>
                      </a:r>
                    </a:p>
                    <a:p>
                      <a:r>
                        <a:rPr lang="it-IT" sz="1100" dirty="0">
                          <a:effectLst/>
                        </a:rPr>
                        <a:t>#define NOTE_CS7 2217</a:t>
                      </a:r>
                    </a:p>
                    <a:p>
                      <a:r>
                        <a:rPr lang="it-IT" sz="1100" dirty="0">
                          <a:effectLst/>
                        </a:rPr>
                        <a:t>#define NOTE_D7 2349</a:t>
                      </a:r>
                    </a:p>
                    <a:p>
                      <a:r>
                        <a:rPr lang="it-IT" sz="1100" dirty="0">
                          <a:effectLst/>
                        </a:rPr>
                        <a:t>#define NOTE_DS7 2489</a:t>
                      </a:r>
                    </a:p>
                    <a:p>
                      <a:r>
                        <a:rPr lang="it-IT" sz="1100" dirty="0">
                          <a:effectLst/>
                        </a:rPr>
                        <a:t>#define NOTE_E7 2637</a:t>
                      </a:r>
                    </a:p>
                    <a:p>
                      <a:r>
                        <a:rPr lang="it-IT" sz="1100" dirty="0">
                          <a:effectLst/>
                        </a:rPr>
                        <a:t>#define NOTE_F7 2794</a:t>
                      </a:r>
                    </a:p>
                    <a:p>
                      <a:r>
                        <a:rPr lang="it-IT" sz="1100" dirty="0">
                          <a:effectLst/>
                        </a:rPr>
                        <a:t>#define NOTE_FS7 2960</a:t>
                      </a:r>
                    </a:p>
                    <a:p>
                      <a:r>
                        <a:rPr lang="it-IT" sz="1100" dirty="0">
                          <a:effectLst/>
                        </a:rPr>
                        <a:t>#define NOTE_G7 3136</a:t>
                      </a:r>
                    </a:p>
                    <a:p>
                      <a:r>
                        <a:rPr lang="it-IT" sz="1100" dirty="0">
                          <a:effectLst/>
                        </a:rPr>
                        <a:t>#define NOTE_GS7 3322</a:t>
                      </a:r>
                    </a:p>
                    <a:p>
                      <a:r>
                        <a:rPr lang="it-IT" sz="1100" dirty="0">
                          <a:effectLst/>
                        </a:rPr>
                        <a:t>#define NOTE_A7 3520</a:t>
                      </a:r>
                    </a:p>
                    <a:p>
                      <a:r>
                        <a:rPr lang="it-IT" sz="1100" dirty="0">
                          <a:effectLst/>
                        </a:rPr>
                        <a:t>#define NOTE_AS7 3729</a:t>
                      </a:r>
                    </a:p>
                    <a:p>
                      <a:r>
                        <a:rPr lang="it-IT" sz="1100" dirty="0">
                          <a:effectLst/>
                        </a:rPr>
                        <a:t>#define NOTE_B7 3951</a:t>
                      </a:r>
                    </a:p>
                    <a:p>
                      <a:r>
                        <a:rPr lang="it-IT" sz="1100" dirty="0">
                          <a:effectLst/>
                        </a:rPr>
                        <a:t>#define NOTE_C8 4186</a:t>
                      </a:r>
                    </a:p>
                    <a:p>
                      <a:r>
                        <a:rPr lang="it-IT" sz="1100" dirty="0">
                          <a:effectLst/>
                        </a:rPr>
                        <a:t>#define NOTE_CS8 4435</a:t>
                      </a:r>
                    </a:p>
                    <a:p>
                      <a:r>
                        <a:rPr lang="it-IT" sz="1100" dirty="0">
                          <a:effectLst/>
                        </a:rPr>
                        <a:t>#define NOTE_D8 4699</a:t>
                      </a:r>
                    </a:p>
                    <a:p>
                      <a:r>
                        <a:rPr lang="it-IT" sz="1100" dirty="0">
                          <a:effectLst/>
                        </a:rPr>
                        <a:t>#define NOTE_DS8 4978</a:t>
                      </a:r>
                    </a:p>
                  </a:txBody>
                  <a:tcPr marL="57728" marR="57728" marT="15960" marB="1596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5909" y="910884"/>
            <a:ext cx="1439620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7347" y="6374820"/>
            <a:ext cx="31758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위 표는 각 </a:t>
            </a:r>
            <a:r>
              <a:rPr lang="ko-KR" altLang="en-US" sz="1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음계별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주파수를 의미한다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1480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2870</TotalTime>
  <Words>2141</Words>
  <Application>Microsoft Office PowerPoint</Application>
  <PresentationFormat>화면 슬라이드 쇼(4:3)</PresentationFormat>
  <Paragraphs>515</Paragraphs>
  <Slides>27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6" baseType="lpstr">
      <vt:lpstr>Helvetica Neue</vt:lpstr>
      <vt:lpstr>Source Sans Pro</vt:lpstr>
      <vt:lpstr>맑은 고딕</vt:lpstr>
      <vt:lpstr>-윤고딕330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♡유지♡</dc:creator>
  <cp:lastModifiedBy>노 태상</cp:lastModifiedBy>
  <cp:revision>346</cp:revision>
  <cp:lastPrinted>2016-11-01T05:57:52Z</cp:lastPrinted>
  <dcterms:created xsi:type="dcterms:W3CDTF">2016-05-19T08:11:56Z</dcterms:created>
  <dcterms:modified xsi:type="dcterms:W3CDTF">2018-08-21T03:38:13Z</dcterms:modified>
</cp:coreProperties>
</file>