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21" r:id="rId2"/>
    <p:sldId id="322" r:id="rId3"/>
    <p:sldId id="323" r:id="rId4"/>
    <p:sldId id="324" r:id="rId5"/>
    <p:sldId id="325" r:id="rId6"/>
    <p:sldId id="326" r:id="rId7"/>
    <p:sldId id="328" r:id="rId8"/>
    <p:sldId id="327" r:id="rId9"/>
    <p:sldId id="329" r:id="rId10"/>
    <p:sldId id="330" r:id="rId11"/>
    <p:sldId id="331" r:id="rId12"/>
    <p:sldId id="332" r:id="rId1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470" autoAdjust="0"/>
  </p:normalViewPr>
  <p:slideViewPr>
    <p:cSldViewPr snapToGrid="0">
      <p:cViewPr varScale="1">
        <p:scale>
          <a:sx n="110" d="100"/>
          <a:sy n="110" d="100"/>
        </p:scale>
        <p:origin x="198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6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915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3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48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6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2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3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4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12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0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1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82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PWM </a:t>
            </a:r>
            <a:r>
              <a:rPr lang="ko-KR" altLang="en-US" b="1" dirty="0" smtClean="0"/>
              <a:t>제어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제어를 </a:t>
            </a:r>
            <a:r>
              <a:rPr lang="ko-KR" altLang="en-US" sz="1400" dirty="0" err="1" smtClean="0">
                <a:latin typeface="+mn-ea"/>
              </a:rPr>
              <a:t>위애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analogWrite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함수를 이해한다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152683"/>
            <a:ext cx="8483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우노의</a:t>
            </a:r>
            <a:r>
              <a:rPr lang="ko-KR" altLang="en-US" sz="1400" dirty="0"/>
              <a:t> 경우 </a:t>
            </a:r>
            <a:r>
              <a:rPr lang="en-US" altLang="ko-KR" sz="1400" dirty="0"/>
              <a:t>PWM</a:t>
            </a:r>
            <a:r>
              <a:rPr lang="ko-KR" altLang="en-US" sz="1400" dirty="0"/>
              <a:t>주파수가 </a:t>
            </a:r>
            <a:r>
              <a:rPr lang="en-US" altLang="ko-KR" sz="1400" dirty="0"/>
              <a:t>980Hz (5,6</a:t>
            </a:r>
            <a:r>
              <a:rPr lang="ko-KR" altLang="en-US" sz="1400" dirty="0"/>
              <a:t>번 핀</a:t>
            </a:r>
            <a:r>
              <a:rPr lang="en-US" altLang="ko-KR" sz="1400" dirty="0"/>
              <a:t>)</a:t>
            </a:r>
            <a:r>
              <a:rPr lang="ko-KR" altLang="en-US" sz="1400" dirty="0"/>
              <a:t>와 </a:t>
            </a:r>
            <a:r>
              <a:rPr lang="en-US" altLang="ko-KR" sz="1400" dirty="0"/>
              <a:t>490Hz(3, 9, 10, 11</a:t>
            </a:r>
            <a:r>
              <a:rPr lang="ko-KR" altLang="en-US" sz="1400" dirty="0"/>
              <a:t>번 핀</a:t>
            </a:r>
            <a:r>
              <a:rPr lang="en-US" altLang="ko-KR" sz="1400" dirty="0"/>
              <a:t>)</a:t>
            </a:r>
            <a:r>
              <a:rPr lang="ko-KR" altLang="en-US" sz="1400" dirty="0"/>
              <a:t>로 고정되어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PWM </a:t>
            </a:r>
            <a:r>
              <a:rPr lang="ko-KR" altLang="en-US" sz="1400" dirty="0" err="1"/>
              <a:t>전용핀을</a:t>
            </a:r>
            <a:r>
              <a:rPr lang="ko-KR" altLang="en-US" sz="1400" dirty="0"/>
              <a:t> 사용하면 주파수가 </a:t>
            </a:r>
            <a:r>
              <a:rPr lang="ko-KR" altLang="en-US" sz="1400" dirty="0" err="1"/>
              <a:t>정해져있다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>그러면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사용하기만 하면 </a:t>
            </a:r>
            <a:r>
              <a:rPr lang="en-US" altLang="ko-KR" sz="1400" dirty="0"/>
              <a:t>Duty Cycle</a:t>
            </a:r>
            <a:r>
              <a:rPr lang="ko-KR" altLang="en-US" sz="1400" dirty="0"/>
              <a:t>을 정해서 제어할 수 있다</a:t>
            </a:r>
            <a:r>
              <a:rPr lang="en-US" altLang="ko-KR" sz="1400" dirty="0" smtClean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r>
              <a:rPr lang="en-US" altLang="ko-KR" sz="1400" dirty="0" smtClean="0"/>
              <a:t>LED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밝기 조절을 예로 들어본다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en-US" altLang="ko-KR" sz="1400" dirty="0"/>
              <a:t>10</a:t>
            </a:r>
            <a:r>
              <a:rPr lang="ko-KR" altLang="en-US" sz="1400" dirty="0"/>
              <a:t>번에 </a:t>
            </a:r>
            <a:r>
              <a:rPr lang="en-US" altLang="ko-KR" sz="1400" dirty="0"/>
              <a:t>LED</a:t>
            </a:r>
            <a:r>
              <a:rPr lang="ko-KR" altLang="en-US" sz="1400" dirty="0"/>
              <a:t>를 연결했다고 </a:t>
            </a:r>
            <a:r>
              <a:rPr lang="ko-KR" altLang="en-US" sz="1400" dirty="0" smtClean="0"/>
              <a:t>하면 </a:t>
            </a:r>
            <a:r>
              <a:rPr lang="en-US" altLang="ko-KR" sz="1400" dirty="0" smtClean="0"/>
              <a:t>PWM </a:t>
            </a:r>
            <a:r>
              <a:rPr lang="ko-KR" altLang="en-US" sz="1400" dirty="0"/>
              <a:t>주파수는 </a:t>
            </a:r>
            <a:r>
              <a:rPr lang="en-US" altLang="ko-KR" sz="1400" dirty="0"/>
              <a:t>490Hz</a:t>
            </a:r>
            <a:r>
              <a:rPr lang="ko-KR" altLang="en-US" sz="1400" dirty="0"/>
              <a:t>로 동작할 것이다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>여기에 </a:t>
            </a:r>
            <a:r>
              <a:rPr lang="en-US" altLang="ko-KR" sz="1400" dirty="0" err="1"/>
              <a:t>analogWrite</a:t>
            </a:r>
            <a:r>
              <a:rPr lang="en-US" altLang="ko-KR" sz="1400" dirty="0"/>
              <a:t>(10, 127) 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하게되면</a:t>
            </a:r>
            <a:r>
              <a:rPr lang="en-US" altLang="ko-KR" sz="1400" dirty="0"/>
              <a:t>, </a:t>
            </a:r>
            <a:r>
              <a:rPr lang="ko-KR" altLang="en-US" sz="1400" dirty="0"/>
              <a:t>핀 </a:t>
            </a:r>
            <a:r>
              <a:rPr lang="en-US" altLang="ko-KR" sz="1400" dirty="0"/>
              <a:t>10</a:t>
            </a:r>
            <a:r>
              <a:rPr lang="ko-KR" altLang="en-US" sz="1400" dirty="0"/>
              <a:t>번은 </a:t>
            </a:r>
            <a:r>
              <a:rPr lang="en-US" altLang="ko-KR" sz="1400" dirty="0"/>
              <a:t>490Hz</a:t>
            </a:r>
            <a:r>
              <a:rPr lang="ko-KR" altLang="en-US" sz="1400" dirty="0"/>
              <a:t>로 </a:t>
            </a:r>
            <a:r>
              <a:rPr lang="en-US" altLang="ko-KR" sz="1400" dirty="0"/>
              <a:t>50% Duty Cycle</a:t>
            </a:r>
            <a:r>
              <a:rPr lang="ko-KR" altLang="en-US" sz="1400" dirty="0"/>
              <a:t>로 출력을 할 것이다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>위 동작 원리는 핀 </a:t>
            </a:r>
            <a:r>
              <a:rPr lang="en-US" altLang="ko-KR" sz="1400" dirty="0"/>
              <a:t>10</a:t>
            </a:r>
            <a:r>
              <a:rPr lang="ko-KR" altLang="en-US" sz="1400" dirty="0"/>
              <a:t>번으로 </a:t>
            </a:r>
            <a:r>
              <a:rPr lang="en-US" altLang="ko-KR" sz="1400" dirty="0"/>
              <a:t>490Hz</a:t>
            </a:r>
            <a:r>
              <a:rPr lang="ko-KR" altLang="en-US" sz="1400" dirty="0"/>
              <a:t>로 </a:t>
            </a:r>
            <a:r>
              <a:rPr lang="en-US" altLang="ko-KR" sz="1400" dirty="0"/>
              <a:t>50% Duty Cycle</a:t>
            </a:r>
            <a:r>
              <a:rPr lang="ko-KR" altLang="en-US" sz="1400" dirty="0"/>
              <a:t>로 출력을 하면</a:t>
            </a:r>
            <a:r>
              <a:rPr lang="en-US" altLang="ko-KR" sz="1400" dirty="0"/>
              <a:t>, 1</a:t>
            </a:r>
            <a:r>
              <a:rPr lang="ko-KR" altLang="en-US" sz="1400" dirty="0"/>
              <a:t>초에 </a:t>
            </a:r>
            <a:r>
              <a:rPr lang="en-US" altLang="ko-KR" sz="1400" dirty="0"/>
              <a:t>490</a:t>
            </a:r>
            <a:r>
              <a:rPr lang="ko-KR" altLang="en-US" sz="1400" dirty="0"/>
              <a:t>번 진동하여 </a:t>
            </a:r>
            <a:r>
              <a:rPr lang="en-US" altLang="ko-KR" sz="1400" dirty="0"/>
              <a:t>50% Duty Cycle</a:t>
            </a:r>
            <a:r>
              <a:rPr lang="ko-KR" altLang="en-US" sz="1400" dirty="0"/>
              <a:t>로 출력하게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/>
              <a:t>이 말은 </a:t>
            </a:r>
            <a:r>
              <a:rPr lang="en-US" altLang="ko-KR" sz="1400" dirty="0"/>
              <a:t>LED</a:t>
            </a:r>
            <a:r>
              <a:rPr lang="ko-KR" altLang="en-US" sz="1400" dirty="0"/>
              <a:t>가 </a:t>
            </a:r>
            <a:r>
              <a:rPr lang="en-US" altLang="ko-KR" sz="1400" dirty="0"/>
              <a:t>1</a:t>
            </a:r>
            <a:r>
              <a:rPr lang="ko-KR" altLang="en-US" sz="1400" dirty="0"/>
              <a:t>초에 </a:t>
            </a:r>
            <a:r>
              <a:rPr lang="en-US" altLang="ko-KR" sz="1400" dirty="0"/>
              <a:t>490</a:t>
            </a:r>
            <a:r>
              <a:rPr lang="ko-KR" altLang="en-US" sz="1400" dirty="0"/>
              <a:t>번 깜빡깜빡 </a:t>
            </a:r>
            <a:r>
              <a:rPr lang="ko-KR" altLang="en-US" sz="1400" dirty="0" smtClean="0"/>
              <a:t>거리는 것을 </a:t>
            </a:r>
            <a:r>
              <a:rPr lang="ko-KR" altLang="en-US" sz="1400" dirty="0"/>
              <a:t>반복한다는 것을 의미한다</a:t>
            </a:r>
            <a:r>
              <a:rPr lang="en-US" altLang="ko-KR" sz="1400" dirty="0" smtClean="0"/>
              <a:t>.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4546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82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PWM </a:t>
            </a:r>
            <a:r>
              <a:rPr lang="ko-KR" altLang="en-US" b="1" dirty="0" smtClean="0"/>
              <a:t>제어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제어를 </a:t>
            </a:r>
            <a:r>
              <a:rPr lang="ko-KR" altLang="en-US" sz="1400" dirty="0" err="1" smtClean="0">
                <a:latin typeface="+mn-ea"/>
              </a:rPr>
              <a:t>위애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analogWrite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함수를 이해한다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01725"/>
            <a:ext cx="80118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// Arduino PWM LED </a:t>
            </a:r>
            <a:r>
              <a:rPr lang="ko-KR" altLang="en-US" sz="1200" dirty="0"/>
              <a:t>밝기 컨트롤 예제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ledPin</a:t>
            </a:r>
            <a:r>
              <a:rPr lang="en-US" altLang="ko-KR" sz="1200" dirty="0"/>
              <a:t> =  13;     // LED </a:t>
            </a:r>
            <a:r>
              <a:rPr lang="ko-KR" altLang="en-US" sz="1200" dirty="0"/>
              <a:t>핀 선언 </a:t>
            </a:r>
            <a:r>
              <a:rPr lang="en-US" altLang="ko-KR" sz="1200" dirty="0"/>
              <a:t>D13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const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ledSW</a:t>
            </a:r>
            <a:r>
              <a:rPr lang="en-US" altLang="ko-KR" sz="1200" dirty="0"/>
              <a:t> = 2;        // LED Control SW </a:t>
            </a:r>
            <a:r>
              <a:rPr lang="ko-KR" altLang="en-US" sz="1200" dirty="0"/>
              <a:t>선언 </a:t>
            </a:r>
            <a:r>
              <a:rPr lang="en-US" altLang="ko-KR" sz="1200" dirty="0" smtClean="0"/>
              <a:t>D2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void setup()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pinMode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ledPin</a:t>
            </a:r>
            <a:r>
              <a:rPr lang="en-US" altLang="ko-KR" sz="1200" dirty="0"/>
              <a:t>, OUTPUT); // LED </a:t>
            </a:r>
            <a:r>
              <a:rPr lang="ko-KR" altLang="en-US" sz="1200" dirty="0"/>
              <a:t>출력설정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en-US" altLang="ko-KR" sz="1200" dirty="0" err="1"/>
              <a:t>pinMode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ledSW</a:t>
            </a:r>
            <a:r>
              <a:rPr lang="en-US" altLang="ko-KR" sz="1200" dirty="0"/>
              <a:t>, INPUT); // LED SW </a:t>
            </a:r>
            <a:r>
              <a:rPr lang="ko-KR" altLang="en-US" sz="1200" dirty="0"/>
              <a:t>입력설정</a:t>
            </a:r>
          </a:p>
          <a:p>
            <a:endParaRPr lang="ko-KR" altLang="en-US" sz="1200" dirty="0"/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void loop(){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// LED PWM Test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if(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ledSW</a:t>
            </a:r>
            <a:r>
              <a:rPr lang="en-US" altLang="ko-KR" sz="1200" dirty="0"/>
              <a:t>) == LOW) // </a:t>
            </a:r>
            <a:r>
              <a:rPr lang="ko-KR" altLang="en-US" sz="1200" dirty="0"/>
              <a:t>스위치가 </a:t>
            </a:r>
            <a:r>
              <a:rPr lang="en-US" altLang="ko-KR" sz="1200" dirty="0"/>
              <a:t>'ON' </a:t>
            </a:r>
            <a:r>
              <a:rPr lang="ko-KR" altLang="en-US" sz="1200" dirty="0"/>
              <a:t>되면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en-US" altLang="ko-KR" sz="1200" dirty="0"/>
              <a:t>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255;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{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67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82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PWM </a:t>
            </a:r>
            <a:r>
              <a:rPr lang="ko-KR" altLang="en-US" b="1" dirty="0" smtClean="0"/>
              <a:t>제어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제어를 </a:t>
            </a:r>
            <a:r>
              <a:rPr lang="ko-KR" altLang="en-US" sz="1400" dirty="0" err="1" smtClean="0">
                <a:latin typeface="+mn-ea"/>
              </a:rPr>
              <a:t>위애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analogWrite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함수를 이해한다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968610"/>
            <a:ext cx="80118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      /*LED</a:t>
            </a:r>
            <a:r>
              <a:rPr lang="ko-KR" altLang="en-US" sz="1200" dirty="0"/>
              <a:t>를 아날로그출력으로 </a:t>
            </a:r>
            <a:r>
              <a:rPr lang="en-US" altLang="ko-KR" sz="1200" dirty="0"/>
              <a:t>0 ~ 255</a:t>
            </a:r>
            <a:r>
              <a:rPr lang="ko-KR" altLang="en-US" sz="1200" dirty="0"/>
              <a:t>까지 값을 순서대로 출력한다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1, 2, 3.. </a:t>
            </a:r>
            <a:r>
              <a:rPr lang="ko-KR" altLang="en-US" sz="1200" dirty="0"/>
              <a:t>값이 올라갈 수록 밝기가 밝아진다</a:t>
            </a:r>
            <a:r>
              <a:rPr lang="en-US" altLang="ko-KR" sz="1200" dirty="0"/>
              <a:t>.*/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analogWrite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ledPin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delay(50);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255;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&gt;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--)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</a:t>
            </a:r>
            <a:r>
              <a:rPr lang="en-US" altLang="ko-KR" sz="1200" dirty="0" err="1"/>
              <a:t>analogWrite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ledPin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delay(50);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628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82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PWM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PWM, </a:t>
            </a:r>
            <a:r>
              <a:rPr lang="ko-KR" altLang="en-US" sz="1400" dirty="0" smtClean="0">
                <a:latin typeface="+mn-ea"/>
              </a:rPr>
              <a:t>펄스 폭 변조에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293813"/>
            <a:ext cx="775663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Nanum Gothic"/>
              </a:rPr>
              <a:t>PWM</a:t>
            </a:r>
            <a:r>
              <a:rPr lang="ko-KR" altLang="en-US" sz="1400" dirty="0">
                <a:solidFill>
                  <a:srgbClr val="FF0000"/>
                </a:solidFill>
                <a:latin typeface="Nanum Gothic"/>
              </a:rPr>
              <a:t>은 디지털 신호를 이용해 아날로그 회로처럼 제어하는 방법이다</a:t>
            </a:r>
            <a:r>
              <a:rPr lang="en-US" altLang="ko-KR" sz="1400" dirty="0">
                <a:solidFill>
                  <a:srgbClr val="FF0000"/>
                </a:solidFill>
                <a:latin typeface="Nanum Gothic"/>
              </a:rPr>
              <a:t>.</a:t>
            </a:r>
            <a:endParaRPr lang="ko-KR" altLang="en-US" sz="1400" dirty="0">
              <a:solidFill>
                <a:srgbClr val="8F8E8E"/>
              </a:solidFill>
              <a:latin typeface="Nanum Gothic"/>
            </a:endParaRPr>
          </a:p>
          <a:p>
            <a:r>
              <a:rPr lang="ko-KR" altLang="en-US" sz="1400" dirty="0">
                <a:solidFill>
                  <a:srgbClr val="8F8E8E"/>
                </a:solidFill>
                <a:latin typeface="Nanum Gothic"/>
              </a:rPr>
              <a:t/>
            </a:r>
            <a:br>
              <a:rPr lang="ko-KR" altLang="en-US" sz="1400" dirty="0">
                <a:solidFill>
                  <a:srgbClr val="8F8E8E"/>
                </a:solidFill>
                <a:latin typeface="Nanum Gothic"/>
              </a:rPr>
            </a:br>
            <a:endParaRPr lang="ko-KR" altLang="en-US" sz="1400" dirty="0">
              <a:solidFill>
                <a:srgbClr val="8F8E8E"/>
              </a:solidFill>
              <a:latin typeface="Nanum Gothic"/>
            </a:endParaRPr>
          </a:p>
          <a:p>
            <a:r>
              <a:rPr lang="ko-KR" altLang="en-US" sz="1400" dirty="0">
                <a:solidFill>
                  <a:srgbClr val="0900FF"/>
                </a:solidFill>
                <a:latin typeface="Nanum Gothic"/>
              </a:rPr>
              <a:t>말 그대로 펄스의 폭을 변조한다는 것이다</a:t>
            </a:r>
            <a:r>
              <a:rPr lang="en-US" altLang="ko-KR" sz="1400" dirty="0">
                <a:solidFill>
                  <a:srgbClr val="0900FF"/>
                </a:solidFill>
                <a:latin typeface="Nanum Gothic"/>
              </a:rPr>
              <a:t>. PWM</a:t>
            </a:r>
            <a:r>
              <a:rPr lang="ko-KR" altLang="en-US" sz="1400" dirty="0">
                <a:solidFill>
                  <a:srgbClr val="0900FF"/>
                </a:solidFill>
                <a:latin typeface="Nanum Gothic"/>
              </a:rPr>
              <a:t>으로 주파수를 제어하는 것은 </a:t>
            </a:r>
            <a:r>
              <a:rPr lang="ko-KR" altLang="en-US" sz="1400" dirty="0" smtClean="0">
                <a:solidFill>
                  <a:srgbClr val="0900FF"/>
                </a:solidFill>
                <a:latin typeface="Nanum Gothic"/>
              </a:rPr>
              <a:t>별개의 얘기다</a:t>
            </a:r>
            <a:r>
              <a:rPr lang="en-US" altLang="ko-KR" sz="1400" dirty="0">
                <a:solidFill>
                  <a:srgbClr val="0900FF"/>
                </a:solidFill>
                <a:latin typeface="Nanum Gothic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Nanum Gothic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Nanum Gothic"/>
              </a:rPr>
            </a:br>
            <a:endParaRPr lang="ko-KR" altLang="en-US" sz="1400" dirty="0">
              <a:solidFill>
                <a:srgbClr val="8F8E8E"/>
              </a:solidFill>
              <a:latin typeface="Nanum Gothic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아날로그 신호는 시간에 따라 연속적인 값의 변화를 보이는 반면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Nanum Gothic"/>
              </a:rPr>
              <a:t>디저털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 신호는 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"0 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또는 </a:t>
            </a:r>
            <a:r>
              <a:rPr lang="en-US" altLang="ko-KR" sz="1400" dirty="0">
                <a:solidFill>
                  <a:srgbClr val="000000"/>
                </a:solidFill>
                <a:latin typeface="Nanum Gothic"/>
              </a:rPr>
              <a:t>1"</a:t>
            </a:r>
            <a:r>
              <a:rPr lang="ko-KR" altLang="en-US" sz="1400" dirty="0">
                <a:solidFill>
                  <a:srgbClr val="000000"/>
                </a:solidFill>
                <a:latin typeface="Nanum Gothic"/>
              </a:rPr>
              <a:t>의 값만을 갖는다</a:t>
            </a:r>
            <a:r>
              <a:rPr lang="en-US" altLang="ko-KR" sz="1400" dirty="0" smtClean="0">
                <a:solidFill>
                  <a:srgbClr val="000000"/>
                </a:solidFill>
                <a:latin typeface="Nanum Gothic"/>
              </a:rPr>
              <a:t>. </a:t>
            </a:r>
          </a:p>
          <a:p>
            <a:endParaRPr lang="ko-KR" altLang="en-US" sz="1400" dirty="0">
              <a:solidFill>
                <a:srgbClr val="8F8E8E"/>
              </a:solidFill>
              <a:latin typeface="Nanum Gothic"/>
            </a:endParaRPr>
          </a:p>
          <a:p>
            <a:r>
              <a:rPr lang="ko-KR" altLang="en-US" sz="1400" dirty="0">
                <a:solidFill>
                  <a:srgbClr val="666666"/>
                </a:solidFill>
                <a:latin typeface="Nanum Gothic"/>
              </a:rPr>
              <a:t>즉</a:t>
            </a:r>
            <a:r>
              <a:rPr lang="en-US" altLang="ko-KR" sz="1400" dirty="0">
                <a:solidFill>
                  <a:srgbClr val="666666"/>
                </a:solidFill>
                <a:latin typeface="Nanum Gothic"/>
              </a:rPr>
              <a:t>, </a:t>
            </a:r>
            <a:r>
              <a:rPr lang="ko-KR" altLang="en-US" sz="1400" dirty="0" err="1">
                <a:solidFill>
                  <a:srgbClr val="666666"/>
                </a:solidFill>
                <a:latin typeface="Nanum Gothic"/>
              </a:rPr>
              <a:t>펄스폭변조</a:t>
            </a:r>
            <a:r>
              <a:rPr lang="en-US" altLang="ko-KR" sz="1400" dirty="0">
                <a:solidFill>
                  <a:srgbClr val="666666"/>
                </a:solidFill>
                <a:latin typeface="Nanum Gothic"/>
              </a:rPr>
              <a:t>(PWM)</a:t>
            </a:r>
            <a:r>
              <a:rPr lang="ko-KR" altLang="en-US" sz="1400" dirty="0">
                <a:solidFill>
                  <a:srgbClr val="666666"/>
                </a:solidFill>
                <a:latin typeface="Nanum Gothic"/>
              </a:rPr>
              <a:t>방식을 이용하면 디지털 신호 </a:t>
            </a:r>
            <a:r>
              <a:rPr lang="en-US" altLang="ko-KR" sz="1400" dirty="0">
                <a:solidFill>
                  <a:srgbClr val="666666"/>
                </a:solidFill>
                <a:latin typeface="Nanum Gothic"/>
              </a:rPr>
              <a:t>(1 or 0)</a:t>
            </a:r>
            <a:r>
              <a:rPr lang="ko-KR" altLang="en-US" sz="1400" dirty="0">
                <a:solidFill>
                  <a:srgbClr val="666666"/>
                </a:solidFill>
                <a:latin typeface="Nanum Gothic"/>
              </a:rPr>
              <a:t>을 마치 아날로그 신호처럼 동작하여 다양한 값으로 출력할 수 있다</a:t>
            </a:r>
            <a:r>
              <a:rPr lang="en-US" altLang="ko-KR" sz="1400" dirty="0" smtClean="0">
                <a:solidFill>
                  <a:srgbClr val="666666"/>
                </a:solidFill>
                <a:latin typeface="Nanum Gothic"/>
              </a:rPr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아두이노는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PWM </a:t>
            </a:r>
            <a:r>
              <a:rPr lang="ko-KR" altLang="en-US" sz="1400" dirty="0" err="1"/>
              <a:t>출력핀을</a:t>
            </a:r>
            <a:r>
              <a:rPr lang="ko-KR" altLang="en-US" sz="1400" dirty="0"/>
              <a:t> 통해 아날로그 신호를 출력할 수 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 </a:t>
            </a:r>
            <a:endParaRPr lang="ko-KR" altLang="en-US" sz="1400" dirty="0">
              <a:solidFill>
                <a:srgbClr val="666666"/>
              </a:solidFill>
              <a:latin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61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82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PWM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PWM, </a:t>
            </a:r>
            <a:r>
              <a:rPr lang="ko-KR" altLang="en-US" sz="1400" dirty="0" smtClean="0">
                <a:latin typeface="+mn-ea"/>
              </a:rPr>
              <a:t>펄스 폭 변조에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26" name="Picture 2" descr="dd8457f7720c52a9512181cc3c4d2350_14626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233488"/>
            <a:ext cx="5973764" cy="322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18" y="4603219"/>
            <a:ext cx="8023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우노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보드는 총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개의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PWM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출력핀을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가지고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디지털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핀쪽에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물결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(~)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표시가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있는 핀이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아두이노의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PWM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출력핀에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해당된다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ne"/>
            </a:endParaRPr>
          </a:p>
        </p:txBody>
      </p:sp>
    </p:spTree>
    <p:extLst>
      <p:ext uri="{BB962C8B-B14F-4D97-AF65-F5344CB8AC3E}">
        <p14:creationId xmlns:p14="http://schemas.microsoft.com/office/powerpoint/2010/main" val="166508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82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PWM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PWM, </a:t>
            </a:r>
            <a:r>
              <a:rPr lang="ko-KR" altLang="en-US" sz="1400" dirty="0" smtClean="0">
                <a:latin typeface="+mn-ea"/>
              </a:rPr>
              <a:t>펄스 폭 변조에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050" name="Picture 2" descr="dd8457f7720c52a9512181cc3c4d2350_14626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7" y="1422175"/>
            <a:ext cx="5996783" cy="26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52095" y="4394878"/>
            <a:ext cx="7530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디지털 신호는 위 그림과 같이 시간에 따라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Pulse(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주기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로 나눌 수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그리고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각 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주기별로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높은 구간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(HIGH)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과 낮은 구간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(LOW)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이 존재하게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된다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. </a:t>
            </a:r>
            <a:endParaRPr lang="ko-KR" altLang="en-US" sz="1400" b="0" i="0" dirty="0">
              <a:solidFill>
                <a:srgbClr val="000000"/>
              </a:solidFill>
              <a:effectLst/>
              <a:latin typeface="none"/>
            </a:endParaRPr>
          </a:p>
        </p:txBody>
      </p:sp>
    </p:spTree>
    <p:extLst>
      <p:ext uri="{BB962C8B-B14F-4D97-AF65-F5344CB8AC3E}">
        <p14:creationId xmlns:p14="http://schemas.microsoft.com/office/powerpoint/2010/main" val="26413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82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PWM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PWM, </a:t>
            </a:r>
            <a:r>
              <a:rPr lang="ko-KR" altLang="en-US" sz="1400" dirty="0" smtClean="0">
                <a:latin typeface="+mn-ea"/>
              </a:rPr>
              <a:t>펄스 폭 변조에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074" name="Picture 2" descr="dd8457f7720c52a9512181cc3c4d2350_14626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4" y="1101725"/>
            <a:ext cx="414337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19" y="4804527"/>
            <a:ext cx="89864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PWM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출력은 각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주기별로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HIGH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의 비율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(Duty)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을 조절함으로써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아날로그 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신호를 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 만들어주는 출력방법이다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.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아두이노는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PWM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핀을 통해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PWM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신호를 출력함으로써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0~5V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를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0~255(256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가지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의 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신호로 나눌 수 있다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ne"/>
            </a:endParaRPr>
          </a:p>
        </p:txBody>
      </p:sp>
    </p:spTree>
    <p:extLst>
      <p:ext uri="{BB962C8B-B14F-4D97-AF65-F5344CB8AC3E}">
        <p14:creationId xmlns:p14="http://schemas.microsoft.com/office/powerpoint/2010/main" val="209399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82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PWM </a:t>
            </a:r>
            <a:r>
              <a:rPr lang="ko-KR" altLang="en-US" b="1" dirty="0" smtClean="0"/>
              <a:t>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PWM</a:t>
            </a:r>
            <a:r>
              <a:rPr lang="ko-KR" altLang="en-US" sz="1400" dirty="0" smtClean="0">
                <a:latin typeface="+mn-ea"/>
              </a:rPr>
              <a:t>을 활용하여 </a:t>
            </a:r>
            <a:r>
              <a:rPr lang="en-US" altLang="ko-KR" sz="1400" dirty="0" smtClean="0">
                <a:latin typeface="+mn-ea"/>
              </a:rPr>
              <a:t>LED </a:t>
            </a:r>
            <a:r>
              <a:rPr lang="ko-KR" altLang="en-US" sz="1400" dirty="0" smtClean="0">
                <a:latin typeface="+mn-ea"/>
              </a:rPr>
              <a:t>밝기 조절한다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8" y="1317527"/>
            <a:ext cx="83911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LED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의 구동전압은 약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1.8~2V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LED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의 불이 켜지기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시작하는 것은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1.2V</a:t>
            </a:r>
            <a:r>
              <a:rPr lang="ko-KR" altLang="en-US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부터이며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전원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입력 값에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따라 밝기가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조절된다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이러한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성질과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아두이노의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PWM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출력을 통해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LED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의 밝기를 조절해보도록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한다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ne"/>
            </a:endParaRPr>
          </a:p>
        </p:txBody>
      </p:sp>
      <p:pic>
        <p:nvPicPr>
          <p:cNvPr id="4098" name="Picture 2" descr="dd8457f7720c52a9512181cc3c4d2350_14626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603502"/>
            <a:ext cx="5781762" cy="15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1" y="22341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endParaRPr lang="ko-KR" altLang="en-US" sz="1400" dirty="0"/>
          </a:p>
        </p:txBody>
      </p:sp>
      <p:pic>
        <p:nvPicPr>
          <p:cNvPr id="4100" name="Picture 4" descr="dd8457f7720c52a9512181cc3c4d2350_14626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4287082"/>
            <a:ext cx="6035014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4801" y="6296195"/>
            <a:ext cx="5781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디지털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6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번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(PWM)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핀에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LED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를 연결해주세요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. (220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옴 저항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, GND)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08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82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PWM </a:t>
            </a:r>
            <a:r>
              <a:rPr lang="ko-KR" altLang="en-US" b="1" dirty="0" smtClean="0"/>
              <a:t>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PWM</a:t>
            </a:r>
            <a:r>
              <a:rPr lang="ko-KR" altLang="en-US" sz="1400" dirty="0" smtClean="0">
                <a:latin typeface="+mn-ea"/>
              </a:rPr>
              <a:t>을 활용하여 </a:t>
            </a:r>
            <a:r>
              <a:rPr lang="en-US" altLang="ko-KR" sz="1400" dirty="0" smtClean="0">
                <a:latin typeface="+mn-ea"/>
              </a:rPr>
              <a:t>LED </a:t>
            </a:r>
            <a:r>
              <a:rPr lang="ko-KR" altLang="en-US" sz="1400" dirty="0" smtClean="0">
                <a:latin typeface="+mn-ea"/>
              </a:rPr>
              <a:t>밝기 조절한다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93813"/>
            <a:ext cx="745572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9E25"/>
                </a:solidFill>
                <a:latin typeface="arial" panose="020B0604020202020204" pitchFamily="34" charset="0"/>
              </a:rPr>
              <a:t>void setup() {                    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 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(6, OUTPUT);</a:t>
            </a:r>
            <a:r>
              <a:rPr lang="ko-KR" altLang="en-US" sz="1400" dirty="0">
                <a:solidFill>
                  <a:srgbClr val="009E25"/>
                </a:solidFill>
                <a:latin typeface="arial" panose="020B0604020202020204" pitchFamily="34" charset="0"/>
              </a:rPr>
              <a:t>  </a:t>
            </a:r>
            <a:r>
              <a:rPr lang="ko-KR" altLang="en-US" sz="1400" dirty="0" smtClean="0">
                <a:solidFill>
                  <a:srgbClr val="009E25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디지털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6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번핀을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 출력모드로 설정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dirty="0">
                <a:solidFill>
                  <a:srgbClr val="009E25"/>
                </a:solidFill>
                <a:latin typeface="arial" panose="020B0604020202020204" pitchFamily="34" charset="0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/>
            </a:r>
            <a:b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</a:b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dirty="0">
                <a:solidFill>
                  <a:srgbClr val="009E25"/>
                </a:solidFill>
                <a:latin typeface="arial" panose="020B0604020202020204" pitchFamily="34" charset="0"/>
              </a:rPr>
              <a:t>void loop() {                               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for (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=10;i&lt;255;i=i+10) {  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// for()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문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=10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이며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; 255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보다 작고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; 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매번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10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씩 커진다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.)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 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analogWrite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(6,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);            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ko-KR" sz="1400" dirty="0" smtClean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6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번핀에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  </a:t>
            </a:r>
            <a:r>
              <a:rPr lang="en-US" altLang="ko-KR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i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만큼의 아날로그 신호 출력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delay(100);                      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ko-KR" sz="1400" dirty="0" smtClean="0">
                <a:solidFill>
                  <a:srgbClr val="EF007C"/>
                </a:solidFill>
                <a:latin typeface="arial" panose="020B0604020202020204" pitchFamily="34" charset="0"/>
              </a:rPr>
              <a:t>// 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0.1</a:t>
            </a:r>
            <a:r>
              <a:rPr lang="ko-KR" altLang="en-US" sz="1400" dirty="0">
                <a:solidFill>
                  <a:srgbClr val="EF007C"/>
                </a:solidFill>
                <a:latin typeface="arial" panose="020B0604020202020204" pitchFamily="34" charset="0"/>
              </a:rPr>
              <a:t>초 동안 </a:t>
            </a:r>
            <a:r>
              <a:rPr lang="ko-KR" altLang="en-US" sz="1400" dirty="0" err="1">
                <a:solidFill>
                  <a:srgbClr val="EF007C"/>
                </a:solidFill>
                <a:latin typeface="arial" panose="020B0604020202020204" pitchFamily="34" charset="0"/>
              </a:rPr>
              <a:t>딜레이</a:t>
            </a:r>
            <a:r>
              <a:rPr lang="en-US" altLang="ko-KR" sz="1400" dirty="0">
                <a:solidFill>
                  <a:srgbClr val="EF007C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ko-KR" altLang="en-US" sz="1400" i="0" dirty="0">
              <a:solidFill>
                <a:srgbClr val="000000"/>
              </a:solidFill>
              <a:effectLst/>
              <a:latin typeface="none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317" y="3855120"/>
            <a:ext cx="8180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for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문을 사용하면 반복되는 비슷한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명령어를 간단한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표현으로 실행 시킬 수 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있다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완성된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프로그램은 결과적으로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LED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가 연결된 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번핀에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아날로그 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신호 </a:t>
            </a:r>
            <a:r>
              <a:rPr lang="en-US" altLang="ko-KR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i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를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출력하게 된다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ne"/>
            </a:endParaRPr>
          </a:p>
        </p:txBody>
      </p:sp>
    </p:spTree>
    <p:extLst>
      <p:ext uri="{BB962C8B-B14F-4D97-AF65-F5344CB8AC3E}">
        <p14:creationId xmlns:p14="http://schemas.microsoft.com/office/powerpoint/2010/main" val="174678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82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PWM </a:t>
            </a:r>
            <a:r>
              <a:rPr lang="ko-KR" altLang="en-US" b="1" dirty="0" smtClean="0"/>
              <a:t>제어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제어를 이해한다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101" y="1117600"/>
            <a:ext cx="87896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디지털 신호의 한 주기 안에서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ON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과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OFF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의 비율을 조절하여 아날로그 신호처럼 제어한다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400" dirty="0" smtClean="0">
                <a:solidFill>
                  <a:srgbClr val="666666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아래 파형 참조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666666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666666"/>
                </a:solidFill>
                <a:latin typeface="+mn-ea"/>
              </a:rPr>
              <a:t>1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. 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한 주기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(Period)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안에서 신호가 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'ON' 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상태인 시간을 지속시간 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(Pulse Width)</a:t>
            </a:r>
            <a:endParaRPr lang="ko-KR" altLang="en-US" sz="1400" dirty="0">
              <a:solidFill>
                <a:srgbClr val="666666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666666"/>
                </a:solidFill>
                <a:latin typeface="+mn-ea"/>
              </a:rPr>
              <a:t>2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. 'ON'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시간과 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'OFF'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시간의 비율을 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Duty Cycle.</a:t>
            </a:r>
            <a:endParaRPr lang="ko-KR" altLang="en-US" sz="1400" dirty="0">
              <a:solidFill>
                <a:srgbClr val="666666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666666"/>
                </a:solidFill>
                <a:latin typeface="+mn-ea"/>
              </a:rPr>
              <a:t>** 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주기의 경우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(t) 1/f 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로 표현된다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. t=1/f(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주파수</a:t>
            </a:r>
            <a:r>
              <a:rPr lang="en-US" altLang="ko-KR" sz="1400" dirty="0" smtClean="0">
                <a:solidFill>
                  <a:srgbClr val="666666"/>
                </a:solidFill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6146" name="Picture 2" descr="https://t1.daumcdn.net/cfile/tistory/244F163F5841157D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2290310"/>
            <a:ext cx="5715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53101" y="5503783"/>
            <a:ext cx="79110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66666"/>
                </a:solidFill>
                <a:latin typeface="Spoqa Han Sans"/>
              </a:rPr>
              <a:t>PWM</a:t>
            </a:r>
            <a:r>
              <a:rPr lang="ko-KR" altLang="en-US" sz="1400" dirty="0">
                <a:solidFill>
                  <a:srgbClr val="666666"/>
                </a:solidFill>
                <a:latin typeface="Spoqa Han Sans"/>
              </a:rPr>
              <a:t>은 시간의 개념이 적용되어 전류를 제어하여 아날로그 처럼 출력시킨다</a:t>
            </a:r>
            <a:r>
              <a:rPr lang="en-US" altLang="ko-KR" sz="1400" dirty="0" smtClean="0">
                <a:solidFill>
                  <a:srgbClr val="666666"/>
                </a:solidFill>
                <a:latin typeface="Spoqa Han Sans"/>
              </a:rPr>
              <a:t>.</a:t>
            </a:r>
            <a:endParaRPr lang="en-US" altLang="ko-KR" sz="1400" dirty="0" smtClean="0"/>
          </a:p>
          <a:p>
            <a:r>
              <a:rPr lang="ko-KR" altLang="en-US" sz="1400" dirty="0"/>
              <a:t>시간의 개념인 전류를 이용하여 지속시간을 설정하고 이를 통해 </a:t>
            </a:r>
            <a:r>
              <a:rPr lang="en-US" altLang="ko-KR" sz="1400" dirty="0"/>
              <a:t>Duty Cycle</a:t>
            </a:r>
            <a:r>
              <a:rPr lang="ko-KR" altLang="en-US" sz="1400" dirty="0"/>
              <a:t>의 </a:t>
            </a:r>
            <a:r>
              <a:rPr lang="en-US" altLang="ko-KR" sz="1400" dirty="0"/>
              <a:t>%</a:t>
            </a:r>
            <a:r>
              <a:rPr lang="ko-KR" altLang="en-US" sz="1400" dirty="0"/>
              <a:t>를 정할 수 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전압은 위 아래로 동작하기 때문에 변동사항이 없다</a:t>
            </a:r>
            <a:r>
              <a:rPr lang="en-US" altLang="ko-KR" sz="1400" dirty="0"/>
              <a:t>.(0 ~ 5V</a:t>
            </a:r>
            <a:r>
              <a:rPr lang="en-US" altLang="ko-KR" sz="1400" dirty="0" smtClean="0"/>
              <a:t>).</a:t>
            </a:r>
            <a:endParaRPr lang="en-US" altLang="ko-KR" sz="1400" dirty="0"/>
          </a:p>
          <a:p>
            <a:r>
              <a:rPr lang="ko-KR" altLang="en-US" sz="1400" dirty="0"/>
              <a:t>펄스의 폭은 시간의 개념을 갖고 있기 때문에 좌 우로 움직인다</a:t>
            </a:r>
            <a:r>
              <a:rPr lang="en-US" altLang="ko-KR" sz="1400" dirty="0"/>
              <a:t>. </a:t>
            </a:r>
            <a:r>
              <a:rPr lang="ko-KR" altLang="en-US" sz="1400" dirty="0"/>
              <a:t>고로 전류로 제어가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39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824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PWM </a:t>
            </a:r>
            <a:r>
              <a:rPr lang="ko-KR" altLang="en-US" b="1" dirty="0" smtClean="0"/>
              <a:t>제어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PWM </a:t>
            </a:r>
            <a:r>
              <a:rPr lang="ko-KR" altLang="en-US" sz="1400" dirty="0" smtClean="0">
                <a:latin typeface="+mn-ea"/>
              </a:rPr>
              <a:t>제어를 </a:t>
            </a:r>
            <a:r>
              <a:rPr lang="ko-KR" altLang="en-US" sz="1400" dirty="0" err="1" smtClean="0">
                <a:latin typeface="+mn-ea"/>
              </a:rPr>
              <a:t>위애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analogWrite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함수를 이해한다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152683"/>
            <a:ext cx="8483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void </a:t>
            </a:r>
            <a:r>
              <a:rPr lang="en-US" altLang="ko-KR" sz="1400" dirty="0" err="1">
                <a:solidFill>
                  <a:srgbClr val="666666"/>
                </a:solidFill>
                <a:latin typeface="+mn-ea"/>
              </a:rPr>
              <a:t>analogWrite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(pin, value</a:t>
            </a:r>
            <a:r>
              <a:rPr lang="en-US" altLang="ko-KR" sz="1400" dirty="0" smtClean="0">
                <a:solidFill>
                  <a:srgbClr val="666666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/>
            </a:r>
            <a:br>
              <a:rPr lang="ko-KR" altLang="en-US" sz="1400" dirty="0">
                <a:solidFill>
                  <a:srgbClr val="666666"/>
                </a:solidFill>
                <a:latin typeface="+mn-ea"/>
              </a:rPr>
            </a:br>
            <a:endParaRPr lang="ko-KR" altLang="en-US" sz="1400" dirty="0">
              <a:solidFill>
                <a:srgbClr val="666666"/>
              </a:solidFill>
              <a:latin typeface="+mn-ea"/>
            </a:endParaRPr>
          </a:p>
          <a:p>
            <a:r>
              <a:rPr lang="ko-KR" altLang="en-US" sz="1400" dirty="0" smtClean="0">
                <a:solidFill>
                  <a:srgbClr val="666666"/>
                </a:solidFill>
                <a:latin typeface="+mn-ea"/>
              </a:rPr>
              <a:t>매개변수</a:t>
            </a:r>
            <a:endParaRPr lang="ko-KR" altLang="en-US" sz="1400" dirty="0">
              <a:solidFill>
                <a:srgbClr val="666666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pin: PWM 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파형이 출력될 핀의 번호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. (</a:t>
            </a:r>
            <a:r>
              <a:rPr lang="ko-KR" altLang="en-US" sz="1400" dirty="0" err="1">
                <a:solidFill>
                  <a:srgbClr val="666666"/>
                </a:solidFill>
                <a:latin typeface="+mn-ea"/>
              </a:rPr>
              <a:t>아두이노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 보드에 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PWM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이라 기재되어 있음</a:t>
            </a:r>
            <a:r>
              <a:rPr lang="en-US" altLang="ko-KR" sz="1400" dirty="0" smtClean="0">
                <a:solidFill>
                  <a:srgbClr val="666666"/>
                </a:solidFill>
                <a:latin typeface="+mn-ea"/>
              </a:rPr>
              <a:t>.)</a:t>
            </a:r>
            <a:endParaRPr lang="ko-KR" altLang="en-US" sz="1400" dirty="0">
              <a:solidFill>
                <a:srgbClr val="666666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value: Duty Cycle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을 나타내는 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0 ~ 255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사이의 값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. 0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은 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Duty 0%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를 나타내고 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255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는 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100%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를 나타낸다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. 50%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의 경우 </a:t>
            </a:r>
            <a:r>
              <a:rPr lang="en-US" altLang="ko-KR" sz="1400" dirty="0">
                <a:solidFill>
                  <a:srgbClr val="666666"/>
                </a:solidFill>
                <a:latin typeface="+mn-ea"/>
              </a:rPr>
              <a:t>127</a:t>
            </a:r>
            <a:r>
              <a:rPr lang="ko-KR" altLang="en-US" sz="1400" dirty="0">
                <a:solidFill>
                  <a:srgbClr val="666666"/>
                </a:solidFill>
                <a:latin typeface="+mn-ea"/>
              </a:rPr>
              <a:t>을 넣으면 된다</a:t>
            </a:r>
            <a:r>
              <a:rPr lang="en-US" altLang="ko-KR" sz="1400" dirty="0" smtClean="0">
                <a:solidFill>
                  <a:srgbClr val="666666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7170" name="Picture 2" descr="https://t1.daumcdn.net/cfile/tistory/215058445841155B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90" y="2537678"/>
            <a:ext cx="3810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2768</TotalTime>
  <Words>437</Words>
  <Application>Microsoft Office PowerPoint</Application>
  <PresentationFormat>화면 슬라이드 쇼(4:3)</PresentationFormat>
  <Paragraphs>141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Nanum Gothic</vt:lpstr>
      <vt:lpstr>none</vt:lpstr>
      <vt:lpstr>Spoqa Han Sans</vt:lpstr>
      <vt:lpstr>맑은 고딕</vt:lpstr>
      <vt:lpstr>Arial</vt:lpstr>
      <vt:lpstr>Arial</vt:lpstr>
      <vt:lpstr>Calibri</vt:lpstr>
      <vt:lpstr>Calibri Light</vt:lpstr>
      <vt:lpstr>Office 테마</vt:lpstr>
      <vt:lpstr>감사합니다.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342</cp:revision>
  <cp:lastPrinted>2016-11-01T05:57:52Z</cp:lastPrinted>
  <dcterms:created xsi:type="dcterms:W3CDTF">2016-05-19T08:11:56Z</dcterms:created>
  <dcterms:modified xsi:type="dcterms:W3CDTF">2018-08-21T04:13:07Z</dcterms:modified>
</cp:coreProperties>
</file>