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1" r:id="rId2"/>
    <p:sldId id="322" r:id="rId3"/>
    <p:sldId id="324" r:id="rId4"/>
    <p:sldId id="32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21" r:id="rId21"/>
    <p:sldId id="340" r:id="rId22"/>
    <p:sldId id="341" r:id="rId2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198" y="78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336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4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483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7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64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2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955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08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9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7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26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1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72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10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34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49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95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8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6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14.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- 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조도 센서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17600"/>
            <a:ext cx="831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- </a:t>
            </a:r>
            <a:r>
              <a:rPr lang="ko-KR" altLang="en-US" sz="1400" dirty="0" smtClean="0">
                <a:solidFill>
                  <a:srgbClr val="5C5C5C"/>
                </a:solidFill>
                <a:latin typeface="+mn-ea"/>
              </a:rPr>
              <a:t>주위가 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밝으면 조도센서의 </a:t>
            </a:r>
            <a:r>
              <a:rPr lang="ko-KR" altLang="en-US" sz="1400" dirty="0" err="1">
                <a:solidFill>
                  <a:srgbClr val="5C5C5C"/>
                </a:solidFill>
                <a:latin typeface="+mn-ea"/>
              </a:rPr>
              <a:t>저항값이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 줄어들면서 많은 전류가 흐르게 하는 </a:t>
            </a:r>
            <a:r>
              <a:rPr lang="ko-KR" altLang="en-US" sz="1400" dirty="0" err="1">
                <a:solidFill>
                  <a:srgbClr val="5C5C5C"/>
                </a:solidFill>
                <a:latin typeface="+mn-ea"/>
              </a:rPr>
              <a:t>조도센서값을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 이용하여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,</a:t>
            </a:r>
          </a:p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LED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을 밝기를 </a:t>
            </a:r>
            <a:r>
              <a:rPr lang="ko-KR" altLang="en-US" sz="1400" dirty="0" smtClean="0">
                <a:solidFill>
                  <a:srgbClr val="5C5C5C"/>
                </a:solidFill>
                <a:latin typeface="+mn-ea"/>
              </a:rPr>
              <a:t>바꿔본다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9" y="2020120"/>
            <a:ext cx="5400675" cy="3343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08562" y="547375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LED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9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핀에 연결하고 조도센서를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A0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핀에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69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8319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- </a:t>
            </a:r>
            <a:r>
              <a:rPr lang="ko-KR" altLang="en-US" sz="1400" dirty="0" smtClean="0">
                <a:solidFill>
                  <a:srgbClr val="5C5C5C"/>
                </a:solidFill>
                <a:latin typeface="+mn-ea"/>
              </a:rPr>
              <a:t>주위가 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밝으면 조도센서의 </a:t>
            </a:r>
            <a:r>
              <a:rPr lang="ko-KR" altLang="en-US" sz="1400" dirty="0" err="1">
                <a:solidFill>
                  <a:srgbClr val="5C5C5C"/>
                </a:solidFill>
                <a:latin typeface="+mn-ea"/>
              </a:rPr>
              <a:t>저항값이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 줄어들면서 많은 전류가 흐르게 하는 </a:t>
            </a:r>
            <a:r>
              <a:rPr lang="ko-KR" altLang="en-US" sz="1400" dirty="0" err="1">
                <a:solidFill>
                  <a:srgbClr val="5C5C5C"/>
                </a:solidFill>
                <a:latin typeface="+mn-ea"/>
              </a:rPr>
              <a:t>조도센서값을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 이용하여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,</a:t>
            </a:r>
          </a:p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LED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을 밝기를 </a:t>
            </a:r>
            <a:r>
              <a:rPr lang="ko-KR" altLang="en-US" sz="1400" dirty="0" smtClean="0">
                <a:solidFill>
                  <a:srgbClr val="5C5C5C"/>
                </a:solidFill>
                <a:latin typeface="+mn-ea"/>
              </a:rPr>
              <a:t>바꿔본다</a:t>
            </a:r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1076" y="2002755"/>
            <a:ext cx="764627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void setup() { } // </a:t>
            </a:r>
            <a:r>
              <a:rPr lang="ko-KR" altLang="en-US" sz="1400" dirty="0" err="1">
                <a:solidFill>
                  <a:srgbClr val="666666"/>
                </a:solidFill>
                <a:latin typeface="MalgunGothicRegular"/>
              </a:rPr>
              <a:t>시작할때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 별도로 설정할 것은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없다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void loop()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조도센서의 값을 읽어서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LED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의 밝기를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조절해준다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(9, map(</a:t>
            </a:r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analogRead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(A0),0,1023,0,255));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}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7971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4793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조도센서값을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이용하여</a:t>
            </a:r>
            <a:r>
              <a:rPr lang="en-US" altLang="ko-KR" sz="1400" dirty="0"/>
              <a:t>,</a:t>
            </a:r>
            <a:r>
              <a:rPr lang="ko-KR" altLang="en-US" sz="1400" dirty="0" err="1"/>
              <a:t>피에조</a:t>
            </a:r>
            <a:r>
              <a:rPr lang="ko-KR" altLang="en-US" sz="1400" dirty="0"/>
              <a:t> 스피커의 소리를 </a:t>
            </a:r>
            <a:r>
              <a:rPr lang="ko-KR" altLang="en-US" sz="1400" dirty="0" smtClean="0"/>
              <a:t>바꿔본다</a:t>
            </a:r>
            <a:r>
              <a:rPr lang="en-US" altLang="ko-KR" sz="1400" dirty="0" smtClean="0"/>
              <a:t>.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9" y="1826008"/>
            <a:ext cx="5400675" cy="26384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6319" y="4857734"/>
            <a:ext cx="5915665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피에조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스피커를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8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번에 연결하고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,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앞에 똑같이 조도센서를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A0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핀에 연결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12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4793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조도센서값을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이용하여</a:t>
            </a:r>
            <a:r>
              <a:rPr lang="en-US" altLang="ko-KR" sz="1400" dirty="0"/>
              <a:t>,</a:t>
            </a:r>
            <a:r>
              <a:rPr lang="ko-KR" altLang="en-US" sz="1400" dirty="0" err="1"/>
              <a:t>피에조</a:t>
            </a:r>
            <a:r>
              <a:rPr lang="ko-KR" altLang="en-US" sz="1400" dirty="0"/>
              <a:t> 스피커의 소리를 </a:t>
            </a:r>
            <a:r>
              <a:rPr lang="ko-KR" altLang="en-US" sz="1400" dirty="0" smtClean="0"/>
              <a:t>바꿔본다</a:t>
            </a:r>
            <a:r>
              <a:rPr lang="en-US" altLang="ko-KR" sz="1400" dirty="0" smtClean="0"/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2023096"/>
            <a:ext cx="89376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void setup() { } // </a:t>
            </a:r>
            <a:r>
              <a:rPr lang="ko-KR" altLang="en-US" sz="1400" dirty="0" err="1">
                <a:solidFill>
                  <a:srgbClr val="666666"/>
                </a:solidFill>
                <a:latin typeface="MalgunGothicRegular"/>
              </a:rPr>
              <a:t>시작할때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 별도로 설정할 것은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없다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void loop()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666666"/>
              </a:solidFill>
              <a:latin typeface="MalgunGothicRegular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//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조도센서의 값을 읽어서 </a:t>
            </a:r>
            <a:r>
              <a:rPr lang="ko-KR" altLang="en-US" sz="1400" dirty="0" err="1">
                <a:solidFill>
                  <a:srgbClr val="666666"/>
                </a:solidFill>
                <a:latin typeface="MalgunGothicRegular"/>
              </a:rPr>
              <a:t>피에조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 스피커의 음 높이를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변경한다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</a:t>
            </a:r>
            <a:r>
              <a:rPr lang="ko-KR" altLang="en-US" sz="1400" dirty="0" err="1">
                <a:solidFill>
                  <a:srgbClr val="666666"/>
                </a:solidFill>
                <a:latin typeface="MalgunGothicRegular"/>
              </a:rPr>
              <a:t>피에조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 스피커가 낼 수 있는 음의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범위가 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31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에서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4978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이기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때문에 아래와 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같이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설정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tone(8, map(</a:t>
            </a:r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analogRead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(A0),0,1023,31,4978), 20);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endParaRPr lang="en-US" altLang="ko-KR" sz="1400" dirty="0" smtClean="0">
              <a:solidFill>
                <a:srgbClr val="666666"/>
              </a:solidFill>
              <a:latin typeface="MalgunGothicRegular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//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0.5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초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멈춘다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delay(500);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}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ko-KR" altLang="en-US" sz="1400" dirty="0"/>
              <a:t/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648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9" y="1589027"/>
            <a:ext cx="8780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날이 저물어 어두워지려고 할 때 하나 둘씩 가로등이 켜지는 것을 본 적이 있을 겁니다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r>
              <a:rPr lang="ko-KR" altLang="en-US" sz="1400" dirty="0"/>
              <a:t>주변에 아무도 없는 것 같은데 누가 스위치를 눌러 켜주는 것도 아닌데 가로등이 </a:t>
            </a:r>
            <a:r>
              <a:rPr lang="ko-KR" altLang="en-US" sz="1400" dirty="0" smtClean="0"/>
              <a:t>자동으로 켜지는 방식은 무엇일까요</a:t>
            </a:r>
            <a:r>
              <a:rPr lang="en-US" altLang="ko-KR" sz="1400" dirty="0" smtClean="0"/>
              <a:t>? </a:t>
            </a:r>
          </a:p>
          <a:p>
            <a:r>
              <a:rPr lang="ko-KR" altLang="en-US" sz="1400" dirty="0" smtClean="0"/>
              <a:t>그것은 </a:t>
            </a:r>
            <a:r>
              <a:rPr lang="ko-KR" altLang="en-US" sz="1400" dirty="0"/>
              <a:t>가로등이 주변이 밝기를 인식하고 자동으로 불을 켜기 때문입니다</a:t>
            </a:r>
          </a:p>
        </p:txBody>
      </p:sp>
      <p:pic>
        <p:nvPicPr>
          <p:cNvPr id="12290" name="Picture 2" descr="ìëì´ë¸, Arduino, ìëì´ë¸ ì¤ìµ, ìëì´ë¸ ìì , ìëì´ë¸ êµì¡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827283"/>
            <a:ext cx="3128381" cy="185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5821" y="5044966"/>
            <a:ext cx="51732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빛의 양을 측정하는 센서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err="1" smtClean="0"/>
              <a:t>무극성</a:t>
            </a:r>
            <a:r>
              <a:rPr lang="ko-KR" altLang="en-US" sz="1400" dirty="0" smtClean="0"/>
              <a:t> 소자이므로 회로를 구성할 때  방향을 고려할 필요 없다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내부 저항 한 개와 결합한 간단한 회로 구조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빛의 양에 따라 저항의 크기가 변화하는 특성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내부 저항 값에 따라 다른 전압 값을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747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672614"/>
            <a:ext cx="2514600" cy="2057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319" y="4162097"/>
            <a:ext cx="66062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A0 ~A5, 6</a:t>
            </a:r>
            <a:r>
              <a:rPr lang="ko-KR" altLang="en-US" sz="1400" dirty="0" smtClean="0"/>
              <a:t>개의 아날로그 입력단자를 사용</a:t>
            </a:r>
            <a:endParaRPr lang="en-US" altLang="ko-KR" sz="1400" dirty="0" smtClean="0"/>
          </a:p>
          <a:p>
            <a:r>
              <a:rPr lang="ko-KR" altLang="en-US" sz="1400" dirty="0" smtClean="0"/>
              <a:t>빛의 밝기는 아날로그 값으로 처리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- </a:t>
            </a:r>
            <a:r>
              <a:rPr lang="ko-KR" altLang="en-US" sz="1400" dirty="0" smtClean="0"/>
              <a:t>아주 밝다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밝다</a:t>
            </a:r>
            <a:r>
              <a:rPr lang="en-US" altLang="ko-KR" sz="1400" dirty="0" smtClean="0"/>
              <a:t>.  </a:t>
            </a:r>
            <a:r>
              <a:rPr lang="ko-KR" altLang="en-US" sz="1400" dirty="0" smtClean="0"/>
              <a:t>조금 밝다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어둡다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조금 어둡다 등으로 다양한 상태 존재</a:t>
            </a:r>
            <a:endParaRPr lang="en-US" altLang="ko-KR" sz="1400" dirty="0" smtClean="0"/>
          </a:p>
          <a:p>
            <a:r>
              <a:rPr lang="ko-KR" altLang="en-US" sz="1400" dirty="0" smtClean="0"/>
              <a:t>빛의 밝기에 따라 </a:t>
            </a:r>
            <a:r>
              <a:rPr lang="en-US" altLang="ko-KR" sz="1400" dirty="0" smtClean="0"/>
              <a:t>0 ~ 5V </a:t>
            </a:r>
            <a:r>
              <a:rPr lang="ko-KR" altLang="en-US" sz="1400" dirty="0" smtClean="0"/>
              <a:t>사이의 다양한 </a:t>
            </a:r>
            <a:r>
              <a:rPr lang="ko-KR" altLang="en-US" sz="1400" dirty="0" err="1" smtClean="0"/>
              <a:t>전압값을</a:t>
            </a:r>
            <a:r>
              <a:rPr lang="ko-KR" altLang="en-US" sz="1400" dirty="0" smtClean="0"/>
              <a:t> 출력하므로 아날로그로 처리 필요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44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15362" name="Picture 2" descr="ìëì´ë¸, Arduino, ìëì´ë¸ ì¤ìµ, ìëì´ë¸ ìì , ìëì´ë¸ êµì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589027"/>
            <a:ext cx="5774067" cy="429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28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705414"/>
            <a:ext cx="87590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가로등이 점점 밝아지게 하려면 밝다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어둡다 </a:t>
            </a:r>
            <a:r>
              <a:rPr lang="ko-KR" altLang="en-US" sz="1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두가지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상태만 있는 것이 아니라 점점 어두워지고 점점 밝아지는 다양한 상태가 있기 때문에 디지털이 아닌 </a:t>
            </a:r>
            <a:r>
              <a:rPr lang="ko-KR" altLang="en-US" sz="1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아날로그값을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사용해야 </a:t>
            </a:r>
            <a:r>
              <a:rPr lang="ko-KR" altLang="en-US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그래서 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아날로그 출력 단자를 </a:t>
            </a:r>
            <a:r>
              <a:rPr lang="ko-KR" altLang="en-US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사용한다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진폭변조 단자라고 하는데 </a:t>
            </a:r>
            <a:r>
              <a:rPr lang="ko-KR" altLang="en-US" sz="14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보드에 보면 디지털 핀 밑에 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PWM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이라고 써져 있는 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3,5,6,9,10,11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ko-KR" altLang="en-US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핀에 발광 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다이오드를 연결하면 </a:t>
            </a:r>
            <a:r>
              <a:rPr lang="ko-KR" altLang="en-US" sz="1400" dirty="0" smtClean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된다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9" y="3074100"/>
            <a:ext cx="7038975" cy="3581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966952" y="2874965"/>
            <a:ext cx="1471449" cy="37805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가장 어두음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가장 밝음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아래 화살표를 별도로 해주세요</a:t>
            </a:r>
            <a:r>
              <a:rPr lang="en-US" altLang="ko-KR" dirty="0" smtClean="0">
                <a:solidFill>
                  <a:srgbClr val="FF0000"/>
                </a:solidFill>
              </a:rPr>
              <a:t>..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9" y="1814927"/>
            <a:ext cx="8538491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int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lightPin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= 0; // 0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번과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번 단자 번호를 저장할 변수를 선언하고 이름을 부여한다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err="1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nt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ledPin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= 3; // 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void setup()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pinMode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ledPin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, OUTPUT); // </a:t>
            </a:r>
            <a:r>
              <a:rPr lang="en-US" altLang="ko-KR" sz="1400" dirty="0" err="1" smtClean="0">
                <a:solidFill>
                  <a:srgbClr val="000000"/>
                </a:solidFill>
                <a:latin typeface="+mn-ea"/>
              </a:rPr>
              <a:t>ledPin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400" dirty="0" smtClean="0">
                <a:solidFill>
                  <a:srgbClr val="000000"/>
                </a:solidFill>
                <a:latin typeface="+mn-ea"/>
              </a:rPr>
              <a:t>단자를 출력모드로 설정한다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.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en-US" altLang="ko-KR" sz="1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v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oid loop()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{</a:t>
            </a:r>
            <a:r>
              <a:rPr lang="en-US" altLang="ko-KR" sz="1400" dirty="0" smtClean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ko-KR" sz="1400" dirty="0" smtClean="0">
                <a:latin typeface="+mn-ea"/>
              </a:rPr>
              <a:t>  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lightLevel</a:t>
            </a:r>
            <a:r>
              <a:rPr lang="en-US" altLang="ko-KR" sz="1400" dirty="0" smtClean="0">
                <a:latin typeface="+mn-ea"/>
              </a:rPr>
              <a:t> = </a:t>
            </a:r>
            <a:r>
              <a:rPr lang="en-US" altLang="ko-KR" sz="1400" dirty="0" err="1" smtClean="0">
                <a:latin typeface="+mn-ea"/>
              </a:rPr>
              <a:t>analogRead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lightPin</a:t>
            </a:r>
            <a:r>
              <a:rPr lang="en-US" altLang="ko-KR" sz="1400" dirty="0" smtClean="0">
                <a:latin typeface="+mn-ea"/>
              </a:rPr>
              <a:t>); // </a:t>
            </a:r>
            <a:r>
              <a:rPr lang="ko-KR" altLang="en-US" sz="1400" dirty="0" smtClean="0">
                <a:latin typeface="+mn-ea"/>
              </a:rPr>
              <a:t>아날로그 </a:t>
            </a:r>
            <a:r>
              <a:rPr lang="en-US" altLang="ko-KR" sz="1400" dirty="0" err="1" smtClean="0">
                <a:latin typeface="+mn-ea"/>
              </a:rPr>
              <a:t>lightPin</a:t>
            </a:r>
            <a:r>
              <a:rPr lang="ko-KR" altLang="en-US" sz="1400" dirty="0" smtClean="0">
                <a:latin typeface="+mn-ea"/>
              </a:rPr>
              <a:t>의 </a:t>
            </a:r>
            <a:r>
              <a:rPr lang="ko-KR" altLang="en-US" sz="1400" dirty="0" err="1" smtClean="0">
                <a:latin typeface="+mn-ea"/>
              </a:rPr>
              <a:t>전압갑을</a:t>
            </a:r>
            <a:r>
              <a:rPr lang="ko-KR" altLang="en-US" sz="1400" dirty="0" smtClean="0">
                <a:latin typeface="+mn-ea"/>
              </a:rPr>
              <a:t> 읽는다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lightLevel</a:t>
            </a:r>
            <a:r>
              <a:rPr lang="en-US" altLang="ko-KR" sz="1400" dirty="0" smtClean="0">
                <a:latin typeface="+mn-ea"/>
              </a:rPr>
              <a:t> = map(</a:t>
            </a:r>
            <a:r>
              <a:rPr lang="en-US" altLang="ko-KR" sz="1400" dirty="0" err="1" smtClean="0">
                <a:latin typeface="+mn-ea"/>
              </a:rPr>
              <a:t>lightLevel</a:t>
            </a:r>
            <a:r>
              <a:rPr lang="en-US" altLang="ko-KR" sz="1400" dirty="0" smtClean="0">
                <a:latin typeface="+mn-ea"/>
              </a:rPr>
              <a:t>, 0, 1023, 0, 255); // 0 ~ 255 </a:t>
            </a:r>
            <a:r>
              <a:rPr lang="ko-KR" altLang="en-US" sz="1400" dirty="0" err="1" smtClean="0">
                <a:latin typeface="+mn-ea"/>
              </a:rPr>
              <a:t>범위내로</a:t>
            </a:r>
            <a:r>
              <a:rPr lang="ko-KR" altLang="en-US" sz="1400" dirty="0" smtClean="0">
                <a:latin typeface="+mn-ea"/>
              </a:rPr>
              <a:t> 값을 조정한다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 smtClean="0">
                <a:latin typeface="+mn-ea"/>
              </a:rPr>
              <a:t>analogWrite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ledPin</a:t>
            </a:r>
            <a:r>
              <a:rPr lang="en-US" altLang="ko-KR" sz="1400" dirty="0" smtClean="0">
                <a:latin typeface="+mn-ea"/>
              </a:rPr>
              <a:t>, 255 – </a:t>
            </a:r>
            <a:r>
              <a:rPr lang="en-US" altLang="ko-KR" sz="1400" dirty="0" err="1" smtClean="0">
                <a:latin typeface="+mn-ea"/>
              </a:rPr>
              <a:t>lightLevel</a:t>
            </a:r>
            <a:r>
              <a:rPr lang="en-US" altLang="ko-KR" sz="1400" dirty="0" smtClean="0">
                <a:latin typeface="+mn-ea"/>
              </a:rPr>
              <a:t>); // </a:t>
            </a:r>
            <a:r>
              <a:rPr lang="ko-KR" altLang="en-US" sz="1400" dirty="0" smtClean="0">
                <a:latin typeface="+mn-ea"/>
              </a:rPr>
              <a:t>어두울 때 밝게 켜지고 밝을 때 어둡게 되거나 꺼질 수 있도록 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                                                                          </a:t>
            </a:r>
            <a:r>
              <a:rPr lang="ko-KR" altLang="en-US" sz="1400" dirty="0" smtClean="0">
                <a:latin typeface="+mn-ea"/>
              </a:rPr>
              <a:t>최대값 </a:t>
            </a:r>
            <a:r>
              <a:rPr lang="en-US" altLang="ko-KR" sz="1400" dirty="0" smtClean="0">
                <a:latin typeface="+mn-ea"/>
              </a:rPr>
              <a:t>255</a:t>
            </a:r>
            <a:r>
              <a:rPr lang="ko-KR" altLang="en-US" sz="1400" dirty="0" smtClean="0">
                <a:latin typeface="+mn-ea"/>
              </a:rPr>
              <a:t>에서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뺀 값을 설정한다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delay(100); // 100ms</a:t>
            </a:r>
            <a:r>
              <a:rPr lang="ko-KR" altLang="en-US" sz="1400" dirty="0" smtClean="0">
                <a:latin typeface="+mn-ea"/>
              </a:rPr>
              <a:t>간 대기한다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r>
              <a:rPr lang="en-US" altLang="ko-KR" sz="1400" dirty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11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4916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b="1" dirty="0"/>
              <a:t>어두워지면 점점 밝아지는 가로등 만들기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9" y="1814927"/>
            <a:ext cx="7437805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정수형 변수 </a:t>
            </a:r>
            <a:r>
              <a:rPr lang="en-US" altLang="ko-KR" sz="1400" dirty="0" err="1"/>
              <a:t>lightPin</a:t>
            </a:r>
            <a:r>
              <a:rPr lang="ko-KR" altLang="en-US" sz="1400" dirty="0"/>
              <a:t>과 </a:t>
            </a:r>
            <a:r>
              <a:rPr lang="en-US" altLang="ko-KR" sz="1400" dirty="0" err="1"/>
              <a:t>ledPin</a:t>
            </a:r>
            <a:r>
              <a:rPr lang="ko-KR" altLang="en-US" sz="1400" dirty="0"/>
              <a:t>을 선언해서 </a:t>
            </a:r>
            <a:r>
              <a:rPr lang="en-US" altLang="ko-KR" sz="1400" dirty="0"/>
              <a:t>0</a:t>
            </a:r>
            <a:r>
              <a:rPr lang="ko-KR" altLang="en-US" sz="1400" dirty="0"/>
              <a:t>과 </a:t>
            </a:r>
            <a:r>
              <a:rPr lang="en-US" altLang="ko-KR" sz="1400" dirty="0"/>
              <a:t>3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대입한다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번 단자와 </a:t>
            </a:r>
            <a:r>
              <a:rPr lang="en-US" altLang="ko-KR" sz="1400" dirty="0"/>
              <a:t>3</a:t>
            </a:r>
            <a:r>
              <a:rPr lang="ko-KR" altLang="en-US" sz="1400" dirty="0"/>
              <a:t>번 단자를 사용하겠다는 </a:t>
            </a:r>
            <a:r>
              <a:rPr lang="ko-KR" altLang="en-US" sz="1400" dirty="0" smtClean="0"/>
              <a:t>의미이다</a:t>
            </a:r>
            <a:r>
              <a:rPr lang="en-US" altLang="ko-KR" sz="1400" dirty="0" smtClean="0"/>
              <a:t>.</a:t>
            </a:r>
          </a:p>
          <a:p>
            <a:endParaRPr lang="ko-KR" altLang="en-US" sz="1400" dirty="0"/>
          </a:p>
          <a:p>
            <a:r>
              <a:rPr lang="en-US" altLang="ko-KR" sz="1400" dirty="0"/>
              <a:t>setup() </a:t>
            </a:r>
            <a:r>
              <a:rPr lang="ko-KR" altLang="en-US" sz="1400" dirty="0"/>
              <a:t>함수에서는 </a:t>
            </a:r>
            <a:r>
              <a:rPr lang="en-US" altLang="ko-KR" sz="1400" dirty="0" err="1"/>
              <a:t>pinMode</a:t>
            </a:r>
            <a:r>
              <a:rPr lang="ko-KR" altLang="en-US" sz="1400" dirty="0"/>
              <a:t>함수를 호출하여 </a:t>
            </a:r>
            <a:r>
              <a:rPr lang="en-US" altLang="ko-KR" sz="1400" dirty="0" err="1"/>
              <a:t>ledPin</a:t>
            </a:r>
            <a:r>
              <a:rPr lang="ko-KR" altLang="en-US" sz="1400" dirty="0"/>
              <a:t>핀을 모두 출력으로 </a:t>
            </a:r>
            <a:r>
              <a:rPr lang="ko-KR" altLang="en-US" sz="1400" dirty="0" smtClean="0"/>
              <a:t>설정한다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그 </a:t>
            </a:r>
            <a:r>
              <a:rPr lang="ko-KR" altLang="en-US" sz="1400" dirty="0"/>
              <a:t>다음 </a:t>
            </a:r>
            <a:r>
              <a:rPr lang="en-US" altLang="ko-KR" sz="1400" dirty="0"/>
              <a:t>loop()</a:t>
            </a:r>
            <a:r>
              <a:rPr lang="ko-KR" altLang="en-US" sz="1400" dirty="0"/>
              <a:t>함수가 </a:t>
            </a:r>
            <a:r>
              <a:rPr lang="ko-KR" altLang="en-US" sz="1400" dirty="0" smtClean="0"/>
              <a:t>시작된다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loop()</a:t>
            </a:r>
            <a:r>
              <a:rPr lang="ko-KR" altLang="en-US" sz="1400" dirty="0"/>
              <a:t>함수 내부에 있는 문장들은 무한히 </a:t>
            </a:r>
            <a:r>
              <a:rPr lang="ko-KR" altLang="en-US" sz="1400" dirty="0" smtClean="0"/>
              <a:t>반복된다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광센서에서</a:t>
            </a:r>
            <a:r>
              <a:rPr lang="ko-KR" altLang="en-US" sz="1400" dirty="0"/>
              <a:t> 현재 주변 빛의 밝기를 읽어야 하므로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()</a:t>
            </a:r>
            <a:r>
              <a:rPr lang="ko-KR" altLang="en-US" sz="1400" dirty="0"/>
              <a:t>함수를 호출하여 </a:t>
            </a:r>
            <a:endParaRPr lang="en-US" altLang="ko-KR" sz="1400" dirty="0" smtClean="0"/>
          </a:p>
          <a:p>
            <a:r>
              <a:rPr lang="en-US" altLang="ko-KR" sz="1400" dirty="0" err="1" smtClean="0"/>
              <a:t>lightPin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전압값을</a:t>
            </a:r>
            <a:r>
              <a:rPr lang="ko-KR" altLang="en-US" sz="1400" dirty="0"/>
              <a:t> 읽어 변수 </a:t>
            </a:r>
            <a:r>
              <a:rPr lang="en-US" altLang="ko-KR" sz="1400" dirty="0" err="1"/>
              <a:t>lightValue</a:t>
            </a:r>
            <a:r>
              <a:rPr lang="ko-KR" altLang="en-US" sz="1400" dirty="0"/>
              <a:t>에 </a:t>
            </a:r>
            <a:r>
              <a:rPr lang="ko-KR" altLang="en-US" sz="1400" dirty="0" smtClean="0"/>
              <a:t>대입한다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그 다음</a:t>
            </a:r>
            <a:r>
              <a:rPr lang="en-US" altLang="ko-KR" sz="1400" dirty="0"/>
              <a:t>, map()</a:t>
            </a:r>
            <a:r>
              <a:rPr lang="ko-KR" altLang="en-US" sz="1400" dirty="0"/>
              <a:t>함수를 호출하여 </a:t>
            </a:r>
            <a:r>
              <a:rPr lang="en-US" altLang="ko-KR" sz="1400" dirty="0"/>
              <a:t>0 ~ 255 </a:t>
            </a:r>
            <a:r>
              <a:rPr lang="ko-KR" altLang="en-US" sz="1400" dirty="0"/>
              <a:t>범위 내의 값으로 조정하여 </a:t>
            </a:r>
            <a:r>
              <a:rPr lang="en-US" altLang="ko-KR" sz="1400" dirty="0" err="1"/>
              <a:t>lightValue</a:t>
            </a:r>
            <a:r>
              <a:rPr lang="ko-KR" altLang="en-US" sz="1400" dirty="0"/>
              <a:t>에 다시 </a:t>
            </a:r>
            <a:r>
              <a:rPr lang="ko-KR" altLang="en-US" sz="1400" dirty="0" smtClean="0"/>
              <a:t>대입한다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analogWrite</a:t>
            </a:r>
            <a:r>
              <a:rPr lang="en-US" altLang="ko-KR" sz="1400" dirty="0"/>
              <a:t>() 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255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lightValue</a:t>
            </a:r>
            <a:r>
              <a:rPr lang="ko-KR" altLang="en-US" sz="1400" dirty="0"/>
              <a:t>를 뺀 값을 인자로 </a:t>
            </a:r>
            <a:r>
              <a:rPr lang="ko-KR" altLang="en-US" sz="1400" dirty="0" smtClean="0"/>
              <a:t>넘겨준다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주변밝기가 </a:t>
            </a:r>
            <a:r>
              <a:rPr lang="ko-KR" altLang="en-US" sz="1400" dirty="0"/>
              <a:t>어두울 때 </a:t>
            </a:r>
            <a:r>
              <a:rPr lang="ko-KR" altLang="en-US" sz="1400" dirty="0" err="1" smtClean="0"/>
              <a:t>밝게하고</a:t>
            </a:r>
            <a:r>
              <a:rPr lang="ko-KR" altLang="en-US" sz="1400" dirty="0" smtClean="0"/>
              <a:t> 밝으면 </a:t>
            </a:r>
            <a:r>
              <a:rPr lang="ko-KR" altLang="en-US" sz="1400" dirty="0"/>
              <a:t>어둡게 설정해야 하기 </a:t>
            </a:r>
            <a:r>
              <a:rPr lang="ko-KR" altLang="en-US" sz="1400" dirty="0" smtClean="0"/>
              <a:t>때문이다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delay(100)</a:t>
            </a:r>
            <a:r>
              <a:rPr lang="ko-KR" altLang="en-US" sz="1400" dirty="0"/>
              <a:t>함수를 호출하여 </a:t>
            </a:r>
            <a:r>
              <a:rPr lang="en-US" altLang="ko-KR" sz="1400" dirty="0"/>
              <a:t>100</a:t>
            </a:r>
            <a:r>
              <a:rPr lang="ko-KR" altLang="en-US" sz="1400" dirty="0" err="1"/>
              <a:t>밀리초간</a:t>
            </a:r>
            <a:r>
              <a:rPr lang="ko-KR" altLang="en-US" sz="1400" dirty="0"/>
              <a:t> 대기 명령을 </a:t>
            </a:r>
            <a:r>
              <a:rPr lang="ko-KR" altLang="en-US" sz="1400" dirty="0" smtClean="0"/>
              <a:t>준다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89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조도 센서개요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26" name="Picture 2" descr="https://kocoafab.cc/data/15012104260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233488"/>
            <a:ext cx="7144741" cy="282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9" y="4055266"/>
            <a:ext cx="87225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조도센서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(Photo Resistor)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는 주변의 밝기를 측정하는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센서이다</a:t>
            </a:r>
            <a:r>
              <a:rPr lang="en-US" altLang="ko-KR" sz="1400" dirty="0" smtClean="0">
                <a:solidFill>
                  <a:srgbClr val="8F8E8E"/>
                </a:solidFill>
                <a:latin typeface="Noto Sans KR"/>
              </a:rPr>
              <a:t>.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/>
            </a:r>
            <a:br>
              <a:rPr lang="en-US" altLang="ko-KR" sz="1400" dirty="0">
                <a:solidFill>
                  <a:srgbClr val="8F8E8E"/>
                </a:solidFill>
                <a:latin typeface="Noto Sans KR"/>
              </a:rPr>
            </a:b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/>
            </a:r>
            <a:br>
              <a:rPr lang="en-US" altLang="ko-KR" sz="1400" dirty="0">
                <a:solidFill>
                  <a:srgbClr val="8F8E8E"/>
                </a:solidFill>
                <a:latin typeface="Noto Sans KR"/>
              </a:rPr>
            </a:br>
            <a:r>
              <a:rPr lang="ko-KR" altLang="en-US" sz="1400" dirty="0" err="1" smtClean="0">
                <a:solidFill>
                  <a:srgbClr val="8F8E8E"/>
                </a:solidFill>
                <a:latin typeface="Noto Sans KR"/>
              </a:rPr>
              <a:t>광에너지</a:t>
            </a:r>
            <a:r>
              <a:rPr lang="en-US" altLang="ko-KR" sz="1400" dirty="0" smtClean="0">
                <a:solidFill>
                  <a:srgbClr val="8F8E8E"/>
                </a:solidFill>
                <a:latin typeface="Noto Sans KR"/>
              </a:rPr>
              <a:t>(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빛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)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를 받으면 내부에 움직이는 전자가 발생하여 전도율이 변하는 광전효과를 가지는 소자를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사용하며</a:t>
            </a:r>
            <a:r>
              <a:rPr lang="en-US" altLang="ko-KR" sz="1400" dirty="0" smtClean="0">
                <a:solidFill>
                  <a:srgbClr val="8F8E8E"/>
                </a:solidFill>
                <a:latin typeface="Noto Sans KR"/>
              </a:rPr>
              <a:t>,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황화카드뮴을 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(</a:t>
            </a:r>
            <a:r>
              <a:rPr lang="en-US" altLang="ko-KR" sz="1400" dirty="0" err="1">
                <a:solidFill>
                  <a:srgbClr val="8F8E8E"/>
                </a:solidFill>
                <a:latin typeface="Noto Sans KR"/>
              </a:rPr>
              <a:t>Cds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)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를 소자로 사용한 경우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, </a:t>
            </a:r>
            <a:r>
              <a:rPr lang="en-US" altLang="ko-KR" sz="1400" dirty="0" err="1">
                <a:solidFill>
                  <a:srgbClr val="8F8E8E"/>
                </a:solidFill>
                <a:latin typeface="Noto Sans KR"/>
              </a:rPr>
              <a:t>CdS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센서라고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한다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.</a:t>
            </a:r>
            <a:br>
              <a:rPr lang="en-US" altLang="ko-KR" sz="1400" dirty="0">
                <a:solidFill>
                  <a:srgbClr val="8F8E8E"/>
                </a:solidFill>
                <a:latin typeface="Noto Sans KR"/>
              </a:rPr>
            </a:b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 </a:t>
            </a:r>
          </a:p>
          <a:p>
            <a:r>
              <a:rPr lang="en-US" altLang="ko-KR" sz="1400" dirty="0" err="1">
                <a:solidFill>
                  <a:srgbClr val="8F8E8E"/>
                </a:solidFill>
                <a:latin typeface="Noto Sans KR"/>
              </a:rPr>
              <a:t>CdS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센서는 작고 저렴하기 때문에 가장 보편적으로 사용되고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있다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.</a:t>
            </a:r>
          </a:p>
          <a:p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어두워지면 자동으로 켜지는 가로등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자동차의 헤드라이트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, </a:t>
            </a:r>
            <a:r>
              <a:rPr lang="ko-KR" altLang="en-US" sz="1400" dirty="0">
                <a:solidFill>
                  <a:srgbClr val="8F8E8E"/>
                </a:solidFill>
                <a:latin typeface="Noto Sans KR"/>
              </a:rPr>
              <a:t>밝기에 따라 변하는 핸드폰 화면 액정 등 실생활에서도 쉽게 찾아 볼 수 </a:t>
            </a:r>
            <a:r>
              <a:rPr lang="ko-KR" altLang="en-US" sz="1400" dirty="0" smtClean="0">
                <a:solidFill>
                  <a:srgbClr val="8F8E8E"/>
                </a:solidFill>
                <a:latin typeface="Noto Sans KR"/>
              </a:rPr>
              <a:t>있다</a:t>
            </a:r>
            <a:r>
              <a:rPr lang="en-US" altLang="ko-KR" sz="1400" dirty="0">
                <a:solidFill>
                  <a:srgbClr val="8F8E8E"/>
                </a:solidFill>
                <a:latin typeface="Noto Sans KR"/>
              </a:rPr>
              <a:t>.</a:t>
            </a:r>
            <a:endParaRPr lang="en-US" altLang="ko-KR" sz="1400" b="0" i="0" dirty="0">
              <a:solidFill>
                <a:srgbClr val="8F8E8E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312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5894" y="947057"/>
            <a:ext cx="807945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Framesensor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빛의 감지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부저가</a:t>
            </a:r>
            <a:r>
              <a:rPr lang="ko-KR" altLang="en-US" dirty="0" smtClean="0"/>
              <a:t> 올린다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버튼을 누르면 </a:t>
            </a:r>
            <a:r>
              <a:rPr lang="ko-KR" altLang="en-US" dirty="0" err="1" smtClean="0"/>
              <a:t>부저가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Off</a:t>
            </a:r>
          </a:p>
          <a:p>
            <a:r>
              <a:rPr lang="ko-KR" altLang="en-US" dirty="0" smtClean="0"/>
              <a:t>조도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빛이 밝아지면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약하지게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특정한 </a:t>
            </a:r>
            <a:r>
              <a:rPr lang="ko-KR" altLang="en-US" dirty="0" err="1" smtClean="0"/>
              <a:t>조도값이</a:t>
            </a:r>
            <a:r>
              <a:rPr lang="ko-KR" altLang="en-US" dirty="0" smtClean="0"/>
              <a:t> 왔을 때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최하등</a:t>
            </a:r>
            <a:r>
              <a:rPr lang="en-US" altLang="ko-KR" dirty="0" smtClean="0"/>
              <a:t>) </a:t>
            </a:r>
            <a:r>
              <a:rPr lang="ko-KR" altLang="en-US" dirty="0" smtClean="0"/>
              <a:t>울린다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PIR </a:t>
            </a:r>
            <a:r>
              <a:rPr lang="ko-KR" altLang="en-US" dirty="0" smtClean="0"/>
              <a:t>센서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움직임이 감지되면 </a:t>
            </a:r>
            <a:r>
              <a:rPr lang="ko-KR" altLang="en-US" dirty="0" err="1" smtClean="0"/>
              <a:t>부저가</a:t>
            </a:r>
            <a:r>
              <a:rPr lang="ko-KR" altLang="en-US" dirty="0" smtClean="0"/>
              <a:t> 울리거나 </a:t>
            </a:r>
            <a:r>
              <a:rPr lang="en-US" altLang="ko-KR" dirty="0" smtClean="0"/>
              <a:t>LED</a:t>
            </a:r>
            <a:r>
              <a:rPr lang="ko-KR" altLang="en-US" dirty="0" smtClean="0"/>
              <a:t>가 켜지거나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Echo </a:t>
            </a:r>
            <a:r>
              <a:rPr lang="ko-KR" altLang="en-US" dirty="0" smtClean="0"/>
              <a:t>시스템 설계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온도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습도 추가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특정한 값 이상이면 특정한 이벤트 발생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로테이션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터치 센서로 제어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90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1465" y="733246"/>
            <a:ext cx="6564618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소리가 감지되면 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버튼을 누르면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종료된다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터치가 감지되면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켜지고 조도센서가 켜진다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버튼을 누르면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끄지고</a:t>
            </a:r>
            <a:r>
              <a:rPr lang="ko-KR" altLang="en-US" sz="1400" dirty="0" smtClean="0"/>
              <a:t> 조도센서가 </a:t>
            </a:r>
            <a:r>
              <a:rPr lang="ko-KR" altLang="en-US" sz="1400" dirty="0" err="1" smtClean="0"/>
              <a:t>끄진다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모션이 감지되면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올리고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켜진다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모션이 </a:t>
            </a:r>
            <a:r>
              <a:rPr lang="ko-KR" altLang="en-US" sz="1400" dirty="0" err="1" smtClean="0"/>
              <a:t>동작안하면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종료되고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오프된다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온도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습도 특정 수치 이상이면 </a:t>
            </a:r>
            <a:r>
              <a:rPr lang="en-US" altLang="ko-KR" sz="1400" dirty="0" smtClean="0"/>
              <a:t>LED, Buzzer ON</a:t>
            </a:r>
          </a:p>
          <a:p>
            <a:endParaRPr lang="en-US" altLang="ko-KR" sz="1400" dirty="0"/>
          </a:p>
          <a:p>
            <a:r>
              <a:rPr lang="en-US" altLang="ko-KR" sz="1400" dirty="0" err="1" smtClean="0"/>
              <a:t>Framesensor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빛의 감지 </a:t>
            </a:r>
            <a:r>
              <a:rPr lang="en-US" altLang="ko-KR" sz="1400" dirty="0" smtClean="0"/>
              <a:t>-&gt;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올린다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버튼을 누르면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Off</a:t>
            </a:r>
          </a:p>
          <a:p>
            <a:r>
              <a:rPr lang="ko-KR" altLang="en-US" sz="1400" dirty="0" smtClean="0"/>
              <a:t>조도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빛이 밝아지면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약하지게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특정한 </a:t>
            </a:r>
            <a:r>
              <a:rPr lang="ko-KR" altLang="en-US" sz="1400" dirty="0" err="1" smtClean="0"/>
              <a:t>조도값이</a:t>
            </a:r>
            <a:r>
              <a:rPr lang="ko-KR" altLang="en-US" sz="1400" dirty="0" smtClean="0"/>
              <a:t> 왔을 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최하등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울린다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PIR </a:t>
            </a:r>
            <a:r>
              <a:rPr lang="ko-KR" altLang="en-US" sz="1400" dirty="0" smtClean="0"/>
              <a:t>센서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움직임이 감지되면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울리거나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켜지거나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Echo </a:t>
            </a:r>
            <a:r>
              <a:rPr lang="ko-KR" altLang="en-US" sz="1400" dirty="0" smtClean="0"/>
              <a:t>시스템 설계 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온도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습도 추가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특정한 값 이상이면 특정한 이벤트 발생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로테이션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터치 센서로 제어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조도 센서를 통해서 빛이 밝아지면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약해지고 빛이 약해지면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가 올라간다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LED</a:t>
            </a:r>
            <a:r>
              <a:rPr lang="ko-KR" altLang="en-US" sz="1400" dirty="0" smtClean="0"/>
              <a:t>가 </a:t>
            </a:r>
            <a:r>
              <a:rPr lang="ko-KR" altLang="en-US" sz="1400" dirty="0" err="1" smtClean="0"/>
              <a:t>특정값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최하값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30 </a:t>
            </a:r>
            <a:r>
              <a:rPr lang="ko-KR" altLang="en-US" sz="1400" dirty="0" smtClean="0"/>
              <a:t>이하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일 때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울린다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버튼이 누르면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종료된다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모션이 감지되면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울리고 버튼을 누르면 </a:t>
            </a:r>
            <a:r>
              <a:rPr lang="ko-KR" altLang="en-US" sz="1400" dirty="0" err="1" smtClean="0"/>
              <a:t>부저가</a:t>
            </a:r>
            <a:r>
              <a:rPr lang="ko-KR" altLang="en-US" sz="1400" dirty="0" smtClean="0"/>
              <a:t> 종료된다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/>
              <a:t>온도</a:t>
            </a:r>
            <a:r>
              <a:rPr lang="en-US" altLang="ko-KR" sz="1400" dirty="0"/>
              <a:t>/</a:t>
            </a:r>
            <a:r>
              <a:rPr lang="ko-KR" altLang="en-US" sz="1400" dirty="0"/>
              <a:t>습도 특정 수치 이상이면 </a:t>
            </a:r>
            <a:r>
              <a:rPr lang="en-US" altLang="ko-KR" sz="1400" dirty="0"/>
              <a:t>LED, Buzzer </a:t>
            </a:r>
            <a:r>
              <a:rPr lang="en-US" altLang="ko-KR" sz="1400" dirty="0" smtClean="0"/>
              <a:t>ON</a:t>
            </a:r>
            <a:r>
              <a:rPr lang="ko-KR" altLang="en-US" sz="1400" dirty="0" smtClean="0"/>
              <a:t>이 되고 버튼을 누르면 종료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66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조도 센서개요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4055266"/>
            <a:ext cx="872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조도센서</a:t>
            </a:r>
            <a:r>
              <a:rPr lang="en-US" altLang="ko-KR" sz="1400" dirty="0"/>
              <a:t>(</a:t>
            </a:r>
            <a:r>
              <a:rPr lang="ko-KR" altLang="en-US" sz="1400" dirty="0"/>
              <a:t>황화 </a:t>
            </a:r>
            <a:r>
              <a:rPr lang="ko-KR" altLang="en-US" sz="1400" dirty="0" err="1"/>
              <a:t>카드뮴셀</a:t>
            </a:r>
            <a:r>
              <a:rPr lang="en-US" altLang="ko-KR" sz="1400" dirty="0"/>
              <a:t>:CDS)</a:t>
            </a:r>
            <a:r>
              <a:rPr lang="ko-KR" altLang="en-US" sz="1400" dirty="0"/>
              <a:t>는 저항의 일종으로 외부 빛의 조도에 의해 </a:t>
            </a:r>
            <a:r>
              <a:rPr lang="ko-KR" altLang="en-US" sz="1400" dirty="0" err="1"/>
              <a:t>저항값이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결정된다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ko-KR" altLang="en-US" sz="1400" dirty="0" smtClean="0"/>
              <a:t>빛이 </a:t>
            </a:r>
            <a:r>
              <a:rPr lang="ko-KR" altLang="en-US" sz="1400" dirty="0"/>
              <a:t>강하면 저항 값이 낮아지고</a:t>
            </a:r>
            <a:r>
              <a:rPr lang="en-US" altLang="ko-KR" sz="1400" dirty="0"/>
              <a:t>, </a:t>
            </a:r>
            <a:r>
              <a:rPr lang="ko-KR" altLang="en-US" sz="1400" dirty="0"/>
              <a:t>빛이 약하면 저항 값이 </a:t>
            </a:r>
            <a:r>
              <a:rPr lang="ko-KR" altLang="en-US" sz="1400" dirty="0" smtClean="0"/>
              <a:t>높아진다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이러한 성질을 이용하면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</a:t>
            </a:r>
            <a:r>
              <a:rPr lang="en-US" altLang="ko-KR" sz="1400" dirty="0"/>
              <a:t>5V </a:t>
            </a:r>
            <a:r>
              <a:rPr lang="ko-KR" altLang="en-US" sz="1400" dirty="0"/>
              <a:t>전압에 밝기에 따른 저항</a:t>
            </a:r>
            <a:r>
              <a:rPr lang="en-US" altLang="ko-KR" sz="1400" dirty="0"/>
              <a:t>(</a:t>
            </a:r>
            <a:r>
              <a:rPr lang="ko-KR" altLang="en-US" sz="1400" dirty="0"/>
              <a:t>조도센서</a:t>
            </a:r>
            <a:r>
              <a:rPr lang="en-US" altLang="ko-KR" sz="1400" dirty="0"/>
              <a:t>)</a:t>
            </a:r>
            <a:r>
              <a:rPr lang="ko-KR" altLang="en-US" sz="1400" dirty="0"/>
              <a:t>을 연결하여 </a:t>
            </a:r>
            <a:r>
              <a:rPr lang="ko-KR" altLang="en-US" sz="1400" dirty="0" err="1"/>
              <a:t>아날로그성</a:t>
            </a:r>
            <a:r>
              <a:rPr lang="ko-KR" altLang="en-US" sz="1400" dirty="0"/>
              <a:t> 신호를</a:t>
            </a:r>
          </a:p>
          <a:p>
            <a:r>
              <a:rPr lang="ko-KR" altLang="en-US" sz="1400" dirty="0"/>
              <a:t>만들 수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결국 밝기를 측정할 수 </a:t>
            </a:r>
            <a:r>
              <a:rPr lang="ko-KR" altLang="en-US" sz="1400" dirty="0" smtClean="0"/>
              <a:t>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CDS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저렴하기때문에</a:t>
            </a:r>
            <a:r>
              <a:rPr lang="ko-KR" altLang="en-US" sz="1400" dirty="0"/>
              <a:t> 가장 </a:t>
            </a:r>
            <a:r>
              <a:rPr lang="ko-KR" altLang="en-US" sz="1400" dirty="0" smtClean="0"/>
              <a:t>보편적으로 사용되고 </a:t>
            </a:r>
            <a:r>
              <a:rPr lang="ko-KR" altLang="en-US" sz="1400" dirty="0"/>
              <a:t>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자동차 헤드라이트나 밝기에 따라 켜지는 조명등 여러 실생활에서 </a:t>
            </a:r>
            <a:r>
              <a:rPr lang="ko-KR" altLang="en-US" sz="1400" dirty="0" smtClean="0"/>
              <a:t>사용되고 있다</a:t>
            </a:r>
            <a:r>
              <a:rPr lang="en-US" altLang="ko-KR" sz="1400" dirty="0"/>
              <a:t>. </a:t>
            </a:r>
            <a:endParaRPr lang="ko-KR" altLang="en-US" sz="1400" dirty="0"/>
          </a:p>
        </p:txBody>
      </p:sp>
      <p:pic>
        <p:nvPicPr>
          <p:cNvPr id="3074" name="Picture 2" descr="dd8457f7720c52a9512181cc3c4d2350_14626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410096"/>
            <a:ext cx="37719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319" y="3219210"/>
            <a:ext cx="17908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황화 카드뮴 셀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CDS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1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조도 센서개요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1233488"/>
            <a:ext cx="877631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Noto Sans KR"/>
              </a:rPr>
              <a:t>- </a:t>
            </a:r>
            <a:r>
              <a:rPr lang="ko-KR" altLang="en-US" sz="1400" b="1" dirty="0" smtClean="0">
                <a:latin typeface="Noto Sans KR"/>
              </a:rPr>
              <a:t>조도센서</a:t>
            </a:r>
            <a:r>
              <a:rPr lang="ko-KR" altLang="en-US" sz="1400" dirty="0">
                <a:latin typeface="Noto Sans KR"/>
              </a:rPr>
              <a:t> </a:t>
            </a:r>
            <a:r>
              <a:rPr lang="ko-KR" altLang="en-US" sz="1400" b="1" dirty="0">
                <a:latin typeface="Noto Sans KR"/>
              </a:rPr>
              <a:t>사용방법</a:t>
            </a:r>
            <a:endParaRPr lang="ko-KR" altLang="en-US" sz="1400" dirty="0">
              <a:latin typeface="Noto Sans KR"/>
            </a:endParaRPr>
          </a:p>
          <a:p>
            <a:r>
              <a:rPr lang="ko-KR" altLang="en-US" sz="1400" dirty="0">
                <a:latin typeface="Noto Sans KR"/>
              </a:rPr>
              <a:t/>
            </a:r>
            <a:br>
              <a:rPr lang="ko-KR" altLang="en-US" sz="1400" dirty="0">
                <a:latin typeface="Noto Sans KR"/>
              </a:rPr>
            </a:br>
            <a:r>
              <a:rPr lang="ko-KR" altLang="en-US" sz="1400" dirty="0">
                <a:latin typeface="Noto Sans KR"/>
              </a:rPr>
              <a:t>조도센서는 극성은 없으나 빛의 양에 따라 전도율이 </a:t>
            </a:r>
            <a:r>
              <a:rPr lang="ko-KR" altLang="en-US" sz="1400" dirty="0" smtClean="0">
                <a:latin typeface="Noto Sans KR"/>
              </a:rPr>
              <a:t>변한다</a:t>
            </a:r>
            <a:r>
              <a:rPr lang="en-US" altLang="ko-KR" sz="1400" dirty="0">
                <a:latin typeface="Noto Sans KR"/>
              </a:rPr>
              <a:t>. </a:t>
            </a:r>
            <a:endParaRPr lang="en-US" altLang="ko-KR" sz="1400" dirty="0" smtClean="0">
              <a:latin typeface="Noto Sans KR"/>
            </a:endParaRPr>
          </a:p>
          <a:p>
            <a:r>
              <a:rPr lang="ko-KR" altLang="en-US" sz="1400" dirty="0" smtClean="0">
                <a:latin typeface="Noto Sans KR"/>
              </a:rPr>
              <a:t>빛의 </a:t>
            </a:r>
            <a:r>
              <a:rPr lang="ko-KR" altLang="en-US" sz="1400" dirty="0">
                <a:latin typeface="Noto Sans KR"/>
              </a:rPr>
              <a:t>양이 많아질 수록 전도율이 높아져 저항이 </a:t>
            </a:r>
            <a:r>
              <a:rPr lang="ko-KR" altLang="en-US" sz="1400" dirty="0" smtClean="0">
                <a:latin typeface="Noto Sans KR"/>
              </a:rPr>
              <a:t>낮아진다</a:t>
            </a:r>
            <a:r>
              <a:rPr lang="en-US" altLang="ko-KR" sz="1400" dirty="0">
                <a:latin typeface="Noto Sans KR"/>
              </a:rPr>
              <a:t>.</a:t>
            </a:r>
            <a:br>
              <a:rPr lang="en-US" altLang="ko-KR" sz="1400" dirty="0">
                <a:latin typeface="Noto Sans KR"/>
              </a:rPr>
            </a:br>
            <a:r>
              <a:rPr lang="ko-KR" altLang="en-US" sz="1400" dirty="0">
                <a:latin typeface="Noto Sans KR"/>
              </a:rPr>
              <a:t>그러나 전도율이 밝기에 비례하여 선형적으로 증가하는 것이 아니기 때문에 정확한 </a:t>
            </a:r>
            <a:r>
              <a:rPr lang="en-US" altLang="ko-KR" sz="1400" dirty="0">
                <a:latin typeface="Noto Sans KR"/>
              </a:rPr>
              <a:t>Lux </a:t>
            </a:r>
            <a:r>
              <a:rPr lang="ko-KR" altLang="en-US" sz="1400" dirty="0">
                <a:latin typeface="Noto Sans KR"/>
              </a:rPr>
              <a:t>값을 구하기보다는 밝고 어두운 정도만을 판별하기에 </a:t>
            </a:r>
            <a:r>
              <a:rPr lang="ko-KR" altLang="en-US" sz="1400" dirty="0" smtClean="0">
                <a:latin typeface="Noto Sans KR"/>
              </a:rPr>
              <a:t>적합하다</a:t>
            </a:r>
            <a:r>
              <a:rPr lang="en-US" altLang="ko-KR" sz="1400" dirty="0" smtClean="0">
                <a:latin typeface="Noto Sans KR"/>
              </a:rPr>
              <a:t>.</a:t>
            </a:r>
          </a:p>
          <a:p>
            <a:endParaRPr lang="en-US" altLang="ko-KR" sz="1400" dirty="0">
              <a:latin typeface="Noto Sans KR"/>
            </a:endParaRPr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아날로그 </a:t>
            </a:r>
            <a:r>
              <a:rPr lang="ko-KR" altLang="en-US" sz="1400" dirty="0"/>
              <a:t>신호</a:t>
            </a:r>
          </a:p>
          <a:p>
            <a:r>
              <a:rPr lang="ko-KR" altLang="en-US" sz="1400" dirty="0"/>
              <a:t> </a:t>
            </a:r>
          </a:p>
          <a:p>
            <a:r>
              <a:rPr lang="ko-KR" altLang="en-US" sz="1400" dirty="0"/>
              <a:t>디지털 신호와 마찬가지로 아날로그 신호는 기기들간의 통신을 위한 전기적 </a:t>
            </a:r>
            <a:r>
              <a:rPr lang="ko-KR" altLang="en-US" sz="1400" dirty="0" smtClean="0"/>
              <a:t>신호이다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ko-KR" altLang="en-US" sz="1400" dirty="0"/>
              <a:t>아날로그 신호는 </a:t>
            </a:r>
            <a:r>
              <a:rPr lang="ko-KR" altLang="en-US" sz="1400" dirty="0" err="1"/>
              <a:t>여러개의</a:t>
            </a:r>
            <a:r>
              <a:rPr lang="ko-KR" altLang="en-US" sz="1400" dirty="0"/>
              <a:t> 신호로 이루어지며</a:t>
            </a:r>
            <a:r>
              <a:rPr lang="en-US" altLang="ko-KR" sz="1400" dirty="0"/>
              <a:t>, </a:t>
            </a:r>
            <a:r>
              <a:rPr lang="ko-KR" altLang="en-US" sz="1400" dirty="0"/>
              <a:t>아래 그림과 같이 연속적인 </a:t>
            </a:r>
            <a:r>
              <a:rPr lang="ko-KR" altLang="en-US" sz="1400" dirty="0" err="1"/>
              <a:t>물리량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변화를 나타낼 </a:t>
            </a:r>
            <a:r>
              <a:rPr lang="ko-KR" altLang="en-US" sz="1400" dirty="0"/>
              <a:t>수 </a:t>
            </a:r>
            <a:r>
              <a:rPr lang="ko-KR" altLang="en-US" sz="1400" dirty="0" smtClean="0"/>
              <a:t> 있다</a:t>
            </a:r>
            <a:r>
              <a:rPr lang="en-US" altLang="ko-KR" sz="1400" dirty="0"/>
              <a:t>. </a:t>
            </a:r>
            <a:endParaRPr lang="ko-KR" altLang="en-US" sz="1400" dirty="0"/>
          </a:p>
          <a:p>
            <a:r>
              <a:rPr lang="en-US" altLang="ko-KR" sz="1400" dirty="0">
                <a:latin typeface="Noto Sans KR"/>
              </a:rPr>
              <a:t/>
            </a:r>
            <a:br>
              <a:rPr lang="en-US" altLang="ko-KR" sz="1400" dirty="0">
                <a:latin typeface="Noto Sans KR"/>
              </a:rPr>
            </a:br>
            <a:r>
              <a:rPr lang="en-US" altLang="ko-KR" sz="1400" dirty="0">
                <a:latin typeface="Noto Sans KR"/>
              </a:rPr>
              <a:t> </a:t>
            </a:r>
          </a:p>
        </p:txBody>
      </p:sp>
      <p:pic>
        <p:nvPicPr>
          <p:cNvPr id="2050" name="Picture 2" descr="dd8457f7720c52a9512181cc3c4d2350_14626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95" y="4067392"/>
            <a:ext cx="27717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06317" y="4924643"/>
            <a:ext cx="84836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636363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우노의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아날로그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입력핀은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5V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 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인식할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경우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1023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을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반환한다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그리고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0V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인식하면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0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을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중간인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2.5V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인식하면 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1023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값의 중간인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512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반환한다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이처럼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우노는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0~5V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의 전기적 신호를 </a:t>
            </a:r>
            <a:endParaRPr lang="ko-KR" altLang="en-US" sz="1400" dirty="0">
              <a:solidFill>
                <a:srgbClr val="000000"/>
              </a:solidFill>
              <a:latin typeface="none"/>
            </a:endParaRPr>
          </a:p>
          <a:p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0~1023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총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1024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가지의 신호로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반환한다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27988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조도 센서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36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아두이노의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아날로그 핀과 아날로그 센서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(CDS)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사용하여 밝기를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측정해본다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pic>
        <p:nvPicPr>
          <p:cNvPr id="4098" name="Picture 2" descr="dd8457f7720c52a9512181cc3c4d2350_14626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084599"/>
            <a:ext cx="6119177" cy="159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d8457f7720c52a9512181cc3c4d2350_14626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4461238"/>
            <a:ext cx="4762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6319" y="17938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준비물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06318" y="429972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회로 구성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06317" y="6266662"/>
            <a:ext cx="7980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조도센서에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5V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GND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연결한다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. (10K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저항 사용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저항이 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연결된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5V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쪽에 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A0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을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연결한다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b="0" i="0" dirty="0">
              <a:solidFill>
                <a:srgbClr val="000000"/>
              </a:solidFill>
              <a:effectLst/>
              <a:latin typeface="none"/>
            </a:endParaRPr>
          </a:p>
        </p:txBody>
      </p:sp>
    </p:spTree>
    <p:extLst>
      <p:ext uri="{BB962C8B-B14F-4D97-AF65-F5344CB8AC3E}">
        <p14:creationId xmlns:p14="http://schemas.microsoft.com/office/powerpoint/2010/main" val="177571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조도 센서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36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아두이노의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아날로그 핀과 아날로그 센서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(CDS)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사용하여 밝기를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측정해본다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31379" y="1558097"/>
            <a:ext cx="85585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cds</a:t>
            </a:r>
            <a:r>
              <a:rPr lang="en-US" altLang="ko-KR" dirty="0"/>
              <a:t> = A0;       // </a:t>
            </a:r>
            <a:r>
              <a:rPr lang="ko-KR" altLang="en-US" dirty="0"/>
              <a:t>변수 </a:t>
            </a:r>
            <a:r>
              <a:rPr lang="en-US" altLang="ko-KR" dirty="0" err="1"/>
              <a:t>cds</a:t>
            </a:r>
            <a:r>
              <a:rPr lang="ko-KR" altLang="en-US" dirty="0"/>
              <a:t>를 선언하고</a:t>
            </a:r>
            <a:r>
              <a:rPr lang="en-US" altLang="ko-KR" dirty="0"/>
              <a:t>, A0</a:t>
            </a:r>
            <a:r>
              <a:rPr lang="ko-KR" altLang="en-US" dirty="0"/>
              <a:t>을 </a:t>
            </a:r>
            <a:r>
              <a:rPr lang="ko-KR" altLang="en-US" dirty="0" smtClean="0"/>
              <a:t>대입 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void setup() {                     </a:t>
            </a:r>
          </a:p>
          <a:p>
            <a:endParaRPr lang="en-US" altLang="ko-KR" dirty="0"/>
          </a:p>
          <a:p>
            <a:r>
              <a:rPr lang="en-US" altLang="ko-KR" dirty="0" err="1"/>
              <a:t>Serial.begin</a:t>
            </a:r>
            <a:r>
              <a:rPr lang="en-US" altLang="ko-KR" dirty="0"/>
              <a:t>(9600);  // </a:t>
            </a:r>
            <a:r>
              <a:rPr lang="ko-KR" altLang="en-US" dirty="0"/>
              <a:t>시리얼 통신을 시작하며</a:t>
            </a:r>
            <a:r>
              <a:rPr lang="en-US" altLang="ko-KR" dirty="0"/>
              <a:t>, </a:t>
            </a:r>
            <a:r>
              <a:rPr lang="ko-KR" altLang="en-US" dirty="0"/>
              <a:t>속도는 </a:t>
            </a:r>
            <a:r>
              <a:rPr lang="en-US" altLang="ko-KR" dirty="0"/>
              <a:t>9600</a:t>
            </a:r>
            <a:r>
              <a:rPr lang="ko-KR" altLang="en-US" dirty="0"/>
              <a:t>으로 설정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void loop() {                                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val</a:t>
            </a:r>
            <a:r>
              <a:rPr lang="en-US" altLang="ko-KR" dirty="0"/>
              <a:t>= </a:t>
            </a:r>
            <a:r>
              <a:rPr lang="en-US" altLang="ko-KR" dirty="0" err="1"/>
              <a:t>analogRead</a:t>
            </a:r>
            <a:r>
              <a:rPr lang="en-US" altLang="ko-KR" dirty="0"/>
              <a:t>(</a:t>
            </a:r>
            <a:r>
              <a:rPr lang="en-US" altLang="ko-KR" dirty="0" err="1"/>
              <a:t>cds</a:t>
            </a:r>
            <a:r>
              <a:rPr lang="en-US" altLang="ko-KR" dirty="0"/>
              <a:t>);  // </a:t>
            </a:r>
            <a:r>
              <a:rPr lang="ko-KR" altLang="en-US" dirty="0"/>
              <a:t>변수 </a:t>
            </a:r>
            <a:r>
              <a:rPr lang="en-US" altLang="ko-KR" dirty="0" err="1"/>
              <a:t>val</a:t>
            </a:r>
            <a:r>
              <a:rPr lang="ko-KR" altLang="en-US" dirty="0"/>
              <a:t>을 선언</a:t>
            </a:r>
            <a:r>
              <a:rPr lang="en-US" altLang="ko-KR" dirty="0"/>
              <a:t>, </a:t>
            </a:r>
            <a:r>
              <a:rPr lang="en-US" altLang="ko-KR" dirty="0" err="1"/>
              <a:t>cds</a:t>
            </a:r>
            <a:r>
              <a:rPr lang="en-US" altLang="ko-KR" dirty="0"/>
              <a:t>(A0) </a:t>
            </a:r>
            <a:r>
              <a:rPr lang="ko-KR" altLang="en-US" dirty="0"/>
              <a:t>아날로그 값을 저장</a:t>
            </a:r>
          </a:p>
          <a:p>
            <a:endParaRPr lang="ko-KR" altLang="en-US" dirty="0"/>
          </a:p>
          <a:p>
            <a:r>
              <a:rPr lang="en-US" altLang="ko-KR" dirty="0" err="1"/>
              <a:t>Serial.println</a:t>
            </a:r>
            <a:r>
              <a:rPr lang="en-US" altLang="ko-KR" dirty="0"/>
              <a:t>(</a:t>
            </a:r>
            <a:r>
              <a:rPr lang="en-US" altLang="ko-KR" dirty="0" err="1"/>
              <a:t>val</a:t>
            </a:r>
            <a:r>
              <a:rPr lang="en-US" altLang="ko-KR" dirty="0"/>
              <a:t>);   // </a:t>
            </a:r>
            <a:r>
              <a:rPr lang="ko-KR" altLang="en-US" dirty="0"/>
              <a:t>변수 </a:t>
            </a:r>
            <a:r>
              <a:rPr lang="en-US" altLang="ko-KR" dirty="0" err="1"/>
              <a:t>val</a:t>
            </a:r>
            <a:r>
              <a:rPr lang="ko-KR" altLang="en-US" dirty="0"/>
              <a:t>에 저장된 값을 시리얼 통신을 통해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delay(1000);     // 1</a:t>
            </a:r>
            <a:r>
              <a:rPr lang="ko-KR" altLang="en-US" dirty="0"/>
              <a:t>초 동안 </a:t>
            </a:r>
            <a:r>
              <a:rPr lang="ko-KR" altLang="en-US" dirty="0" err="1"/>
              <a:t>딜레이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7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0233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조도 센서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152683"/>
            <a:ext cx="83675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636363"/>
                </a:solidFill>
                <a:latin typeface="arial" panose="020B0604020202020204" pitchFamily="34" charset="0"/>
              </a:rPr>
              <a:t>아두이노의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 아날로그 핀과 아날로그 센서</a:t>
            </a:r>
            <a:r>
              <a:rPr lang="en-US" altLang="ko-KR" sz="1400" dirty="0">
                <a:solidFill>
                  <a:srgbClr val="636363"/>
                </a:solidFill>
                <a:latin typeface="arial" panose="020B0604020202020204" pitchFamily="34" charset="0"/>
              </a:rPr>
              <a:t>(CDS)</a:t>
            </a:r>
            <a:r>
              <a:rPr lang="ko-KR" altLang="en-US" sz="1400" dirty="0">
                <a:solidFill>
                  <a:srgbClr val="636363"/>
                </a:solidFill>
                <a:latin typeface="arial" panose="020B0604020202020204" pitchFamily="34" charset="0"/>
              </a:rPr>
              <a:t>를 사용하여 밝기를 </a:t>
            </a:r>
            <a:r>
              <a:rPr lang="ko-KR" altLang="en-US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측정해본다</a:t>
            </a:r>
            <a:r>
              <a:rPr lang="en-US" altLang="ko-KR" sz="1400" dirty="0" smtClean="0">
                <a:solidFill>
                  <a:srgbClr val="636363"/>
                </a:solidFill>
                <a:latin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68849" y="2086503"/>
            <a:ext cx="85585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/>
              <a:t>변수 </a:t>
            </a:r>
            <a:r>
              <a:rPr lang="en-US" altLang="ko-KR" sz="1400" dirty="0" err="1"/>
              <a:t>val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</a:t>
            </a:r>
            <a:r>
              <a:rPr lang="en-US" altLang="ko-KR" sz="1400" dirty="0"/>
              <a:t>A0</a:t>
            </a:r>
            <a:r>
              <a:rPr lang="ko-KR" altLang="en-US" sz="1400" dirty="0"/>
              <a:t>핀에 입력되는 아날로그 센서 값을 저장한 후 이를 시리얼 </a:t>
            </a:r>
            <a:r>
              <a:rPr lang="ko-KR" altLang="en-US" sz="1400" dirty="0" smtClean="0"/>
              <a:t>모니터로 출력하기 </a:t>
            </a:r>
            <a:r>
              <a:rPr lang="ko-KR" altLang="en-US" sz="1400" dirty="0"/>
              <a:t>위한 </a:t>
            </a:r>
            <a:endParaRPr lang="en-US" altLang="ko-KR" sz="1400" dirty="0" smtClean="0"/>
          </a:p>
          <a:p>
            <a:r>
              <a:rPr lang="ko-KR" altLang="en-US" sz="1400" dirty="0" smtClean="0"/>
              <a:t>프로그램으로 </a:t>
            </a:r>
            <a:r>
              <a:rPr lang="en-US" altLang="ko-KR" sz="1400" dirty="0" smtClean="0"/>
              <a:t> </a:t>
            </a:r>
            <a:r>
              <a:rPr lang="ko-KR" altLang="en-US" sz="1400" dirty="0"/>
              <a:t>통합개발환경 우측 상단의 시리얼모니터로 </a:t>
            </a:r>
            <a:r>
              <a:rPr lang="ko-KR" altLang="en-US" sz="1400" dirty="0" err="1" smtClean="0"/>
              <a:t>센싱값을</a:t>
            </a:r>
            <a:r>
              <a:rPr lang="ko-KR" altLang="en-US" sz="1400" dirty="0" smtClean="0"/>
              <a:t> 확인한다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6146" name="Picture 2" descr="dd8457f7720c52a9512181cc3c4d2350_14626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79" y="3466311"/>
            <a:ext cx="7340109" cy="198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420304" y="2071707"/>
            <a:ext cx="4046482" cy="1839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PC</a:t>
            </a:r>
            <a:r>
              <a:rPr lang="ko-KR" altLang="en-US" dirty="0" smtClean="0">
                <a:solidFill>
                  <a:srgbClr val="FF0000"/>
                </a:solidFill>
              </a:rPr>
              <a:t>와 화살표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글씨체 </a:t>
            </a:r>
            <a:r>
              <a:rPr lang="ko-KR" altLang="en-US" dirty="0" err="1" smtClean="0">
                <a:solidFill>
                  <a:srgbClr val="FF0000"/>
                </a:solidFill>
              </a:rPr>
              <a:t>변경가능할까요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2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207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- CDS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로 측정된 빛의 밝기 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(%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로 표시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9" y="1602837"/>
            <a:ext cx="83175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 = 0;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LED=7</a:t>
            </a:r>
            <a:r>
              <a:rPr lang="en-US" altLang="ko-KR" sz="1400" dirty="0" smtClean="0"/>
              <a:t>;   // </a:t>
            </a:r>
            <a:r>
              <a:rPr lang="en-US" altLang="ko-KR" sz="1400" dirty="0"/>
              <a:t>CDS</a:t>
            </a:r>
            <a:r>
              <a:rPr lang="ko-KR" altLang="en-US" sz="1400" dirty="0"/>
              <a:t>의 값을 저장할 </a:t>
            </a:r>
            <a:r>
              <a:rPr lang="ko-KR" altLang="en-US" sz="1400" dirty="0" smtClean="0"/>
              <a:t>변수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percent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en-US" altLang="ko-KR" sz="1400" dirty="0"/>
              <a:t>void setup() {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</a:t>
            </a:r>
            <a:r>
              <a:rPr lang="en-US" altLang="ko-KR" sz="1400" dirty="0" smtClean="0"/>
              <a:t>); //</a:t>
            </a:r>
            <a:r>
              <a:rPr lang="ko-KR" altLang="en-US" sz="1400" dirty="0"/>
              <a:t>시리얼 통신 속도 </a:t>
            </a:r>
            <a:r>
              <a:rPr lang="ko-KR" altLang="en-US" sz="1400" dirty="0" smtClean="0"/>
              <a:t>지정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(LED, OUTPUT</a:t>
            </a:r>
            <a:r>
              <a:rPr lang="en-US" altLang="ko-KR" sz="1400" dirty="0" smtClean="0"/>
              <a:t>); //</a:t>
            </a:r>
            <a:r>
              <a:rPr lang="ko-KR" altLang="en-US" sz="1400" dirty="0"/>
              <a:t>디지털입출력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번 </a:t>
            </a:r>
            <a:r>
              <a:rPr lang="ko-KR" altLang="en-US" sz="1400" dirty="0"/>
              <a:t>핀 출력모드 </a:t>
            </a:r>
            <a:r>
              <a:rPr lang="ko-KR" altLang="en-US" sz="1400" dirty="0" smtClean="0"/>
              <a:t>지정</a:t>
            </a:r>
            <a:endParaRPr lang="en-US" altLang="ko-KR" sz="1400" dirty="0"/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3171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4320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조도 센서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예제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센서를 활용합니다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6319" y="1124930"/>
            <a:ext cx="3207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5C5C5C"/>
                </a:solidFill>
                <a:latin typeface="+mn-ea"/>
              </a:rPr>
              <a:t>- CDS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로 측정된 빛의 밝기 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(%</a:t>
            </a:r>
            <a:r>
              <a:rPr lang="ko-KR" altLang="en-US" sz="1400" dirty="0">
                <a:solidFill>
                  <a:srgbClr val="5C5C5C"/>
                </a:solidFill>
                <a:latin typeface="+mn-ea"/>
              </a:rPr>
              <a:t>로 표시</a:t>
            </a:r>
            <a:r>
              <a:rPr lang="en-US" altLang="ko-KR" sz="1400" dirty="0">
                <a:solidFill>
                  <a:srgbClr val="5C5C5C"/>
                </a:solidFill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319" y="1445182"/>
            <a:ext cx="8317571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en-US" altLang="ko-KR" sz="1400" dirty="0"/>
              <a:t>void loop() {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val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(0</a:t>
            </a:r>
            <a:r>
              <a:rPr lang="en-US" altLang="ko-KR" sz="1400" dirty="0" smtClean="0"/>
              <a:t>); </a:t>
            </a:r>
            <a:r>
              <a:rPr lang="en-US" altLang="ko-KR" sz="1400" dirty="0"/>
              <a:t>// </a:t>
            </a:r>
            <a:r>
              <a:rPr lang="ko-KR" altLang="en-US" sz="1400" dirty="0"/>
              <a:t>아날로그 </a:t>
            </a:r>
            <a:r>
              <a:rPr lang="en-US" altLang="ko-KR" sz="1400" dirty="0"/>
              <a:t>0</a:t>
            </a:r>
            <a:r>
              <a:rPr lang="ko-KR" altLang="en-US" sz="1400" dirty="0"/>
              <a:t>번 핀 </a:t>
            </a:r>
            <a:r>
              <a:rPr lang="en-US" altLang="ko-KR" sz="1400" dirty="0"/>
              <a:t>(CDS) </a:t>
            </a:r>
            <a:r>
              <a:rPr lang="ko-KR" altLang="en-US" sz="1400" dirty="0"/>
              <a:t>값을 </a:t>
            </a:r>
            <a:r>
              <a:rPr lang="ko-KR" altLang="en-US" sz="1400" dirty="0" smtClean="0"/>
              <a:t>입력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percent = map(val,0,1023,0,100</a:t>
            </a:r>
            <a:r>
              <a:rPr lang="en-US" altLang="ko-KR" sz="1400" dirty="0" smtClean="0"/>
              <a:t>);    // </a:t>
            </a:r>
            <a:r>
              <a:rPr lang="ko-KR" altLang="en-US" sz="1400" dirty="0"/>
              <a:t>변환된 디지털 값을 </a:t>
            </a:r>
            <a:r>
              <a:rPr lang="en-US" altLang="ko-KR" sz="1400" dirty="0"/>
              <a:t>%</a:t>
            </a:r>
            <a:r>
              <a:rPr lang="ko-KR" altLang="en-US" sz="1400" dirty="0"/>
              <a:t>로 변환</a:t>
            </a:r>
            <a:endParaRPr lang="en-US" altLang="ko-KR" sz="1400" dirty="0"/>
          </a:p>
          <a:p>
            <a:r>
              <a:rPr lang="en-US" altLang="ko-KR" sz="1400" dirty="0"/>
              <a:t>     if(percent&gt;50)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LOW</a:t>
            </a:r>
            <a:r>
              <a:rPr lang="en-US" altLang="ko-KR" sz="1400" dirty="0" smtClean="0"/>
              <a:t>);  // </a:t>
            </a:r>
            <a:r>
              <a:rPr lang="ko-KR" altLang="en-US" sz="1400" dirty="0"/>
              <a:t>빛이 많으면 </a:t>
            </a:r>
            <a:r>
              <a:rPr lang="en-US" altLang="ko-KR" sz="1400" dirty="0"/>
              <a:t>LED OFF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else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HIGH</a:t>
            </a:r>
            <a:r>
              <a:rPr lang="en-US" altLang="ko-KR" sz="1400" dirty="0" smtClean="0"/>
              <a:t>); // </a:t>
            </a:r>
            <a:r>
              <a:rPr lang="ko-KR" altLang="en-US" sz="1400" dirty="0"/>
              <a:t>그렇지 않으면 </a:t>
            </a:r>
            <a:r>
              <a:rPr lang="en-US" altLang="ko-KR" sz="1400" dirty="0"/>
              <a:t>LED ON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(percent</a:t>
            </a:r>
            <a:r>
              <a:rPr lang="en-US" altLang="ko-KR" sz="1400" dirty="0" smtClean="0"/>
              <a:t>);  // </a:t>
            </a:r>
            <a:r>
              <a:rPr lang="ko-KR" altLang="en-US" sz="1400" dirty="0"/>
              <a:t>변환된 디지털 값을 시리얼 모니터로 전송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 delay(100);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9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3649</TotalTime>
  <Words>1242</Words>
  <Application>Microsoft Office PowerPoint</Application>
  <PresentationFormat>화면 슬라이드 쇼(4:3)</PresentationFormat>
  <Paragraphs>254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MalgunGothicRegular</vt:lpstr>
      <vt:lpstr>none</vt:lpstr>
      <vt:lpstr>Noto Sans KR</vt:lpstr>
      <vt:lpstr>Spoqa Han Sans</vt:lpstr>
      <vt:lpstr>굴림</vt:lpstr>
      <vt:lpstr>맑은 고딕</vt:lpstr>
      <vt:lpstr>-윤고딕330</vt:lpstr>
      <vt:lpstr>Arial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Windows 사용자</cp:lastModifiedBy>
  <cp:revision>348</cp:revision>
  <cp:lastPrinted>2016-11-01T05:57:52Z</cp:lastPrinted>
  <dcterms:created xsi:type="dcterms:W3CDTF">2016-05-19T08:11:56Z</dcterms:created>
  <dcterms:modified xsi:type="dcterms:W3CDTF">2018-12-10T08:41:45Z</dcterms:modified>
</cp:coreProperties>
</file>