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11" r:id="rId2"/>
    <p:sldId id="322" r:id="rId3"/>
    <p:sldId id="323" r:id="rId4"/>
    <p:sldId id="324" r:id="rId5"/>
    <p:sldId id="326" r:id="rId6"/>
    <p:sldId id="325" r:id="rId7"/>
    <p:sldId id="327" r:id="rId8"/>
    <p:sldId id="328" r:id="rId9"/>
    <p:sldId id="330" r:id="rId10"/>
    <p:sldId id="329" r:id="rId11"/>
    <p:sldId id="331" r:id="rId12"/>
    <p:sldId id="332" r:id="rId13"/>
    <p:sldId id="334" r:id="rId14"/>
    <p:sldId id="333" r:id="rId15"/>
    <p:sldId id="335" r:id="rId16"/>
    <p:sldId id="336" r:id="rId17"/>
    <p:sldId id="337" r:id="rId18"/>
    <p:sldId id="339" r:id="rId19"/>
    <p:sldId id="338" r:id="rId20"/>
    <p:sldId id="340" r:id="rId21"/>
    <p:sldId id="341" r:id="rId22"/>
    <p:sldId id="321" r:id="rId2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7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93318" autoAdjust="0"/>
  </p:normalViewPr>
  <p:slideViewPr>
    <p:cSldViewPr snapToGrid="0">
      <p:cViewPr>
        <p:scale>
          <a:sx n="100" d="100"/>
          <a:sy n="100" d="100"/>
        </p:scale>
        <p:origin x="2256" y="270"/>
      </p:cViewPr>
      <p:guideLst>
        <p:guide orient="horz" pos="2227"/>
        <p:guide pos="290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399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65567EFA-8FB0-41FC-83AE-70F6B38269B1}" type="datetimeFigureOut">
              <a:rPr lang="ko-KR" altLang="en-US"/>
              <a:pPr/>
              <a:t>2018-08-22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5CE5B5A6-3CE4-42BD-9AC1-6C8D00C98D2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24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6691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341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35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70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166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820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10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882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900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698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893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525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530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673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330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150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3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908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79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230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727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6673215" y="20637"/>
            <a:ext cx="245173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8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09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62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50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2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9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2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1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4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1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1"/>
          <p:cNvGrpSpPr/>
          <p:nvPr userDrawn="1"/>
        </p:nvGrpSpPr>
        <p:grpSpPr>
          <a:xfrm>
            <a:off x="-1588" y="-4762"/>
            <a:ext cx="9162000" cy="642943"/>
            <a:chOff x="460858" y="194492"/>
            <a:chExt cx="8206930" cy="668344"/>
          </a:xfrm>
        </p:grpSpPr>
        <p:sp>
          <p:nvSpPr>
            <p:cNvPr id="8" name="직사각형 7"/>
            <p:cNvSpPr/>
            <p:nvPr userDrawn="1"/>
          </p:nvSpPr>
          <p:spPr>
            <a:xfrm rot="16200000">
              <a:off x="4518539" y="-3246358"/>
              <a:ext cx="55581" cy="8162808"/>
            </a:xfrm>
            <a:prstGeom prst="rect">
              <a:avLst/>
            </a:prstGeom>
            <a:gradFill>
              <a:gsLst>
                <a:gs pos="60000">
                  <a:srgbClr val="00B0F0"/>
                </a:gs>
                <a:gs pos="50000">
                  <a:srgbClr val="0070C0"/>
                </a:gs>
                <a:gs pos="47000">
                  <a:schemeClr val="tx2">
                    <a:lumMod val="75000"/>
                  </a:schemeClr>
                </a:gs>
                <a:gs pos="83000">
                  <a:srgbClr val="0070C0"/>
                </a:gs>
              </a:gsLst>
              <a:lin ang="54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477006" y="215362"/>
              <a:ext cx="8166226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 userDrawn="1"/>
          </p:nvSpPr>
          <p:spPr>
            <a:xfrm>
              <a:off x="460858" y="204825"/>
              <a:ext cx="8166876" cy="45719"/>
            </a:xfrm>
            <a:custGeom>
              <a:avLst/>
              <a:gdLst>
                <a:gd name="connsiteX0" fmla="*/ 0 w 8134502"/>
                <a:gd name="connsiteY0" fmla="*/ 0 h 0"/>
                <a:gd name="connsiteX1" fmla="*/ 8134502 w 813450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34502">
                  <a:moveTo>
                    <a:pt x="0" y="0"/>
                  </a:moveTo>
                  <a:lnTo>
                    <a:pt x="8134502" y="0"/>
                  </a:lnTo>
                </a:path>
              </a:pathLst>
            </a:custGeom>
            <a:noFill/>
            <a:ln w="3175" cap="rnd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3000000" scaled="0"/>
              </a:gra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 userDrawn="1"/>
          </p:nvSpPr>
          <p:spPr>
            <a:xfrm>
              <a:off x="467829" y="204824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 userDrawn="1"/>
          </p:nvSpPr>
          <p:spPr>
            <a:xfrm>
              <a:off x="8622069" y="194492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D193F-DCA9-4D39-AA90-7D92BF4C610F}" type="datetimeFigureOut">
              <a:rPr lang="ko-KR" altLang="en-US"/>
              <a:pPr/>
              <a:t>2018-08-22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E26E-88A6-490F-BB1D-19408BD5F7BB}" type="slidenum">
              <a:rPr lang="ko-KR" altLang="en-US"/>
              <a:pPr/>
              <a:t>‹#›</a:t>
            </a:fld>
            <a:endParaRPr lang="ko-KR" altLang="en-US"/>
          </a:p>
        </p:txBody>
      </p:sp>
      <p:grpSp>
        <p:nvGrpSpPr>
          <p:cNvPr id="14" name="Group 7"/>
          <p:cNvGrpSpPr/>
          <p:nvPr userDrawn="1"/>
        </p:nvGrpSpPr>
        <p:grpSpPr>
          <a:xfrm>
            <a:off x="8815388" y="-4762"/>
            <a:ext cx="328612" cy="1109662"/>
            <a:chOff x="6033" y="5"/>
            <a:chExt cx="207" cy="699"/>
          </a:xfrm>
        </p:grpSpPr>
        <p:sp>
          <p:nvSpPr>
            <p:cNvPr id="15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8" name="Line 6"/>
          <p:cNvSpPr>
            <a:spLocks noChangeShapeType="1"/>
          </p:cNvSpPr>
          <p:nvPr userDrawn="1"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6748938" y="37305"/>
            <a:ext cx="230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자유형 24"/>
          <p:cNvSpPr/>
          <p:nvPr/>
        </p:nvSpPr>
        <p:spPr>
          <a:xfrm>
            <a:off x="670120" y="3270283"/>
            <a:ext cx="7879404" cy="0"/>
          </a:xfrm>
          <a:custGeom>
            <a:avLst/>
            <a:gdLst>
              <a:gd name="connsiteX0" fmla="*/ 0 w 7879404"/>
              <a:gd name="connsiteY0" fmla="*/ 0 h 0"/>
              <a:gd name="connsiteX1" fmla="*/ 7879404 w 787940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404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1560" y="2546865"/>
            <a:ext cx="77373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15. </a:t>
            </a:r>
            <a:r>
              <a:rPr lang="ko-KR" altLang="en-US" sz="3200" kern="0" spc="-15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아두이노</a:t>
            </a:r>
            <a:r>
              <a:rPr lang="ko-KR" altLang="en-US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활용 </a:t>
            </a:r>
            <a:r>
              <a:rPr lang="en-US" altLang="ko-KR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- </a:t>
            </a:r>
            <a:r>
              <a:rPr lang="ko-KR" altLang="en-US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멜로디 프로그래밍</a:t>
            </a:r>
            <a:endParaRPr lang="en-US" altLang="ko-KR" sz="3200" kern="0" spc="-15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32567" y="5459298"/>
            <a:ext cx="4154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강사 </a:t>
            </a:r>
            <a:r>
              <a:rPr lang="en-US" altLang="ko-KR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: </a:t>
            </a:r>
            <a:r>
              <a:rPr lang="ko-KR" altLang="en-US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노태상</a:t>
            </a:r>
            <a:endParaRPr lang="ko-KR" altLang="en-US" sz="1600" kern="0" spc="-4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 rot="10800000">
            <a:off x="4490930" y="5936496"/>
            <a:ext cx="4586395" cy="84997"/>
            <a:chOff x="292231" y="179109"/>
            <a:chExt cx="4050387" cy="47288"/>
          </a:xfrm>
        </p:grpSpPr>
        <p:sp>
          <p:nvSpPr>
            <p:cNvPr id="24" name="직사각형 23"/>
            <p:cNvSpPr/>
            <p:nvPr/>
          </p:nvSpPr>
          <p:spPr>
            <a:xfrm>
              <a:off x="292231" y="179109"/>
              <a:ext cx="763571" cy="457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13935" y="180678"/>
              <a:ext cx="763571" cy="4571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935639" y="179109"/>
              <a:ext cx="763571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57343" y="179109"/>
              <a:ext cx="763571" cy="457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579047" y="179109"/>
              <a:ext cx="763571" cy="457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8954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부조를 활용하여 다양한 멜로디를 출력할 수 있습니다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9" y="1101725"/>
            <a:ext cx="8483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초간단</a:t>
            </a:r>
            <a:r>
              <a:rPr lang="ko-KR" altLang="en-US" sz="1400" dirty="0"/>
              <a:t> 미니 피아노 만들기</a:t>
            </a:r>
            <a:r>
              <a:rPr lang="en-US" altLang="ko-KR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.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1549" y="140414"/>
            <a:ext cx="15087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부저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활용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206319" y="1700325"/>
            <a:ext cx="684612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9E25"/>
                </a:solidFill>
                <a:latin typeface="arial" panose="020B0604020202020204" pitchFamily="34" charset="0"/>
              </a:rPr>
              <a:t>void setup() {   </a:t>
            </a:r>
            <a:endParaRPr lang="ko-KR" altLang="en-US" sz="1400" dirty="0">
              <a:solidFill>
                <a:srgbClr val="000000"/>
              </a:solidFill>
              <a:latin typeface="none"/>
            </a:endParaRPr>
          </a:p>
          <a:p>
            <a:r>
              <a:rPr lang="en-US" altLang="ko-KR" sz="1400" b="1" dirty="0" err="1">
                <a:solidFill>
                  <a:srgbClr val="009E25"/>
                </a:solidFill>
                <a:latin typeface="arial" panose="020B0604020202020204" pitchFamily="34" charset="0"/>
              </a:rPr>
              <a:t>pinMode</a:t>
            </a:r>
            <a:r>
              <a:rPr lang="en-US" altLang="ko-KR" sz="1400" b="1" dirty="0">
                <a:solidFill>
                  <a:srgbClr val="009E25"/>
                </a:solidFill>
                <a:latin typeface="arial" panose="020B0604020202020204" pitchFamily="34" charset="0"/>
              </a:rPr>
              <a:t>(3, OUTPUT);  </a:t>
            </a:r>
            <a:r>
              <a:rPr lang="en-US" altLang="ko-KR" sz="1400" dirty="0">
                <a:solidFill>
                  <a:srgbClr val="EF007C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1400" dirty="0">
                <a:solidFill>
                  <a:srgbClr val="EF007C"/>
                </a:solidFill>
                <a:latin typeface="arial" panose="020B0604020202020204" pitchFamily="34" charset="0"/>
              </a:rPr>
              <a:t>디지털 </a:t>
            </a:r>
            <a:r>
              <a:rPr lang="en-US" altLang="ko-KR" sz="1400" dirty="0">
                <a:solidFill>
                  <a:srgbClr val="EF007C"/>
                </a:solidFill>
                <a:latin typeface="arial" panose="020B0604020202020204" pitchFamily="34" charset="0"/>
              </a:rPr>
              <a:t>3</a:t>
            </a:r>
            <a:r>
              <a:rPr lang="ko-KR" altLang="en-US" sz="1400" dirty="0" err="1">
                <a:solidFill>
                  <a:srgbClr val="EF007C"/>
                </a:solidFill>
                <a:latin typeface="arial" panose="020B0604020202020204" pitchFamily="34" charset="0"/>
              </a:rPr>
              <a:t>번핀을</a:t>
            </a:r>
            <a:r>
              <a:rPr lang="ko-KR" altLang="en-US" sz="1400" dirty="0">
                <a:solidFill>
                  <a:srgbClr val="EF007C"/>
                </a:solidFill>
                <a:latin typeface="arial" panose="020B0604020202020204" pitchFamily="34" charset="0"/>
              </a:rPr>
              <a:t> 출력모드로 설정</a:t>
            </a:r>
            <a:r>
              <a:rPr lang="en-US" altLang="ko-KR" sz="1400" dirty="0">
                <a:solidFill>
                  <a:srgbClr val="EF007C"/>
                </a:solidFill>
                <a:latin typeface="arial" panose="020B0604020202020204" pitchFamily="34" charset="0"/>
              </a:rPr>
              <a:t>.</a:t>
            </a:r>
            <a:r>
              <a:rPr lang="ko-KR" altLang="en-US" sz="1400" b="1" dirty="0">
                <a:solidFill>
                  <a:srgbClr val="009E25"/>
                </a:solidFill>
                <a:latin typeface="arial" panose="020B0604020202020204" pitchFamily="34" charset="0"/>
              </a:rPr>
              <a:t>                  </a:t>
            </a:r>
            <a:r>
              <a:rPr lang="ko-KR" altLang="en-US" sz="1400" dirty="0">
                <a:solidFill>
                  <a:srgbClr val="000000"/>
                </a:solidFill>
                <a:latin typeface="none"/>
              </a:rPr>
              <a:t> </a:t>
            </a:r>
          </a:p>
          <a:p>
            <a:r>
              <a:rPr lang="en-US" altLang="ko-KR" sz="1400" b="1" dirty="0" err="1">
                <a:solidFill>
                  <a:srgbClr val="009E25"/>
                </a:solidFill>
                <a:latin typeface="arial" panose="020B0604020202020204" pitchFamily="34" charset="0"/>
              </a:rPr>
              <a:t>pinMode</a:t>
            </a:r>
            <a:r>
              <a:rPr lang="en-US" altLang="ko-KR" sz="1400" b="1" dirty="0">
                <a:solidFill>
                  <a:srgbClr val="009E25"/>
                </a:solidFill>
                <a:latin typeface="arial" panose="020B0604020202020204" pitchFamily="34" charset="0"/>
              </a:rPr>
              <a:t>(6, INPUT);  </a:t>
            </a:r>
            <a:r>
              <a:rPr lang="en-US" altLang="ko-KR" sz="1400" dirty="0">
                <a:solidFill>
                  <a:srgbClr val="EF007C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1400" dirty="0">
                <a:solidFill>
                  <a:srgbClr val="EF007C"/>
                </a:solidFill>
                <a:latin typeface="arial" panose="020B0604020202020204" pitchFamily="34" charset="0"/>
              </a:rPr>
              <a:t>디지털 </a:t>
            </a:r>
            <a:r>
              <a:rPr lang="en-US" altLang="ko-KR" sz="1400" dirty="0">
                <a:solidFill>
                  <a:srgbClr val="EF007C"/>
                </a:solidFill>
                <a:latin typeface="arial" panose="020B0604020202020204" pitchFamily="34" charset="0"/>
              </a:rPr>
              <a:t>6</a:t>
            </a:r>
            <a:r>
              <a:rPr lang="ko-KR" altLang="en-US" sz="1400" dirty="0" err="1">
                <a:solidFill>
                  <a:srgbClr val="EF007C"/>
                </a:solidFill>
                <a:latin typeface="arial" panose="020B0604020202020204" pitchFamily="34" charset="0"/>
              </a:rPr>
              <a:t>번핀을</a:t>
            </a:r>
            <a:r>
              <a:rPr lang="ko-KR" altLang="en-US" sz="1400" dirty="0">
                <a:solidFill>
                  <a:srgbClr val="EF007C"/>
                </a:solidFill>
                <a:latin typeface="arial" panose="020B0604020202020204" pitchFamily="34" charset="0"/>
              </a:rPr>
              <a:t> 입력모드로 설정</a:t>
            </a:r>
            <a:r>
              <a:rPr lang="en-US" altLang="ko-KR" sz="1400" dirty="0">
                <a:solidFill>
                  <a:srgbClr val="EF007C"/>
                </a:solidFill>
                <a:latin typeface="arial" panose="020B0604020202020204" pitchFamily="34" charset="0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none"/>
            </a:endParaRPr>
          </a:p>
          <a:p>
            <a:r>
              <a:rPr lang="en-US" altLang="ko-KR" sz="1400" b="1" dirty="0" err="1">
                <a:solidFill>
                  <a:srgbClr val="009E25"/>
                </a:solidFill>
                <a:latin typeface="arial" panose="020B0604020202020204" pitchFamily="34" charset="0"/>
              </a:rPr>
              <a:t>pinMode</a:t>
            </a:r>
            <a:r>
              <a:rPr lang="en-US" altLang="ko-KR" sz="1400" b="1" dirty="0">
                <a:solidFill>
                  <a:srgbClr val="009E25"/>
                </a:solidFill>
                <a:latin typeface="arial" panose="020B0604020202020204" pitchFamily="34" charset="0"/>
              </a:rPr>
              <a:t>(7, INPUT);  </a:t>
            </a:r>
            <a:r>
              <a:rPr lang="en-US" altLang="ko-KR" sz="1400" dirty="0">
                <a:solidFill>
                  <a:srgbClr val="EF007C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1400" dirty="0">
                <a:solidFill>
                  <a:srgbClr val="EF007C"/>
                </a:solidFill>
                <a:latin typeface="arial" panose="020B0604020202020204" pitchFamily="34" charset="0"/>
              </a:rPr>
              <a:t>디지털 </a:t>
            </a:r>
            <a:r>
              <a:rPr lang="en-US" altLang="ko-KR" sz="1400" dirty="0">
                <a:solidFill>
                  <a:srgbClr val="EF007C"/>
                </a:solidFill>
                <a:latin typeface="arial" panose="020B0604020202020204" pitchFamily="34" charset="0"/>
              </a:rPr>
              <a:t>7</a:t>
            </a:r>
            <a:r>
              <a:rPr lang="ko-KR" altLang="en-US" sz="1400" dirty="0" err="1">
                <a:solidFill>
                  <a:srgbClr val="EF007C"/>
                </a:solidFill>
                <a:latin typeface="arial" panose="020B0604020202020204" pitchFamily="34" charset="0"/>
              </a:rPr>
              <a:t>번핀을</a:t>
            </a:r>
            <a:r>
              <a:rPr lang="ko-KR" altLang="en-US" sz="1400" dirty="0">
                <a:solidFill>
                  <a:srgbClr val="EF007C"/>
                </a:solidFill>
                <a:latin typeface="arial" panose="020B0604020202020204" pitchFamily="34" charset="0"/>
              </a:rPr>
              <a:t> 입력모드로 설정</a:t>
            </a:r>
            <a:r>
              <a:rPr lang="en-US" altLang="ko-KR" sz="1400" dirty="0">
                <a:solidFill>
                  <a:srgbClr val="EF007C"/>
                </a:solidFill>
                <a:latin typeface="arial" panose="020B0604020202020204" pitchFamily="34" charset="0"/>
              </a:rPr>
              <a:t>. </a:t>
            </a:r>
            <a:endParaRPr lang="ko-KR" altLang="en-US" sz="1400" dirty="0">
              <a:solidFill>
                <a:srgbClr val="000000"/>
              </a:solidFill>
              <a:latin typeface="none"/>
            </a:endParaRPr>
          </a:p>
          <a:p>
            <a:r>
              <a:rPr lang="en-US" altLang="ko-KR" sz="1400" b="1" dirty="0" err="1">
                <a:solidFill>
                  <a:srgbClr val="009E25"/>
                </a:solidFill>
                <a:latin typeface="arial" panose="020B0604020202020204" pitchFamily="34" charset="0"/>
              </a:rPr>
              <a:t>pinMode</a:t>
            </a:r>
            <a:r>
              <a:rPr lang="en-US" altLang="ko-KR" sz="1400" b="1" dirty="0">
                <a:solidFill>
                  <a:srgbClr val="009E25"/>
                </a:solidFill>
                <a:latin typeface="arial" panose="020B0604020202020204" pitchFamily="34" charset="0"/>
              </a:rPr>
              <a:t>(8, INPUT);  </a:t>
            </a:r>
            <a:r>
              <a:rPr lang="en-US" altLang="ko-KR" sz="1400" dirty="0">
                <a:solidFill>
                  <a:srgbClr val="EF007C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1400" dirty="0">
                <a:solidFill>
                  <a:srgbClr val="EF007C"/>
                </a:solidFill>
                <a:latin typeface="arial" panose="020B0604020202020204" pitchFamily="34" charset="0"/>
              </a:rPr>
              <a:t>디지털 </a:t>
            </a:r>
            <a:r>
              <a:rPr lang="en-US" altLang="ko-KR" sz="1400" dirty="0">
                <a:solidFill>
                  <a:srgbClr val="EF007C"/>
                </a:solidFill>
                <a:latin typeface="arial" panose="020B0604020202020204" pitchFamily="34" charset="0"/>
              </a:rPr>
              <a:t>8</a:t>
            </a:r>
            <a:r>
              <a:rPr lang="ko-KR" altLang="en-US" sz="1400" dirty="0" err="1">
                <a:solidFill>
                  <a:srgbClr val="EF007C"/>
                </a:solidFill>
                <a:latin typeface="arial" panose="020B0604020202020204" pitchFamily="34" charset="0"/>
              </a:rPr>
              <a:t>번핀을</a:t>
            </a:r>
            <a:r>
              <a:rPr lang="ko-KR" altLang="en-US" sz="1400" dirty="0">
                <a:solidFill>
                  <a:srgbClr val="EF007C"/>
                </a:solidFill>
                <a:latin typeface="arial" panose="020B0604020202020204" pitchFamily="34" charset="0"/>
              </a:rPr>
              <a:t> 입력모드로 설정</a:t>
            </a:r>
            <a:r>
              <a:rPr lang="en-US" altLang="ko-KR" sz="1400" dirty="0">
                <a:solidFill>
                  <a:srgbClr val="EF007C"/>
                </a:solidFill>
                <a:latin typeface="arial" panose="020B0604020202020204" pitchFamily="34" charset="0"/>
              </a:rPr>
              <a:t>. </a:t>
            </a:r>
            <a:endParaRPr lang="ko-KR" altLang="en-US" sz="1400" dirty="0">
              <a:solidFill>
                <a:srgbClr val="000000"/>
              </a:solidFill>
              <a:latin typeface="none"/>
            </a:endParaRPr>
          </a:p>
          <a:p>
            <a:r>
              <a:rPr lang="en-US" altLang="ko-KR" sz="1400" b="1" dirty="0" err="1">
                <a:solidFill>
                  <a:srgbClr val="009E25"/>
                </a:solidFill>
                <a:latin typeface="arial" panose="020B0604020202020204" pitchFamily="34" charset="0"/>
              </a:rPr>
              <a:t>pinMode</a:t>
            </a:r>
            <a:r>
              <a:rPr lang="en-US" altLang="ko-KR" sz="1400" b="1" dirty="0">
                <a:solidFill>
                  <a:srgbClr val="009E25"/>
                </a:solidFill>
                <a:latin typeface="arial" panose="020B0604020202020204" pitchFamily="34" charset="0"/>
              </a:rPr>
              <a:t>(9, INPUT);  </a:t>
            </a:r>
            <a:r>
              <a:rPr lang="en-US" altLang="ko-KR" sz="1400" dirty="0">
                <a:solidFill>
                  <a:srgbClr val="EF007C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1400" dirty="0">
                <a:solidFill>
                  <a:srgbClr val="EF007C"/>
                </a:solidFill>
                <a:latin typeface="arial" panose="020B0604020202020204" pitchFamily="34" charset="0"/>
              </a:rPr>
              <a:t>디지털 </a:t>
            </a:r>
            <a:r>
              <a:rPr lang="en-US" altLang="ko-KR" sz="1400" dirty="0">
                <a:solidFill>
                  <a:srgbClr val="EF007C"/>
                </a:solidFill>
                <a:latin typeface="arial" panose="020B0604020202020204" pitchFamily="34" charset="0"/>
              </a:rPr>
              <a:t>9</a:t>
            </a:r>
            <a:r>
              <a:rPr lang="ko-KR" altLang="en-US" sz="1400" dirty="0" err="1">
                <a:solidFill>
                  <a:srgbClr val="EF007C"/>
                </a:solidFill>
                <a:latin typeface="arial" panose="020B0604020202020204" pitchFamily="34" charset="0"/>
              </a:rPr>
              <a:t>번핀을</a:t>
            </a:r>
            <a:r>
              <a:rPr lang="ko-KR" altLang="en-US" sz="1400" dirty="0">
                <a:solidFill>
                  <a:srgbClr val="EF007C"/>
                </a:solidFill>
                <a:latin typeface="arial" panose="020B0604020202020204" pitchFamily="34" charset="0"/>
              </a:rPr>
              <a:t> 입력모드로 설정</a:t>
            </a:r>
            <a:r>
              <a:rPr lang="en-US" altLang="ko-KR" sz="1400" dirty="0">
                <a:solidFill>
                  <a:srgbClr val="EF007C"/>
                </a:solidFill>
                <a:latin typeface="arial" panose="020B0604020202020204" pitchFamily="34" charset="0"/>
              </a:rPr>
              <a:t>. </a:t>
            </a:r>
            <a:endParaRPr lang="ko-KR" altLang="en-US" sz="1400" dirty="0">
              <a:solidFill>
                <a:srgbClr val="000000"/>
              </a:solidFill>
              <a:latin typeface="none"/>
            </a:endParaRPr>
          </a:p>
          <a:p>
            <a:r>
              <a:rPr lang="en-US" altLang="ko-KR" sz="1400" b="1" dirty="0" err="1">
                <a:solidFill>
                  <a:srgbClr val="009E25"/>
                </a:solidFill>
                <a:latin typeface="arial" panose="020B0604020202020204" pitchFamily="34" charset="0"/>
              </a:rPr>
              <a:t>pinMode</a:t>
            </a:r>
            <a:r>
              <a:rPr lang="en-US" altLang="ko-KR" sz="1400" b="1" dirty="0">
                <a:solidFill>
                  <a:srgbClr val="009E25"/>
                </a:solidFill>
                <a:latin typeface="arial" panose="020B0604020202020204" pitchFamily="34" charset="0"/>
              </a:rPr>
              <a:t>(10, INPUT);  </a:t>
            </a:r>
            <a:r>
              <a:rPr lang="en-US" altLang="ko-KR" sz="1400" dirty="0">
                <a:solidFill>
                  <a:srgbClr val="EF007C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1400" dirty="0">
                <a:solidFill>
                  <a:srgbClr val="EF007C"/>
                </a:solidFill>
                <a:latin typeface="arial" panose="020B0604020202020204" pitchFamily="34" charset="0"/>
              </a:rPr>
              <a:t>디지털 </a:t>
            </a:r>
            <a:r>
              <a:rPr lang="en-US" altLang="ko-KR" sz="1400" dirty="0">
                <a:solidFill>
                  <a:srgbClr val="EF007C"/>
                </a:solidFill>
                <a:latin typeface="arial" panose="020B0604020202020204" pitchFamily="34" charset="0"/>
              </a:rPr>
              <a:t>10</a:t>
            </a:r>
            <a:r>
              <a:rPr lang="ko-KR" altLang="en-US" sz="1400" dirty="0" err="1">
                <a:solidFill>
                  <a:srgbClr val="EF007C"/>
                </a:solidFill>
                <a:latin typeface="arial" panose="020B0604020202020204" pitchFamily="34" charset="0"/>
              </a:rPr>
              <a:t>번핀을</a:t>
            </a:r>
            <a:r>
              <a:rPr lang="ko-KR" altLang="en-US" sz="1400" dirty="0">
                <a:solidFill>
                  <a:srgbClr val="EF007C"/>
                </a:solidFill>
                <a:latin typeface="arial" panose="020B0604020202020204" pitchFamily="34" charset="0"/>
              </a:rPr>
              <a:t> 입력모드로 설정</a:t>
            </a:r>
            <a:r>
              <a:rPr lang="en-US" altLang="ko-KR" sz="1400" dirty="0">
                <a:solidFill>
                  <a:srgbClr val="EF007C"/>
                </a:solidFill>
                <a:latin typeface="arial" panose="020B0604020202020204" pitchFamily="34" charset="0"/>
              </a:rPr>
              <a:t>. </a:t>
            </a:r>
            <a:endParaRPr lang="ko-KR" altLang="en-US" sz="1400" dirty="0">
              <a:solidFill>
                <a:srgbClr val="000000"/>
              </a:solidFill>
              <a:latin typeface="none"/>
            </a:endParaRPr>
          </a:p>
          <a:p>
            <a:r>
              <a:rPr lang="en-US" altLang="ko-KR" sz="1400" b="1" dirty="0" err="1">
                <a:solidFill>
                  <a:srgbClr val="009E25"/>
                </a:solidFill>
                <a:latin typeface="arial" panose="020B0604020202020204" pitchFamily="34" charset="0"/>
              </a:rPr>
              <a:t>pinMode</a:t>
            </a:r>
            <a:r>
              <a:rPr lang="en-US" altLang="ko-KR" sz="1400" b="1" dirty="0">
                <a:solidFill>
                  <a:srgbClr val="009E25"/>
                </a:solidFill>
                <a:latin typeface="arial" panose="020B0604020202020204" pitchFamily="34" charset="0"/>
              </a:rPr>
              <a:t>(11, INPUT);  </a:t>
            </a:r>
            <a:r>
              <a:rPr lang="en-US" altLang="ko-KR" sz="1400" dirty="0">
                <a:solidFill>
                  <a:srgbClr val="EF007C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1400" dirty="0">
                <a:solidFill>
                  <a:srgbClr val="EF007C"/>
                </a:solidFill>
                <a:latin typeface="arial" panose="020B0604020202020204" pitchFamily="34" charset="0"/>
              </a:rPr>
              <a:t>디지털 </a:t>
            </a:r>
            <a:r>
              <a:rPr lang="en-US" altLang="ko-KR" sz="1400" dirty="0">
                <a:solidFill>
                  <a:srgbClr val="EF007C"/>
                </a:solidFill>
                <a:latin typeface="arial" panose="020B0604020202020204" pitchFamily="34" charset="0"/>
              </a:rPr>
              <a:t>11</a:t>
            </a:r>
            <a:r>
              <a:rPr lang="ko-KR" altLang="en-US" sz="1400" dirty="0" err="1">
                <a:solidFill>
                  <a:srgbClr val="EF007C"/>
                </a:solidFill>
                <a:latin typeface="arial" panose="020B0604020202020204" pitchFamily="34" charset="0"/>
              </a:rPr>
              <a:t>번핀을</a:t>
            </a:r>
            <a:r>
              <a:rPr lang="ko-KR" altLang="en-US" sz="1400" dirty="0">
                <a:solidFill>
                  <a:srgbClr val="EF007C"/>
                </a:solidFill>
                <a:latin typeface="arial" panose="020B0604020202020204" pitchFamily="34" charset="0"/>
              </a:rPr>
              <a:t> 입력모드로 설정</a:t>
            </a:r>
            <a:r>
              <a:rPr lang="en-US" altLang="ko-KR" sz="1400" dirty="0">
                <a:solidFill>
                  <a:srgbClr val="EF007C"/>
                </a:solidFill>
                <a:latin typeface="arial" panose="020B0604020202020204" pitchFamily="34" charset="0"/>
              </a:rPr>
              <a:t>. </a:t>
            </a:r>
            <a:endParaRPr lang="ko-KR" altLang="en-US" sz="1400" dirty="0">
              <a:solidFill>
                <a:srgbClr val="000000"/>
              </a:solidFill>
              <a:latin typeface="none"/>
            </a:endParaRPr>
          </a:p>
          <a:p>
            <a:r>
              <a:rPr lang="en-US" altLang="ko-KR" sz="1400" b="1" dirty="0" err="1">
                <a:solidFill>
                  <a:srgbClr val="009E25"/>
                </a:solidFill>
                <a:latin typeface="arial" panose="020B0604020202020204" pitchFamily="34" charset="0"/>
              </a:rPr>
              <a:t>pinMode</a:t>
            </a:r>
            <a:r>
              <a:rPr lang="en-US" altLang="ko-KR" sz="1400" b="1" dirty="0">
                <a:solidFill>
                  <a:srgbClr val="009E25"/>
                </a:solidFill>
                <a:latin typeface="arial" panose="020B0604020202020204" pitchFamily="34" charset="0"/>
              </a:rPr>
              <a:t>(12, INPUT);  </a:t>
            </a:r>
            <a:r>
              <a:rPr lang="en-US" altLang="ko-KR" sz="1400" dirty="0">
                <a:solidFill>
                  <a:srgbClr val="EF007C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1400" dirty="0">
                <a:solidFill>
                  <a:srgbClr val="EF007C"/>
                </a:solidFill>
                <a:latin typeface="arial" panose="020B0604020202020204" pitchFamily="34" charset="0"/>
              </a:rPr>
              <a:t>디지털 </a:t>
            </a:r>
            <a:r>
              <a:rPr lang="en-US" altLang="ko-KR" sz="1400" dirty="0">
                <a:solidFill>
                  <a:srgbClr val="EF007C"/>
                </a:solidFill>
                <a:latin typeface="arial" panose="020B0604020202020204" pitchFamily="34" charset="0"/>
              </a:rPr>
              <a:t>12</a:t>
            </a:r>
            <a:r>
              <a:rPr lang="ko-KR" altLang="en-US" sz="1400" dirty="0" err="1">
                <a:solidFill>
                  <a:srgbClr val="EF007C"/>
                </a:solidFill>
                <a:latin typeface="arial" panose="020B0604020202020204" pitchFamily="34" charset="0"/>
              </a:rPr>
              <a:t>번핀을</a:t>
            </a:r>
            <a:r>
              <a:rPr lang="ko-KR" altLang="en-US" sz="1400" dirty="0">
                <a:solidFill>
                  <a:srgbClr val="EF007C"/>
                </a:solidFill>
                <a:latin typeface="arial" panose="020B0604020202020204" pitchFamily="34" charset="0"/>
              </a:rPr>
              <a:t> 입력모드로 설정</a:t>
            </a:r>
            <a:r>
              <a:rPr lang="en-US" altLang="ko-KR" sz="1400" dirty="0">
                <a:solidFill>
                  <a:srgbClr val="EF007C"/>
                </a:solidFill>
                <a:latin typeface="arial" panose="020B0604020202020204" pitchFamily="34" charset="0"/>
              </a:rPr>
              <a:t>. </a:t>
            </a:r>
            <a:endParaRPr lang="ko-KR" altLang="en-US" sz="1400" dirty="0">
              <a:solidFill>
                <a:srgbClr val="000000"/>
              </a:solidFill>
              <a:latin typeface="none"/>
            </a:endParaRPr>
          </a:p>
          <a:p>
            <a:r>
              <a:rPr lang="en-US" altLang="ko-KR" sz="1400" b="1" dirty="0" err="1">
                <a:solidFill>
                  <a:srgbClr val="009E25"/>
                </a:solidFill>
                <a:latin typeface="arial" panose="020B0604020202020204" pitchFamily="34" charset="0"/>
              </a:rPr>
              <a:t>pinMode</a:t>
            </a:r>
            <a:r>
              <a:rPr lang="en-US" altLang="ko-KR" sz="1400" b="1" dirty="0">
                <a:solidFill>
                  <a:srgbClr val="009E25"/>
                </a:solidFill>
                <a:latin typeface="arial" panose="020B0604020202020204" pitchFamily="34" charset="0"/>
              </a:rPr>
              <a:t>(13, INPUT);  </a:t>
            </a:r>
            <a:r>
              <a:rPr lang="en-US" altLang="ko-KR" sz="1400" dirty="0">
                <a:solidFill>
                  <a:srgbClr val="EF007C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1400" dirty="0">
                <a:solidFill>
                  <a:srgbClr val="EF007C"/>
                </a:solidFill>
                <a:latin typeface="arial" panose="020B0604020202020204" pitchFamily="34" charset="0"/>
              </a:rPr>
              <a:t>디지털 </a:t>
            </a:r>
            <a:r>
              <a:rPr lang="en-US" altLang="ko-KR" sz="1400" dirty="0">
                <a:solidFill>
                  <a:srgbClr val="EF007C"/>
                </a:solidFill>
                <a:latin typeface="arial" panose="020B0604020202020204" pitchFamily="34" charset="0"/>
              </a:rPr>
              <a:t>13</a:t>
            </a:r>
            <a:r>
              <a:rPr lang="ko-KR" altLang="en-US" sz="1400" dirty="0" err="1">
                <a:solidFill>
                  <a:srgbClr val="EF007C"/>
                </a:solidFill>
                <a:latin typeface="arial" panose="020B0604020202020204" pitchFamily="34" charset="0"/>
              </a:rPr>
              <a:t>번핀을</a:t>
            </a:r>
            <a:r>
              <a:rPr lang="ko-KR" altLang="en-US" sz="1400" dirty="0">
                <a:solidFill>
                  <a:srgbClr val="EF007C"/>
                </a:solidFill>
                <a:latin typeface="arial" panose="020B0604020202020204" pitchFamily="34" charset="0"/>
              </a:rPr>
              <a:t> 입력모드로 설정</a:t>
            </a:r>
            <a:r>
              <a:rPr lang="en-US" altLang="ko-KR" sz="1400" dirty="0">
                <a:solidFill>
                  <a:srgbClr val="EF007C"/>
                </a:solidFill>
                <a:latin typeface="arial" panose="020B0604020202020204" pitchFamily="34" charset="0"/>
              </a:rPr>
              <a:t>. </a:t>
            </a:r>
            <a:endParaRPr lang="ko-KR" altLang="en-US" sz="1400" dirty="0">
              <a:solidFill>
                <a:srgbClr val="000000"/>
              </a:solidFill>
              <a:latin typeface="none"/>
            </a:endParaRPr>
          </a:p>
          <a:p>
            <a:r>
              <a:rPr lang="en-US" altLang="ko-KR" sz="1400" b="1" dirty="0">
                <a:solidFill>
                  <a:srgbClr val="009E25"/>
                </a:solidFill>
                <a:latin typeface="arial" panose="020B0604020202020204" pitchFamily="34" charset="0"/>
              </a:rPr>
              <a:t>}</a:t>
            </a:r>
            <a:r>
              <a:rPr lang="ko-KR" altLang="en-US" sz="1400" b="1" dirty="0">
                <a:solidFill>
                  <a:srgbClr val="636363"/>
                </a:solidFill>
                <a:latin typeface="arial" panose="020B0604020202020204" pitchFamily="34" charset="0"/>
              </a:rPr>
              <a:t/>
            </a:r>
            <a:br>
              <a:rPr lang="ko-KR" altLang="en-US" sz="1400" b="1" dirty="0">
                <a:solidFill>
                  <a:srgbClr val="636363"/>
                </a:solidFill>
                <a:latin typeface="arial" panose="020B0604020202020204" pitchFamily="34" charset="0"/>
              </a:rPr>
            </a:br>
            <a:endParaRPr lang="ko-KR" altLang="en-US" sz="1400" dirty="0">
              <a:solidFill>
                <a:srgbClr val="000000"/>
              </a:solidFill>
              <a:latin typeface="none"/>
            </a:endParaRPr>
          </a:p>
          <a:p>
            <a:r>
              <a:rPr lang="ko-KR" altLang="en-US" sz="1400" dirty="0"/>
              <a:t/>
            </a:r>
            <a:br>
              <a:rPr lang="ko-KR" altLang="en-US" sz="1400" dirty="0"/>
            </a:b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956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부조를 활용하여 다양한 멜로디를 출력할 수 있습니다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5101" y="1117600"/>
            <a:ext cx="8483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초간단</a:t>
            </a:r>
            <a:r>
              <a:rPr lang="ko-KR" altLang="en-US" sz="1400" dirty="0"/>
              <a:t> 미니 피아노 만들기</a:t>
            </a:r>
            <a:r>
              <a:rPr lang="en-US" altLang="ko-KR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.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1549" y="140414"/>
            <a:ext cx="15087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부저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활용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206319" y="1435334"/>
            <a:ext cx="8483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void loop() {</a:t>
            </a:r>
          </a:p>
          <a:p>
            <a:r>
              <a:rPr lang="en-US" altLang="ko-KR" sz="1200" dirty="0"/>
              <a:t>if (</a:t>
            </a:r>
            <a:r>
              <a:rPr lang="en-US" altLang="ko-KR" sz="1200" dirty="0" err="1"/>
              <a:t>digitalRead</a:t>
            </a:r>
            <a:r>
              <a:rPr lang="en-US" altLang="ko-KR" sz="1200" dirty="0"/>
              <a:t>(13) == HIGH) {    // </a:t>
            </a:r>
            <a:r>
              <a:rPr lang="ko-KR" altLang="en-US" sz="1200" dirty="0"/>
              <a:t>만약 </a:t>
            </a:r>
            <a:r>
              <a:rPr lang="en-US" altLang="ko-KR" sz="1200" dirty="0"/>
              <a:t>13</a:t>
            </a:r>
            <a:r>
              <a:rPr lang="ko-KR" altLang="en-US" sz="1200" dirty="0" err="1"/>
              <a:t>번핀에</a:t>
            </a:r>
            <a:r>
              <a:rPr lang="ko-KR" altLang="en-US" sz="1200" dirty="0"/>
              <a:t> </a:t>
            </a:r>
            <a:r>
              <a:rPr lang="en-US" altLang="ko-KR" sz="1200" dirty="0"/>
              <a:t>HIGH</a:t>
            </a:r>
            <a:r>
              <a:rPr lang="ko-KR" altLang="en-US" sz="1200" dirty="0"/>
              <a:t>신호가 입력되면</a:t>
            </a:r>
          </a:p>
          <a:p>
            <a:r>
              <a:rPr lang="en-US" altLang="ko-KR" sz="1200" dirty="0"/>
              <a:t>tone (3, </a:t>
            </a:r>
            <a:r>
              <a:rPr lang="en-US" altLang="ko-KR" sz="1200" dirty="0" smtClean="0"/>
              <a:t>261.6</a:t>
            </a:r>
            <a:r>
              <a:rPr lang="en-US" altLang="ko-KR" sz="1200" dirty="0"/>
              <a:t>);             // 3</a:t>
            </a:r>
            <a:r>
              <a:rPr lang="ko-KR" altLang="en-US" sz="1200" dirty="0" err="1"/>
              <a:t>번핀에</a:t>
            </a:r>
            <a:r>
              <a:rPr lang="ko-KR" altLang="en-US" sz="1200" dirty="0"/>
              <a:t> 주파수 신호 </a:t>
            </a:r>
            <a:r>
              <a:rPr lang="en-US" altLang="ko-KR" sz="1200" dirty="0" smtClean="0"/>
              <a:t>261.6</a:t>
            </a:r>
            <a:r>
              <a:rPr lang="ko-KR" altLang="en-US" sz="1200" dirty="0"/>
              <a:t>을 출력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  <a:p>
            <a:r>
              <a:rPr lang="en-US" altLang="ko-KR" sz="1200" dirty="0"/>
              <a:t>else if (</a:t>
            </a:r>
            <a:r>
              <a:rPr lang="en-US" altLang="ko-KR" sz="1200" dirty="0" err="1"/>
              <a:t>digitalRead</a:t>
            </a:r>
            <a:r>
              <a:rPr lang="en-US" altLang="ko-KR" sz="1200" dirty="0"/>
              <a:t>(12) == HIGH) {   // </a:t>
            </a:r>
            <a:r>
              <a:rPr lang="ko-KR" altLang="en-US" sz="1200" dirty="0" err="1"/>
              <a:t>그게아니라</a:t>
            </a:r>
            <a:r>
              <a:rPr lang="ko-KR" altLang="en-US" sz="1200" dirty="0"/>
              <a:t> </a:t>
            </a:r>
            <a:r>
              <a:rPr lang="en-US" altLang="ko-KR" sz="1200" dirty="0"/>
              <a:t>12</a:t>
            </a:r>
            <a:r>
              <a:rPr lang="ko-KR" altLang="en-US" sz="1200" dirty="0"/>
              <a:t>번에 </a:t>
            </a:r>
            <a:r>
              <a:rPr lang="en-US" altLang="ko-KR" sz="1200" dirty="0"/>
              <a:t>HIGH </a:t>
            </a:r>
            <a:r>
              <a:rPr lang="ko-KR" altLang="en-US" sz="1200" dirty="0"/>
              <a:t>신호가 입력되면</a:t>
            </a:r>
          </a:p>
          <a:p>
            <a:r>
              <a:rPr lang="en-US" altLang="ko-KR" sz="1200" dirty="0"/>
              <a:t>tone (3, </a:t>
            </a:r>
            <a:r>
              <a:rPr lang="en-US" altLang="ko-KR" sz="1200" dirty="0" smtClean="0"/>
              <a:t>293.7); </a:t>
            </a:r>
            <a:r>
              <a:rPr lang="en-US" altLang="ko-KR" sz="1200" dirty="0"/>
              <a:t>           // 3</a:t>
            </a:r>
            <a:r>
              <a:rPr lang="ko-KR" altLang="en-US" sz="1200" dirty="0" err="1"/>
              <a:t>번핀에</a:t>
            </a:r>
            <a:r>
              <a:rPr lang="ko-KR" altLang="en-US" sz="1200" dirty="0"/>
              <a:t> 주파수 신호 </a:t>
            </a:r>
            <a:r>
              <a:rPr lang="en-US" altLang="ko-KR" sz="1200" dirty="0" smtClean="0"/>
              <a:t>293.7</a:t>
            </a:r>
            <a:r>
              <a:rPr lang="ko-KR" altLang="en-US" sz="1200" dirty="0" smtClean="0"/>
              <a:t>을 </a:t>
            </a:r>
            <a:r>
              <a:rPr lang="ko-KR" altLang="en-US" sz="1200" dirty="0"/>
              <a:t>출력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  <a:p>
            <a:r>
              <a:rPr lang="en-US" altLang="ko-KR" sz="1200" dirty="0"/>
              <a:t>else if (</a:t>
            </a:r>
            <a:r>
              <a:rPr lang="en-US" altLang="ko-KR" sz="1200" dirty="0" err="1"/>
              <a:t>digitalRead</a:t>
            </a:r>
            <a:r>
              <a:rPr lang="en-US" altLang="ko-KR" sz="1200" dirty="0"/>
              <a:t>(11) == HIGH) {      // </a:t>
            </a:r>
            <a:r>
              <a:rPr lang="ko-KR" altLang="en-US" sz="1200" dirty="0"/>
              <a:t>이하 생략</a:t>
            </a:r>
          </a:p>
          <a:p>
            <a:r>
              <a:rPr lang="en-US" altLang="ko-KR" sz="1200" dirty="0"/>
              <a:t>tone (3, 329.6);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else if (</a:t>
            </a:r>
            <a:r>
              <a:rPr lang="en-US" altLang="ko-KR" sz="1200" dirty="0" err="1"/>
              <a:t>digitalRead</a:t>
            </a:r>
            <a:r>
              <a:rPr lang="en-US" altLang="ko-KR" sz="1200" dirty="0"/>
              <a:t>(10) == HIGH) {</a:t>
            </a:r>
          </a:p>
          <a:p>
            <a:r>
              <a:rPr lang="en-US" altLang="ko-KR" sz="1200" dirty="0"/>
              <a:t>tone (3, 349.2);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else if (</a:t>
            </a:r>
            <a:r>
              <a:rPr lang="en-US" altLang="ko-KR" sz="1200" dirty="0" err="1"/>
              <a:t>digitalRead</a:t>
            </a:r>
            <a:r>
              <a:rPr lang="en-US" altLang="ko-KR" sz="1200" dirty="0"/>
              <a:t>(9) == HIGH) {</a:t>
            </a:r>
          </a:p>
          <a:p>
            <a:r>
              <a:rPr lang="en-US" altLang="ko-KR" sz="1200" dirty="0"/>
              <a:t>tone (3, 392.0);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else if (</a:t>
            </a:r>
            <a:r>
              <a:rPr lang="en-US" altLang="ko-KR" sz="1200" dirty="0" err="1"/>
              <a:t>digitalRead</a:t>
            </a:r>
            <a:r>
              <a:rPr lang="en-US" altLang="ko-KR" sz="1200" dirty="0"/>
              <a:t>(8) == HIGH) {</a:t>
            </a:r>
          </a:p>
          <a:p>
            <a:r>
              <a:rPr lang="en-US" altLang="ko-KR" sz="1200" dirty="0"/>
              <a:t>tone (3, 440.0);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else if (</a:t>
            </a:r>
            <a:r>
              <a:rPr lang="en-US" altLang="ko-KR" sz="1200" dirty="0" err="1"/>
              <a:t>digitalRead</a:t>
            </a:r>
            <a:r>
              <a:rPr lang="en-US" altLang="ko-KR" sz="1200" dirty="0"/>
              <a:t>(7) == HIGH) {</a:t>
            </a:r>
          </a:p>
          <a:p>
            <a:r>
              <a:rPr lang="en-US" altLang="ko-KR" sz="1200" dirty="0"/>
              <a:t>tone (3, 493.9);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else if (</a:t>
            </a:r>
            <a:r>
              <a:rPr lang="en-US" altLang="ko-KR" sz="1200" dirty="0" err="1"/>
              <a:t>digitalRead</a:t>
            </a:r>
            <a:r>
              <a:rPr lang="en-US" altLang="ko-KR" sz="1200" dirty="0"/>
              <a:t>(6) == HIGH) {</a:t>
            </a:r>
          </a:p>
          <a:p>
            <a:r>
              <a:rPr lang="en-US" altLang="ko-KR" sz="1200" dirty="0"/>
              <a:t>tone (3, 523.0);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0086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피에조를</a:t>
            </a:r>
            <a:r>
              <a:rPr lang="ko-KR" altLang="en-US" sz="1400" dirty="0" smtClean="0">
                <a:latin typeface="+mn-ea"/>
              </a:rPr>
              <a:t> 활용하여 다양한 멜로디를 출력할 수 있습니다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5101" y="1117600"/>
            <a:ext cx="8483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 smtClean="0"/>
              <a:t>피에조</a:t>
            </a:r>
            <a:r>
              <a:rPr lang="ko-KR" altLang="en-US" sz="1400" dirty="0" smtClean="0"/>
              <a:t> 부조 활용하기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1549" y="140414"/>
            <a:ext cx="15087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err="1" smtClean="0"/>
              <a:t>부저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활용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165101" y="1574367"/>
            <a:ext cx="77120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밥솥이나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자동차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후진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센서에서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주로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사용되는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피에조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스피커를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사용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한다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ko-KR" altLang="ko-KR" sz="1400" dirty="0" err="1"/>
              <a:t>피에조</a:t>
            </a:r>
            <a:r>
              <a:rPr lang="ko-KR" altLang="ko-KR" sz="1400" dirty="0"/>
              <a:t> 스피커는 전기적 신호를 이용해 소리를 내는 </a:t>
            </a:r>
            <a:r>
              <a:rPr lang="ko-KR" altLang="ko-KR" sz="1400" dirty="0" smtClean="0"/>
              <a:t>부품</a:t>
            </a:r>
            <a:r>
              <a:rPr lang="ko-KR" altLang="en-US" sz="1400" dirty="0" smtClean="0"/>
              <a:t>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2" name="image02.png" descr="piezo-speaker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6319" y="2185987"/>
            <a:ext cx="1528445" cy="1552575"/>
          </a:xfrm>
          <a:prstGeom prst="rect">
            <a:avLst/>
          </a:prstGeom>
          <a:ln/>
        </p:spPr>
      </p:pic>
      <p:sp>
        <p:nvSpPr>
          <p:cNvPr id="4" name="직사각형 3"/>
          <p:cNvSpPr/>
          <p:nvPr/>
        </p:nvSpPr>
        <p:spPr>
          <a:xfrm>
            <a:off x="206319" y="4042405"/>
            <a:ext cx="1301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피에조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스피커</a:t>
            </a:r>
            <a:endParaRPr lang="ko-KR" altLang="en-US" sz="1400" dirty="0"/>
          </a:p>
        </p:txBody>
      </p:sp>
      <p:pic>
        <p:nvPicPr>
          <p:cNvPr id="15" name="image08.png" descr="그림1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783840" y="2246577"/>
            <a:ext cx="4852670" cy="1967230"/>
          </a:xfrm>
          <a:prstGeom prst="rect">
            <a:avLst/>
          </a:prstGeom>
          <a:ln/>
        </p:spPr>
      </p:pic>
      <p:sp>
        <p:nvSpPr>
          <p:cNvPr id="5" name="직사각형 4"/>
          <p:cNvSpPr/>
          <p:nvPr/>
        </p:nvSpPr>
        <p:spPr>
          <a:xfrm>
            <a:off x="2525612" y="4362797"/>
            <a:ext cx="6618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피에조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스피커는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피에조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효과라는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것을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이용해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소리를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내는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것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이</a:t>
            </a:r>
            <a:r>
              <a:rPr lang="ko-KR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다</a:t>
            </a:r>
            <a:r>
              <a:rPr lang="en-US" altLang="ko-KR" sz="1400" dirty="0">
                <a:latin typeface="Arial" panose="020B0604020202020204" pitchFamily="34" charset="0"/>
              </a:rPr>
              <a:t>. </a:t>
            </a:r>
            <a:endParaRPr lang="en-US" altLang="ko-KR" sz="1400" dirty="0" smtClean="0">
              <a:latin typeface="Arial" panose="020B0604020202020204" pitchFamily="34" charset="0"/>
            </a:endParaRPr>
          </a:p>
          <a:p>
            <a:r>
              <a:rPr lang="ko-KR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피에조</a:t>
            </a:r>
            <a:r>
              <a:rPr lang="ko-KR" altLang="ko-KR" sz="1400" dirty="0" smtClean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효과란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특정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물질에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전기적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신호를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주면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늘었다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줄었다하는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것을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의미한다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ko-KR" sz="1400" dirty="0" smtClean="0">
                <a:ea typeface="Arial" panose="020B0604020202020204" pitchFamily="34" charset="0"/>
              </a:rPr>
              <a:t> 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206318" y="5209343"/>
            <a:ext cx="86090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피에조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효과를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이용하면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물질이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늘었다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줄었다하는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것을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이용한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진동으로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소리를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낼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수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있다</a:t>
            </a:r>
            <a:r>
              <a:rPr lang="en-US" altLang="ko-KR" sz="1400" dirty="0">
                <a:latin typeface="Arial" panose="020B0604020202020204" pitchFamily="34" charset="0"/>
              </a:rPr>
              <a:t>. </a:t>
            </a:r>
            <a:endParaRPr lang="en-US" altLang="ko-KR" sz="1400" dirty="0" smtClean="0">
              <a:latin typeface="Arial" panose="020B0604020202020204" pitchFamily="34" charset="0"/>
            </a:endParaRPr>
          </a:p>
          <a:p>
            <a:r>
              <a:rPr lang="ko-KR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마치</a:t>
            </a:r>
            <a:r>
              <a:rPr lang="ko-KR" altLang="ko-KR" sz="1400" dirty="0" smtClean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여러분의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목에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있는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성대를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떨려서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소리를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내는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것과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같다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7340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피에조를</a:t>
            </a:r>
            <a:r>
              <a:rPr lang="ko-KR" altLang="en-US" sz="1400" dirty="0" smtClean="0">
                <a:latin typeface="+mn-ea"/>
              </a:rPr>
              <a:t> 활용하여 다양한 멜로디를 출력할 수 있습니다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5101" y="1117600"/>
            <a:ext cx="8483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 smtClean="0"/>
              <a:t>피에조</a:t>
            </a:r>
            <a:r>
              <a:rPr lang="ko-KR" altLang="en-US" sz="1400" dirty="0" smtClean="0"/>
              <a:t> 부조 활용하기</a:t>
            </a:r>
            <a:endParaRPr lang="en-US" altLang="ko-KR" sz="1400" dirty="0"/>
          </a:p>
          <a:p>
            <a:r>
              <a:rPr lang="ko-KR" altLang="ko-KR" sz="1400" dirty="0" err="1"/>
              <a:t>피에조</a:t>
            </a:r>
            <a:r>
              <a:rPr lang="ko-KR" altLang="ko-KR" sz="1400" dirty="0"/>
              <a:t> 스피커를 이용해 학교종이 </a:t>
            </a:r>
            <a:r>
              <a:rPr lang="ko-KR" altLang="ko-KR" sz="1400" dirty="0" err="1"/>
              <a:t>땡땡땡을</a:t>
            </a:r>
            <a:r>
              <a:rPr lang="ko-KR" altLang="ko-KR" sz="1400" dirty="0"/>
              <a:t> </a:t>
            </a:r>
            <a:r>
              <a:rPr lang="ko-KR" altLang="ko-KR" sz="1400" dirty="0" smtClean="0"/>
              <a:t>연주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1549" y="140414"/>
            <a:ext cx="15087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err="1" smtClean="0"/>
              <a:t>부저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활용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206319" y="2015211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회로도</a:t>
            </a:r>
            <a:endParaRPr lang="ko-KR" altLang="en-US" sz="1400" dirty="0"/>
          </a:p>
        </p:txBody>
      </p:sp>
      <p:pic>
        <p:nvPicPr>
          <p:cNvPr id="20" name="image26.png" descr="그림4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6319" y="2482795"/>
            <a:ext cx="5800724" cy="3797418"/>
          </a:xfrm>
          <a:prstGeom prst="rect">
            <a:avLst/>
          </a:prstGeom>
          <a:ln/>
        </p:spPr>
      </p:pic>
      <p:sp>
        <p:nvSpPr>
          <p:cNvPr id="3" name="직사각형 2"/>
          <p:cNvSpPr/>
          <p:nvPr/>
        </p:nvSpPr>
        <p:spPr>
          <a:xfrm>
            <a:off x="206319" y="6178960"/>
            <a:ext cx="6829425" cy="340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ko-KR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피에조</a:t>
            </a:r>
            <a:r>
              <a:rPr lang="ko-KR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스피커의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(+)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부분을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8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번 핀에 연결하고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, (-)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부분을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GND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핀에 </a:t>
            </a:r>
            <a:r>
              <a:rPr lang="ko-KR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연결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한</a:t>
            </a:r>
            <a:r>
              <a:rPr lang="ko-KR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84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피에조를</a:t>
            </a:r>
            <a:r>
              <a:rPr lang="ko-KR" altLang="en-US" sz="1400" dirty="0" smtClean="0">
                <a:latin typeface="+mn-ea"/>
              </a:rPr>
              <a:t> 활용하여 다양한 멜로디를 출력할 수 있습니다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5101" y="1079293"/>
            <a:ext cx="8483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 smtClean="0"/>
              <a:t>피에조</a:t>
            </a:r>
            <a:r>
              <a:rPr lang="ko-KR" altLang="en-US" sz="1400" dirty="0" smtClean="0"/>
              <a:t> 부조 활용하기</a:t>
            </a:r>
            <a:endParaRPr lang="en-US" altLang="ko-KR" sz="1400" dirty="0"/>
          </a:p>
          <a:p>
            <a:r>
              <a:rPr lang="ko-KR" altLang="ko-KR" sz="1400" dirty="0" err="1"/>
              <a:t>피에조</a:t>
            </a:r>
            <a:r>
              <a:rPr lang="ko-KR" altLang="ko-KR" sz="1400" dirty="0"/>
              <a:t> 스피커를 이용해 학교종이 </a:t>
            </a:r>
            <a:r>
              <a:rPr lang="ko-KR" altLang="ko-KR" sz="1400" dirty="0" err="1"/>
              <a:t>땡땡땡을</a:t>
            </a:r>
            <a:r>
              <a:rPr lang="ko-KR" altLang="ko-KR" sz="1400" dirty="0"/>
              <a:t> </a:t>
            </a:r>
            <a:r>
              <a:rPr lang="ko-KR" altLang="ko-KR" sz="1400" dirty="0" smtClean="0"/>
              <a:t>연주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1549" y="140414"/>
            <a:ext cx="15087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err="1" smtClean="0"/>
              <a:t>부저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활용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206319" y="1799767"/>
            <a:ext cx="2060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아두이노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코드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작성하기</a:t>
            </a:r>
            <a:endParaRPr lang="ko-KR" altLang="en-US" sz="1400" dirty="0"/>
          </a:p>
        </p:txBody>
      </p:sp>
      <p:pic>
        <p:nvPicPr>
          <p:cNvPr id="25" name="image17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6317" y="2621865"/>
            <a:ext cx="3873499" cy="3986443"/>
          </a:xfrm>
          <a:prstGeom prst="rect">
            <a:avLst/>
          </a:prstGeom>
          <a:ln/>
        </p:spPr>
      </p:pic>
      <p:sp>
        <p:nvSpPr>
          <p:cNvPr id="26" name="직사각형 25"/>
          <p:cNvSpPr/>
          <p:nvPr/>
        </p:nvSpPr>
        <p:spPr>
          <a:xfrm>
            <a:off x="206318" y="2034012"/>
            <a:ext cx="8632881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ko-KR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피에조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스피커를 </a:t>
            </a:r>
            <a:r>
              <a:rPr lang="ko-KR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사용할때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음에 대한 주파수가 </a:t>
            </a:r>
            <a:r>
              <a:rPr lang="ko-KR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필요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하</a:t>
            </a:r>
            <a:r>
              <a:rPr lang="ko-KR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이 주파수 값은 기존 </a:t>
            </a:r>
            <a:r>
              <a:rPr lang="ko-KR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피에조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스피커 예제에서 가지고 와서 사용할 수 </a:t>
            </a:r>
            <a:r>
              <a:rPr lang="ko-KR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있다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메뉴에서 파일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- 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예제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- 02.Digital - 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toneMelody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를 </a:t>
            </a:r>
            <a:r>
              <a:rPr lang="ko-KR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선택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55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피에조를</a:t>
            </a:r>
            <a:r>
              <a:rPr lang="ko-KR" altLang="en-US" sz="1400" dirty="0" smtClean="0">
                <a:latin typeface="+mn-ea"/>
              </a:rPr>
              <a:t> 활용하여 다양한 멜로디를 출력할 수 있습니다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5101" y="1117600"/>
            <a:ext cx="8483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 smtClean="0"/>
              <a:t>피에조</a:t>
            </a:r>
            <a:r>
              <a:rPr lang="ko-KR" altLang="en-US" sz="1400" dirty="0" smtClean="0"/>
              <a:t> 부조 활용하기</a:t>
            </a:r>
            <a:endParaRPr lang="en-US" altLang="ko-KR" sz="1400" dirty="0"/>
          </a:p>
          <a:p>
            <a:r>
              <a:rPr lang="ko-KR" altLang="ko-KR" sz="1400" dirty="0" err="1"/>
              <a:t>피에조</a:t>
            </a:r>
            <a:r>
              <a:rPr lang="ko-KR" altLang="ko-KR" sz="1400" dirty="0"/>
              <a:t> 스피커를 이용해 학교종이 </a:t>
            </a:r>
            <a:r>
              <a:rPr lang="ko-KR" altLang="ko-KR" sz="1400" dirty="0" err="1"/>
              <a:t>땡땡땡을</a:t>
            </a:r>
            <a:r>
              <a:rPr lang="ko-KR" altLang="ko-KR" sz="1400" dirty="0"/>
              <a:t> </a:t>
            </a:r>
            <a:r>
              <a:rPr lang="ko-KR" altLang="ko-KR" sz="1400" dirty="0" smtClean="0"/>
              <a:t>연주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1549" y="140414"/>
            <a:ext cx="15087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err="1" smtClean="0"/>
              <a:t>부저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활용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206319" y="1799767"/>
            <a:ext cx="2060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아두이노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코드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작성하기</a:t>
            </a:r>
            <a:endParaRPr lang="ko-KR" altLang="en-US" sz="1400" dirty="0"/>
          </a:p>
        </p:txBody>
      </p:sp>
      <p:pic>
        <p:nvPicPr>
          <p:cNvPr id="13" name="image07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7499" y="2790824"/>
            <a:ext cx="3905250" cy="3952875"/>
          </a:xfrm>
          <a:prstGeom prst="rect">
            <a:avLst/>
          </a:prstGeom>
          <a:ln/>
        </p:spPr>
      </p:pic>
      <p:sp>
        <p:nvSpPr>
          <p:cNvPr id="4" name="직사각형 3"/>
          <p:cNvSpPr/>
          <p:nvPr/>
        </p:nvSpPr>
        <p:spPr>
          <a:xfrm>
            <a:off x="165101" y="2078968"/>
            <a:ext cx="8483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예제가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열리면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탭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목록에서</a:t>
            </a:r>
            <a:r>
              <a:rPr lang="en-US" altLang="ko-KR" sz="1400" dirty="0">
                <a:latin typeface="Arial" panose="020B0604020202020204" pitchFamily="34" charset="0"/>
              </a:rPr>
              <a:t> </a:t>
            </a:r>
            <a:r>
              <a:rPr lang="en-US" altLang="ko-KR" sz="1400" dirty="0" err="1">
                <a:latin typeface="Arial" panose="020B0604020202020204" pitchFamily="34" charset="0"/>
              </a:rPr>
              <a:t>pitches.h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탭을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선택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한</a:t>
            </a:r>
            <a:r>
              <a:rPr lang="ko-KR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다</a:t>
            </a:r>
            <a:r>
              <a:rPr lang="en-US" altLang="ko-KR" sz="1400" dirty="0">
                <a:latin typeface="Arial" panose="020B0604020202020204" pitchFamily="34" charset="0"/>
              </a:rPr>
              <a:t>. </a:t>
            </a:r>
            <a:endParaRPr lang="en-US" altLang="ko-KR" sz="1400" dirty="0" smtClean="0">
              <a:latin typeface="Arial" panose="020B0604020202020204" pitchFamily="34" charset="0"/>
            </a:endParaRPr>
          </a:p>
          <a:p>
            <a:r>
              <a:rPr lang="ko-KR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이</a:t>
            </a:r>
            <a:r>
              <a:rPr lang="ko-KR" altLang="ko-KR" sz="1400" dirty="0" smtClean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탭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안에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코드들은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바로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각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음들에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대한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주파수가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적혀있는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것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이</a:t>
            </a:r>
            <a:r>
              <a:rPr lang="ko-KR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다</a:t>
            </a:r>
            <a:r>
              <a:rPr lang="en-US" altLang="ko-KR" sz="1400" dirty="0">
                <a:latin typeface="Arial" panose="020B0604020202020204" pitchFamily="34" charset="0"/>
              </a:rPr>
              <a:t>.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전체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선택을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하고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복사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한</a:t>
            </a:r>
            <a:r>
              <a:rPr lang="ko-KR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다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778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피에조를</a:t>
            </a:r>
            <a:r>
              <a:rPr lang="ko-KR" altLang="en-US" sz="1400" dirty="0" smtClean="0">
                <a:latin typeface="+mn-ea"/>
              </a:rPr>
              <a:t> 활용하여 다양한 멜로디를 출력할 수 있습니다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5101" y="1117600"/>
            <a:ext cx="8483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 smtClean="0"/>
              <a:t>피에조</a:t>
            </a:r>
            <a:r>
              <a:rPr lang="ko-KR" altLang="en-US" sz="1400" dirty="0" smtClean="0"/>
              <a:t> 부조 활용하기</a:t>
            </a:r>
            <a:endParaRPr lang="en-US" altLang="ko-KR" sz="1400" dirty="0"/>
          </a:p>
          <a:p>
            <a:r>
              <a:rPr lang="ko-KR" altLang="ko-KR" sz="1400" dirty="0" err="1"/>
              <a:t>피에조</a:t>
            </a:r>
            <a:r>
              <a:rPr lang="ko-KR" altLang="ko-KR" sz="1400" dirty="0"/>
              <a:t> 스피커를 이용해 학교종이 </a:t>
            </a:r>
            <a:r>
              <a:rPr lang="ko-KR" altLang="ko-KR" sz="1400" dirty="0" err="1"/>
              <a:t>땡땡땡을</a:t>
            </a:r>
            <a:r>
              <a:rPr lang="ko-KR" altLang="ko-KR" sz="1400" dirty="0"/>
              <a:t> </a:t>
            </a:r>
            <a:r>
              <a:rPr lang="ko-KR" altLang="ko-KR" sz="1400" dirty="0" smtClean="0"/>
              <a:t>연주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1549" y="140414"/>
            <a:ext cx="15087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err="1" smtClean="0"/>
              <a:t>부저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활용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206319" y="1799767"/>
            <a:ext cx="2060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아두이노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코드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작성하기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165101" y="2078968"/>
            <a:ext cx="8483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400" dirty="0"/>
              <a:t>새 스케치를 생성하고 탭 메뉴 버튼을 누르고 새 탭을 </a:t>
            </a:r>
            <a:r>
              <a:rPr lang="ko-KR" altLang="ko-KR" sz="1400" dirty="0" smtClean="0"/>
              <a:t>선택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5" name="image25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65101" y="2545692"/>
            <a:ext cx="5045074" cy="415038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6690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피에조를</a:t>
            </a:r>
            <a:r>
              <a:rPr lang="ko-KR" altLang="en-US" sz="1400" dirty="0" smtClean="0">
                <a:latin typeface="+mn-ea"/>
              </a:rPr>
              <a:t> 활용하여 다양한 멜로디를 출력할 수 있습니다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5101" y="1117600"/>
            <a:ext cx="8483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 smtClean="0"/>
              <a:t>피에조</a:t>
            </a:r>
            <a:r>
              <a:rPr lang="ko-KR" altLang="en-US" sz="1400" dirty="0" smtClean="0"/>
              <a:t> 부조 활용하기</a:t>
            </a:r>
            <a:endParaRPr lang="en-US" altLang="ko-KR" sz="1400" dirty="0"/>
          </a:p>
          <a:p>
            <a:r>
              <a:rPr lang="ko-KR" altLang="ko-KR" sz="1400" dirty="0" err="1"/>
              <a:t>피에조</a:t>
            </a:r>
            <a:r>
              <a:rPr lang="ko-KR" altLang="ko-KR" sz="1400" dirty="0"/>
              <a:t> 스피커를 이용해 학교종이 </a:t>
            </a:r>
            <a:r>
              <a:rPr lang="ko-KR" altLang="ko-KR" sz="1400" dirty="0" err="1"/>
              <a:t>땡땡땡을</a:t>
            </a:r>
            <a:r>
              <a:rPr lang="ko-KR" altLang="ko-KR" sz="1400" dirty="0"/>
              <a:t> </a:t>
            </a:r>
            <a:r>
              <a:rPr lang="ko-KR" altLang="ko-KR" sz="1400" dirty="0" smtClean="0"/>
              <a:t>연주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1549" y="140414"/>
            <a:ext cx="15087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err="1" smtClean="0"/>
              <a:t>부저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활용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206319" y="1799767"/>
            <a:ext cx="2060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아두이노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코드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작성하기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165101" y="2078968"/>
            <a:ext cx="8483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400" dirty="0"/>
              <a:t>탭 이름을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pitches.h</a:t>
            </a:r>
            <a:r>
              <a:rPr lang="ko-KR" altLang="ko-KR" sz="1400" dirty="0"/>
              <a:t>라고 </a:t>
            </a:r>
            <a:r>
              <a:rPr lang="ko-KR" altLang="ko-KR" sz="1400" dirty="0" smtClean="0"/>
              <a:t>입력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 </a:t>
            </a:r>
            <a:r>
              <a:rPr lang="ko-KR" altLang="ko-KR" sz="1400" dirty="0"/>
              <a:t>탭이 생성되면 앞서 복사한 코드를 </a:t>
            </a:r>
            <a:r>
              <a:rPr lang="ko-KR" altLang="ko-KR" sz="1400" dirty="0" err="1" smtClean="0"/>
              <a:t>붙여넣</a:t>
            </a:r>
            <a:r>
              <a:rPr lang="ko-KR" altLang="en-US" sz="1400" dirty="0" err="1" smtClean="0"/>
              <a:t>는</a:t>
            </a:r>
            <a:r>
              <a:rPr lang="ko-KR" altLang="ko-KR" sz="1400" dirty="0" err="1" smtClean="0"/>
              <a:t>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ko-KR" altLang="ko-KR" sz="1400" dirty="0" smtClean="0"/>
              <a:t>다시 </a:t>
            </a:r>
            <a:r>
              <a:rPr lang="ko-KR" altLang="ko-KR" sz="1400" dirty="0"/>
              <a:t>앞에 탭으로 </a:t>
            </a:r>
            <a:r>
              <a:rPr lang="ko-KR" altLang="ko-KR" sz="1400" dirty="0" smtClean="0"/>
              <a:t>이동</a:t>
            </a:r>
            <a:r>
              <a:rPr lang="ko-KR" altLang="en-US" sz="1400" dirty="0" smtClean="0"/>
              <a:t>한</a:t>
            </a:r>
            <a:r>
              <a:rPr lang="ko-KR" altLang="ko-KR" sz="1400" dirty="0" smtClean="0"/>
              <a:t>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3" name="image20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00325" y="2340578"/>
            <a:ext cx="3109074" cy="425581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2720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피에조를</a:t>
            </a:r>
            <a:r>
              <a:rPr lang="ko-KR" altLang="en-US" sz="1400" dirty="0" smtClean="0">
                <a:latin typeface="+mn-ea"/>
              </a:rPr>
              <a:t> 활용하여 다양한 멜로디를 출력할 수 있습니다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5101" y="1117600"/>
            <a:ext cx="8483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 smtClean="0"/>
              <a:t>피에조</a:t>
            </a:r>
            <a:r>
              <a:rPr lang="ko-KR" altLang="en-US" sz="1400" dirty="0" smtClean="0"/>
              <a:t> 부조 활용하기</a:t>
            </a:r>
            <a:endParaRPr lang="en-US" altLang="ko-KR" sz="1400" dirty="0"/>
          </a:p>
          <a:p>
            <a:r>
              <a:rPr lang="ko-KR" altLang="ko-KR" sz="1400" dirty="0" err="1"/>
              <a:t>피에조</a:t>
            </a:r>
            <a:r>
              <a:rPr lang="ko-KR" altLang="ko-KR" sz="1400" dirty="0"/>
              <a:t> 스피커를 이용해 학교종이 </a:t>
            </a:r>
            <a:r>
              <a:rPr lang="ko-KR" altLang="ko-KR" sz="1400" dirty="0" err="1"/>
              <a:t>땡땡땡을</a:t>
            </a:r>
            <a:r>
              <a:rPr lang="ko-KR" altLang="ko-KR" sz="1400" dirty="0"/>
              <a:t> </a:t>
            </a:r>
            <a:r>
              <a:rPr lang="ko-KR" altLang="ko-KR" sz="1400" dirty="0" smtClean="0"/>
              <a:t>연주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1549" y="140414"/>
            <a:ext cx="15087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err="1" smtClean="0"/>
              <a:t>부저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활용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206319" y="1799767"/>
            <a:ext cx="2060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아두이노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코드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작성하기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06319" y="2266491"/>
            <a:ext cx="5991225" cy="4304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#include "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pitches.h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" // 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pitches.h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탭의 코드를 포함한다는 뜻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ko-KR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//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학교종이 </a:t>
            </a:r>
            <a:r>
              <a:rPr lang="ko-KR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땡땡땡의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음을 나타내는 배열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melody[] = {</a:t>
            </a:r>
            <a:endParaRPr lang="ko-KR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NOTE_G4,</a:t>
            </a:r>
            <a:endParaRPr lang="ko-KR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NOTE_G4,</a:t>
            </a:r>
            <a:endParaRPr lang="ko-KR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NOTE_A5,</a:t>
            </a:r>
            <a:endParaRPr lang="ko-KR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NOTE_A5,</a:t>
            </a:r>
            <a:endParaRPr lang="ko-KR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NOTE_G4,</a:t>
            </a:r>
            <a:endParaRPr lang="ko-KR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NOTE_G4,</a:t>
            </a:r>
            <a:endParaRPr lang="ko-KR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NOTE_E4,</a:t>
            </a:r>
            <a:endParaRPr lang="ko-KR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NOTE_G4,</a:t>
            </a:r>
            <a:endParaRPr lang="ko-KR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NOTE_G4,</a:t>
            </a:r>
            <a:endParaRPr lang="ko-KR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NOTE_E4,</a:t>
            </a:r>
            <a:endParaRPr lang="ko-KR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NOTE_E4,</a:t>
            </a:r>
            <a:endParaRPr lang="ko-KR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NOTE_D4,</a:t>
            </a:r>
            <a:endParaRPr lang="ko-KR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endParaRPr lang="ko-KR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14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피에조를</a:t>
            </a:r>
            <a:r>
              <a:rPr lang="ko-KR" altLang="en-US" sz="1400" dirty="0" smtClean="0">
                <a:latin typeface="+mn-ea"/>
              </a:rPr>
              <a:t> 활용하여 다양한 멜로디를 출력할 수 있습니다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5101" y="1117600"/>
            <a:ext cx="8483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 smtClean="0"/>
              <a:t>피에조</a:t>
            </a:r>
            <a:r>
              <a:rPr lang="ko-KR" altLang="en-US" sz="1400" dirty="0" smtClean="0"/>
              <a:t> 부조 활용하기</a:t>
            </a:r>
            <a:endParaRPr lang="en-US" altLang="ko-KR" sz="1400" dirty="0"/>
          </a:p>
          <a:p>
            <a:r>
              <a:rPr lang="ko-KR" altLang="ko-KR" sz="1400" dirty="0" err="1"/>
              <a:t>피에조</a:t>
            </a:r>
            <a:r>
              <a:rPr lang="ko-KR" altLang="ko-KR" sz="1400" dirty="0"/>
              <a:t> 스피커를 이용해 학교종이 </a:t>
            </a:r>
            <a:r>
              <a:rPr lang="ko-KR" altLang="ko-KR" sz="1400" dirty="0" err="1"/>
              <a:t>땡땡땡을</a:t>
            </a:r>
            <a:r>
              <a:rPr lang="ko-KR" altLang="ko-KR" sz="1400" dirty="0"/>
              <a:t> </a:t>
            </a:r>
            <a:r>
              <a:rPr lang="ko-KR" altLang="ko-KR" sz="1400" dirty="0" smtClean="0"/>
              <a:t>연주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1549" y="140414"/>
            <a:ext cx="15087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err="1" smtClean="0"/>
              <a:t>부저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활용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206319" y="1799767"/>
            <a:ext cx="2060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아두이노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코드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작성하기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06319" y="2266491"/>
            <a:ext cx="5991225" cy="4304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#include "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pitches.h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" // 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pitches.h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탭의 코드를 포함한다는 뜻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ko-KR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//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학교종이 </a:t>
            </a:r>
            <a:r>
              <a:rPr lang="ko-KR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땡땡땡의</a:t>
            </a:r>
            <a:r>
              <a:rPr lang="ko-KR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음을 나타내는 배열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melody[] = {</a:t>
            </a:r>
            <a:endParaRPr lang="ko-KR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NOTE_G4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endParaRPr lang="ko-KR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NOTE_G4,</a:t>
            </a:r>
            <a:endParaRPr lang="ko-KR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NOTE_A5,</a:t>
            </a:r>
            <a:endParaRPr lang="ko-KR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NOTE_A5,</a:t>
            </a:r>
            <a:endParaRPr lang="ko-KR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NOTE_G4,</a:t>
            </a:r>
            <a:endParaRPr lang="ko-KR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NOTE_G4,</a:t>
            </a:r>
            <a:endParaRPr lang="ko-KR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NOTE_E4,</a:t>
            </a:r>
            <a:endParaRPr lang="ko-KR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NOTE_G4,</a:t>
            </a:r>
            <a:endParaRPr lang="ko-KR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NOTE_E4,</a:t>
            </a:r>
            <a:endParaRPr lang="ko-KR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NOTE_D4,</a:t>
            </a:r>
            <a:endParaRPr lang="ko-KR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NOTE_E4,</a:t>
            </a:r>
            <a:endParaRPr lang="ko-KR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NOTE_C4,</a:t>
            </a:r>
            <a:endParaRPr lang="ko-KR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0};</a:t>
            </a:r>
            <a:endParaRPr lang="ko-KR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8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2541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부저</a:t>
            </a:r>
            <a:r>
              <a:rPr lang="ko-KR" altLang="en-US" b="1" dirty="0" smtClean="0"/>
              <a:t> 멜로디 개요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아두이노는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PWM </a:t>
            </a:r>
            <a:r>
              <a:rPr lang="ko-KR" altLang="en-US" sz="1400" dirty="0" smtClean="0">
                <a:latin typeface="+mn-ea"/>
              </a:rPr>
              <a:t>출력을 이용하여 소리를 출력할 수 있습니다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34" name="TextBox 4"/>
          <p:cNvSpPr txBox="1">
            <a:spLocks noChangeArrowheads="1"/>
          </p:cNvSpPr>
          <p:nvPr/>
        </p:nvSpPr>
        <p:spPr bwMode="auto">
          <a:xfrm>
            <a:off x="206319" y="1175594"/>
            <a:ext cx="8135937" cy="1413153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소리 출력하기</a:t>
            </a:r>
            <a:r>
              <a:rPr lang="ko-KR" altLang="en-US" sz="1400" dirty="0" smtClean="0">
                <a:solidFill>
                  <a:schemeClr val="accent6"/>
                </a:solidFill>
              </a:rPr>
              <a:t> </a:t>
            </a:r>
            <a:endParaRPr lang="en-US" altLang="ko-KR" sz="1400" dirty="0">
              <a:solidFill>
                <a:schemeClr val="accent6"/>
              </a:solidFill>
            </a:endParaRP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accent6"/>
                </a:solidFill>
              </a:rPr>
              <a:t>PWM </a:t>
            </a:r>
            <a:r>
              <a:rPr lang="ko-KR" altLang="en-US" sz="1400" dirty="0" smtClean="0">
                <a:solidFill>
                  <a:schemeClr val="accent6"/>
                </a:solidFill>
              </a:rPr>
              <a:t>출력</a:t>
            </a:r>
            <a:endParaRPr lang="en-US" altLang="ko-KR" sz="1400" dirty="0" smtClean="0">
              <a:solidFill>
                <a:schemeClr val="accent6"/>
              </a:solidFill>
            </a:endParaRP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err="1" smtClean="0">
                <a:solidFill>
                  <a:schemeClr val="accent6"/>
                </a:solidFill>
              </a:rPr>
              <a:t>피에조</a:t>
            </a:r>
            <a:r>
              <a:rPr lang="en-US" altLang="ko-KR" sz="1400" dirty="0" smtClean="0">
                <a:solidFill>
                  <a:schemeClr val="accent6"/>
                </a:solidFill>
              </a:rPr>
              <a:t>(piezo) </a:t>
            </a:r>
            <a:r>
              <a:rPr lang="ko-KR" altLang="en-US" sz="1400" dirty="0" err="1" smtClean="0">
                <a:solidFill>
                  <a:schemeClr val="accent6"/>
                </a:solidFill>
              </a:rPr>
              <a:t>부저</a:t>
            </a:r>
            <a:endParaRPr lang="en-US" altLang="ko-KR" sz="1400" dirty="0" smtClean="0">
              <a:solidFill>
                <a:schemeClr val="accent6"/>
              </a:solidFill>
            </a:endParaRP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chemeClr val="accent6"/>
                </a:solidFill>
              </a:rPr>
              <a:t>스피커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319" y="2829295"/>
            <a:ext cx="80022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아두이노는</a:t>
            </a:r>
            <a:r>
              <a:rPr lang="ko-KR" altLang="en-US" sz="1400" dirty="0"/>
              <a:t> </a:t>
            </a:r>
            <a:r>
              <a:rPr lang="en-US" altLang="ko-KR" sz="1400" dirty="0"/>
              <a:t>PWM </a:t>
            </a:r>
            <a:r>
              <a:rPr lang="ko-KR" altLang="en-US" sz="1400" dirty="0"/>
              <a:t>출력의 원리를 이용하여 주파수</a:t>
            </a:r>
            <a:r>
              <a:rPr lang="en-US" altLang="ko-KR" sz="1400" dirty="0"/>
              <a:t>(</a:t>
            </a:r>
            <a:r>
              <a:rPr lang="ko-KR" altLang="en-US" sz="1400" dirty="0"/>
              <a:t>소리의 파장</a:t>
            </a:r>
            <a:r>
              <a:rPr lang="en-US" altLang="ko-KR" sz="1400" dirty="0"/>
              <a:t>)</a:t>
            </a:r>
            <a:r>
              <a:rPr lang="ko-KR" altLang="en-US" sz="1400" dirty="0"/>
              <a:t>를 전기신호로 </a:t>
            </a:r>
            <a:r>
              <a:rPr lang="ko-KR" altLang="en-US" sz="1400" dirty="0" smtClean="0"/>
              <a:t>출력할 수</a:t>
            </a:r>
            <a:r>
              <a:rPr lang="ko-KR" altLang="en-US" sz="1400" dirty="0"/>
              <a:t> </a:t>
            </a:r>
            <a:r>
              <a:rPr lang="ko-KR" altLang="en-US" sz="1400" dirty="0" smtClean="0"/>
              <a:t>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ko-KR" altLang="en-US" sz="1400" dirty="0" smtClean="0"/>
              <a:t>이를 </a:t>
            </a:r>
            <a:r>
              <a:rPr lang="ko-KR" altLang="en-US" sz="1400" dirty="0"/>
              <a:t>이용하면 스피커를 통해 원하는 소리를 출력할 수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부저는</a:t>
            </a:r>
            <a:r>
              <a:rPr lang="ko-KR" altLang="en-US" sz="1400" dirty="0"/>
              <a:t> 크게 </a:t>
            </a:r>
            <a:r>
              <a:rPr lang="en-US" altLang="ko-KR" sz="1400" dirty="0"/>
              <a:t>2</a:t>
            </a:r>
            <a:r>
              <a:rPr lang="ko-KR" altLang="en-US" sz="1400" dirty="0"/>
              <a:t>가지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능동부저와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수동부저로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나뉘어진다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err="1" smtClean="0"/>
              <a:t>능동부저는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전압만 인가하면 </a:t>
            </a:r>
            <a:r>
              <a:rPr lang="ko-KR" altLang="en-US" sz="1400" dirty="0" smtClean="0"/>
              <a:t>소리를 </a:t>
            </a:r>
            <a:r>
              <a:rPr lang="ko-KR" altLang="en-US" sz="1400" dirty="0"/>
              <a:t>내며 작동하고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수동부저는</a:t>
            </a:r>
            <a:r>
              <a:rPr lang="ko-KR" altLang="en-US" sz="1400" dirty="0"/>
              <a:t> 이와 별개로 주파수 관련 프로그램이 있어야 소리를 </a:t>
            </a:r>
            <a:r>
              <a:rPr lang="ko-KR" altLang="en-US" sz="1400" dirty="0" smtClean="0"/>
              <a:t> 낸다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능동부저도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프로그램으로 </a:t>
            </a:r>
            <a:r>
              <a:rPr lang="ko-KR" altLang="en-US" sz="1400" dirty="0" smtClean="0"/>
              <a:t>재생되긴 하지만 소리가 </a:t>
            </a:r>
            <a:r>
              <a:rPr lang="ko-KR" altLang="en-US" sz="1400" dirty="0"/>
              <a:t>겹치는 부분이 있어 </a:t>
            </a:r>
            <a:r>
              <a:rPr lang="ko-KR" altLang="en-US" sz="1400" dirty="0" err="1" smtClean="0"/>
              <a:t>수동부저에</a:t>
            </a:r>
            <a:r>
              <a:rPr lang="ko-KR" altLang="en-US" sz="1400" dirty="0" smtClean="0"/>
              <a:t> 비해 </a:t>
            </a:r>
            <a:r>
              <a:rPr lang="ko-KR" altLang="en-US" sz="1400" dirty="0"/>
              <a:t>소리가 매끄럽지 </a:t>
            </a:r>
            <a:r>
              <a:rPr lang="ko-KR" altLang="en-US" sz="1400" dirty="0" smtClean="0"/>
              <a:t>못하다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9732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피에조를</a:t>
            </a:r>
            <a:r>
              <a:rPr lang="ko-KR" altLang="en-US" sz="1400" dirty="0" smtClean="0">
                <a:latin typeface="+mn-ea"/>
              </a:rPr>
              <a:t> 활용하여 다양한 멜로디를 출력할 수 있습니다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5101" y="1117600"/>
            <a:ext cx="8483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 smtClean="0"/>
              <a:t>피에조</a:t>
            </a:r>
            <a:r>
              <a:rPr lang="ko-KR" altLang="en-US" sz="1400" dirty="0" smtClean="0"/>
              <a:t> 부조 활용하기</a:t>
            </a:r>
            <a:endParaRPr lang="en-US" altLang="ko-KR" sz="1400" dirty="0"/>
          </a:p>
          <a:p>
            <a:r>
              <a:rPr lang="ko-KR" altLang="ko-KR" sz="1400" dirty="0" err="1"/>
              <a:t>피에조</a:t>
            </a:r>
            <a:r>
              <a:rPr lang="ko-KR" altLang="ko-KR" sz="1400" dirty="0"/>
              <a:t> 스피커를 이용해 학교종이 </a:t>
            </a:r>
            <a:r>
              <a:rPr lang="ko-KR" altLang="ko-KR" sz="1400" dirty="0" err="1"/>
              <a:t>땡땡땡을</a:t>
            </a:r>
            <a:r>
              <a:rPr lang="ko-KR" altLang="ko-KR" sz="1400" dirty="0"/>
              <a:t> </a:t>
            </a:r>
            <a:r>
              <a:rPr lang="ko-KR" altLang="ko-KR" sz="1400" dirty="0" smtClean="0"/>
              <a:t>연주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1549" y="140414"/>
            <a:ext cx="15087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err="1" smtClean="0"/>
              <a:t>부저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활용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206319" y="1799767"/>
            <a:ext cx="2060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아두이노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코드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작성하기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06319" y="2266491"/>
            <a:ext cx="5991225" cy="2494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//</a:t>
            </a:r>
            <a:r>
              <a:rPr lang="ko-KR" altLang="ko-KR" sz="1400" dirty="0"/>
              <a:t>음 길이를 나타내는 배열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noteDurations</a:t>
            </a:r>
            <a:r>
              <a:rPr lang="en-US" altLang="ko-KR" sz="1400" dirty="0"/>
              <a:t>[] = {</a:t>
            </a:r>
            <a:endParaRPr lang="ko-KR" altLang="ko-KR" sz="1400" dirty="0"/>
          </a:p>
          <a:p>
            <a:r>
              <a:rPr lang="en-US" altLang="ko-KR" sz="1400" dirty="0"/>
              <a:t>1,1,1,1,</a:t>
            </a:r>
            <a:endParaRPr lang="ko-KR" altLang="ko-KR" sz="1400" dirty="0"/>
          </a:p>
          <a:p>
            <a:r>
              <a:rPr lang="en-US" altLang="ko-KR" sz="1400" dirty="0"/>
              <a:t>1,1,2,</a:t>
            </a:r>
            <a:endParaRPr lang="ko-KR" altLang="ko-KR" sz="1400" dirty="0"/>
          </a:p>
          <a:p>
            <a:r>
              <a:rPr lang="en-US" altLang="ko-KR" sz="1400" dirty="0"/>
              <a:t>1,1,1,1,</a:t>
            </a:r>
            <a:endParaRPr lang="ko-KR" altLang="ko-KR" sz="1400" dirty="0"/>
          </a:p>
          <a:p>
            <a:r>
              <a:rPr lang="en-US" altLang="ko-KR" sz="1400" dirty="0"/>
              <a:t>3,1,</a:t>
            </a:r>
            <a:endParaRPr lang="ko-KR" altLang="ko-KR" sz="1400" dirty="0"/>
          </a:p>
          <a:p>
            <a:r>
              <a:rPr lang="en-US" altLang="ko-KR" sz="1400" dirty="0"/>
              <a:t>1,1,1,1,</a:t>
            </a:r>
            <a:endParaRPr lang="ko-KR" altLang="ko-KR" sz="1400" dirty="0"/>
          </a:p>
          <a:p>
            <a:r>
              <a:rPr lang="en-US" altLang="ko-KR" sz="1400" dirty="0"/>
              <a:t>1,1,2,</a:t>
            </a:r>
            <a:endParaRPr lang="ko-KR" altLang="ko-KR" sz="1400" dirty="0"/>
          </a:p>
          <a:p>
            <a:r>
              <a:rPr lang="en-US" altLang="ko-KR" sz="1400" dirty="0"/>
              <a:t>1,1,1,1,</a:t>
            </a:r>
            <a:endParaRPr lang="ko-KR" altLang="ko-KR" sz="1400" dirty="0"/>
          </a:p>
          <a:p>
            <a:r>
              <a:rPr lang="en-US" altLang="ko-KR" sz="1400" dirty="0"/>
              <a:t>3,1};</a:t>
            </a:r>
            <a:endParaRPr lang="ko-KR" altLang="ko-KR" sz="1400" dirty="0"/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};</a:t>
            </a:r>
            <a:endParaRPr lang="ko-KR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38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피에조를</a:t>
            </a:r>
            <a:r>
              <a:rPr lang="ko-KR" altLang="en-US" sz="1400" dirty="0" smtClean="0">
                <a:latin typeface="+mn-ea"/>
              </a:rPr>
              <a:t> 활용하여 다양한 멜로디를 출력할 수 있습니다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5101" y="1117600"/>
            <a:ext cx="8483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 smtClean="0"/>
              <a:t>피에조</a:t>
            </a:r>
            <a:r>
              <a:rPr lang="ko-KR" altLang="en-US" sz="1400" dirty="0" smtClean="0"/>
              <a:t> 부조 활용하기</a:t>
            </a:r>
            <a:endParaRPr lang="en-US" altLang="ko-KR" sz="1400" dirty="0"/>
          </a:p>
          <a:p>
            <a:r>
              <a:rPr lang="ko-KR" altLang="ko-KR" sz="1400" dirty="0" err="1"/>
              <a:t>피에조</a:t>
            </a:r>
            <a:r>
              <a:rPr lang="ko-KR" altLang="ko-KR" sz="1400" dirty="0"/>
              <a:t> 스피커를 이용해 학교종이 </a:t>
            </a:r>
            <a:r>
              <a:rPr lang="ko-KR" altLang="ko-KR" sz="1400" dirty="0" err="1"/>
              <a:t>땡땡땡을</a:t>
            </a:r>
            <a:r>
              <a:rPr lang="ko-KR" altLang="ko-KR" sz="1400" dirty="0"/>
              <a:t> </a:t>
            </a:r>
            <a:r>
              <a:rPr lang="ko-KR" altLang="ko-KR" sz="1400" dirty="0" smtClean="0"/>
              <a:t>연주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1549" y="140414"/>
            <a:ext cx="15087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err="1" smtClean="0"/>
              <a:t>부저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활용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206319" y="1799767"/>
            <a:ext cx="2060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아두이노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코드</a:t>
            </a:r>
            <a:r>
              <a:rPr lang="ko-KR" altLang="ko-KR" sz="1400" dirty="0">
                <a:ea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작성하기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06319" y="2266491"/>
            <a:ext cx="818520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void setup() {</a:t>
            </a:r>
            <a:endParaRPr lang="ko-KR" altLang="ko-KR" sz="1400" dirty="0"/>
          </a:p>
          <a:p>
            <a:r>
              <a:rPr lang="en-US" altLang="ko-KR" sz="1400" dirty="0"/>
              <a:t>  // </a:t>
            </a:r>
            <a:r>
              <a:rPr lang="ko-KR" altLang="ko-KR" sz="1400" dirty="0"/>
              <a:t>밑에 배열은</a:t>
            </a:r>
            <a:r>
              <a:rPr lang="en-US" altLang="ko-KR" sz="1400" dirty="0"/>
              <a:t> 26</a:t>
            </a:r>
            <a:r>
              <a:rPr lang="ko-KR" altLang="ko-KR" sz="1400" dirty="0"/>
              <a:t>번 </a:t>
            </a:r>
            <a:r>
              <a:rPr lang="ko-KR" altLang="ko-KR" sz="1400" dirty="0" smtClean="0"/>
              <a:t>반복</a:t>
            </a:r>
            <a:r>
              <a:rPr lang="ko-KR" altLang="en-US" sz="1400" dirty="0" smtClean="0"/>
              <a:t>한</a:t>
            </a:r>
            <a:r>
              <a:rPr lang="ko-KR" altLang="ko-KR" sz="1400" dirty="0" smtClean="0"/>
              <a:t>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en-US" altLang="ko-KR" sz="1400" dirty="0"/>
              <a:t>  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thisNote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thisNote</a:t>
            </a:r>
            <a:r>
              <a:rPr lang="en-US" altLang="ko-KR" sz="1400" dirty="0"/>
              <a:t> &lt; 26; </a:t>
            </a:r>
            <a:r>
              <a:rPr lang="en-US" altLang="ko-KR" sz="1400" dirty="0" err="1"/>
              <a:t>thisNote</a:t>
            </a:r>
            <a:r>
              <a:rPr lang="en-US" altLang="ko-KR" sz="1400" dirty="0"/>
              <a:t>++) {</a:t>
            </a:r>
            <a:endParaRPr lang="ko-KR" altLang="ko-KR" sz="1400" dirty="0"/>
          </a:p>
          <a:p>
            <a:r>
              <a:rPr lang="en-US" altLang="ko-KR" sz="1400" dirty="0"/>
              <a:t>    // </a:t>
            </a:r>
            <a:r>
              <a:rPr lang="en-US" altLang="ko-KR" sz="1400" dirty="0" err="1"/>
              <a:t>thisNote</a:t>
            </a:r>
            <a:r>
              <a:rPr lang="ko-KR" altLang="ko-KR" sz="1400" dirty="0"/>
              <a:t>를 가지고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noteDurations</a:t>
            </a:r>
            <a:r>
              <a:rPr lang="en-US" altLang="ko-KR" sz="1400" dirty="0"/>
              <a:t> </a:t>
            </a:r>
            <a:r>
              <a:rPr lang="ko-KR" altLang="ko-KR" sz="1400" dirty="0"/>
              <a:t>배열에서 </a:t>
            </a:r>
            <a:r>
              <a:rPr lang="ko-KR" altLang="ko-KR" sz="1400" dirty="0" smtClean="0"/>
              <a:t>해당 </a:t>
            </a:r>
            <a:r>
              <a:rPr lang="ko-KR" altLang="ko-KR" sz="1400" dirty="0"/>
              <a:t>위치의 값을 가지고 온 뒤</a:t>
            </a:r>
            <a:r>
              <a:rPr lang="en-US" altLang="ko-KR" sz="1400" dirty="0"/>
              <a:t> 250</a:t>
            </a:r>
            <a:r>
              <a:rPr lang="ko-KR" altLang="ko-KR" sz="1400" dirty="0"/>
              <a:t>을 </a:t>
            </a:r>
            <a:r>
              <a:rPr lang="ko-KR" altLang="ko-KR" sz="1400" dirty="0" smtClean="0"/>
              <a:t>곱</a:t>
            </a:r>
            <a:r>
              <a:rPr lang="ko-KR" altLang="en-US" sz="1400" dirty="0" smtClean="0"/>
              <a:t>한</a:t>
            </a:r>
            <a:r>
              <a:rPr lang="ko-KR" altLang="ko-KR" sz="1400" dirty="0" smtClean="0"/>
              <a:t>다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1400" dirty="0" smtClean="0"/>
              <a:t>   // </a:t>
            </a:r>
            <a:r>
              <a:rPr lang="en-US" altLang="ko-KR" sz="1400" dirty="0"/>
              <a:t>250</a:t>
            </a:r>
            <a:r>
              <a:rPr lang="ko-KR" altLang="ko-KR" sz="1400" dirty="0"/>
              <a:t>을 곱한 이유는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noteDurations</a:t>
            </a:r>
            <a:r>
              <a:rPr lang="en-US" altLang="ko-KR" sz="1400" dirty="0"/>
              <a:t> </a:t>
            </a:r>
            <a:r>
              <a:rPr lang="ko-KR" altLang="ko-KR" sz="1400" dirty="0"/>
              <a:t>배열에서</a:t>
            </a:r>
            <a:r>
              <a:rPr lang="en-US" altLang="ko-KR" sz="1400" dirty="0"/>
              <a:t> 1</a:t>
            </a:r>
            <a:r>
              <a:rPr lang="ko-KR" altLang="ko-KR" sz="1400" dirty="0"/>
              <a:t>이 </a:t>
            </a:r>
            <a:r>
              <a:rPr lang="ko-KR" altLang="ko-KR" sz="1400" dirty="0" smtClean="0"/>
              <a:t>바로</a:t>
            </a:r>
            <a:r>
              <a:rPr lang="en-US" altLang="ko-KR" sz="1400" dirty="0" smtClean="0"/>
              <a:t> 4</a:t>
            </a:r>
            <a:r>
              <a:rPr lang="ko-KR" altLang="ko-KR" sz="1400" dirty="0"/>
              <a:t>분에</a:t>
            </a:r>
            <a:r>
              <a:rPr lang="en-US" altLang="ko-KR" sz="1400" dirty="0"/>
              <a:t> 1 </a:t>
            </a:r>
            <a:r>
              <a:rPr lang="ko-KR" altLang="ko-KR" sz="1400" dirty="0"/>
              <a:t>박자를 뜻하기 </a:t>
            </a:r>
            <a:r>
              <a:rPr lang="ko-KR" altLang="ko-KR" sz="1400" dirty="0" smtClean="0"/>
              <a:t>때문</a:t>
            </a:r>
            <a:r>
              <a:rPr lang="ko-KR" altLang="en-US" sz="1400" dirty="0" smtClean="0"/>
              <a:t>이</a:t>
            </a:r>
            <a:r>
              <a:rPr lang="ko-KR" altLang="ko-KR" sz="1400" dirty="0" smtClean="0"/>
              <a:t>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noteDuration</a:t>
            </a:r>
            <a:r>
              <a:rPr lang="en-US" altLang="ko-KR" sz="1400" dirty="0"/>
              <a:t> = 250 * </a:t>
            </a:r>
            <a:r>
              <a:rPr lang="en-US" altLang="ko-KR" sz="1400" dirty="0" err="1"/>
              <a:t>noteDurations</a:t>
            </a:r>
            <a:r>
              <a:rPr lang="en-US" altLang="ko-KR" sz="1400" dirty="0"/>
              <a:t>[</a:t>
            </a:r>
            <a:r>
              <a:rPr lang="en-US" altLang="ko-KR" sz="1400" dirty="0" err="1"/>
              <a:t>thisNote</a:t>
            </a:r>
            <a:r>
              <a:rPr lang="en-US" altLang="ko-KR" sz="1400" dirty="0"/>
              <a:t>];</a:t>
            </a:r>
            <a:endParaRPr lang="ko-KR" altLang="ko-KR" sz="1400" dirty="0"/>
          </a:p>
          <a:p>
            <a:r>
              <a:rPr lang="en-US" altLang="ko-KR" sz="1400" dirty="0"/>
              <a:t>    // </a:t>
            </a:r>
            <a:r>
              <a:rPr lang="ko-KR" altLang="ko-KR" sz="1400" dirty="0"/>
              <a:t>앞에서 구한 음 길이도 사용해서 </a:t>
            </a:r>
            <a:r>
              <a:rPr lang="en-US" altLang="ko-KR" sz="1400" dirty="0" smtClean="0"/>
              <a:t> </a:t>
            </a:r>
            <a:r>
              <a:rPr lang="ko-KR" altLang="ko-KR" sz="1400" dirty="0" err="1" smtClean="0"/>
              <a:t>피에조</a:t>
            </a:r>
            <a:r>
              <a:rPr lang="ko-KR" altLang="ko-KR" sz="1400" dirty="0" smtClean="0"/>
              <a:t> </a:t>
            </a:r>
            <a:r>
              <a:rPr lang="ko-KR" altLang="ko-KR" sz="1400" dirty="0"/>
              <a:t>스피커를 </a:t>
            </a:r>
            <a:r>
              <a:rPr lang="ko-KR" altLang="ko-KR" sz="1400" dirty="0" smtClean="0"/>
              <a:t>재생</a:t>
            </a:r>
            <a:r>
              <a:rPr lang="ko-KR" altLang="en-US" sz="1400" dirty="0" smtClean="0"/>
              <a:t>한</a:t>
            </a:r>
            <a:r>
              <a:rPr lang="ko-KR" altLang="ko-KR" sz="1400" dirty="0" smtClean="0"/>
              <a:t>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en-US" altLang="ko-KR" sz="1400" dirty="0"/>
              <a:t>    // </a:t>
            </a:r>
            <a:r>
              <a:rPr lang="ko-KR" altLang="ko-KR" sz="1400" dirty="0"/>
              <a:t>여기서도 마찬가지로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thisNote</a:t>
            </a:r>
            <a:r>
              <a:rPr lang="ko-KR" altLang="ko-KR" sz="1400" dirty="0"/>
              <a:t>를 가지고</a:t>
            </a:r>
            <a:r>
              <a:rPr lang="en-US" altLang="ko-KR" sz="1400" dirty="0"/>
              <a:t> melody</a:t>
            </a:r>
            <a:r>
              <a:rPr lang="ko-KR" altLang="ko-KR" sz="1400" dirty="0" smtClean="0"/>
              <a:t>배열에서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해당되는 </a:t>
            </a:r>
            <a:r>
              <a:rPr lang="ko-KR" altLang="ko-KR" sz="1400" dirty="0"/>
              <a:t>음의 주파수를 </a:t>
            </a:r>
            <a:r>
              <a:rPr lang="ko-KR" altLang="en-US" sz="1400" dirty="0" smtClean="0"/>
              <a:t>차용한다</a:t>
            </a:r>
            <a:r>
              <a:rPr lang="en-US" altLang="ko-KR" sz="1400" dirty="0" smtClean="0"/>
              <a:t>.</a:t>
            </a:r>
            <a:endParaRPr lang="ko-KR" altLang="ko-KR" sz="1400" dirty="0"/>
          </a:p>
          <a:p>
            <a:r>
              <a:rPr lang="en-US" altLang="ko-KR" sz="1400" dirty="0"/>
              <a:t>    tone(8, melody[</a:t>
            </a:r>
            <a:r>
              <a:rPr lang="en-US" altLang="ko-KR" sz="1400" dirty="0" err="1"/>
              <a:t>thisNote</a:t>
            </a:r>
            <a:r>
              <a:rPr lang="en-US" altLang="ko-KR" sz="1400" dirty="0"/>
              <a:t>],</a:t>
            </a:r>
            <a:r>
              <a:rPr lang="en-US" altLang="ko-KR" sz="1400" dirty="0" err="1"/>
              <a:t>noteDuration</a:t>
            </a:r>
            <a:r>
              <a:rPr lang="en-US" altLang="ko-KR" sz="1400" dirty="0"/>
              <a:t>);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    // </a:t>
            </a:r>
            <a:r>
              <a:rPr lang="ko-KR" altLang="ko-KR" sz="1400" dirty="0" err="1"/>
              <a:t>피에조</a:t>
            </a:r>
            <a:r>
              <a:rPr lang="ko-KR" altLang="ko-KR" sz="1400" dirty="0"/>
              <a:t> 스피커에서 소리가나는 것을 유지하기 </a:t>
            </a:r>
            <a:r>
              <a:rPr lang="ko-KR" altLang="ko-KR" sz="1400" dirty="0" smtClean="0"/>
              <a:t>위해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음 </a:t>
            </a:r>
            <a:r>
              <a:rPr lang="ko-KR" altLang="ko-KR" sz="1400" dirty="0"/>
              <a:t>길이에</a:t>
            </a:r>
            <a:r>
              <a:rPr lang="en-US" altLang="ko-KR" sz="1400" dirty="0"/>
              <a:t> 1.3</a:t>
            </a:r>
            <a:r>
              <a:rPr lang="ko-KR" altLang="ko-KR" sz="1400" dirty="0"/>
              <a:t>을 곱한 시간 만큼 멈춰줍니다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pauseBetweenNotes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noteDuration</a:t>
            </a:r>
            <a:r>
              <a:rPr lang="en-US" altLang="ko-KR" sz="1400" dirty="0"/>
              <a:t> * 1.30;</a:t>
            </a:r>
            <a:endParaRPr lang="ko-KR" altLang="ko-KR" sz="1400" dirty="0"/>
          </a:p>
          <a:p>
            <a:r>
              <a:rPr lang="en-US" altLang="ko-KR" sz="1400" dirty="0"/>
              <a:t>    delay(</a:t>
            </a:r>
            <a:r>
              <a:rPr lang="en-US" altLang="ko-KR" sz="1400" dirty="0" err="1"/>
              <a:t>pauseBetweenNotes</a:t>
            </a:r>
            <a:r>
              <a:rPr lang="en-US" altLang="ko-KR" sz="1400" dirty="0"/>
              <a:t>);</a:t>
            </a:r>
            <a:endParaRPr lang="ko-KR" altLang="ko-KR" sz="1400" dirty="0"/>
          </a:p>
          <a:p>
            <a:r>
              <a:rPr lang="en-US" altLang="ko-KR" sz="1400" dirty="0"/>
              <a:t>    // </a:t>
            </a:r>
            <a:r>
              <a:rPr lang="ko-KR" altLang="ko-KR" sz="1400" dirty="0" err="1"/>
              <a:t>피에조</a:t>
            </a:r>
            <a:r>
              <a:rPr lang="ko-KR" altLang="ko-KR" sz="1400" dirty="0"/>
              <a:t> 스피커의 소리를 끕니다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noTone</a:t>
            </a:r>
            <a:r>
              <a:rPr lang="en-US" altLang="ko-KR" sz="1400" dirty="0"/>
              <a:t>(8);</a:t>
            </a:r>
            <a:endParaRPr lang="ko-KR" altLang="ko-KR" sz="1400" dirty="0"/>
          </a:p>
          <a:p>
            <a:r>
              <a:rPr lang="en-US" altLang="ko-KR" sz="1400" dirty="0"/>
              <a:t>  }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void loop() {} // </a:t>
            </a:r>
            <a:r>
              <a:rPr lang="ko-KR" altLang="ko-KR" sz="1400" dirty="0"/>
              <a:t>한번만 노래를 재생하기 때문에</a:t>
            </a:r>
            <a:r>
              <a:rPr lang="en-US" altLang="ko-KR" sz="1400" dirty="0"/>
              <a:t> loop</a:t>
            </a:r>
            <a:r>
              <a:rPr lang="ko-KR" altLang="ko-KR" sz="1400" dirty="0"/>
              <a:t>는 사용하지 </a:t>
            </a:r>
            <a:r>
              <a:rPr lang="ko-KR" altLang="ko-KR" sz="1400" dirty="0" smtClean="0"/>
              <a:t>않</a:t>
            </a:r>
            <a:r>
              <a:rPr lang="ko-KR" altLang="en-US" sz="1400" dirty="0" smtClean="0"/>
              <a:t>는</a:t>
            </a:r>
            <a:r>
              <a:rPr lang="ko-KR" altLang="ko-KR" sz="1400" dirty="0" smtClean="0"/>
              <a:t>다</a:t>
            </a:r>
            <a:r>
              <a:rPr lang="en-US" altLang="ko-KR" sz="1400" dirty="0"/>
              <a:t>.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6282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541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b="1" dirty="0" smtClean="0">
                <a:solidFill>
                  <a:schemeClr val="accent1">
                    <a:lumMod val="75000"/>
                  </a:schemeClr>
                </a:solidFill>
              </a:rPr>
              <a:t>감사합니다</a:t>
            </a:r>
            <a:r>
              <a:rPr lang="en-US" altLang="ko-KR" sz="36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38FB-157C-49A7-95FF-8906C5ADB49C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2541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부저</a:t>
            </a:r>
            <a:r>
              <a:rPr lang="ko-KR" altLang="en-US" b="1" dirty="0" smtClean="0"/>
              <a:t> 멜로디 개요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아두이노는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PWM </a:t>
            </a:r>
            <a:r>
              <a:rPr lang="ko-KR" altLang="en-US" sz="1400" dirty="0" smtClean="0">
                <a:latin typeface="+mn-ea"/>
              </a:rPr>
              <a:t>출력을 이용하여 소리를 출력할 수 있습니다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9" y="1293813"/>
            <a:ext cx="8483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tone()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함수를 통해 배경음악을 만들고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 err="1">
                <a:solidFill>
                  <a:srgbClr val="636363"/>
                </a:solidFill>
                <a:latin typeface="arial" panose="020B0604020202020204" pitchFamily="34" charset="0"/>
              </a:rPr>
              <a:t>아두이노와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err="1">
                <a:solidFill>
                  <a:srgbClr val="636363"/>
                </a:solidFill>
                <a:latin typeface="arial" panose="020B0604020202020204" pitchFamily="34" charset="0"/>
              </a:rPr>
              <a:t>부저를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 연결하여 </a:t>
            </a:r>
            <a:r>
              <a:rPr lang="ko-KR" altLang="en-US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재생한다</a:t>
            </a:r>
            <a:r>
              <a:rPr lang="en-US" altLang="ko-KR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.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06319" y="6248433"/>
            <a:ext cx="66544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위 표는 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주파수에 따른 소리의 높낮이를 </a:t>
            </a:r>
            <a:r>
              <a:rPr lang="ko-KR" altLang="en-US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나타낸다</a:t>
            </a:r>
            <a:r>
              <a:rPr lang="en-US" altLang="ko-KR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.</a:t>
            </a:r>
            <a:endParaRPr lang="ko-KR" altLang="en-US" sz="1400" dirty="0"/>
          </a:p>
        </p:txBody>
      </p:sp>
      <p:pic>
        <p:nvPicPr>
          <p:cNvPr id="1028" name="Picture 4" descr="ìëì´ë¸ ìê³ì£¼íì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9" y="1787482"/>
            <a:ext cx="6909184" cy="427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31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아두이노는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PWM </a:t>
            </a:r>
            <a:r>
              <a:rPr lang="ko-KR" altLang="en-US" sz="1400" dirty="0" smtClean="0">
                <a:latin typeface="+mn-ea"/>
              </a:rPr>
              <a:t>출력을 이용하여 소리를 출력할 수 있습니다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9" y="1293813"/>
            <a:ext cx="8483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tone()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함수를 통해 배경음악을 만들고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 err="1">
                <a:solidFill>
                  <a:srgbClr val="636363"/>
                </a:solidFill>
                <a:latin typeface="arial" panose="020B0604020202020204" pitchFamily="34" charset="0"/>
              </a:rPr>
              <a:t>아두이노와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err="1">
                <a:solidFill>
                  <a:srgbClr val="636363"/>
                </a:solidFill>
                <a:latin typeface="arial" panose="020B0604020202020204" pitchFamily="34" charset="0"/>
              </a:rPr>
              <a:t>부저를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 연결하여 </a:t>
            </a:r>
            <a:r>
              <a:rPr lang="ko-KR" altLang="en-US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재생한다</a:t>
            </a:r>
            <a:r>
              <a:rPr lang="en-US" altLang="ko-KR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.</a:t>
            </a:r>
            <a:endParaRPr lang="ko-KR" altLang="en-US" sz="1400" dirty="0"/>
          </a:p>
        </p:txBody>
      </p:sp>
      <p:pic>
        <p:nvPicPr>
          <p:cNvPr id="2050" name="Picture 2" descr="dd8457f7720c52a9512181cc3c4d2350_14627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9" y="2588945"/>
            <a:ext cx="7649145" cy="200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06319" y="2130237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준비물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1549" y="140414"/>
            <a:ext cx="22541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부저</a:t>
            </a:r>
            <a:r>
              <a:rPr lang="ko-KR" altLang="en-US" b="1" dirty="0" smtClean="0"/>
              <a:t> 멜로디 개요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9567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아두이노는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PWM </a:t>
            </a:r>
            <a:r>
              <a:rPr lang="ko-KR" altLang="en-US" sz="1400" dirty="0" smtClean="0">
                <a:latin typeface="+mn-ea"/>
              </a:rPr>
              <a:t>출력을 이용하여 소리를 출력할 수 있습니다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9" y="1293813"/>
            <a:ext cx="8483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tone()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함수를 통해 배경음악을 만들고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 err="1">
                <a:solidFill>
                  <a:srgbClr val="636363"/>
                </a:solidFill>
                <a:latin typeface="arial" panose="020B0604020202020204" pitchFamily="34" charset="0"/>
              </a:rPr>
              <a:t>아두이노와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err="1">
                <a:solidFill>
                  <a:srgbClr val="636363"/>
                </a:solidFill>
                <a:latin typeface="arial" panose="020B0604020202020204" pitchFamily="34" charset="0"/>
              </a:rPr>
              <a:t>부저를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 연결하여 </a:t>
            </a:r>
            <a:r>
              <a:rPr lang="ko-KR" altLang="en-US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재생한다</a:t>
            </a:r>
            <a:r>
              <a:rPr lang="en-US" altLang="ko-KR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.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06319" y="1926793"/>
            <a:ext cx="1132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회로도 연결</a:t>
            </a:r>
            <a:endParaRPr lang="ko-KR" altLang="en-US" sz="1400" dirty="0"/>
          </a:p>
        </p:txBody>
      </p:sp>
      <p:pic>
        <p:nvPicPr>
          <p:cNvPr id="3074" name="Picture 2" descr="dd8457f7720c52a9512181cc3c4d2350_14627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9" y="2234570"/>
            <a:ext cx="6107728" cy="258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06318" y="5087896"/>
            <a:ext cx="88911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rgbClr val="636363"/>
                </a:solidFill>
                <a:latin typeface="arial" panose="020B0604020202020204" pitchFamily="34" charset="0"/>
              </a:rPr>
              <a:t>부저를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 디지털 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3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번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(PWM)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핀에 </a:t>
            </a:r>
            <a:r>
              <a:rPr lang="ko-KR" altLang="en-US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연결한다</a:t>
            </a:r>
            <a:r>
              <a:rPr lang="en-US" altLang="ko-KR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.</a:t>
            </a:r>
          </a:p>
          <a:p>
            <a:endParaRPr lang="en-US" altLang="ko-KR" sz="1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1549" y="140414"/>
            <a:ext cx="22541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부저</a:t>
            </a:r>
            <a:r>
              <a:rPr lang="ko-KR" altLang="en-US" b="1" dirty="0" smtClean="0"/>
              <a:t> 멜로디 개요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3034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아두이노는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PWM </a:t>
            </a:r>
            <a:r>
              <a:rPr lang="ko-KR" altLang="en-US" sz="1400" dirty="0" smtClean="0">
                <a:latin typeface="+mn-ea"/>
              </a:rPr>
              <a:t>출력을 이용하여 소리를 출력할 수 있습니다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9" y="1293813"/>
            <a:ext cx="8483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tone()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함수를 통해 배경음악을 만들고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 err="1">
                <a:solidFill>
                  <a:srgbClr val="636363"/>
                </a:solidFill>
                <a:latin typeface="arial" panose="020B0604020202020204" pitchFamily="34" charset="0"/>
              </a:rPr>
              <a:t>아두이노와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err="1">
                <a:solidFill>
                  <a:srgbClr val="636363"/>
                </a:solidFill>
                <a:latin typeface="arial" panose="020B0604020202020204" pitchFamily="34" charset="0"/>
              </a:rPr>
              <a:t>부저를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 연결하여 </a:t>
            </a:r>
            <a:r>
              <a:rPr lang="ko-KR" altLang="en-US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재생한다</a:t>
            </a:r>
            <a:r>
              <a:rPr lang="en-US" altLang="ko-KR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06319" y="1700212"/>
            <a:ext cx="889110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우노</a:t>
            </a:r>
            <a:r>
              <a:rPr lang="ko-KR" altLang="en-US" sz="1400" dirty="0">
                <a:latin typeface="+mn-ea"/>
              </a:rPr>
              <a:t> 보드는 총 </a:t>
            </a:r>
            <a:r>
              <a:rPr lang="en-US" altLang="ko-KR" sz="1400" dirty="0">
                <a:latin typeface="+mn-ea"/>
              </a:rPr>
              <a:t>6</a:t>
            </a:r>
            <a:r>
              <a:rPr lang="ko-KR" altLang="en-US" sz="1400" dirty="0">
                <a:latin typeface="+mn-ea"/>
              </a:rPr>
              <a:t>개의 </a:t>
            </a:r>
            <a:r>
              <a:rPr lang="en-US" altLang="ko-KR" sz="1400" dirty="0">
                <a:latin typeface="+mn-ea"/>
              </a:rPr>
              <a:t>PWM </a:t>
            </a:r>
            <a:r>
              <a:rPr lang="ko-KR" altLang="en-US" sz="1400" dirty="0" err="1">
                <a:latin typeface="+mn-ea"/>
              </a:rPr>
              <a:t>출력핀을</a:t>
            </a:r>
            <a:r>
              <a:rPr lang="ko-KR" altLang="en-US" sz="1400" dirty="0">
                <a:latin typeface="+mn-ea"/>
              </a:rPr>
              <a:t> 가지고 </a:t>
            </a:r>
            <a:r>
              <a:rPr lang="ko-KR" altLang="en-US" sz="1400" dirty="0" smtClean="0">
                <a:latin typeface="+mn-ea"/>
              </a:rPr>
              <a:t>있다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r>
              <a:rPr lang="ko-KR" altLang="en-US" sz="1400" dirty="0">
                <a:latin typeface="+mn-ea"/>
              </a:rPr>
              <a:t>디지털 </a:t>
            </a:r>
            <a:r>
              <a:rPr lang="ko-KR" altLang="en-US" sz="1400" dirty="0" err="1">
                <a:latin typeface="+mn-ea"/>
              </a:rPr>
              <a:t>핀쪽에</a:t>
            </a:r>
            <a:r>
              <a:rPr lang="ko-KR" altLang="en-US" sz="1400" dirty="0">
                <a:latin typeface="+mn-ea"/>
              </a:rPr>
              <a:t> 물결</a:t>
            </a:r>
            <a:r>
              <a:rPr lang="en-US" altLang="ko-KR" sz="1400" dirty="0" smtClean="0">
                <a:latin typeface="+mn-ea"/>
              </a:rPr>
              <a:t>(~) </a:t>
            </a:r>
            <a:r>
              <a:rPr lang="ko-KR" altLang="en-US" sz="1400" dirty="0" smtClean="0">
                <a:latin typeface="+mn-ea"/>
              </a:rPr>
              <a:t>표시가</a:t>
            </a:r>
            <a:r>
              <a:rPr lang="ko-KR" altLang="en-US" sz="1400" dirty="0">
                <a:latin typeface="+mn-ea"/>
              </a:rPr>
              <a:t> 있는 핀이 </a:t>
            </a:r>
            <a:r>
              <a:rPr lang="ko-KR" altLang="en-US" sz="1400" dirty="0" err="1">
                <a:latin typeface="+mn-ea"/>
              </a:rPr>
              <a:t>아두이노의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PWM </a:t>
            </a:r>
            <a:r>
              <a:rPr lang="ko-KR" altLang="en-US" sz="1400" dirty="0" err="1">
                <a:latin typeface="+mn-ea"/>
              </a:rPr>
              <a:t>출력핀에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해당된다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err="1">
                <a:latin typeface="+mn-ea"/>
              </a:rPr>
              <a:t>아두이노의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디지털핀은</a:t>
            </a:r>
            <a:r>
              <a:rPr lang="ko-KR" altLang="en-US" sz="1400" dirty="0">
                <a:latin typeface="+mn-ea"/>
              </a:rPr>
              <a:t> 오직 </a:t>
            </a:r>
            <a:r>
              <a:rPr lang="en-US" altLang="ko-KR" sz="1400" dirty="0">
                <a:latin typeface="+mn-ea"/>
              </a:rPr>
              <a:t>HIGH(5V) </a:t>
            </a:r>
            <a:r>
              <a:rPr lang="ko-KR" altLang="en-US" sz="1400" dirty="0">
                <a:latin typeface="+mn-ea"/>
              </a:rPr>
              <a:t>아니면 </a:t>
            </a:r>
            <a:r>
              <a:rPr lang="en-US" altLang="ko-KR" sz="1400" dirty="0">
                <a:latin typeface="+mn-ea"/>
              </a:rPr>
              <a:t>LOW(0V) </a:t>
            </a:r>
            <a:r>
              <a:rPr lang="ko-KR" altLang="en-US" sz="1400" dirty="0">
                <a:latin typeface="+mn-ea"/>
              </a:rPr>
              <a:t>두 가지 신호 외에는 출력할 수 없으며 </a:t>
            </a:r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전압의 </a:t>
            </a:r>
            <a:r>
              <a:rPr lang="ko-KR" altLang="en-US" sz="1400" dirty="0">
                <a:latin typeface="+mn-ea"/>
              </a:rPr>
              <a:t>관점에서 보면 </a:t>
            </a:r>
            <a:r>
              <a:rPr lang="en-US" altLang="ko-KR" sz="1400" dirty="0">
                <a:latin typeface="+mn-ea"/>
              </a:rPr>
              <a:t>5V</a:t>
            </a:r>
            <a:r>
              <a:rPr lang="ko-KR" altLang="en-US" sz="1400" dirty="0">
                <a:latin typeface="+mn-ea"/>
              </a:rPr>
              <a:t>와 </a:t>
            </a:r>
            <a:r>
              <a:rPr lang="en-US" altLang="ko-KR" sz="1400" dirty="0">
                <a:latin typeface="+mn-ea"/>
              </a:rPr>
              <a:t>0V</a:t>
            </a:r>
            <a:r>
              <a:rPr lang="ko-KR" altLang="en-US" sz="1400" dirty="0">
                <a:latin typeface="+mn-ea"/>
              </a:rPr>
              <a:t>만 가질 수 있다</a:t>
            </a:r>
            <a:r>
              <a:rPr lang="en-US" altLang="ko-KR" sz="1400" dirty="0">
                <a:latin typeface="+mn-ea"/>
              </a:rPr>
              <a:t>. 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하지만 </a:t>
            </a:r>
            <a:r>
              <a:rPr lang="en-US" altLang="ko-KR" sz="1400" dirty="0">
                <a:latin typeface="+mn-ea"/>
              </a:rPr>
              <a:t>PWM (pulse width modulation, </a:t>
            </a:r>
            <a:r>
              <a:rPr lang="ko-KR" altLang="en-US" sz="1400" dirty="0">
                <a:latin typeface="+mn-ea"/>
              </a:rPr>
              <a:t>펄스 폭 변조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기능을 이용하면 마치 아날로그 전압처럼 </a:t>
            </a:r>
            <a:r>
              <a:rPr lang="en-US" altLang="ko-KR" sz="1400" dirty="0">
                <a:latin typeface="+mn-ea"/>
              </a:rPr>
              <a:t>0V</a:t>
            </a:r>
            <a:r>
              <a:rPr lang="ko-KR" altLang="en-US" sz="1400" dirty="0">
                <a:latin typeface="+mn-ea"/>
              </a:rPr>
              <a:t>와 </a:t>
            </a:r>
            <a:r>
              <a:rPr lang="en-US" altLang="ko-KR" sz="1400" dirty="0">
                <a:latin typeface="+mn-ea"/>
              </a:rPr>
              <a:t>5V </a:t>
            </a:r>
            <a:r>
              <a:rPr lang="ko-KR" altLang="en-US" sz="1400" dirty="0">
                <a:latin typeface="+mn-ea"/>
              </a:rPr>
              <a:t>사이의 전압으로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예를 들면 </a:t>
            </a:r>
            <a:r>
              <a:rPr lang="en-US" altLang="ko-KR" sz="1400" dirty="0">
                <a:latin typeface="+mn-ea"/>
              </a:rPr>
              <a:t>2V, 3.5V </a:t>
            </a:r>
            <a:r>
              <a:rPr lang="ko-KR" altLang="en-US" sz="1400" dirty="0">
                <a:latin typeface="+mn-ea"/>
              </a:rPr>
              <a:t>등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출력을 낼 수 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따라서 </a:t>
            </a:r>
            <a:r>
              <a:rPr lang="en-US" altLang="ko-KR" sz="1400" dirty="0">
                <a:latin typeface="+mn-ea"/>
              </a:rPr>
              <a:t>LED</a:t>
            </a:r>
            <a:r>
              <a:rPr lang="ko-KR" altLang="en-US" sz="1400" dirty="0">
                <a:latin typeface="+mn-ea"/>
              </a:rPr>
              <a:t>의 밝기를 제어한다든가 모터의 회전 속도를 제어하는데 사용할 수 있다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 err="1">
                <a:latin typeface="+mn-ea"/>
              </a:rPr>
              <a:t>아두이노의</a:t>
            </a:r>
            <a:r>
              <a:rPr lang="ko-KR" altLang="en-US" sz="1400" dirty="0">
                <a:latin typeface="+mn-ea"/>
              </a:rPr>
              <a:t> 모든 핀이 </a:t>
            </a:r>
            <a:r>
              <a:rPr lang="en-US" altLang="ko-KR" sz="1400" dirty="0">
                <a:latin typeface="+mn-ea"/>
              </a:rPr>
              <a:t>PWM </a:t>
            </a:r>
            <a:r>
              <a:rPr lang="ko-KR" altLang="en-US" sz="1400" dirty="0">
                <a:latin typeface="+mn-ea"/>
              </a:rPr>
              <a:t>출력을 낼 수 있는 것은 아니고 </a:t>
            </a:r>
            <a:r>
              <a:rPr lang="ko-KR" altLang="en-US" sz="1400" dirty="0" err="1">
                <a:latin typeface="+mn-ea"/>
              </a:rPr>
              <a:t>아두이노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우노의</a:t>
            </a:r>
            <a:r>
              <a:rPr lang="ko-KR" altLang="en-US" sz="1400" dirty="0">
                <a:latin typeface="+mn-ea"/>
              </a:rPr>
              <a:t> 경우 </a:t>
            </a:r>
            <a:r>
              <a:rPr lang="en-US" altLang="ko-KR" sz="1400" dirty="0">
                <a:latin typeface="+mn-ea"/>
              </a:rPr>
              <a:t>3, 5, 6, 9, 10, 11</a:t>
            </a:r>
            <a:r>
              <a:rPr lang="ko-KR" altLang="en-US" sz="1400" dirty="0">
                <a:latin typeface="+mn-ea"/>
              </a:rPr>
              <a:t>번 핀이 </a:t>
            </a:r>
            <a:r>
              <a:rPr lang="en-US" altLang="ko-KR" sz="1400" dirty="0">
                <a:latin typeface="+mn-ea"/>
              </a:rPr>
              <a:t>PWM</a:t>
            </a:r>
            <a:r>
              <a:rPr lang="ko-KR" altLang="en-US" sz="1400" dirty="0">
                <a:latin typeface="+mn-ea"/>
              </a:rPr>
              <a:t>출력을 낼 수 있으며 이것은 정품 보드의 경우 다음 그림과 같이 </a:t>
            </a:r>
            <a:r>
              <a:rPr lang="en-US" altLang="ko-KR" sz="1400" dirty="0">
                <a:latin typeface="+mn-ea"/>
              </a:rPr>
              <a:t>~</a:t>
            </a:r>
            <a:r>
              <a:rPr lang="ko-KR" altLang="en-US" sz="1400" dirty="0">
                <a:latin typeface="+mn-ea"/>
              </a:rPr>
              <a:t>로 표시되어 있다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/>
              <a:t>PWM</a:t>
            </a:r>
            <a:r>
              <a:rPr lang="ko-KR" altLang="en-US" sz="1400" dirty="0"/>
              <a:t>의 동작 주파수는 다음과 같다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fontAlgn="base"/>
            <a:r>
              <a:rPr lang="en-US" altLang="ko-KR" sz="1400" dirty="0"/>
              <a:t>3, 9, 10, 11</a:t>
            </a:r>
            <a:r>
              <a:rPr lang="ko-KR" altLang="en-US" sz="1400" dirty="0"/>
              <a:t>번 핀 </a:t>
            </a:r>
            <a:r>
              <a:rPr lang="en-US" altLang="ko-KR" sz="1400" dirty="0"/>
              <a:t>- 490Hz</a:t>
            </a:r>
          </a:p>
          <a:p>
            <a:pPr fontAlgn="base"/>
            <a:r>
              <a:rPr lang="en-US" altLang="ko-KR" sz="1400" dirty="0"/>
              <a:t>5, 6</a:t>
            </a:r>
            <a:r>
              <a:rPr lang="ko-KR" altLang="en-US" sz="1400" dirty="0"/>
              <a:t>번 핀 </a:t>
            </a:r>
            <a:r>
              <a:rPr lang="en-US" altLang="ko-KR" sz="1400" dirty="0"/>
              <a:t>– 980Hz (5,6</a:t>
            </a:r>
            <a:r>
              <a:rPr lang="ko-KR" altLang="en-US" sz="1400" dirty="0"/>
              <a:t>번 핀이 좀 더 고속으로 동작</a:t>
            </a:r>
            <a:r>
              <a:rPr lang="en-US" altLang="ko-KR" sz="1400" dirty="0"/>
              <a:t>)</a:t>
            </a:r>
          </a:p>
          <a:p>
            <a:endParaRPr lang="ko-KR" altLang="en-US" sz="1400" dirty="0">
              <a:latin typeface="+mn-ea"/>
            </a:endParaRPr>
          </a:p>
          <a:p>
            <a:endParaRPr lang="ko-KR" altLang="en-US" sz="1400" dirty="0">
              <a:latin typeface="+mn-ea"/>
            </a:endParaRPr>
          </a:p>
        </p:txBody>
      </p:sp>
      <p:pic>
        <p:nvPicPr>
          <p:cNvPr id="3076" name="Picture 4" descr="https://lh3.googleusercontent.com/lSR8SVzM1bbmVuSyqW_qWdaJ2R2YAhBNmbRMkY51JELa4KY92DKFVudUmG3v6azeuorRwcyVetpA3HVPVYNiVdfy2FEaGpPt6B_0DptjoaKLwPRpdoF8wtkoC0FFfqulaY-0Gh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009" y="4347772"/>
            <a:ext cx="3371685" cy="237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1549" y="140414"/>
            <a:ext cx="22541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부저</a:t>
            </a:r>
            <a:r>
              <a:rPr lang="ko-KR" altLang="en-US" b="1" dirty="0" smtClean="0"/>
              <a:t> 멜로디 개요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8509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아두이노는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PWM </a:t>
            </a:r>
            <a:r>
              <a:rPr lang="ko-KR" altLang="en-US" sz="1400" dirty="0" smtClean="0">
                <a:latin typeface="+mn-ea"/>
              </a:rPr>
              <a:t>출력을 이용하여 소리를 출력할 수 있습니다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9" y="1293813"/>
            <a:ext cx="8483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tone()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함수를 통해 배경음악을 만들고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 err="1">
                <a:solidFill>
                  <a:srgbClr val="636363"/>
                </a:solidFill>
                <a:latin typeface="arial" panose="020B0604020202020204" pitchFamily="34" charset="0"/>
              </a:rPr>
              <a:t>아두이노와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err="1">
                <a:solidFill>
                  <a:srgbClr val="636363"/>
                </a:solidFill>
                <a:latin typeface="arial" panose="020B0604020202020204" pitchFamily="34" charset="0"/>
              </a:rPr>
              <a:t>부저를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 연결하여 </a:t>
            </a:r>
            <a:r>
              <a:rPr lang="ko-KR" altLang="en-US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재생한다</a:t>
            </a:r>
            <a:r>
              <a:rPr lang="en-US" altLang="ko-KR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.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06319" y="1926793"/>
            <a:ext cx="781307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void setup() {                      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pinMode</a:t>
            </a:r>
            <a:r>
              <a:rPr lang="en-US" altLang="ko-KR" sz="1400" dirty="0"/>
              <a:t>(3, OUTPUT);  // </a:t>
            </a:r>
            <a:r>
              <a:rPr lang="ko-KR" altLang="en-US" sz="1400" dirty="0"/>
              <a:t>디지털 </a:t>
            </a:r>
            <a:r>
              <a:rPr lang="en-US" altLang="ko-KR" sz="1400" dirty="0"/>
              <a:t>3</a:t>
            </a:r>
            <a:r>
              <a:rPr lang="ko-KR" altLang="en-US" sz="1400" dirty="0" err="1"/>
              <a:t>번핀을</a:t>
            </a:r>
            <a:r>
              <a:rPr lang="ko-KR" altLang="en-US" sz="1400" dirty="0"/>
              <a:t> 출력모드로 설정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void loop() {                                </a:t>
            </a:r>
          </a:p>
          <a:p>
            <a:endParaRPr lang="en-US" altLang="ko-KR" sz="1400" dirty="0"/>
          </a:p>
          <a:p>
            <a:r>
              <a:rPr lang="en-US" altLang="ko-KR" sz="1400" dirty="0"/>
              <a:t>tone(3, 261.6, 1000);  // 3</a:t>
            </a:r>
            <a:r>
              <a:rPr lang="ko-KR" altLang="en-US" sz="1400" dirty="0" err="1"/>
              <a:t>번핀</a:t>
            </a:r>
            <a:r>
              <a:rPr lang="en-US" altLang="ko-KR" sz="1400" dirty="0"/>
              <a:t>, 4</a:t>
            </a:r>
            <a:r>
              <a:rPr lang="ko-KR" altLang="en-US" sz="1400" dirty="0"/>
              <a:t>옥타브 도를 </a:t>
            </a:r>
            <a:r>
              <a:rPr lang="en-US" altLang="ko-KR" sz="1400" dirty="0"/>
              <a:t>1</a:t>
            </a:r>
            <a:r>
              <a:rPr lang="ko-KR" altLang="en-US" sz="1400" dirty="0" err="1"/>
              <a:t>초동안</a:t>
            </a:r>
            <a:r>
              <a:rPr lang="ko-KR" altLang="en-US" sz="1400" dirty="0"/>
              <a:t> 출력한다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en-US" altLang="ko-KR" sz="1400" dirty="0"/>
              <a:t>tone(3, 329.7, 2000);  // 3</a:t>
            </a:r>
            <a:r>
              <a:rPr lang="ko-KR" altLang="en-US" sz="1400" dirty="0" err="1"/>
              <a:t>번핀</a:t>
            </a:r>
            <a:r>
              <a:rPr lang="en-US" altLang="ko-KR" sz="1400" dirty="0"/>
              <a:t>, 4</a:t>
            </a:r>
            <a:r>
              <a:rPr lang="ko-KR" altLang="en-US" sz="1400" dirty="0"/>
              <a:t>옥타브 미를 </a:t>
            </a:r>
            <a:r>
              <a:rPr lang="en-US" altLang="ko-KR" sz="1400" dirty="0"/>
              <a:t>2</a:t>
            </a:r>
            <a:r>
              <a:rPr lang="ko-KR" altLang="en-US" sz="1400" dirty="0" err="1"/>
              <a:t>초동안</a:t>
            </a:r>
            <a:r>
              <a:rPr lang="ko-KR" altLang="en-US" sz="1400" dirty="0"/>
              <a:t> 출력한다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tone(3, 349.2, 1000);  // 3</a:t>
            </a:r>
            <a:r>
              <a:rPr lang="ko-KR" altLang="en-US" sz="1400" dirty="0" err="1"/>
              <a:t>번핀</a:t>
            </a:r>
            <a:r>
              <a:rPr lang="en-US" altLang="ko-KR" sz="1400" dirty="0"/>
              <a:t>, 4</a:t>
            </a:r>
            <a:r>
              <a:rPr lang="ko-KR" altLang="en-US" sz="1400" dirty="0"/>
              <a:t>옥타브 도를 </a:t>
            </a:r>
            <a:r>
              <a:rPr lang="en-US" altLang="ko-KR" sz="1400" dirty="0"/>
              <a:t>1</a:t>
            </a:r>
            <a:r>
              <a:rPr lang="ko-KR" altLang="en-US" sz="1400" dirty="0" err="1"/>
              <a:t>초동안</a:t>
            </a:r>
            <a:r>
              <a:rPr lang="ko-KR" altLang="en-US" sz="1400" dirty="0"/>
              <a:t> 출력한다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} 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549" y="140414"/>
            <a:ext cx="22541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부저</a:t>
            </a:r>
            <a:r>
              <a:rPr lang="ko-KR" altLang="en-US" b="1" dirty="0" smtClean="0"/>
              <a:t> 멜로디 개요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499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아두이노는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PWM </a:t>
            </a:r>
            <a:r>
              <a:rPr lang="ko-KR" altLang="en-US" sz="1400" dirty="0" smtClean="0">
                <a:latin typeface="+mn-ea"/>
              </a:rPr>
              <a:t>출력을 이용하여 소리를 출력할 수 있습니다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9" y="1293813"/>
            <a:ext cx="8483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tone()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함수를 통해 배경음악을 만들고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 err="1">
                <a:solidFill>
                  <a:srgbClr val="636363"/>
                </a:solidFill>
                <a:latin typeface="arial" panose="020B0604020202020204" pitchFamily="34" charset="0"/>
              </a:rPr>
              <a:t>아두이노와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err="1">
                <a:solidFill>
                  <a:srgbClr val="636363"/>
                </a:solidFill>
                <a:latin typeface="arial" panose="020B0604020202020204" pitchFamily="34" charset="0"/>
              </a:rPr>
              <a:t>부저를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 연결하여 </a:t>
            </a:r>
            <a:r>
              <a:rPr lang="ko-KR" altLang="en-US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재생한다</a:t>
            </a:r>
            <a:r>
              <a:rPr lang="en-US" altLang="ko-KR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.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06319" y="1926793"/>
            <a:ext cx="781307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tone(</a:t>
            </a:r>
            <a:r>
              <a:rPr lang="ko-KR" altLang="en-US" sz="1400" dirty="0" err="1"/>
              <a:t>핀번호</a:t>
            </a:r>
            <a:r>
              <a:rPr lang="en-US" altLang="ko-KR" sz="1400" dirty="0"/>
              <a:t>, </a:t>
            </a:r>
            <a:r>
              <a:rPr lang="ko-KR" altLang="en-US" sz="1400" dirty="0"/>
              <a:t>주파수</a:t>
            </a:r>
            <a:r>
              <a:rPr lang="en-US" altLang="ko-KR" sz="1400" dirty="0"/>
              <a:t>) </a:t>
            </a:r>
            <a:r>
              <a:rPr lang="ko-KR" altLang="en-US" sz="1400" dirty="0"/>
              <a:t>또는 </a:t>
            </a:r>
            <a:r>
              <a:rPr lang="en-US" altLang="ko-KR" sz="1400" dirty="0"/>
              <a:t>tone(</a:t>
            </a:r>
            <a:r>
              <a:rPr lang="ko-KR" altLang="en-US" sz="1400" dirty="0" err="1"/>
              <a:t>핀번호</a:t>
            </a:r>
            <a:r>
              <a:rPr lang="en-US" altLang="ko-KR" sz="1400" dirty="0"/>
              <a:t>, </a:t>
            </a:r>
            <a:r>
              <a:rPr lang="ko-KR" altLang="en-US" sz="1400" dirty="0"/>
              <a:t>주파수</a:t>
            </a:r>
            <a:r>
              <a:rPr lang="en-US" altLang="ko-KR" sz="1400" dirty="0"/>
              <a:t>, </a:t>
            </a:r>
            <a:r>
              <a:rPr lang="ko-KR" altLang="en-US" sz="1400" dirty="0"/>
              <a:t>출력시간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r>
              <a:rPr lang="ko-KR" altLang="en-US" sz="1400" dirty="0"/>
              <a:t>주파수 신호를 출력하여 소리를 설정하기 위한 </a:t>
            </a:r>
            <a:r>
              <a:rPr lang="ko-KR" altLang="en-US" sz="1400" dirty="0" smtClean="0"/>
              <a:t>함수이다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endParaRPr lang="en-US" altLang="ko-KR" sz="1400" u="sng" dirty="0" smtClean="0"/>
          </a:p>
          <a:p>
            <a:r>
              <a:rPr lang="ko-KR" altLang="en-US" sz="1400" u="sng" dirty="0" smtClean="0"/>
              <a:t>매개변수</a:t>
            </a:r>
            <a:endParaRPr lang="ko-KR" altLang="en-US" sz="1400" dirty="0"/>
          </a:p>
          <a:p>
            <a:r>
              <a:rPr lang="ko-KR" altLang="en-US" sz="1400" dirty="0" err="1"/>
              <a:t>핀번호</a:t>
            </a:r>
            <a:r>
              <a:rPr lang="ko-KR" altLang="en-US" sz="1400" dirty="0"/>
              <a:t> </a:t>
            </a:r>
            <a:r>
              <a:rPr lang="en-US" altLang="ko-KR" sz="1400" dirty="0"/>
              <a:t>- </a:t>
            </a:r>
            <a:r>
              <a:rPr lang="ko-KR" altLang="en-US" sz="1400" dirty="0"/>
              <a:t>주파수 신호를 출력할 </a:t>
            </a:r>
            <a:r>
              <a:rPr lang="ko-KR" altLang="en-US" sz="1400" dirty="0" err="1"/>
              <a:t>핀번호를</a:t>
            </a:r>
            <a:r>
              <a:rPr lang="ko-KR" altLang="en-US" sz="1400" dirty="0"/>
              <a:t> 설정합니다</a:t>
            </a:r>
            <a:r>
              <a:rPr lang="en-US" altLang="ko-KR" sz="1400" dirty="0"/>
              <a:t>.(PWM</a:t>
            </a:r>
            <a:r>
              <a:rPr lang="ko-KR" altLang="en-US" sz="1400" dirty="0"/>
              <a:t>핀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r>
              <a:rPr lang="ko-KR" altLang="en-US" sz="1400" dirty="0"/>
              <a:t>주파수 </a:t>
            </a:r>
            <a:r>
              <a:rPr lang="en-US" altLang="ko-KR" sz="1400" dirty="0"/>
              <a:t>- 31~65535 </a:t>
            </a:r>
            <a:r>
              <a:rPr lang="ko-KR" altLang="en-US" sz="1400" dirty="0"/>
              <a:t>범위의 주파수</a:t>
            </a:r>
            <a:r>
              <a:rPr lang="en-US" altLang="ko-KR" sz="1400" dirty="0"/>
              <a:t>(Hz)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설정한다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ko-KR" altLang="en-US" sz="1400" dirty="0"/>
              <a:t>출력시간 </a:t>
            </a:r>
            <a:r>
              <a:rPr lang="en-US" altLang="ko-KR" sz="1400" dirty="0"/>
              <a:t>- </a:t>
            </a:r>
            <a:r>
              <a:rPr lang="ko-KR" altLang="en-US" sz="1400" dirty="0" err="1"/>
              <a:t>밀리초단위</a:t>
            </a:r>
            <a:r>
              <a:rPr lang="en-US" altLang="ko-KR" sz="1400" dirty="0"/>
              <a:t>(1000</a:t>
            </a:r>
            <a:r>
              <a:rPr lang="ko-KR" altLang="en-US" sz="1400" dirty="0"/>
              <a:t>당 </a:t>
            </a:r>
            <a:r>
              <a:rPr lang="en-US" altLang="ko-KR" sz="1400" dirty="0"/>
              <a:t>1</a:t>
            </a:r>
            <a:r>
              <a:rPr lang="ko-KR" altLang="en-US" sz="1400" dirty="0"/>
              <a:t>초</a:t>
            </a:r>
            <a:r>
              <a:rPr lang="en-US" altLang="ko-KR" sz="1400" dirty="0"/>
              <a:t>)</a:t>
            </a:r>
            <a:r>
              <a:rPr lang="ko-KR" altLang="en-US" sz="1400" dirty="0"/>
              <a:t>입력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얼마 동안 </a:t>
            </a:r>
            <a:r>
              <a:rPr lang="ko-KR" altLang="en-US" sz="1400" dirty="0"/>
              <a:t>주파수를 출력할지 </a:t>
            </a:r>
            <a:r>
              <a:rPr lang="ko-KR" altLang="en-US" sz="1400" dirty="0" smtClean="0"/>
              <a:t>설정한다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ko-KR" altLang="en-US" sz="1400" dirty="0"/>
              <a:t/>
            </a:r>
            <a:br>
              <a:rPr lang="ko-KR" altLang="en-US" sz="1400" dirty="0"/>
            </a:br>
            <a:endParaRPr lang="ko-KR" altLang="en-US" sz="1400" dirty="0"/>
          </a:p>
          <a:p>
            <a:r>
              <a:rPr lang="en-US" altLang="ko-KR" sz="1400" dirty="0" err="1" smtClean="0"/>
              <a:t>noTone</a:t>
            </a:r>
            <a:r>
              <a:rPr lang="en-US" altLang="ko-KR" sz="1400" dirty="0"/>
              <a:t>()</a:t>
            </a:r>
            <a:endParaRPr lang="ko-KR" altLang="en-US" sz="1400" dirty="0"/>
          </a:p>
          <a:p>
            <a:r>
              <a:rPr lang="ko-KR" altLang="en-US" sz="1400" dirty="0"/>
              <a:t>주파수 신호 출력을 중지하기 위한 </a:t>
            </a:r>
            <a:r>
              <a:rPr lang="ko-KR" altLang="en-US" sz="1400" dirty="0" smtClean="0"/>
              <a:t>함수이다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1549" y="140414"/>
            <a:ext cx="22541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부저</a:t>
            </a:r>
            <a:r>
              <a:rPr lang="ko-KR" altLang="en-US" b="1" dirty="0" smtClean="0"/>
              <a:t> 멜로디 개요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8602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부조를 활용하여 다양한 멜로디를 출력할 수 있습니다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2626" y="1092358"/>
            <a:ext cx="8483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초간단</a:t>
            </a:r>
            <a:r>
              <a:rPr lang="ko-KR" altLang="en-US" sz="1400" dirty="0"/>
              <a:t> 미니 피아노 만들기</a:t>
            </a:r>
            <a:r>
              <a:rPr lang="en-US" altLang="ko-KR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.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1549" y="140414"/>
            <a:ext cx="15087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부저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활용</a:t>
            </a:r>
            <a:endParaRPr lang="ko-KR" altLang="en-US" b="1" dirty="0"/>
          </a:p>
        </p:txBody>
      </p:sp>
      <p:pic>
        <p:nvPicPr>
          <p:cNvPr id="5122" name="Picture 2" descr="9d6aa994ad678d183367fe665f545fec_14722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9" y="2559773"/>
            <a:ext cx="4168107" cy="362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06319" y="2101264"/>
            <a:ext cx="7024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준비물은 버튼과 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10K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저항을 각각 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8</a:t>
            </a:r>
            <a:r>
              <a:rPr lang="ko-KR" altLang="en-US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개씩</a:t>
            </a:r>
            <a:r>
              <a:rPr lang="en-US" altLang="ko-KR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그리고 </a:t>
            </a:r>
            <a:r>
              <a:rPr lang="ko-KR" altLang="en-US" sz="1400" dirty="0" err="1" smtClean="0">
                <a:solidFill>
                  <a:srgbClr val="636363"/>
                </a:solidFill>
                <a:latin typeface="arial" panose="020B0604020202020204" pitchFamily="34" charset="0"/>
              </a:rPr>
              <a:t>부저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06319" y="2688057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회로도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06319" y="1625771"/>
            <a:ext cx="82124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버튼을 눌러 디지털 신호가 입력되면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부저에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설정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주파수를 입력하여 소리를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출력한다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400" b="0" i="0" dirty="0">
              <a:solidFill>
                <a:srgbClr val="000000"/>
              </a:solidFill>
              <a:effectLst/>
              <a:latin typeface="none"/>
            </a:endParaRPr>
          </a:p>
        </p:txBody>
      </p:sp>
    </p:spTree>
    <p:extLst>
      <p:ext uri="{BB962C8B-B14F-4D97-AF65-F5344CB8AC3E}">
        <p14:creationId xmlns:p14="http://schemas.microsoft.com/office/powerpoint/2010/main" val="204353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2800</TotalTime>
  <Words>1061</Words>
  <Application>Microsoft Office PowerPoint</Application>
  <PresentationFormat>화면 슬라이드 쇼(4:3)</PresentationFormat>
  <Paragraphs>273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none</vt:lpstr>
      <vt:lpstr>맑은 고딕</vt:lpstr>
      <vt:lpstr>-윤고딕330</vt:lpstr>
      <vt:lpstr>Arial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♡유지♡</dc:creator>
  <cp:lastModifiedBy>노 태상</cp:lastModifiedBy>
  <cp:revision>341</cp:revision>
  <cp:lastPrinted>2016-11-01T05:57:52Z</cp:lastPrinted>
  <dcterms:created xsi:type="dcterms:W3CDTF">2016-05-19T08:11:56Z</dcterms:created>
  <dcterms:modified xsi:type="dcterms:W3CDTF">2018-08-21T19:55:36Z</dcterms:modified>
</cp:coreProperties>
</file>