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311" r:id="rId2"/>
    <p:sldId id="322" r:id="rId3"/>
    <p:sldId id="323" r:id="rId4"/>
    <p:sldId id="324" r:id="rId5"/>
    <p:sldId id="325" r:id="rId6"/>
    <p:sldId id="327" r:id="rId7"/>
    <p:sldId id="328" r:id="rId8"/>
    <p:sldId id="329" r:id="rId9"/>
    <p:sldId id="331" r:id="rId10"/>
    <p:sldId id="330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21" r:id="rId21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78788" autoAdjust="0"/>
  </p:normalViewPr>
  <p:slideViewPr>
    <p:cSldViewPr snapToGrid="0">
      <p:cViewPr varScale="1">
        <p:scale>
          <a:sx n="91" d="100"/>
          <a:sy n="91" d="100"/>
        </p:scale>
        <p:origin x="2526" y="96"/>
      </p:cViewPr>
      <p:guideLst>
        <p:guide orient="horz" pos="2227"/>
        <p:guide pos="29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5567EFA-8FB0-41FC-83AE-70F6B38269B1}" type="datetimeFigureOut">
              <a:rPr lang="ko-KR" altLang="en-US"/>
              <a:pPr/>
              <a:t>2018-08-22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E5B5A6-3CE4-42BD-9AC1-6C8D00C98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4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69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273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7561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907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38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41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304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8614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630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3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88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0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6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754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02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040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428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76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673215" y="20637"/>
            <a:ext cx="245173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1"/>
          <p:cNvGrpSpPr/>
          <p:nvPr userDrawn="1"/>
        </p:nvGrpSpPr>
        <p:grpSpPr>
          <a:xfrm>
            <a:off x="-1588" y="-4762"/>
            <a:ext cx="9162000" cy="642943"/>
            <a:chOff x="460858" y="194492"/>
            <a:chExt cx="8206930" cy="668344"/>
          </a:xfrm>
        </p:grpSpPr>
        <p:sp>
          <p:nvSpPr>
            <p:cNvPr id="8" name="직사각형 7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93F-DCA9-4D39-AA90-7D92BF4C610F}" type="datetimeFigureOut">
              <a:rPr lang="ko-KR" altLang="en-US"/>
              <a:pPr/>
              <a:t>2018-08-22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E26E-88A6-490F-BB1D-19408BD5F7B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4" name="Group 7"/>
          <p:cNvGrpSpPr/>
          <p:nvPr userDrawn="1"/>
        </p:nvGrpSpPr>
        <p:grpSpPr>
          <a:xfrm>
            <a:off x="8815388" y="-4762"/>
            <a:ext cx="328612" cy="1109662"/>
            <a:chOff x="6033" y="5"/>
            <a:chExt cx="207" cy="699"/>
          </a:xfrm>
        </p:grpSpPr>
        <p:sp>
          <p:nvSpPr>
            <p:cNvPr id="15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Line 6"/>
          <p:cNvSpPr>
            <a:spLocks noChangeShapeType="1"/>
          </p:cNvSpPr>
          <p:nvPr userDrawn="1"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748938" y="37305"/>
            <a:ext cx="230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670120" y="3270283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560" y="2546865"/>
            <a:ext cx="7737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16.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아두이노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활용 </a:t>
            </a:r>
            <a:r>
              <a:rPr lang="en-US" altLang="ko-KR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– </a:t>
            </a:r>
            <a:r>
              <a:rPr lang="ko-KR" altLang="en-US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사운드</a:t>
            </a:r>
            <a:r>
              <a:rPr lang="en-US" altLang="ko-KR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/</a:t>
            </a:r>
            <a:r>
              <a:rPr lang="ko-KR" altLang="en-US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거리센서  활용</a:t>
            </a:r>
            <a:endParaRPr lang="en-US" altLang="ko-KR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2567" y="5459298"/>
            <a:ext cx="415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강사 </a:t>
            </a:r>
            <a:r>
              <a:rPr lang="en-US" altLang="ko-KR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노태상</a:t>
            </a:r>
            <a:endParaRPr lang="ko-KR" altLang="en-US" sz="1600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4490930" y="5936496"/>
            <a:ext cx="4586395" cy="84997"/>
            <a:chOff x="292231" y="179109"/>
            <a:chExt cx="4050387" cy="47288"/>
          </a:xfrm>
        </p:grpSpPr>
        <p:sp>
          <p:nvSpPr>
            <p:cNvPr id="24" name="직사각형 23"/>
            <p:cNvSpPr/>
            <p:nvPr/>
          </p:nvSpPr>
          <p:spPr>
            <a:xfrm>
              <a:off x="292231" y="179109"/>
              <a:ext cx="763571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3935" y="180678"/>
              <a:ext cx="763571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35639" y="179109"/>
              <a:ext cx="763571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57343" y="179109"/>
              <a:ext cx="763571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9047" y="179109"/>
              <a:ext cx="763571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5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초음파 센서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 활용에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319" y="1233488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초음파 센서 사용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206319" y="1541265"/>
            <a:ext cx="893768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smtClean="0">
                <a:solidFill>
                  <a:srgbClr val="800080"/>
                </a:solidFill>
                <a:latin typeface="inherit"/>
              </a:rPr>
              <a:t>void</a:t>
            </a:r>
            <a:r>
              <a:rPr lang="en-US" altLang="ko-KR" sz="1400" dirty="0" smtClean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inherit"/>
              </a:rPr>
              <a:t>loop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()</a:t>
            </a:r>
            <a:endParaRPr lang="en-US" altLang="ko-KR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{</a:t>
            </a:r>
            <a:endParaRPr lang="en-US" altLang="ko-KR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b="1" dirty="0">
                <a:solidFill>
                  <a:srgbClr val="800080"/>
                </a:solidFill>
                <a:latin typeface="inherit"/>
              </a:rPr>
              <a:t>long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ko-KR" sz="1400" dirty="0">
                <a:solidFill>
                  <a:srgbClr val="002D7A"/>
                </a:solidFill>
                <a:latin typeface="inherit"/>
              </a:rPr>
              <a:t>duration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ko-KR" sz="1400" dirty="0">
                <a:solidFill>
                  <a:srgbClr val="002D7A"/>
                </a:solidFill>
                <a:latin typeface="inherit"/>
              </a:rPr>
              <a:t>distance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//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기본 변수 선언</a:t>
            </a:r>
            <a:endParaRPr lang="ko-KR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ko-KR" altLang="en-US" sz="1400" dirty="0">
                <a:solidFill>
                  <a:srgbClr val="006FE0"/>
                </a:solidFill>
                <a:latin typeface="inherit"/>
              </a:rPr>
              <a:t>    </a:t>
            </a:r>
            <a:endParaRPr lang="en-US" altLang="ko-KR" sz="1400" dirty="0" smtClean="0">
              <a:solidFill>
                <a:srgbClr val="006FE0"/>
              </a:solidFill>
              <a:latin typeface="inherit"/>
            </a:endParaRPr>
          </a:p>
          <a:p>
            <a:pPr fontAlgn="base"/>
            <a:r>
              <a:rPr lang="en-US" altLang="ko-KR" sz="1400" i="1" dirty="0" smtClean="0">
                <a:solidFill>
                  <a:srgbClr val="999999"/>
                </a:solidFill>
                <a:latin typeface="inherit"/>
              </a:rPr>
              <a:t>//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Trig 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핀으로 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10us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의 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pulse 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발생</a:t>
            </a:r>
            <a:endParaRPr lang="ko-KR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ko-KR" altLang="en-US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dirty="0" err="1">
                <a:solidFill>
                  <a:srgbClr val="008080"/>
                </a:solidFill>
                <a:latin typeface="inherit"/>
              </a:rPr>
              <a:t>digitalWrite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ko-KR" sz="1400" dirty="0" err="1">
                <a:solidFill>
                  <a:srgbClr val="002D7A"/>
                </a:solidFill>
                <a:latin typeface="inherit"/>
              </a:rPr>
              <a:t>trigPin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ko-KR" sz="1400" dirty="0">
                <a:solidFill>
                  <a:srgbClr val="002D7A"/>
                </a:solidFill>
                <a:latin typeface="inherit"/>
              </a:rPr>
              <a:t>LOW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);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      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//Trig 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핀 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Low</a:t>
            </a:r>
            <a:endParaRPr lang="en-US" altLang="ko-KR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dirty="0" err="1">
                <a:solidFill>
                  <a:srgbClr val="008080"/>
                </a:solidFill>
                <a:latin typeface="inherit"/>
              </a:rPr>
              <a:t>delayMicroseconds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ko-KR" sz="1400" dirty="0">
                <a:solidFill>
                  <a:srgbClr val="009999"/>
                </a:solidFill>
                <a:latin typeface="inherit"/>
              </a:rPr>
              <a:t>2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);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          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//2us 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유지</a:t>
            </a:r>
            <a:endParaRPr lang="ko-KR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ko-KR" altLang="en-US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dirty="0" err="1">
                <a:solidFill>
                  <a:srgbClr val="008080"/>
                </a:solidFill>
                <a:latin typeface="inherit"/>
              </a:rPr>
              <a:t>digitalWrite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ko-KR" sz="1400" dirty="0" err="1">
                <a:solidFill>
                  <a:srgbClr val="002D7A"/>
                </a:solidFill>
                <a:latin typeface="inherit"/>
              </a:rPr>
              <a:t>trigPin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ko-KR" sz="1400" dirty="0">
                <a:solidFill>
                  <a:srgbClr val="002D7A"/>
                </a:solidFill>
                <a:latin typeface="inherit"/>
              </a:rPr>
              <a:t>HIGH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);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//Trig 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핀 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High</a:t>
            </a:r>
            <a:endParaRPr lang="en-US" altLang="ko-KR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dirty="0" err="1">
                <a:solidFill>
                  <a:srgbClr val="008080"/>
                </a:solidFill>
                <a:latin typeface="inherit"/>
              </a:rPr>
              <a:t>delayMicroseconds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ko-KR" sz="1400" dirty="0">
                <a:solidFill>
                  <a:srgbClr val="009999"/>
                </a:solidFill>
                <a:latin typeface="inherit"/>
              </a:rPr>
              <a:t>10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);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          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//10us 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유지</a:t>
            </a:r>
            <a:endParaRPr lang="ko-KR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ko-KR" altLang="en-US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dirty="0" err="1">
                <a:solidFill>
                  <a:srgbClr val="008080"/>
                </a:solidFill>
                <a:latin typeface="inherit"/>
              </a:rPr>
              <a:t>digitalWrite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ko-KR" sz="1400" dirty="0" err="1">
                <a:solidFill>
                  <a:srgbClr val="002D7A"/>
                </a:solidFill>
                <a:latin typeface="inherit"/>
              </a:rPr>
              <a:t>trigPin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ko-KR" sz="1400" dirty="0">
                <a:solidFill>
                  <a:srgbClr val="002D7A"/>
                </a:solidFill>
                <a:latin typeface="inherit"/>
              </a:rPr>
              <a:t>LOW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);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      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//Trig 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핀 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Low</a:t>
            </a:r>
            <a:endParaRPr lang="en-US" altLang="ko-KR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//Echo 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핀으로 들어오는 펄스의 시간 측정</a:t>
            </a:r>
            <a:endParaRPr lang="ko-KR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ko-KR" altLang="en-US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dirty="0">
                <a:solidFill>
                  <a:srgbClr val="002D7A"/>
                </a:solidFill>
                <a:latin typeface="inherit"/>
              </a:rPr>
              <a:t>duration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altLang="ko-KR" sz="1400" dirty="0" err="1">
                <a:solidFill>
                  <a:srgbClr val="008080"/>
                </a:solidFill>
                <a:latin typeface="inherit"/>
              </a:rPr>
              <a:t>pulseIn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ko-KR" sz="1400" dirty="0" err="1">
                <a:solidFill>
                  <a:srgbClr val="002D7A"/>
                </a:solidFill>
                <a:latin typeface="inherit"/>
              </a:rPr>
              <a:t>echoPin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ko-KR" sz="1400" dirty="0">
                <a:solidFill>
                  <a:srgbClr val="002D7A"/>
                </a:solidFill>
                <a:latin typeface="inherit"/>
              </a:rPr>
              <a:t>HIGH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);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</a:t>
            </a:r>
            <a:r>
              <a:rPr lang="en-US" altLang="ko-KR" sz="1400" i="1" dirty="0" smtClean="0">
                <a:solidFill>
                  <a:srgbClr val="999999"/>
                </a:solidFill>
                <a:latin typeface="inherit"/>
              </a:rPr>
              <a:t>//</a:t>
            </a:r>
            <a:r>
              <a:rPr lang="en-US" altLang="ko-KR" sz="1400" i="1" dirty="0" err="1">
                <a:solidFill>
                  <a:srgbClr val="999999"/>
                </a:solidFill>
                <a:latin typeface="inherit"/>
              </a:rPr>
              <a:t>pulseIn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함수가 호출되고 펄스가 입력될 때까지의 시간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. </a:t>
            </a:r>
            <a:r>
              <a:rPr lang="en-US" altLang="ko-KR" sz="1400" i="1" dirty="0" smtClean="0">
                <a:solidFill>
                  <a:srgbClr val="999999"/>
                </a:solidFill>
                <a:latin typeface="inherit"/>
              </a:rPr>
              <a:t>Us</a:t>
            </a:r>
            <a:r>
              <a:rPr lang="ko-KR" altLang="en-US" sz="1400" i="1" dirty="0" smtClean="0">
                <a:solidFill>
                  <a:srgbClr val="999999"/>
                </a:solidFill>
                <a:latin typeface="inherit"/>
              </a:rPr>
              <a:t>단위 리턴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ko-KR" altLang="en-US" sz="1400" dirty="0">
                <a:solidFill>
                  <a:srgbClr val="006FE0"/>
                </a:solidFill>
                <a:latin typeface="inherit"/>
              </a:rPr>
              <a:t>    </a:t>
            </a:r>
            <a:endParaRPr lang="en-US" altLang="ko-KR" sz="1400" dirty="0" smtClean="0">
              <a:solidFill>
                <a:srgbClr val="006FE0"/>
              </a:solidFill>
              <a:latin typeface="inherit"/>
            </a:endParaRPr>
          </a:p>
          <a:p>
            <a:pPr fontAlgn="base"/>
            <a:r>
              <a:rPr lang="en-US" altLang="ko-KR" sz="1400" i="1" dirty="0" smtClean="0">
                <a:solidFill>
                  <a:srgbClr val="999999"/>
                </a:solidFill>
                <a:latin typeface="inherit"/>
              </a:rPr>
              <a:t>//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음파가 반사된 시간을 거리로 환산</a:t>
            </a:r>
            <a:endParaRPr lang="ko-KR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ko-KR" altLang="en-US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//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음파의 속도는 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340m/s 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이므로 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1cm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를 이동하는데 약 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29us.</a:t>
            </a:r>
            <a:endParaRPr lang="en-US" altLang="ko-KR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//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따라서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, 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음파의 이동거리 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= 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왕복시간 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/ 1cm 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이동 시간 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/ 2 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이다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ko-KR" altLang="en-US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dirty="0">
                <a:solidFill>
                  <a:srgbClr val="002D7A"/>
                </a:solidFill>
                <a:latin typeface="inherit"/>
              </a:rPr>
              <a:t>distance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altLang="ko-KR" sz="1400" dirty="0">
                <a:solidFill>
                  <a:srgbClr val="002D7A"/>
                </a:solidFill>
                <a:latin typeface="inherit"/>
              </a:rPr>
              <a:t>duration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 / </a:t>
            </a:r>
            <a:r>
              <a:rPr lang="en-US" altLang="ko-KR" sz="1400" dirty="0">
                <a:solidFill>
                  <a:srgbClr val="009999"/>
                </a:solidFill>
                <a:latin typeface="inherit"/>
              </a:rPr>
              <a:t>29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 / </a:t>
            </a:r>
            <a:r>
              <a:rPr lang="en-US" altLang="ko-KR" sz="1400" dirty="0">
                <a:solidFill>
                  <a:srgbClr val="009999"/>
                </a:solidFill>
                <a:latin typeface="inherit"/>
              </a:rPr>
              <a:t>2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      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//</a:t>
            </a:r>
            <a:r>
              <a:rPr lang="ko-KR" altLang="en-US" sz="1400" i="1" dirty="0" err="1">
                <a:solidFill>
                  <a:srgbClr val="999999"/>
                </a:solidFill>
                <a:latin typeface="inherit"/>
              </a:rPr>
              <a:t>센치미터로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 환산</a:t>
            </a:r>
            <a:endParaRPr lang="ko-KR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ko-KR" altLang="en-US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dirty="0" err="1">
                <a:solidFill>
                  <a:srgbClr val="002D7A"/>
                </a:solidFill>
                <a:latin typeface="inherit"/>
              </a:rPr>
              <a:t>Serial</a:t>
            </a:r>
            <a:r>
              <a:rPr lang="en-US" altLang="ko-KR" sz="140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altLang="ko-KR" sz="1400" dirty="0" err="1">
                <a:solidFill>
                  <a:srgbClr val="008080"/>
                </a:solidFill>
                <a:latin typeface="inherit"/>
              </a:rPr>
              <a:t>print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ko-KR" sz="1400" dirty="0">
                <a:solidFill>
                  <a:srgbClr val="002D7A"/>
                </a:solidFill>
                <a:latin typeface="inherit"/>
              </a:rPr>
              <a:t>distance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);</a:t>
            </a:r>
            <a:endParaRPr lang="en-US" altLang="ko-KR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dirty="0" err="1">
                <a:solidFill>
                  <a:srgbClr val="002D7A"/>
                </a:solidFill>
                <a:latin typeface="inherit"/>
              </a:rPr>
              <a:t>Serial</a:t>
            </a:r>
            <a:r>
              <a:rPr lang="en-US" altLang="ko-KR" sz="140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altLang="ko-KR" sz="1400" dirty="0" err="1">
                <a:solidFill>
                  <a:srgbClr val="008080"/>
                </a:solidFill>
                <a:latin typeface="inherit"/>
              </a:rPr>
              <a:t>print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ko-KR" sz="1400" dirty="0">
                <a:solidFill>
                  <a:srgbClr val="DD1144"/>
                </a:solidFill>
                <a:latin typeface="inherit"/>
              </a:rPr>
              <a:t>"cm"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);</a:t>
            </a:r>
            <a:endParaRPr lang="en-US" altLang="ko-KR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dirty="0" err="1">
                <a:solidFill>
                  <a:srgbClr val="002D7A"/>
                </a:solidFill>
                <a:latin typeface="inherit"/>
              </a:rPr>
              <a:t>Serial</a:t>
            </a:r>
            <a:r>
              <a:rPr lang="en-US" altLang="ko-KR" sz="140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altLang="ko-KR" sz="1400" dirty="0" err="1">
                <a:solidFill>
                  <a:srgbClr val="008080"/>
                </a:solidFill>
                <a:latin typeface="inherit"/>
              </a:rPr>
              <a:t>println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();</a:t>
            </a:r>
            <a:endParaRPr lang="en-US" altLang="ko-KR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dirty="0">
                <a:solidFill>
                  <a:srgbClr val="008080"/>
                </a:solidFill>
                <a:latin typeface="inherit"/>
              </a:rPr>
              <a:t>delay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ko-KR" sz="1400" dirty="0">
                <a:solidFill>
                  <a:srgbClr val="009999"/>
                </a:solidFill>
                <a:latin typeface="inherit"/>
              </a:rPr>
              <a:t>100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);</a:t>
            </a:r>
            <a:endParaRPr lang="en-US" altLang="ko-KR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}</a:t>
            </a:r>
            <a:endParaRPr lang="en-US" altLang="ko-KR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60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초음파 센서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 활용에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319" y="1233488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초음파 센서 사용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06318" y="1806143"/>
            <a:ext cx="863288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 err="1">
                <a:solidFill>
                  <a:srgbClr val="666666"/>
                </a:solidFill>
                <a:latin typeface="NanumGothic"/>
              </a:rPr>
              <a:t>pulseIn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 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함수는 지정된 핀의 상태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(HIGH 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또는 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LOW)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가 되기를 기다렸다가 해당되는 상태가 되면 </a:t>
            </a:r>
            <a:endParaRPr lang="en-US" altLang="ko-KR" sz="1400" dirty="0" smtClean="0">
              <a:solidFill>
                <a:srgbClr val="666666"/>
              </a:solidFill>
              <a:latin typeface="NanumGothic"/>
            </a:endParaRPr>
          </a:p>
          <a:p>
            <a:pPr fontAlgn="base"/>
            <a:r>
              <a:rPr lang="ko-KR" altLang="en-US" sz="1400" dirty="0" smtClean="0">
                <a:solidFill>
                  <a:srgbClr val="666666"/>
                </a:solidFill>
                <a:latin typeface="NanumGothic"/>
              </a:rPr>
              <a:t>시간을 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재기 시작하고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, 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핀의 상태가 바뀌면 시간 재기를 중지한 후 경과 시간을 마이크로 초로 </a:t>
            </a:r>
            <a:r>
              <a:rPr lang="ko-KR" altLang="en-US" sz="1400" dirty="0" smtClean="0">
                <a:solidFill>
                  <a:srgbClr val="666666"/>
                </a:solidFill>
                <a:latin typeface="NanumGothic"/>
              </a:rPr>
              <a:t>반환한다</a:t>
            </a:r>
            <a:r>
              <a:rPr lang="en-US" altLang="ko-KR" sz="1400" dirty="0" smtClean="0">
                <a:solidFill>
                  <a:srgbClr val="666666"/>
                </a:solidFill>
                <a:latin typeface="NanumGothic"/>
              </a:rPr>
              <a:t>.</a:t>
            </a:r>
          </a:p>
          <a:p>
            <a:pPr fontAlgn="base"/>
            <a:endParaRPr lang="en-US" altLang="ko-KR" sz="1400" dirty="0">
              <a:solidFill>
                <a:srgbClr val="666666"/>
              </a:solidFill>
              <a:latin typeface="NanumGothic"/>
            </a:endParaRPr>
          </a:p>
          <a:p>
            <a:pPr fontAlgn="base"/>
            <a:r>
              <a:rPr lang="ko-KR" altLang="en-US" sz="1400" dirty="0" smtClean="0">
                <a:solidFill>
                  <a:srgbClr val="666666"/>
                </a:solidFill>
                <a:latin typeface="NanumGothic"/>
              </a:rPr>
              <a:t>예를 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들어 인수 값을 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HIGH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로 지정하면 핀의 상태가 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HIGH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가 되는 순간부터 측정하여 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LOW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가 될 때까지의 시간을 마이크로 초 단위로 </a:t>
            </a:r>
            <a:r>
              <a:rPr lang="ko-KR" altLang="en-US" sz="1400" dirty="0" smtClean="0">
                <a:solidFill>
                  <a:srgbClr val="666666"/>
                </a:solidFill>
                <a:latin typeface="NanumGothic"/>
              </a:rPr>
              <a:t>반환한다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. 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지정된 시간 동안 해당 펄스가 발생하지 않으면 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0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을 반환합니다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.</a:t>
            </a:r>
          </a:p>
          <a:p>
            <a:pPr fontAlgn="base"/>
            <a:endParaRPr lang="en-US" altLang="ko-KR" sz="1400" dirty="0" smtClean="0">
              <a:solidFill>
                <a:srgbClr val="666666"/>
              </a:solidFill>
              <a:latin typeface="NanumGothic"/>
            </a:endParaRPr>
          </a:p>
          <a:p>
            <a:pPr fontAlgn="base"/>
            <a:r>
              <a:rPr lang="ko-KR" altLang="en-US" sz="1400" dirty="0" smtClean="0">
                <a:solidFill>
                  <a:srgbClr val="666666"/>
                </a:solidFill>
                <a:latin typeface="NanumGothic"/>
              </a:rPr>
              <a:t>음파의 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속도는 약 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340m/s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이다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. 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그렇기 때문에 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1cm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를 이동하는데 약 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29us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가 </a:t>
            </a:r>
            <a:r>
              <a:rPr lang="ko-KR" altLang="en-US" sz="1400" dirty="0" smtClean="0">
                <a:solidFill>
                  <a:srgbClr val="666666"/>
                </a:solidFill>
                <a:latin typeface="NanumGothic"/>
              </a:rPr>
              <a:t>걸린다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. 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그러면 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2cm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를 이동하면 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38us, 10cm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를 이동하면 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290us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가 </a:t>
            </a:r>
            <a:r>
              <a:rPr lang="ko-KR" altLang="en-US" sz="1400" dirty="0" smtClean="0">
                <a:solidFill>
                  <a:srgbClr val="666666"/>
                </a:solidFill>
                <a:latin typeface="NanumGothic"/>
              </a:rPr>
              <a:t>걸린다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. </a:t>
            </a:r>
            <a:endParaRPr lang="en-US" altLang="ko-KR" sz="1400" dirty="0" smtClean="0">
              <a:solidFill>
                <a:srgbClr val="666666"/>
              </a:solidFill>
              <a:latin typeface="NanumGothic"/>
            </a:endParaRPr>
          </a:p>
          <a:p>
            <a:pPr fontAlgn="base"/>
            <a:endParaRPr lang="en-US" altLang="ko-KR" sz="1400" dirty="0">
              <a:solidFill>
                <a:srgbClr val="666666"/>
              </a:solidFill>
              <a:latin typeface="NanumGothic"/>
            </a:endParaRPr>
          </a:p>
          <a:p>
            <a:pPr fontAlgn="base"/>
            <a:r>
              <a:rPr lang="en-US" altLang="ko-KR" sz="1400" dirty="0" err="1" smtClean="0">
                <a:solidFill>
                  <a:srgbClr val="666666"/>
                </a:solidFill>
                <a:latin typeface="NanumGothic"/>
              </a:rPr>
              <a:t>pulseIn</a:t>
            </a:r>
            <a:r>
              <a:rPr lang="en-US" altLang="ko-KR" sz="1400" dirty="0" smtClean="0">
                <a:solidFill>
                  <a:srgbClr val="666666"/>
                </a:solidFill>
                <a:latin typeface="NanumGothic"/>
              </a:rPr>
              <a:t> 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함수를 이용해서 음파가 반사된 시간을 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us 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단위로 받았기 때문에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, 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그 값을 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29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로 나누게 되면 거리가 나오게 </a:t>
            </a:r>
            <a:r>
              <a:rPr lang="ko-KR" altLang="en-US" sz="1400" dirty="0" smtClean="0">
                <a:solidFill>
                  <a:srgbClr val="666666"/>
                </a:solidFill>
                <a:latin typeface="NanumGothic"/>
              </a:rPr>
              <a:t>된다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. </a:t>
            </a:r>
            <a:r>
              <a:rPr lang="en-US" altLang="ko-KR" sz="1400" b="1" dirty="0">
                <a:solidFill>
                  <a:srgbClr val="666666"/>
                </a:solidFill>
                <a:latin typeface="NanumGothic"/>
              </a:rPr>
              <a:t>ex) duration / 29</a:t>
            </a:r>
            <a:endParaRPr lang="ko-KR" altLang="en-US" sz="1400" dirty="0">
              <a:solidFill>
                <a:srgbClr val="666666"/>
              </a:solidFill>
              <a:latin typeface="NanumGothic"/>
            </a:endParaRPr>
          </a:p>
          <a:p>
            <a:pPr fontAlgn="base"/>
            <a:endParaRPr lang="en-US" altLang="ko-KR" sz="1400" dirty="0" smtClean="0">
              <a:solidFill>
                <a:srgbClr val="666666"/>
              </a:solidFill>
              <a:latin typeface="NanumGothic"/>
            </a:endParaRPr>
          </a:p>
          <a:p>
            <a:pPr fontAlgn="base"/>
            <a:r>
              <a:rPr lang="ko-KR" altLang="en-US" sz="1400" dirty="0" smtClean="0">
                <a:solidFill>
                  <a:srgbClr val="666666"/>
                </a:solidFill>
                <a:latin typeface="NanumGothic"/>
              </a:rPr>
              <a:t>하지만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, </a:t>
            </a:r>
            <a:r>
              <a:rPr lang="en-US" altLang="ko-KR" sz="1400" dirty="0" err="1">
                <a:solidFill>
                  <a:srgbClr val="666666"/>
                </a:solidFill>
                <a:latin typeface="NanumGothic"/>
              </a:rPr>
              <a:t>pulseIn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 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으로 받은 시간이 음파가 반사되어 돌아온 왕복 시간이므로 나누기 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2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를 하게 되면 정확한 물체의 거리가 </a:t>
            </a:r>
            <a:r>
              <a:rPr lang="ko-KR" altLang="en-US" sz="1400" dirty="0" smtClean="0">
                <a:solidFill>
                  <a:srgbClr val="666666"/>
                </a:solidFill>
                <a:latin typeface="NanumGothic"/>
              </a:rPr>
              <a:t>나온다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. </a:t>
            </a:r>
            <a:r>
              <a:rPr lang="en-US" altLang="ko-KR" sz="1400" b="1" dirty="0">
                <a:solidFill>
                  <a:srgbClr val="666666"/>
                </a:solidFill>
                <a:latin typeface="NanumGothic"/>
              </a:rPr>
              <a:t>ex) duration / 29 / 2</a:t>
            </a:r>
            <a:endParaRPr lang="ko-KR" altLang="en-US" sz="1400" b="0" i="0" dirty="0">
              <a:solidFill>
                <a:srgbClr val="666666"/>
              </a:solidFill>
              <a:effectLst/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8438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smtClean="0"/>
              <a:t>초음파 센서 활용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 활용에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319" y="1233488"/>
            <a:ext cx="4644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초음파와 소리감지 센서 활용하여 </a:t>
            </a:r>
            <a:r>
              <a:rPr lang="ko-KR" altLang="en-US" sz="1400" b="1" dirty="0" smtClean="0"/>
              <a:t>거리에 </a:t>
            </a:r>
            <a:r>
              <a:rPr lang="ko-KR" altLang="en-US" sz="1400" b="1" dirty="0"/>
              <a:t>따른 소리변화</a:t>
            </a:r>
          </a:p>
          <a:p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78539" y="2021586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초음파 센서 구조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1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번핀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  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vcc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  ==&gt; + 5v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전원공급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2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번핀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Trig  ==&gt;  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초음파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송출부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3 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번핀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Echo  ==&gt;  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초음파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수신부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4 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번핀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Gnd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   ==&gt; -  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전원 공급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78539" y="3456015"/>
            <a:ext cx="84113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초음파 센서의  원리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초음파 센서는 음파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(20 Hz ~ 20,000Hz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사이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주파수 보다 높은 주파수를 이용하여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송출부에서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송신 하면 물체에 반사되어 되돌아 오는 시간 을 측정하여 거리를 계산 하는 센서이다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예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자동차 후방 감지기 센서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61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smtClean="0"/>
              <a:t>초음파 센서 활용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 활용에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319" y="1233488"/>
            <a:ext cx="4644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초음파와 소리감지 센서 활용하여 </a:t>
            </a:r>
            <a:r>
              <a:rPr lang="ko-KR" altLang="en-US" sz="1400" b="1" dirty="0" smtClean="0"/>
              <a:t>거리에 </a:t>
            </a:r>
            <a:r>
              <a:rPr lang="ko-KR" altLang="en-US" sz="1400" b="1" dirty="0"/>
              <a:t>따른 소리변화</a:t>
            </a:r>
          </a:p>
          <a:p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206318" y="1756708"/>
            <a:ext cx="789715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0000"/>
                </a:solidFill>
                <a:latin typeface="Arial" panose="020B0604020202020204" pitchFamily="34" charset="0"/>
              </a:rPr>
              <a:t>연결 회로도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센서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번핀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vcc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   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 ==&gt; 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아두이노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보드의  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+ 5v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로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적색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센서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번핀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Trig    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==&gt;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아두이노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보드의  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2 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번핀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녹색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센서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번핀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Echo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==&gt;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아두이노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보드의  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3 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번핀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흰색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센서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번핀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Gnd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 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==&gt;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  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아두이노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보드의 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Gnd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(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검정색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스피커               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==&gt;  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아두이노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보드의  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번핀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스피커                </a:t>
            </a:r>
            <a:r>
              <a:rPr lang="ko-KR" altLang="en-US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==&gt;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  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아두이노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보드의  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Gnd</a:t>
            </a:r>
            <a:endParaRPr lang="ko-KR" alt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smtClean="0"/>
              <a:t>초음파 센서 활용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 활용에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319" y="1233488"/>
            <a:ext cx="4644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초음파와 소리감지 센서 활용하여 </a:t>
            </a:r>
            <a:r>
              <a:rPr lang="ko-KR" altLang="en-US" sz="1400" b="1" dirty="0" smtClean="0"/>
              <a:t>거리에 </a:t>
            </a:r>
            <a:r>
              <a:rPr lang="ko-KR" altLang="en-US" sz="1400" b="1" dirty="0"/>
              <a:t>따른 소리변화</a:t>
            </a:r>
          </a:p>
          <a:p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06319" y="2129716"/>
            <a:ext cx="830640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TRIG=2;                           //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센서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송출부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​</a:t>
            </a:r>
          </a:p>
          <a:p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ECHO=3;                         //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센서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수신부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const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SPEAKER=9;                    //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스피커 출력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Pin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void setup()</a:t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 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pinMode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(SPEAKER,OUTPUT);        //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스피커 출력으로 설정 </a:t>
            </a:r>
            <a:b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pinMode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(TRIG,OUTPUT);              //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센서 출력으로 설정</a:t>
            </a:r>
            <a:b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pinMode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(ECHO,INPUT);               //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센서 입력으로 </a:t>
            </a:r>
            <a:b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ko-KR" altLang="en-US" sz="1400" dirty="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97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04. </a:t>
            </a:r>
            <a:r>
              <a:rPr lang="ko-KR" altLang="en-US" b="1" dirty="0" smtClean="0"/>
              <a:t>초음파 센서 활용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 활용에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319" y="1233488"/>
            <a:ext cx="46442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초음파와 소리감지 센서 활용하여 </a:t>
            </a:r>
            <a:r>
              <a:rPr lang="ko-KR" altLang="en-US" sz="1400" b="1" dirty="0" smtClean="0"/>
              <a:t>거리에 </a:t>
            </a:r>
            <a:r>
              <a:rPr lang="ko-KR" altLang="en-US" sz="1400" b="1" dirty="0"/>
              <a:t>따른 소리변화</a:t>
            </a:r>
          </a:p>
          <a:p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06319" y="1652753"/>
            <a:ext cx="837986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void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loop()</a:t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{</a:t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digitalWrite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(TRIG,LOW);                 //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송출부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LOW</a:t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delay(2);                                     //   2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ms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delay</a:t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digitalWrite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(TRIG,HIGH);                // 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송출부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Hi</a:t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delay(10);</a:t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digitalWrite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(TRIG,LOW);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 /*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위 부분은 초음파 센서를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사용전에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 안정화 하기 위한 작업으로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짧은시간에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On/ Off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                    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함으로써 좀더 정확한 센서 동작을 하기 위한 초기 작업 이다   *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​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long duration = 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pulseIn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(ECHO,HIGH)/58;     //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초음파 센서의 값을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58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로 나누면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Cm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단위로 계산</a:t>
            </a:r>
          </a:p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tone(SPEAKER, 1000, 10);           // 1000 Hz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소리로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10 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ms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  delay(50);                              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  tone(SPEAKER, 1000, 10);           // 1000 Hz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소리로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10 </a:t>
            </a:r>
            <a:r>
              <a:rPr lang="en-US" altLang="ko-KR" sz="1400" dirty="0" err="1">
                <a:solidFill>
                  <a:srgbClr val="000000"/>
                </a:solidFill>
                <a:latin typeface="Arial" panose="020B0604020202020204" pitchFamily="34" charset="0"/>
              </a:rPr>
              <a:t>ms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/>
            </a:r>
            <a:b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 delay(duration);                         //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초음파 센서의 반사 거리에 따른 변화 값 </a:t>
            </a:r>
            <a:b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  </a:t>
            </a:r>
            <a:b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altLang="ko-KR" sz="1400" dirty="0" smtClean="0">
                <a:solidFill>
                  <a:srgbClr val="000000"/>
                </a:solidFill>
                <a:latin typeface="Arial" panose="020B0604020202020204" pitchFamily="34" charset="0"/>
              </a:rPr>
              <a:t>}</a:t>
            </a:r>
            <a:endParaRPr lang="en-US" altLang="ko-KR" sz="1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0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8937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05. </a:t>
            </a:r>
            <a:r>
              <a:rPr lang="ko-KR" altLang="en-US" b="1" dirty="0" smtClean="0"/>
              <a:t>초음파 센서와 </a:t>
            </a:r>
            <a:r>
              <a:rPr lang="en-US" altLang="ko-KR" b="1" dirty="0" smtClean="0"/>
              <a:t>LED</a:t>
            </a:r>
            <a:r>
              <a:rPr lang="ko-KR" altLang="en-US" b="1" dirty="0" smtClean="0"/>
              <a:t> 활용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 활용에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9" y="1664083"/>
            <a:ext cx="5295900" cy="296227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206319" y="1233488"/>
            <a:ext cx="2053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초음파와 </a:t>
            </a:r>
            <a:r>
              <a:rPr lang="en-US" altLang="ko-KR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LED</a:t>
            </a:r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센서 활용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206319" y="4680716"/>
            <a:ext cx="72034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666666"/>
                </a:solidFill>
                <a:latin typeface="MalgunGothicRegular"/>
              </a:rPr>
              <a:t>삼색 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LED</a:t>
            </a:r>
            <a:r>
              <a:rPr lang="ko-KR" altLang="en-US" sz="1400" dirty="0">
                <a:solidFill>
                  <a:srgbClr val="666666"/>
                </a:solidFill>
                <a:latin typeface="MalgunGothicRegular"/>
              </a:rPr>
              <a:t>를 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9, 10, 11</a:t>
            </a:r>
            <a:r>
              <a:rPr lang="ko-KR" altLang="en-US" sz="1400" dirty="0">
                <a:solidFill>
                  <a:srgbClr val="666666"/>
                </a:solidFill>
                <a:latin typeface="MalgunGothicRegular"/>
              </a:rPr>
              <a:t>번 핀에 </a:t>
            </a:r>
            <a:r>
              <a:rPr lang="ko-KR" altLang="en-US" sz="1400" dirty="0" smtClean="0">
                <a:solidFill>
                  <a:srgbClr val="666666"/>
                </a:solidFill>
                <a:latin typeface="MalgunGothicRegular"/>
              </a:rPr>
              <a:t>연결한다</a:t>
            </a:r>
            <a:r>
              <a:rPr lang="en-US" altLang="ko-KR" sz="1400" dirty="0" smtClean="0">
                <a:solidFill>
                  <a:srgbClr val="666666"/>
                </a:solidFill>
                <a:latin typeface="MalgunGothicRegular"/>
              </a:rPr>
              <a:t>.</a:t>
            </a:r>
          </a:p>
          <a:p>
            <a:r>
              <a:rPr lang="ko-KR" altLang="en-US" sz="1400" dirty="0" smtClean="0">
                <a:solidFill>
                  <a:srgbClr val="666666"/>
                </a:solidFill>
                <a:latin typeface="MalgunGothicRegular"/>
              </a:rPr>
              <a:t>초음파센서의 </a:t>
            </a:r>
            <a:r>
              <a:rPr lang="en-US" altLang="ko-KR" sz="1400" dirty="0" smtClean="0">
                <a:solidFill>
                  <a:srgbClr val="666666"/>
                </a:solidFill>
                <a:latin typeface="MalgunGothicRegular"/>
              </a:rPr>
              <a:t>Trig</a:t>
            </a:r>
            <a:r>
              <a:rPr lang="ko-KR" altLang="en-US" sz="1400" dirty="0">
                <a:solidFill>
                  <a:srgbClr val="666666"/>
                </a:solidFill>
                <a:latin typeface="MalgunGothicRegular"/>
              </a:rPr>
              <a:t>를 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2</a:t>
            </a:r>
            <a:r>
              <a:rPr lang="ko-KR" altLang="en-US" sz="1400" dirty="0">
                <a:solidFill>
                  <a:srgbClr val="666666"/>
                </a:solidFill>
                <a:latin typeface="MalgunGothicRegular"/>
              </a:rPr>
              <a:t>번 핀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, Echo</a:t>
            </a:r>
            <a:r>
              <a:rPr lang="ko-KR" altLang="en-US" sz="1400" dirty="0">
                <a:solidFill>
                  <a:srgbClr val="666666"/>
                </a:solidFill>
                <a:latin typeface="MalgunGothicRegular"/>
              </a:rPr>
              <a:t>를 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3</a:t>
            </a:r>
            <a:r>
              <a:rPr lang="ko-KR" altLang="en-US" sz="1400" dirty="0">
                <a:solidFill>
                  <a:srgbClr val="666666"/>
                </a:solidFill>
                <a:latin typeface="MalgunGothicRegular"/>
              </a:rPr>
              <a:t>번 핀에 </a:t>
            </a:r>
            <a:r>
              <a:rPr lang="ko-KR" altLang="en-US" sz="1400" dirty="0" smtClean="0">
                <a:solidFill>
                  <a:srgbClr val="666666"/>
                </a:solidFill>
                <a:latin typeface="MalgunGothicRegular"/>
              </a:rPr>
              <a:t>연결한다</a:t>
            </a:r>
            <a:r>
              <a:rPr lang="en-US" altLang="ko-KR" sz="1400" dirty="0" smtClean="0">
                <a:solidFill>
                  <a:srgbClr val="666666"/>
                </a:solidFill>
                <a:latin typeface="MalgunGothicRegular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0332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8937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05. </a:t>
            </a:r>
            <a:r>
              <a:rPr lang="ko-KR" altLang="en-US" b="1" dirty="0" smtClean="0"/>
              <a:t>초음파 센서와 </a:t>
            </a:r>
            <a:r>
              <a:rPr lang="en-US" altLang="ko-KR" b="1" dirty="0" smtClean="0"/>
              <a:t>LED</a:t>
            </a:r>
            <a:r>
              <a:rPr lang="ko-KR" altLang="en-US" b="1" dirty="0" smtClean="0"/>
              <a:t> 활용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 활용에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6319" y="1233488"/>
            <a:ext cx="2053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초음파와 </a:t>
            </a:r>
            <a:r>
              <a:rPr lang="en-US" altLang="ko-KR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LED</a:t>
            </a:r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센서 활용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206319" y="1806143"/>
            <a:ext cx="840088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// 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초음파센서의 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Trig, Echo 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핀을 매크로 상수로 </a:t>
            </a:r>
            <a:r>
              <a:rPr lang="ko-KR" altLang="en-US" sz="1400" dirty="0" smtClean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선언한다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.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#define TRIG 2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#define ECHO 3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// 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삼색 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LED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 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R, G, B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해당하는 핀들을 매크로 상수로 </a:t>
            </a:r>
            <a:r>
              <a:rPr lang="ko-KR" altLang="en-US" sz="1400" dirty="0" smtClean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선언한다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.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#define RED 11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#define GREEN 10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#define BLUE 9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void setup() {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// 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초음파센서의 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Trig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출력 모드로 </a:t>
            </a:r>
            <a:r>
              <a:rPr lang="ko-KR" altLang="en-US" sz="1400" dirty="0" smtClean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설정한다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.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 err="1">
                <a:solidFill>
                  <a:srgbClr val="666666"/>
                </a:solidFill>
                <a:latin typeface="MalgunGothicRegular"/>
              </a:rPr>
              <a:t>pinMode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(TRIG, OUTPUT);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// 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초음파센서의 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Echo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입력 모드로 </a:t>
            </a:r>
            <a:r>
              <a:rPr lang="ko-KR" altLang="en-US" sz="1400" dirty="0" smtClean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설정한다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.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 err="1">
                <a:solidFill>
                  <a:srgbClr val="666666"/>
                </a:solidFill>
                <a:latin typeface="MalgunGothicRegular"/>
              </a:rPr>
              <a:t>pinMode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(ECHO, INPUT);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 smtClean="0">
                <a:solidFill>
                  <a:srgbClr val="666666"/>
                </a:solidFill>
                <a:latin typeface="MalgunGothicRegular"/>
              </a:rPr>
              <a:t>}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80045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8937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05. </a:t>
            </a:r>
            <a:r>
              <a:rPr lang="ko-KR" altLang="en-US" b="1" dirty="0" smtClean="0"/>
              <a:t>초음파 센서와 </a:t>
            </a:r>
            <a:r>
              <a:rPr lang="en-US" altLang="ko-KR" b="1" dirty="0" smtClean="0"/>
              <a:t>LED</a:t>
            </a:r>
            <a:r>
              <a:rPr lang="ko-KR" altLang="en-US" b="1" dirty="0" smtClean="0"/>
              <a:t> 활용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 활용에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6319" y="1233488"/>
            <a:ext cx="2053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초음파와 </a:t>
            </a:r>
            <a:r>
              <a:rPr lang="en-US" altLang="ko-KR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LED</a:t>
            </a:r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센서 활용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206319" y="1806143"/>
            <a:ext cx="84008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666666"/>
                </a:solidFill>
                <a:latin typeface="MalgunGothicRegular"/>
              </a:rPr>
              <a:t>void 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loop() {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// 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다음은 초음파센서의 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Trig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초음파를 발사하는 </a:t>
            </a:r>
            <a:r>
              <a:rPr lang="ko-KR" altLang="en-US" sz="1400" dirty="0" smtClean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코드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 err="1">
                <a:solidFill>
                  <a:srgbClr val="666666"/>
                </a:solidFill>
                <a:latin typeface="MalgunGothicRegular"/>
              </a:rPr>
              <a:t>digitalWrite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(TRIG, LOW);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 err="1">
                <a:solidFill>
                  <a:srgbClr val="666666"/>
                </a:solidFill>
                <a:latin typeface="MalgunGothicRegular"/>
              </a:rPr>
              <a:t>delayMicroseconds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(2);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 err="1">
                <a:solidFill>
                  <a:srgbClr val="666666"/>
                </a:solidFill>
                <a:latin typeface="MalgunGothicRegular"/>
              </a:rPr>
              <a:t>digitalWrite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(TRIG, HIGH);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 err="1">
                <a:solidFill>
                  <a:srgbClr val="666666"/>
                </a:solidFill>
                <a:latin typeface="MalgunGothicRegular"/>
              </a:rPr>
              <a:t>delayMicroseconds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(10);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 err="1">
                <a:solidFill>
                  <a:srgbClr val="666666"/>
                </a:solidFill>
                <a:latin typeface="MalgunGothicRegular"/>
              </a:rPr>
              <a:t>digitalWrite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(TRIG, LOW);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// </a:t>
            </a:r>
            <a:r>
              <a:rPr lang="en-US" altLang="ko-KR" sz="1400" dirty="0" err="1">
                <a:solidFill>
                  <a:srgbClr val="666666"/>
                </a:solidFill>
                <a:latin typeface="MalgunGothicRegular"/>
              </a:rPr>
              <a:t>pulseIn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명령어를 통해 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Echo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핀에 초음파가 들어오는 시간을 </a:t>
            </a:r>
            <a:r>
              <a:rPr lang="ko-KR" altLang="en-US" sz="1400" dirty="0" smtClean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계산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// </a:t>
            </a:r>
            <a:r>
              <a:rPr lang="en-US" altLang="ko-KR" sz="1400" dirty="0" err="1">
                <a:solidFill>
                  <a:srgbClr val="666666"/>
                </a:solidFill>
                <a:latin typeface="MalgunGothicRegular"/>
              </a:rPr>
              <a:t>pulseIn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에서 반환된 값에 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58.2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나눈 이유는 시간을 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cm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로 변경하기 </a:t>
            </a:r>
            <a:r>
              <a:rPr lang="ko-KR" altLang="en-US" sz="1400" dirty="0" smtClean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위해서이다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.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long distance = </a:t>
            </a:r>
            <a:r>
              <a:rPr lang="en-US" altLang="ko-KR" sz="1400" dirty="0" err="1">
                <a:solidFill>
                  <a:srgbClr val="666666"/>
                </a:solidFill>
                <a:latin typeface="MalgunGothicRegular"/>
              </a:rPr>
              <a:t>pulseIn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(ECHO, HIGH)/58.2</a:t>
            </a:r>
            <a:r>
              <a:rPr lang="en-US" altLang="ko-KR" sz="1400" dirty="0" smtClean="0">
                <a:solidFill>
                  <a:srgbClr val="666666"/>
                </a:solidFill>
                <a:latin typeface="MalgunGothicRegular"/>
              </a:rPr>
              <a:t>;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01045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89374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05. </a:t>
            </a:r>
            <a:r>
              <a:rPr lang="ko-KR" altLang="en-US" b="1" dirty="0" smtClean="0"/>
              <a:t>초음파 센서와 </a:t>
            </a:r>
            <a:r>
              <a:rPr lang="en-US" altLang="ko-KR" b="1" dirty="0" smtClean="0"/>
              <a:t>LED</a:t>
            </a:r>
            <a:r>
              <a:rPr lang="ko-KR" altLang="en-US" b="1" dirty="0" smtClean="0"/>
              <a:t> 활용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 활용에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6319" y="1233488"/>
            <a:ext cx="20537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초음파와 </a:t>
            </a:r>
            <a:r>
              <a:rPr lang="en-US" altLang="ko-KR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LED</a:t>
            </a:r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센서 활용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247677" y="1806143"/>
            <a:ext cx="840088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666666"/>
                </a:solidFill>
                <a:latin typeface="MalgunGothicRegular"/>
              </a:rPr>
              <a:t>//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 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삼색 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LED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 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R, G, B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모두 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0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으로 설정해서 </a:t>
            </a:r>
            <a:r>
              <a:rPr lang="ko-KR" altLang="en-US" sz="1400" dirty="0" smtClean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끈다</a:t>
            </a:r>
            <a:r>
              <a:rPr lang="en-US" altLang="ko-KR" sz="1400" dirty="0" smtClean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r>
              <a:rPr lang="en-US" altLang="ko-KR" sz="1400" dirty="0" smtClean="0">
                <a:solidFill>
                  <a:srgbClr val="666666"/>
                </a:solidFill>
                <a:latin typeface="MalgunGothicRegular"/>
              </a:rPr>
              <a:t>.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 err="1">
                <a:solidFill>
                  <a:srgbClr val="666666"/>
                </a:solidFill>
                <a:latin typeface="MalgunGothicRegular"/>
              </a:rPr>
              <a:t>analogWrite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(RED, 0);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 err="1">
                <a:solidFill>
                  <a:srgbClr val="666666"/>
                </a:solidFill>
                <a:latin typeface="MalgunGothicRegular"/>
              </a:rPr>
              <a:t>analogWrite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(GREEN, 0);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 err="1">
                <a:solidFill>
                  <a:srgbClr val="666666"/>
                </a:solidFill>
                <a:latin typeface="MalgunGothicRegular"/>
              </a:rPr>
              <a:t>analogWrite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(BLUE, 0);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 smtClean="0">
                <a:solidFill>
                  <a:srgbClr val="666666"/>
                </a:solidFill>
                <a:latin typeface="MalgunGothicRegular"/>
              </a:rPr>
              <a:t>If(distance 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&lt; 10) {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// 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거리가 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10cm 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이내이면 빨간색으로 </a:t>
            </a:r>
            <a:r>
              <a:rPr lang="ko-KR" altLang="en-US" sz="1400" dirty="0" smtClean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표시한다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.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 err="1">
                <a:solidFill>
                  <a:srgbClr val="666666"/>
                </a:solidFill>
                <a:latin typeface="MalgunGothicRegular"/>
              </a:rPr>
              <a:t>analogWrite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(RED, 255);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}else if(distance &lt; 20) {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// 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거리가 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10 ~ 20 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이내이면 초록색으로 </a:t>
            </a:r>
            <a:r>
              <a:rPr lang="ko-KR" altLang="en-US" sz="1400" dirty="0" smtClean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표시한다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.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 err="1">
                <a:solidFill>
                  <a:srgbClr val="666666"/>
                </a:solidFill>
                <a:latin typeface="MalgunGothicRegular"/>
              </a:rPr>
              <a:t>analogWrite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(GREEN, 255);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}else if(distance &lt; 30) {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// 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거리가 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20 ~ 30 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이내이면 파란색으로 </a:t>
            </a:r>
            <a:r>
              <a:rPr lang="ko-KR" altLang="en-US" sz="1400" dirty="0" smtClean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표시한다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.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 err="1">
                <a:solidFill>
                  <a:srgbClr val="666666"/>
                </a:solidFill>
                <a:latin typeface="MalgunGothicRegular"/>
              </a:rPr>
              <a:t>analogWrite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(BLUE, 255);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}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// 0.1</a:t>
            </a:r>
            <a:r>
              <a:rPr lang="ko-KR" altLang="en-US" sz="1400" dirty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초간 </a:t>
            </a:r>
            <a:r>
              <a:rPr lang="ko-KR" altLang="en-US" sz="1400" dirty="0" smtClean="0">
                <a:solidFill>
                  <a:srgbClr val="666666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멈춘다</a:t>
            </a:r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.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>
                <a:solidFill>
                  <a:srgbClr val="666666"/>
                </a:solidFill>
                <a:latin typeface="MalgunGothicRegular"/>
              </a:rPr>
              <a:t>delay(100);</a:t>
            </a:r>
            <a:endParaRPr lang="ko-KR" altLang="en-US" sz="1400" dirty="0">
              <a:solidFill>
                <a:srgbClr val="666666"/>
              </a:solidFill>
              <a:latin typeface="Spoqa Han Sans"/>
            </a:endParaRPr>
          </a:p>
          <a:p>
            <a:r>
              <a:rPr lang="en-US" altLang="ko-KR" sz="1400" dirty="0" smtClean="0">
                <a:solidFill>
                  <a:srgbClr val="666666"/>
                </a:solidFill>
                <a:latin typeface="MalgunGothicRegular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6178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5616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smtClean="0"/>
              <a:t>센서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개요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 활용에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34" name="TextBox 4"/>
          <p:cNvSpPr txBox="1">
            <a:spLocks noChangeArrowheads="1"/>
          </p:cNvSpPr>
          <p:nvPr/>
        </p:nvSpPr>
        <p:spPr bwMode="auto">
          <a:xfrm>
            <a:off x="206319" y="1175594"/>
            <a:ext cx="8135937" cy="1055608"/>
          </a:xfrm>
          <a:prstGeom prst="roundRect">
            <a:avLst/>
          </a:prstGeom>
          <a:noFill/>
          <a:ln w="19050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342900" indent="-342900">
              <a:buFont typeface="Wingdings" panose="05000000000000000000" pitchFamily="2" charset="2"/>
              <a:buChar char="v"/>
              <a:defRPr kumimoji="1" sz="2100" b="1">
                <a:solidFill>
                  <a:srgbClr val="0000FF"/>
                </a:solidFill>
                <a:latin typeface="+mn-ea"/>
              </a:defRPr>
            </a:lvl1pPr>
            <a:lvl2pPr marL="742950" indent="-285750" eaLnBrk="0" hangingPunct="0">
              <a:defRPr kumimoji="1"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latin typeface="맑은 고딕" pitchFamily="50" charset="-127"/>
                <a:ea typeface="굴림" pitchFamily="50" charset="-127"/>
              </a:defRPr>
            </a:lvl9pPr>
          </a:lstStyle>
          <a:p>
            <a:r>
              <a:rPr lang="ko-KR" altLang="en-US" sz="1400" dirty="0" err="1" smtClean="0"/>
              <a:t>아두이노</a:t>
            </a:r>
            <a:r>
              <a:rPr lang="ko-KR" altLang="en-US" sz="1400" dirty="0" smtClean="0"/>
              <a:t> </a:t>
            </a:r>
            <a:r>
              <a:rPr lang="ko-KR" altLang="en-US" sz="1400" dirty="0" smtClean="0"/>
              <a:t>센서</a:t>
            </a:r>
            <a:r>
              <a:rPr lang="ko-KR" altLang="en-US" sz="1400" dirty="0" smtClean="0">
                <a:solidFill>
                  <a:schemeClr val="accent6"/>
                </a:solidFill>
              </a:rPr>
              <a:t> </a:t>
            </a:r>
            <a:endParaRPr lang="en-US" altLang="ko-KR" sz="1400" dirty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accent6"/>
                </a:solidFill>
              </a:rPr>
              <a:t>사운드 </a:t>
            </a:r>
            <a:r>
              <a:rPr lang="ko-KR" altLang="en-US" sz="1400" dirty="0" smtClean="0">
                <a:solidFill>
                  <a:schemeClr val="accent6"/>
                </a:solidFill>
              </a:rPr>
              <a:t>센서</a:t>
            </a:r>
            <a:endParaRPr lang="en-US" altLang="ko-KR" sz="1400" dirty="0" smtClean="0">
              <a:solidFill>
                <a:schemeClr val="accent6"/>
              </a:solidFill>
            </a:endParaRPr>
          </a:p>
          <a:p>
            <a:pPr marL="533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solidFill>
                  <a:schemeClr val="accent6"/>
                </a:solidFill>
              </a:rPr>
              <a:t>거리 센서</a:t>
            </a:r>
            <a:endParaRPr lang="en-US" altLang="ko-KR" sz="1400" dirty="0" smtClean="0">
              <a:solidFill>
                <a:schemeClr val="accent6"/>
              </a:solidFill>
            </a:endParaRPr>
          </a:p>
        </p:txBody>
      </p:sp>
      <p:pic>
        <p:nvPicPr>
          <p:cNvPr id="1026" name="Picture 2" descr="https://t1.daumcdn.net/cfile/tistory/2752A942546976BA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2598683"/>
            <a:ext cx="2619157" cy="261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duino_ultra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602" y="2959873"/>
            <a:ext cx="3502025" cy="225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6319" y="521784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고감도 사운드 감지 센서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r>
              <a:rPr lang="ko-KR" altLang="en-US" sz="1400" dirty="0" smtClean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아날로그</a:t>
            </a:r>
            <a:r>
              <a:rPr lang="en-US" altLang="ko-KR" sz="1400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(AO)</a:t>
            </a:r>
            <a:r>
              <a:rPr lang="ko-KR" altLang="en-US" sz="1400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와 디지털</a:t>
            </a:r>
            <a:r>
              <a:rPr lang="en-US" altLang="ko-KR" sz="1400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(DO) </a:t>
            </a:r>
            <a:r>
              <a:rPr lang="ko-KR" altLang="en-US" sz="1400" dirty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신호 모두 </a:t>
            </a:r>
            <a:endParaRPr lang="en-US" altLang="ko-KR" sz="1400" dirty="0" smtClean="0">
              <a:solidFill>
                <a:srgbClr val="666666"/>
              </a:solidFill>
              <a:latin typeface="Dotum" panose="020B0600000101010101" pitchFamily="50" charset="-127"/>
              <a:ea typeface="Dotum" panose="020B0600000101010101" pitchFamily="50" charset="-127"/>
            </a:endParaRPr>
          </a:p>
          <a:p>
            <a:r>
              <a:rPr lang="ko-KR" altLang="en-US" sz="1400" dirty="0" smtClean="0">
                <a:solidFill>
                  <a:srgbClr val="666666"/>
                </a:solidFill>
                <a:latin typeface="Dotum" panose="020B0600000101010101" pitchFamily="50" charset="-127"/>
                <a:ea typeface="Dotum" panose="020B0600000101010101" pitchFamily="50" charset="-127"/>
              </a:rPr>
              <a:t>검출 가능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4782728" y="5217840"/>
            <a:ext cx="397576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초음파 </a:t>
            </a:r>
            <a:r>
              <a:rPr lang="ko-KR" altLang="en-US" sz="1400" dirty="0" smtClean="0">
                <a:solidFill>
                  <a:srgbClr val="666666"/>
                </a:solidFill>
                <a:latin typeface="NanumGothic"/>
              </a:rPr>
              <a:t>센서</a:t>
            </a:r>
            <a:endParaRPr lang="en-US" altLang="ko-KR" sz="1400" dirty="0" smtClean="0">
              <a:solidFill>
                <a:srgbClr val="666666"/>
              </a:solidFill>
              <a:latin typeface="NanumGothic"/>
            </a:endParaRPr>
          </a:p>
          <a:p>
            <a:r>
              <a:rPr lang="ko-KR" altLang="en-US" sz="1400" dirty="0"/>
              <a:t>초음파센서로 음파를 </a:t>
            </a:r>
            <a:r>
              <a:rPr lang="ko-KR" altLang="en-US" sz="1400" dirty="0" err="1"/>
              <a:t>쏘아올리고</a:t>
            </a:r>
            <a:r>
              <a:rPr lang="ko-KR" altLang="en-US" sz="1400" dirty="0"/>
              <a:t> 반사되어 오는 </a:t>
            </a:r>
            <a:endParaRPr lang="en-US" altLang="ko-KR" sz="1400" dirty="0" smtClean="0"/>
          </a:p>
          <a:p>
            <a:r>
              <a:rPr lang="ko-KR" altLang="en-US" sz="1400" dirty="0" smtClean="0"/>
              <a:t>음파까지의 </a:t>
            </a:r>
            <a:r>
              <a:rPr lang="ko-KR" altLang="en-US" sz="1400" dirty="0"/>
              <a:t>시간차를 거리로 계산하여 측정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03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사운드 감지 센서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 활용에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319" y="1233488"/>
            <a:ext cx="7572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소리 </a:t>
            </a:r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감지 센서 사용</a:t>
            </a:r>
            <a:endParaRPr lang="en-US" altLang="ko-KR" sz="1400" dirty="0" smtClean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dirty="0"/>
              <a:t>소리를 탐지한다는 것은 소리의 크기만 탐지하는 것이지</a:t>
            </a:r>
            <a:r>
              <a:rPr lang="en-US" altLang="ko-KR" sz="1400" dirty="0"/>
              <a:t>, </a:t>
            </a:r>
            <a:r>
              <a:rPr lang="ko-KR" altLang="en-US" sz="1400" dirty="0"/>
              <a:t>음의 높낮이 등의 정보는 얻을 수 </a:t>
            </a:r>
            <a:r>
              <a:rPr lang="ko-KR" altLang="en-US" sz="1400" dirty="0" smtClean="0"/>
              <a:t>없음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06318" y="2021586"/>
            <a:ext cx="87169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소리 센서 뿐만 아니라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보통 센서들은 전원과 그라운드를 연결해줘야 하고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추가적으로 입력을 받기 위한 핀이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한개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이상 </a:t>
            </a:r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존재한다</a:t>
            </a:r>
            <a:r>
              <a:rPr lang="en-US" altLang="ko-KR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smtClean="0"/>
              <a:t>센서의 </a:t>
            </a:r>
            <a:r>
              <a:rPr lang="en-US" altLang="ko-KR" sz="1400" dirty="0"/>
              <a:t>VCC, GND</a:t>
            </a:r>
            <a:r>
              <a:rPr lang="ko-KR" altLang="en-US" sz="1400" dirty="0"/>
              <a:t>로 전원을 공급하고 센서의 아날로그 출력 핀을 </a:t>
            </a:r>
            <a:r>
              <a:rPr lang="ko-KR" altLang="en-US" sz="1400" dirty="0" err="1"/>
              <a:t>아두이노의</a:t>
            </a:r>
            <a:r>
              <a:rPr lang="ko-KR" altLang="en-US" sz="1400" dirty="0"/>
              <a:t> 아날로그 핀</a:t>
            </a:r>
            <a:r>
              <a:rPr lang="en-US" altLang="ko-KR" sz="1400" dirty="0"/>
              <a:t>(A0~A5)</a:t>
            </a:r>
            <a:r>
              <a:rPr lang="ko-KR" altLang="en-US" sz="1400" dirty="0"/>
              <a:t>으로 </a:t>
            </a:r>
            <a:r>
              <a:rPr lang="ko-KR" altLang="en-US" sz="1400" dirty="0" smtClean="0"/>
              <a:t>연결한다</a:t>
            </a:r>
            <a:r>
              <a:rPr lang="en-US" altLang="ko-KR" sz="1400" dirty="0"/>
              <a:t>. </a:t>
            </a:r>
            <a:r>
              <a:rPr lang="ko-KR" altLang="en-US" sz="1400" dirty="0"/>
              <a:t>그럼 주변 소리에 따라 아날로그 핀으로 들어오는 전압이 변화하고</a:t>
            </a:r>
            <a:r>
              <a:rPr lang="en-US" altLang="ko-KR" sz="1400" dirty="0"/>
              <a:t>, </a:t>
            </a:r>
            <a:r>
              <a:rPr lang="ko-KR" altLang="en-US" sz="1400" dirty="0"/>
              <a:t>아날로그 핀을 읽었을 때 값이 바뀌게 </a:t>
            </a:r>
            <a:r>
              <a:rPr lang="ko-KR" altLang="en-US" sz="1400" dirty="0" smtClean="0"/>
              <a:t>된다</a:t>
            </a:r>
            <a:r>
              <a:rPr lang="en-US" altLang="ko-KR" sz="1400" dirty="0"/>
              <a:t>.</a:t>
            </a:r>
            <a:r>
              <a:rPr lang="ko-KR" altLang="en-US" sz="1400" dirty="0"/>
              <a:t/>
            </a:r>
            <a:br>
              <a:rPr lang="ko-KR" altLang="en-US" sz="1400" dirty="0"/>
            </a:b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소리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센서는 단 하나의 입력 핀이 </a:t>
            </a:r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있는데</a:t>
            </a:r>
            <a:r>
              <a:rPr lang="en-US" altLang="ko-KR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 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핀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(A0)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을 </a:t>
            </a:r>
            <a:r>
              <a:rPr lang="ko-KR" altLang="en-US" sz="1400" dirty="0" err="1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아두이노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보드의 </a:t>
            </a:r>
            <a:r>
              <a:rPr lang="en-US" altLang="ko-KR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A0</a:t>
            </a:r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에 </a:t>
            </a:r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연결한다</a:t>
            </a:r>
            <a:r>
              <a:rPr lang="en-US" altLang="ko-KR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sz="1400" dirty="0"/>
              <a:t> 원하는 소리가 잘 인식되지 않는 경우 가변저항을 돌려 감도를 조절하면 </a:t>
            </a:r>
            <a:r>
              <a:rPr lang="ko-KR" altLang="en-US" sz="1400" dirty="0" smtClean="0"/>
              <a:t>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12" name="직사각형 11"/>
          <p:cNvSpPr/>
          <p:nvPr/>
        </p:nvSpPr>
        <p:spPr>
          <a:xfrm>
            <a:off x="206317" y="4418288"/>
            <a:ext cx="834910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505050"/>
                </a:solidFill>
                <a:latin typeface="Lato"/>
              </a:rPr>
              <a:t>예제 </a:t>
            </a:r>
            <a:r>
              <a:rPr lang="en-US" altLang="ko-KR" sz="1400" dirty="0" smtClean="0">
                <a:solidFill>
                  <a:srgbClr val="505050"/>
                </a:solidFill>
                <a:latin typeface="Lato"/>
              </a:rPr>
              <a:t>: </a:t>
            </a:r>
            <a:r>
              <a:rPr lang="ko-KR" altLang="en-US" sz="1400" dirty="0" smtClean="0">
                <a:solidFill>
                  <a:srgbClr val="505050"/>
                </a:solidFill>
                <a:latin typeface="Lato"/>
              </a:rPr>
              <a:t>일정 </a:t>
            </a:r>
            <a:r>
              <a:rPr lang="ko-KR" altLang="en-US" sz="1400" dirty="0">
                <a:solidFill>
                  <a:srgbClr val="505050"/>
                </a:solidFill>
                <a:latin typeface="Lato"/>
              </a:rPr>
              <a:t>크기 이상의 소리가 들어오면 </a:t>
            </a:r>
            <a:r>
              <a:rPr lang="ko-KR" altLang="en-US" sz="1400" dirty="0" err="1">
                <a:solidFill>
                  <a:srgbClr val="505050"/>
                </a:solidFill>
                <a:latin typeface="Lato"/>
              </a:rPr>
              <a:t>아두이노에</a:t>
            </a:r>
            <a:r>
              <a:rPr lang="ko-KR" altLang="en-US" sz="1400" dirty="0">
                <a:solidFill>
                  <a:srgbClr val="505050"/>
                </a:solidFill>
                <a:latin typeface="Lato"/>
              </a:rPr>
              <a:t> 내장된 </a:t>
            </a:r>
            <a:r>
              <a:rPr lang="en-US" altLang="ko-KR" sz="1400" dirty="0">
                <a:solidFill>
                  <a:srgbClr val="505050"/>
                </a:solidFill>
                <a:latin typeface="Lato"/>
              </a:rPr>
              <a:t>LED</a:t>
            </a:r>
            <a:r>
              <a:rPr lang="ko-KR" altLang="en-US" sz="1400" dirty="0">
                <a:solidFill>
                  <a:srgbClr val="505050"/>
                </a:solidFill>
                <a:latin typeface="Lato"/>
              </a:rPr>
              <a:t>를 깜빡이는 코드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296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3070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smtClean="0"/>
              <a:t>사운드 감지 </a:t>
            </a:r>
            <a:r>
              <a:rPr lang="ko-KR" altLang="en-US" b="1" dirty="0" smtClean="0"/>
              <a:t>센서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 활용에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319" y="1233488"/>
            <a:ext cx="18085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소리 </a:t>
            </a:r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감지 센서 사용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206319" y="1595021"/>
            <a:ext cx="770797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int</a:t>
            </a:r>
            <a:r>
              <a:rPr lang="en-US" altLang="ko-KR" sz="1400" dirty="0"/>
              <a:t> led = 13;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threshold = 22</a:t>
            </a:r>
            <a:r>
              <a:rPr lang="en-US" altLang="ko-KR" sz="1400" dirty="0" smtClean="0"/>
              <a:t>;   </a:t>
            </a:r>
            <a:r>
              <a:rPr lang="en-US" altLang="ko-KR" sz="1400" dirty="0"/>
              <a:t>//Change This</a:t>
            </a:r>
          </a:p>
          <a:p>
            <a:r>
              <a:rPr lang="en-US" altLang="ko-KR" sz="1400" dirty="0" err="1"/>
              <a:t>int</a:t>
            </a:r>
            <a:r>
              <a:rPr lang="en-US" altLang="ko-KR" sz="1400" dirty="0"/>
              <a:t> volume;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void setup() {                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Serial.begin</a:t>
            </a:r>
            <a:r>
              <a:rPr lang="en-US" altLang="ko-KR" sz="1400" dirty="0"/>
              <a:t>(9600); </a:t>
            </a:r>
            <a:r>
              <a:rPr lang="en-US" altLang="ko-KR" sz="1400" dirty="0" smtClean="0"/>
              <a:t>  // </a:t>
            </a:r>
            <a:r>
              <a:rPr lang="en-US" altLang="ko-KR" sz="1400" dirty="0"/>
              <a:t>For debugging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err="1"/>
              <a:t>pinMode</a:t>
            </a:r>
            <a:r>
              <a:rPr lang="en-US" altLang="ko-KR" sz="1400" dirty="0"/>
              <a:t>(led, OUTPUT);     </a:t>
            </a:r>
          </a:p>
          <a:p>
            <a:r>
              <a:rPr lang="en-US" altLang="ko-KR" sz="1400" dirty="0"/>
              <a:t>}</a:t>
            </a:r>
          </a:p>
          <a:p>
            <a:r>
              <a:rPr lang="en-US" altLang="ko-KR" sz="1400" dirty="0"/>
              <a:t> </a:t>
            </a:r>
          </a:p>
          <a:p>
            <a:r>
              <a:rPr lang="en-US" altLang="ko-KR" sz="1400" dirty="0"/>
              <a:t>void loop() </a:t>
            </a:r>
            <a:r>
              <a:rPr lang="en-US" altLang="ko-KR" sz="1400" dirty="0" smtClean="0"/>
              <a:t>{  </a:t>
            </a:r>
            <a:endParaRPr lang="en-US" altLang="ko-KR" sz="1400" dirty="0"/>
          </a:p>
          <a:p>
            <a:r>
              <a:rPr lang="en-US" altLang="ko-KR" sz="1400" dirty="0"/>
              <a:t>  volume = </a:t>
            </a:r>
            <a:r>
              <a:rPr lang="en-US" altLang="ko-KR" sz="1400" dirty="0" err="1"/>
              <a:t>analogRead</a:t>
            </a:r>
            <a:r>
              <a:rPr lang="en-US" altLang="ko-KR" sz="1400" dirty="0"/>
              <a:t>(A0); </a:t>
            </a:r>
            <a:r>
              <a:rPr lang="en-US" altLang="ko-KR" sz="1400" dirty="0" smtClean="0"/>
              <a:t> // </a:t>
            </a:r>
            <a:r>
              <a:rPr lang="en-US" altLang="ko-KR" sz="1400" dirty="0"/>
              <a:t>Reads the value from the Analog PIN A0</a:t>
            </a:r>
          </a:p>
          <a:p>
            <a:r>
              <a:rPr lang="en-US" altLang="ko-KR" sz="1400" dirty="0"/>
              <a:t>  /*</a:t>
            </a:r>
          </a:p>
          <a:p>
            <a:r>
              <a:rPr lang="en-US" altLang="ko-KR" sz="1400" dirty="0"/>
              <a:t>    //Debug mode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Serial.println</a:t>
            </a:r>
            <a:r>
              <a:rPr lang="en-US" altLang="ko-KR" sz="1400" dirty="0"/>
              <a:t>(volume);</a:t>
            </a:r>
          </a:p>
          <a:p>
            <a:r>
              <a:rPr lang="en-US" altLang="ko-KR" sz="1400" dirty="0"/>
              <a:t>    delay(100);</a:t>
            </a:r>
          </a:p>
          <a:p>
            <a:r>
              <a:rPr lang="en-US" altLang="ko-KR" sz="1400" dirty="0"/>
              <a:t>  */</a:t>
            </a:r>
          </a:p>
          <a:p>
            <a:r>
              <a:rPr lang="en-US" altLang="ko-KR" sz="1400" dirty="0"/>
              <a:t>  </a:t>
            </a:r>
          </a:p>
          <a:p>
            <a:r>
              <a:rPr lang="en-US" altLang="ko-KR" sz="1400" dirty="0"/>
              <a:t>  if(volume&gt;=threshold){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(led, HIGH); //Turn ON Led</a:t>
            </a:r>
          </a:p>
          <a:p>
            <a:r>
              <a:rPr lang="en-US" altLang="ko-KR" sz="1400" dirty="0"/>
              <a:t>  }  </a:t>
            </a:r>
          </a:p>
          <a:p>
            <a:r>
              <a:rPr lang="en-US" altLang="ko-KR" sz="1400" dirty="0"/>
              <a:t>  else{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digitalWrite</a:t>
            </a:r>
            <a:r>
              <a:rPr lang="en-US" altLang="ko-KR" sz="1400" dirty="0"/>
              <a:t>(led, LOW); // Turn OFF Led</a:t>
            </a:r>
          </a:p>
          <a:p>
            <a:r>
              <a:rPr lang="en-US" altLang="ko-KR" sz="1400" dirty="0"/>
              <a:t>  </a:t>
            </a:r>
            <a:r>
              <a:rPr lang="en-US" altLang="ko-KR" sz="1400" dirty="0" smtClean="0"/>
              <a:t>} 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009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초음파 센서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 활용에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319" y="1233488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초음파 센서 사용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06318" y="1806143"/>
            <a:ext cx="86090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초음파란 사람의 귀에 들리지 않을 정도의 높은 주파수 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(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약 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20 kHz 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이상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)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의 </a:t>
            </a:r>
            <a:r>
              <a:rPr lang="ko-KR" altLang="en-US" sz="1400" dirty="0" smtClean="0">
                <a:solidFill>
                  <a:srgbClr val="666666"/>
                </a:solidFill>
                <a:latin typeface="NanumGothic"/>
              </a:rPr>
              <a:t>소리를 의미한다</a:t>
            </a:r>
            <a:r>
              <a:rPr lang="en-US" altLang="ko-KR" sz="1400" dirty="0" smtClean="0">
                <a:solidFill>
                  <a:srgbClr val="666666"/>
                </a:solidFill>
                <a:latin typeface="NanumGothic"/>
              </a:rPr>
              <a:t>.</a:t>
            </a:r>
          </a:p>
          <a:p>
            <a:r>
              <a:rPr lang="ko-KR" altLang="en-US" sz="1400" dirty="0"/>
              <a:t>이와 같은 특성을 이용한 것이 초음파센서로 음파를 </a:t>
            </a:r>
            <a:r>
              <a:rPr lang="ko-KR" altLang="en-US" sz="1400" dirty="0" err="1"/>
              <a:t>쏘아올리고</a:t>
            </a:r>
            <a:r>
              <a:rPr lang="ko-KR" altLang="en-US" sz="1400" dirty="0"/>
              <a:t> 반사되어 오는 음파까지의 시간차를 거리로 계산하여 측정하는 방식으로 </a:t>
            </a:r>
            <a:r>
              <a:rPr lang="ko-KR" altLang="en-US" sz="1400" dirty="0" smtClean="0"/>
              <a:t>동작한다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/>
              <a:t>초음파는 파장이 짧아 지향성과 </a:t>
            </a:r>
            <a:r>
              <a:rPr lang="ko-KR" altLang="en-US" sz="1400" dirty="0" err="1"/>
              <a:t>직진성이</a:t>
            </a:r>
            <a:r>
              <a:rPr lang="ko-KR" altLang="en-US" sz="1400" dirty="0"/>
              <a:t> 높으며 공기 중에서는 </a:t>
            </a:r>
            <a:r>
              <a:rPr lang="en-US" altLang="ko-KR" sz="1400" dirty="0"/>
              <a:t>340m/s</a:t>
            </a:r>
            <a:r>
              <a:rPr lang="ko-KR" altLang="en-US" sz="1400" dirty="0"/>
              <a:t>의 일정한 속도로 진행하는 특징을 가지므로 거리 측정을 위한 수단으로 많이 사용된다</a:t>
            </a:r>
            <a:r>
              <a:rPr lang="en-US" altLang="ko-KR" sz="1400" dirty="0"/>
              <a:t>. </a:t>
            </a:r>
          </a:p>
          <a:p>
            <a:endParaRPr lang="en-US" altLang="ko-KR" sz="1400" dirty="0"/>
          </a:p>
          <a:p>
            <a:r>
              <a:rPr lang="ko-KR" altLang="en-US" sz="1400" dirty="0"/>
              <a:t>자동차의 후방 경보 시스템이 초음파를 이용한 대표적인 예에 해당한다고 볼 수 있다</a:t>
            </a:r>
            <a:r>
              <a:rPr lang="en-US" altLang="ko-KR" sz="1400" dirty="0"/>
              <a:t>.</a:t>
            </a:r>
            <a:endParaRPr lang="ko-KR" altLang="en-US" sz="1400" dirty="0"/>
          </a:p>
          <a:p>
            <a:endParaRPr lang="en-US" altLang="ko-KR" sz="1400" dirty="0" smtClean="0"/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8070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초음파 센서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 활용에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319" y="1233488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초음파 센서 사용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06318" y="1806143"/>
            <a:ext cx="86090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/>
              <a:t>초음파 </a:t>
            </a:r>
            <a:r>
              <a:rPr lang="ko-KR" altLang="en-US" sz="1400" dirty="0"/>
              <a:t>거리 센서는 </a:t>
            </a:r>
            <a:r>
              <a:rPr lang="ko-KR" altLang="en-US" sz="1400" dirty="0" err="1"/>
              <a:t>발신부와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수신부로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구성된다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 smtClean="0"/>
          </a:p>
          <a:p>
            <a:r>
              <a:rPr lang="ko-KR" altLang="en-US" sz="1400" dirty="0" err="1" smtClean="0"/>
              <a:t>발신부는</a:t>
            </a:r>
            <a:r>
              <a:rPr lang="ko-KR" altLang="en-US" sz="1400" dirty="0" smtClean="0"/>
              <a:t> </a:t>
            </a:r>
            <a:r>
              <a:rPr lang="ko-KR" altLang="en-US" sz="1400" dirty="0"/>
              <a:t>함수 발생기에서 </a:t>
            </a:r>
            <a:r>
              <a:rPr lang="en-US" altLang="ko-KR" sz="1400" dirty="0"/>
              <a:t>(+)</a:t>
            </a:r>
            <a:r>
              <a:rPr lang="ko-KR" altLang="en-US" sz="1400" dirty="0"/>
              <a:t>와 전압을 번갈아 </a:t>
            </a:r>
            <a:r>
              <a:rPr lang="ko-KR" altLang="en-US" sz="1400" dirty="0" err="1"/>
              <a:t>압전소자에</a:t>
            </a:r>
            <a:r>
              <a:rPr lang="ko-KR" altLang="en-US" sz="1400" dirty="0"/>
              <a:t> 가해주면 </a:t>
            </a:r>
            <a:r>
              <a:rPr lang="ko-KR" altLang="en-US" sz="1400" dirty="0" err="1"/>
              <a:t>압전소자의</a:t>
            </a:r>
            <a:r>
              <a:rPr lang="ko-KR" altLang="en-US" sz="1400" dirty="0"/>
              <a:t> 변형에 의해 진동이 발생하고 진동에 의해 초음파가 발생하는 </a:t>
            </a:r>
            <a:r>
              <a:rPr lang="ko-KR" altLang="en-US" sz="1400" dirty="0" err="1"/>
              <a:t>역압전현상을</a:t>
            </a:r>
            <a:r>
              <a:rPr lang="ko-KR" altLang="en-US" sz="1400" dirty="0"/>
              <a:t> </a:t>
            </a:r>
            <a:r>
              <a:rPr lang="ko-KR" altLang="en-US" sz="1400" dirty="0" smtClean="0"/>
              <a:t>이용한다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r>
              <a:rPr lang="ko-KR" altLang="en-US" sz="1400" dirty="0" err="1" smtClean="0"/>
              <a:t>수신부는</a:t>
            </a:r>
            <a:r>
              <a:rPr lang="ko-KR" altLang="en-US" sz="1400" dirty="0" smtClean="0"/>
              <a:t> </a:t>
            </a:r>
            <a:r>
              <a:rPr lang="ko-KR" altLang="en-US" sz="1400" dirty="0" err="1"/>
              <a:t>발신부에서</a:t>
            </a:r>
            <a:r>
              <a:rPr lang="ko-KR" altLang="en-US" sz="1400" dirty="0"/>
              <a:t> 발생한 초음파가 물체에 반사되어 돌아오는 파동에 의해 </a:t>
            </a:r>
            <a:r>
              <a:rPr lang="ko-KR" altLang="en-US" sz="1400" dirty="0" err="1"/>
              <a:t>압전소자가</a:t>
            </a:r>
            <a:r>
              <a:rPr lang="ko-KR" altLang="en-US" sz="1400" dirty="0"/>
              <a:t> 진동하고 진동에 의해 전압이 발생되는 </a:t>
            </a:r>
            <a:r>
              <a:rPr lang="ko-KR" altLang="en-US" sz="1400" dirty="0" err="1"/>
              <a:t>정압전형상을</a:t>
            </a:r>
            <a:r>
              <a:rPr lang="ko-KR" altLang="en-US" sz="1400" dirty="0"/>
              <a:t> 이용하여 반사되어 돌아오는 시간을 기초로 거리를 </a:t>
            </a:r>
            <a:r>
              <a:rPr lang="ko-KR" altLang="en-US" sz="1400" dirty="0" smtClean="0"/>
              <a:t>측정한다</a:t>
            </a:r>
            <a:r>
              <a:rPr lang="en-US" altLang="ko-KR" sz="1400" dirty="0" smtClean="0"/>
              <a:t>.</a:t>
            </a:r>
          </a:p>
          <a:p>
            <a:endParaRPr lang="en-US" altLang="ko-KR" sz="1400" dirty="0"/>
          </a:p>
          <a:p>
            <a:endParaRPr lang="ko-KR" altLang="en-US" sz="1400" dirty="0"/>
          </a:p>
        </p:txBody>
      </p:sp>
      <p:pic>
        <p:nvPicPr>
          <p:cNvPr id="11" name="Picture 2" descr="arduino_ultra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51" y="3509393"/>
            <a:ext cx="5006813" cy="233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5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초음파 센서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 활용에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319" y="1233488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초음파 센서 사용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206319" y="1629977"/>
            <a:ext cx="8483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 smtClean="0">
                <a:solidFill>
                  <a:srgbClr val="666666"/>
                </a:solidFill>
                <a:latin typeface="NanumGothic"/>
              </a:rPr>
              <a:t>초음파 센서 </a:t>
            </a:r>
            <a:r>
              <a:rPr lang="en-US" altLang="ko-KR" sz="1400" dirty="0" smtClean="0">
                <a:solidFill>
                  <a:srgbClr val="666666"/>
                </a:solidFill>
                <a:latin typeface="NanumGothic"/>
              </a:rPr>
              <a:t>HC-SR04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는 최대 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4m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까지 거리 측정이 가능하고 측정 각도는 약 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15</a:t>
            </a:r>
            <a:r>
              <a:rPr lang="ko-KR" altLang="en-US" sz="1400" dirty="0" smtClean="0">
                <a:solidFill>
                  <a:srgbClr val="666666"/>
                </a:solidFill>
                <a:latin typeface="NanumGothic"/>
              </a:rPr>
              <a:t>도이다</a:t>
            </a:r>
            <a:r>
              <a:rPr lang="en-US" altLang="ko-KR" sz="1400" dirty="0" smtClean="0">
                <a:solidFill>
                  <a:srgbClr val="666666"/>
                </a:solidFill>
                <a:latin typeface="NanumGothic"/>
              </a:rPr>
              <a:t>.</a:t>
            </a:r>
          </a:p>
          <a:p>
            <a:pPr fontAlgn="base"/>
            <a:endParaRPr lang="en-US" altLang="ko-KR" sz="1400" dirty="0" smtClean="0">
              <a:solidFill>
                <a:srgbClr val="666666"/>
              </a:solidFill>
              <a:latin typeface="NanumGothic"/>
            </a:endParaRPr>
          </a:p>
          <a:p>
            <a:pPr fontAlgn="base"/>
            <a:r>
              <a:rPr lang="en-US" altLang="ko-KR" sz="1400" dirty="0" smtClean="0">
                <a:solidFill>
                  <a:srgbClr val="666666"/>
                </a:solidFill>
                <a:latin typeface="NanumGothic"/>
              </a:rPr>
              <a:t>HC-SR04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는 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VCC, GND, </a:t>
            </a:r>
            <a:r>
              <a:rPr lang="en-US" altLang="ko-KR" sz="1400" dirty="0" err="1">
                <a:solidFill>
                  <a:srgbClr val="666666"/>
                </a:solidFill>
                <a:latin typeface="NanumGothic"/>
              </a:rPr>
              <a:t>Trigm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, Echo 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총 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4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핀으로 이루어져 </a:t>
            </a:r>
            <a:r>
              <a:rPr lang="ko-KR" altLang="en-US" sz="1400" dirty="0" smtClean="0">
                <a:solidFill>
                  <a:srgbClr val="666666"/>
                </a:solidFill>
                <a:latin typeface="NanumGothic"/>
              </a:rPr>
              <a:t>있다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.</a:t>
            </a:r>
          </a:p>
          <a:p>
            <a:pPr fontAlgn="base"/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Trig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핀에 최소 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10us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의 펄스를 입력하면 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Echo </a:t>
            </a:r>
            <a:r>
              <a:rPr lang="ko-KR" altLang="en-US" sz="1400" dirty="0">
                <a:solidFill>
                  <a:srgbClr val="666666"/>
                </a:solidFill>
                <a:latin typeface="NanumGothic"/>
              </a:rPr>
              <a:t>핀으로 거리에 비례하는 펄스가 반사되어 </a:t>
            </a:r>
            <a:r>
              <a:rPr lang="ko-KR" altLang="en-US" sz="1400" dirty="0" smtClean="0">
                <a:solidFill>
                  <a:srgbClr val="666666"/>
                </a:solidFill>
                <a:latin typeface="NanumGothic"/>
              </a:rPr>
              <a:t>돌아온다</a:t>
            </a:r>
            <a:r>
              <a:rPr lang="en-US" altLang="ko-KR" sz="1400" dirty="0">
                <a:solidFill>
                  <a:srgbClr val="666666"/>
                </a:solidFill>
                <a:latin typeface="NanumGothic"/>
              </a:rPr>
              <a:t>. </a:t>
            </a:r>
            <a:endParaRPr lang="en-US" altLang="ko-KR" sz="1400" dirty="0" smtClean="0">
              <a:solidFill>
                <a:srgbClr val="666666"/>
              </a:solidFill>
              <a:latin typeface="NanumGothic"/>
            </a:endParaRPr>
          </a:p>
          <a:p>
            <a:pPr fontAlgn="base"/>
            <a:r>
              <a:rPr lang="en-US" altLang="ko-KR" sz="1400" b="1" dirty="0" smtClean="0">
                <a:solidFill>
                  <a:srgbClr val="666666"/>
                </a:solidFill>
                <a:latin typeface="NanumGothic"/>
              </a:rPr>
              <a:t>Trig </a:t>
            </a:r>
            <a:r>
              <a:rPr lang="ko-KR" altLang="en-US" sz="1400" b="1" dirty="0">
                <a:solidFill>
                  <a:srgbClr val="666666"/>
                </a:solidFill>
                <a:latin typeface="NanumGothic"/>
              </a:rPr>
              <a:t>핀에 펄스를 입력한 시점에서부터 </a:t>
            </a:r>
            <a:r>
              <a:rPr lang="en-US" altLang="ko-KR" sz="1400" b="1" dirty="0">
                <a:solidFill>
                  <a:srgbClr val="666666"/>
                </a:solidFill>
                <a:latin typeface="NanumGothic"/>
              </a:rPr>
              <a:t>Echo </a:t>
            </a:r>
            <a:r>
              <a:rPr lang="ko-KR" altLang="en-US" sz="1400" b="1" dirty="0">
                <a:solidFill>
                  <a:srgbClr val="666666"/>
                </a:solidFill>
                <a:latin typeface="NanumGothic"/>
              </a:rPr>
              <a:t>핀으로 펄스가 출력되는 시점의 시간만 알게 되면 거리를 측정 </a:t>
            </a:r>
            <a:r>
              <a:rPr lang="ko-KR" altLang="en-US" sz="1400" b="1" dirty="0" smtClean="0">
                <a:solidFill>
                  <a:srgbClr val="666666"/>
                </a:solidFill>
                <a:latin typeface="NanumGothic"/>
              </a:rPr>
              <a:t>할 수 있다</a:t>
            </a:r>
            <a:r>
              <a:rPr lang="en-US" altLang="ko-KR" sz="1400" b="1" dirty="0">
                <a:solidFill>
                  <a:srgbClr val="666666"/>
                </a:solidFill>
                <a:latin typeface="NanumGothic"/>
              </a:rPr>
              <a:t>.</a:t>
            </a:r>
            <a:endParaRPr lang="ko-KR" altLang="en-US" sz="1400" b="0" i="0" dirty="0">
              <a:solidFill>
                <a:srgbClr val="666666"/>
              </a:solidFill>
              <a:effectLst/>
              <a:latin typeface="NanumGothic"/>
            </a:endParaRPr>
          </a:p>
        </p:txBody>
      </p:sp>
    </p:spTree>
    <p:extLst>
      <p:ext uri="{BB962C8B-B14F-4D97-AF65-F5344CB8AC3E}">
        <p14:creationId xmlns:p14="http://schemas.microsoft.com/office/powerpoint/2010/main" val="216646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초음파 센서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 활용에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319" y="1233488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초음파 센서 사용</a:t>
            </a:r>
            <a:endParaRPr lang="ko-KR" altLang="en-US" sz="1400" dirty="0"/>
          </a:p>
        </p:txBody>
      </p:sp>
      <p:pic>
        <p:nvPicPr>
          <p:cNvPr id="6146" name="Picture 2" descr="arduino_ultra-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9" y="1806143"/>
            <a:ext cx="6203184" cy="484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06319" y="1621477"/>
            <a:ext cx="9621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666666"/>
                </a:solidFill>
                <a:latin typeface="NanumGothic"/>
              </a:rPr>
              <a:t>회로 구성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6962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173957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03. </a:t>
            </a:r>
            <a:r>
              <a:rPr lang="ko-KR" altLang="en-US" b="1" dirty="0" smtClean="0"/>
              <a:t>초음파 센서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 smtClean="0">
                <a:latin typeface="+mn-ea"/>
              </a:rPr>
              <a:t>아두이노</a:t>
            </a:r>
            <a:r>
              <a:rPr lang="ko-KR" altLang="en-US" sz="1400" dirty="0" smtClean="0">
                <a:latin typeface="+mn-ea"/>
              </a:rPr>
              <a:t> 센서  활용에 대해 알아봅니다</a:t>
            </a:r>
            <a:r>
              <a:rPr lang="en-US" altLang="ko-KR" sz="1400" dirty="0" smtClean="0">
                <a:latin typeface="+mn-ea"/>
              </a:rPr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06319" y="1233488"/>
            <a:ext cx="1566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초음파 센서 사용</a:t>
            </a:r>
            <a:endParaRPr lang="ko-KR" altLang="en-US" sz="1400" dirty="0"/>
          </a:p>
        </p:txBody>
      </p:sp>
      <p:sp>
        <p:nvSpPr>
          <p:cNvPr id="2" name="직사각형 1"/>
          <p:cNvSpPr/>
          <p:nvPr/>
        </p:nvSpPr>
        <p:spPr>
          <a:xfrm>
            <a:off x="206319" y="1990235"/>
            <a:ext cx="811924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 err="1">
                <a:solidFill>
                  <a:srgbClr val="000000"/>
                </a:solidFill>
                <a:latin typeface="inherit"/>
              </a:rPr>
              <a:t>const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ko-KR" sz="1400" b="1" dirty="0" err="1">
                <a:solidFill>
                  <a:srgbClr val="800080"/>
                </a:solidFill>
                <a:latin typeface="inherit"/>
              </a:rPr>
              <a:t>int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ko-KR" sz="1400" dirty="0" err="1">
                <a:solidFill>
                  <a:srgbClr val="002D7A"/>
                </a:solidFill>
                <a:latin typeface="inherit"/>
              </a:rPr>
              <a:t>trigPin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altLang="ko-KR" sz="1400" dirty="0">
                <a:solidFill>
                  <a:srgbClr val="009999"/>
                </a:solidFill>
                <a:latin typeface="inherit"/>
              </a:rPr>
              <a:t>2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//Trig 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핀 할당</a:t>
            </a:r>
            <a:endParaRPr lang="ko-KR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en-US" altLang="ko-KR" sz="1400" b="1" dirty="0" err="1">
                <a:solidFill>
                  <a:srgbClr val="000000"/>
                </a:solidFill>
                <a:latin typeface="inherit"/>
              </a:rPr>
              <a:t>const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ko-KR" sz="1400" b="1" dirty="0" err="1">
                <a:solidFill>
                  <a:srgbClr val="800080"/>
                </a:solidFill>
                <a:latin typeface="inherit"/>
              </a:rPr>
              <a:t>int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ko-KR" sz="1400" dirty="0" err="1">
                <a:solidFill>
                  <a:srgbClr val="002D7A"/>
                </a:solidFill>
                <a:latin typeface="inherit"/>
              </a:rPr>
              <a:t>echoPin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 = </a:t>
            </a:r>
            <a:r>
              <a:rPr lang="en-US" altLang="ko-KR" sz="1400" dirty="0">
                <a:solidFill>
                  <a:srgbClr val="009999"/>
                </a:solidFill>
                <a:latin typeface="inherit"/>
              </a:rPr>
              <a:t>4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;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//Echo 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핀 할당</a:t>
            </a:r>
            <a:endParaRPr lang="ko-KR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en-US" altLang="ko-KR" sz="1400" b="1" dirty="0">
                <a:solidFill>
                  <a:srgbClr val="800080"/>
                </a:solidFill>
                <a:latin typeface="inherit"/>
              </a:rPr>
              <a:t>void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latin typeface="inherit"/>
              </a:rPr>
              <a:t>setup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()</a:t>
            </a:r>
            <a:endParaRPr lang="en-US" altLang="ko-KR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{</a:t>
            </a:r>
            <a:endParaRPr lang="en-US" altLang="ko-KR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dirty="0" err="1">
                <a:solidFill>
                  <a:srgbClr val="002D7A"/>
                </a:solidFill>
                <a:latin typeface="inherit"/>
              </a:rPr>
              <a:t>Serial</a:t>
            </a:r>
            <a:r>
              <a:rPr lang="en-US" altLang="ko-KR" sz="140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altLang="ko-KR" sz="1400" dirty="0" err="1">
                <a:solidFill>
                  <a:srgbClr val="008080"/>
                </a:solidFill>
                <a:latin typeface="inherit"/>
              </a:rPr>
              <a:t>begin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ko-KR" sz="1400" dirty="0">
                <a:solidFill>
                  <a:srgbClr val="009999"/>
                </a:solidFill>
                <a:latin typeface="inherit"/>
              </a:rPr>
              <a:t>115200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);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//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시리얼 초기화</a:t>
            </a:r>
            <a:endParaRPr lang="ko-KR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ko-KR" altLang="en-US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dirty="0" err="1">
                <a:solidFill>
                  <a:srgbClr val="002D7A"/>
                </a:solidFill>
                <a:latin typeface="inherit"/>
              </a:rPr>
              <a:t>Serial</a:t>
            </a:r>
            <a:r>
              <a:rPr lang="en-US" altLang="ko-KR" sz="1400" dirty="0" err="1">
                <a:solidFill>
                  <a:srgbClr val="333333"/>
                </a:solidFill>
                <a:latin typeface="inherit"/>
              </a:rPr>
              <a:t>.</a:t>
            </a:r>
            <a:r>
              <a:rPr lang="en-US" altLang="ko-KR" sz="1400" dirty="0" err="1">
                <a:solidFill>
                  <a:srgbClr val="008080"/>
                </a:solidFill>
                <a:latin typeface="inherit"/>
              </a:rPr>
              <a:t>println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ko-KR" sz="1400" dirty="0">
                <a:solidFill>
                  <a:srgbClr val="DD1144"/>
                </a:solidFill>
                <a:latin typeface="inherit"/>
              </a:rPr>
              <a:t>"Hello Arduino!!"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);</a:t>
            </a:r>
            <a:endParaRPr lang="en-US" altLang="ko-KR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dirty="0" err="1">
                <a:solidFill>
                  <a:srgbClr val="008080"/>
                </a:solidFill>
                <a:latin typeface="inherit"/>
              </a:rPr>
              <a:t>pinMode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ko-KR" sz="1400" dirty="0" err="1">
                <a:solidFill>
                  <a:srgbClr val="002D7A"/>
                </a:solidFill>
                <a:latin typeface="inherit"/>
              </a:rPr>
              <a:t>trigPin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ko-KR" sz="1400" dirty="0">
                <a:solidFill>
                  <a:srgbClr val="002D7A"/>
                </a:solidFill>
                <a:latin typeface="inherit"/>
              </a:rPr>
              <a:t>OUTPUT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);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//Trig 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핀 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output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으로 </a:t>
            </a:r>
            <a:r>
              <a:rPr lang="ko-KR" altLang="en-US" sz="1400" i="1" dirty="0" err="1">
                <a:solidFill>
                  <a:srgbClr val="999999"/>
                </a:solidFill>
                <a:latin typeface="inherit"/>
              </a:rPr>
              <a:t>세팅</a:t>
            </a:r>
            <a:endParaRPr lang="ko-KR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ko-KR" altLang="en-US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dirty="0" err="1">
                <a:solidFill>
                  <a:srgbClr val="008080"/>
                </a:solidFill>
                <a:latin typeface="inherit"/>
              </a:rPr>
              <a:t>pinMode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(</a:t>
            </a:r>
            <a:r>
              <a:rPr lang="en-US" altLang="ko-KR" sz="1400" dirty="0" err="1">
                <a:solidFill>
                  <a:srgbClr val="002D7A"/>
                </a:solidFill>
                <a:latin typeface="inherit"/>
              </a:rPr>
              <a:t>echoPin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,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 </a:t>
            </a:r>
            <a:r>
              <a:rPr lang="en-US" altLang="ko-KR" sz="1400" dirty="0">
                <a:solidFill>
                  <a:srgbClr val="002D7A"/>
                </a:solidFill>
                <a:latin typeface="inherit"/>
              </a:rPr>
              <a:t>INPUT</a:t>
            </a:r>
            <a:r>
              <a:rPr lang="en-US" altLang="ko-KR" sz="1400" dirty="0">
                <a:solidFill>
                  <a:srgbClr val="333333"/>
                </a:solidFill>
                <a:latin typeface="inherit"/>
              </a:rPr>
              <a:t>);</a:t>
            </a:r>
            <a:r>
              <a:rPr lang="en-US" altLang="ko-KR" sz="1400" dirty="0">
                <a:solidFill>
                  <a:srgbClr val="006FE0"/>
                </a:solidFill>
                <a:latin typeface="inherit"/>
              </a:rPr>
              <a:t>    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//Echo 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핀 </a:t>
            </a:r>
            <a:r>
              <a:rPr lang="en-US" altLang="ko-KR" sz="1400" i="1" dirty="0">
                <a:solidFill>
                  <a:srgbClr val="999999"/>
                </a:solidFill>
                <a:latin typeface="inherit"/>
              </a:rPr>
              <a:t>input</a:t>
            </a:r>
            <a:r>
              <a:rPr lang="ko-KR" altLang="en-US" sz="1400" i="1" dirty="0">
                <a:solidFill>
                  <a:srgbClr val="999999"/>
                </a:solidFill>
                <a:latin typeface="inherit"/>
              </a:rPr>
              <a:t>으로 </a:t>
            </a:r>
            <a:r>
              <a:rPr lang="ko-KR" altLang="en-US" sz="1400" i="1" dirty="0" err="1">
                <a:solidFill>
                  <a:srgbClr val="999999"/>
                </a:solidFill>
                <a:latin typeface="inherit"/>
              </a:rPr>
              <a:t>세팅</a:t>
            </a:r>
            <a:endParaRPr lang="ko-KR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fontAlgn="base"/>
            <a:r>
              <a:rPr lang="en-US" altLang="ko-KR" sz="1400" dirty="0" smtClean="0">
                <a:solidFill>
                  <a:srgbClr val="333333"/>
                </a:solidFill>
                <a:latin typeface="inherit"/>
              </a:rPr>
              <a:t>}</a:t>
            </a:r>
            <a:endParaRPr lang="en-US" altLang="ko-KR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7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2785</TotalTime>
  <Words>714</Words>
  <Application>Microsoft Office PowerPoint</Application>
  <PresentationFormat>화면 슬라이드 쇼(4:3)</PresentationFormat>
  <Paragraphs>241</Paragraphs>
  <Slides>20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6" baseType="lpstr">
      <vt:lpstr>inherit</vt:lpstr>
      <vt:lpstr>Lato</vt:lpstr>
      <vt:lpstr>MalgunGothicRegular</vt:lpstr>
      <vt:lpstr>NanumGothic</vt:lpstr>
      <vt:lpstr>Spoqa Han Sans</vt:lpstr>
      <vt:lpstr>굴림</vt:lpstr>
      <vt:lpstr>돋움</vt:lpstr>
      <vt:lpstr>맑은 고딕</vt:lpstr>
      <vt:lpstr>맑은 고딕</vt:lpstr>
      <vt:lpstr>-윤고딕330</vt:lpstr>
      <vt:lpstr>Arial</vt:lpstr>
      <vt:lpstr>Calibri</vt:lpstr>
      <vt:lpstr>Calibri Light</vt:lpstr>
      <vt:lpstr>Verdana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♡유지♡</dc:creator>
  <cp:lastModifiedBy>노 태상</cp:lastModifiedBy>
  <cp:revision>340</cp:revision>
  <cp:lastPrinted>2016-11-01T05:57:52Z</cp:lastPrinted>
  <dcterms:created xsi:type="dcterms:W3CDTF">2016-05-19T08:11:56Z</dcterms:created>
  <dcterms:modified xsi:type="dcterms:W3CDTF">2018-08-21T20:45:09Z</dcterms:modified>
</cp:coreProperties>
</file>