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11" r:id="rId2"/>
    <p:sldId id="312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21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2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4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1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6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1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0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1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59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25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8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0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4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6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6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5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6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9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19. 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통신 프로그래밍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앱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인벤터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기초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개발 시작은 </a:t>
            </a:r>
            <a:r>
              <a:rPr lang="en-US" altLang="ko-KR" sz="1400" dirty="0" smtClean="0">
                <a:latin typeface="+mn-ea"/>
              </a:rPr>
              <a:t>Hello World </a:t>
            </a:r>
            <a:r>
              <a:rPr lang="ko-KR" altLang="en-US" sz="1400" dirty="0" err="1" smtClean="0">
                <a:latin typeface="+mn-ea"/>
              </a:rPr>
              <a:t>앱으로</a:t>
            </a:r>
            <a:r>
              <a:rPr lang="ko-KR" altLang="en-US" sz="1400" dirty="0" smtClean="0">
                <a:latin typeface="+mn-ea"/>
              </a:rPr>
              <a:t> 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레이블 컴포넌트를 </a:t>
            </a:r>
            <a:r>
              <a:rPr lang="ko-KR" altLang="en-US" sz="1400" dirty="0" err="1" smtClean="0"/>
              <a:t>뷰어에</a:t>
            </a:r>
            <a:r>
              <a:rPr lang="ko-KR" altLang="en-US" sz="1400" dirty="0" smtClean="0"/>
              <a:t> 추가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737715"/>
            <a:ext cx="5622769" cy="2645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86" y="3316251"/>
            <a:ext cx="4657525" cy="330957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 flipV="1">
            <a:off x="4193628" y="4130567"/>
            <a:ext cx="3457903" cy="2070536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실행은 </a:t>
            </a:r>
            <a:r>
              <a:rPr lang="ko-KR" altLang="en-US" sz="1400" dirty="0" err="1" smtClean="0">
                <a:latin typeface="+mn-ea"/>
              </a:rPr>
              <a:t>스마트폰을</a:t>
            </a:r>
            <a:r>
              <a:rPr lang="ko-KR" altLang="en-US" sz="1400" dirty="0" smtClean="0">
                <a:latin typeface="+mn-ea"/>
              </a:rPr>
              <a:t> 활용하거나 에뮬레이터를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스마트폰에서</a:t>
            </a:r>
            <a:r>
              <a:rPr lang="ko-KR" altLang="en-US" sz="1400" dirty="0" smtClean="0"/>
              <a:t> 실행하는 방법</a:t>
            </a:r>
            <a:endParaRPr lang="en-US" altLang="ko-KR" sz="1400" dirty="0" smtClean="0"/>
          </a:p>
          <a:p>
            <a:r>
              <a:rPr lang="en-US" altLang="ko-KR" sz="1400" dirty="0">
                <a:solidFill>
                  <a:schemeClr val="accent6"/>
                </a:solidFill>
              </a:rPr>
              <a:t>1) </a:t>
            </a:r>
            <a:r>
              <a:rPr lang="ko-KR" altLang="en-US" sz="1400" dirty="0">
                <a:solidFill>
                  <a:schemeClr val="accent6"/>
                </a:solidFill>
              </a:rPr>
              <a:t>무선 네트워크 상에서 실행시키는 방법</a:t>
            </a:r>
          </a:p>
          <a:p>
            <a:r>
              <a:rPr lang="en-US" altLang="ko-KR" sz="1400" dirty="0">
                <a:solidFill>
                  <a:schemeClr val="accent6"/>
                </a:solidFill>
              </a:rPr>
              <a:t>2) USB </a:t>
            </a:r>
            <a:r>
              <a:rPr lang="ko-KR" altLang="en-US" sz="1400" dirty="0">
                <a:solidFill>
                  <a:schemeClr val="accent6"/>
                </a:solidFill>
              </a:rPr>
              <a:t>케이블을 통해 실행시키는 방법</a:t>
            </a:r>
          </a:p>
          <a:p>
            <a:r>
              <a:rPr lang="en-US" altLang="ko-KR" sz="1400" dirty="0">
                <a:solidFill>
                  <a:schemeClr val="accent6"/>
                </a:solidFill>
              </a:rPr>
              <a:t>3) </a:t>
            </a:r>
            <a:r>
              <a:rPr lang="en-US" altLang="ko-KR" sz="1400" dirty="0" err="1">
                <a:solidFill>
                  <a:schemeClr val="accent6"/>
                </a:solidFill>
              </a:rPr>
              <a:t>apk</a:t>
            </a:r>
            <a:r>
              <a:rPr lang="en-US" altLang="ko-KR" sz="1400" dirty="0">
                <a:solidFill>
                  <a:schemeClr val="accent6"/>
                </a:solidFill>
              </a:rPr>
              <a:t> </a:t>
            </a:r>
            <a:r>
              <a:rPr lang="ko-KR" altLang="en-US" sz="1400" dirty="0">
                <a:solidFill>
                  <a:schemeClr val="accent6"/>
                </a:solidFill>
              </a:rPr>
              <a:t>파일을 옮겨서 실행시키는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방법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206318" y="2762743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에뮬레이터에서 </a:t>
            </a:r>
            <a:r>
              <a:rPr lang="ko-KR" altLang="en-US" sz="1400" dirty="0" err="1" smtClean="0"/>
              <a:t>실행한는</a:t>
            </a:r>
            <a:r>
              <a:rPr lang="ko-KR" altLang="en-US" sz="1400" dirty="0" smtClean="0"/>
              <a:t> 방법</a:t>
            </a:r>
            <a:endParaRPr lang="en-US" altLang="ko-KR" sz="1400" dirty="0" smtClean="0"/>
          </a:p>
          <a:p>
            <a:r>
              <a:rPr lang="en-US" altLang="ko-KR" sz="1400" dirty="0">
                <a:solidFill>
                  <a:schemeClr val="accent6"/>
                </a:solidFill>
              </a:rPr>
              <a:t>1) </a:t>
            </a:r>
            <a:r>
              <a:rPr lang="ko-KR" altLang="en-US" sz="1400" dirty="0" err="1">
                <a:solidFill>
                  <a:schemeClr val="accent6"/>
                </a:solidFill>
              </a:rPr>
              <a:t>스마트폰이</a:t>
            </a:r>
            <a:r>
              <a:rPr lang="ko-KR" altLang="en-US" sz="1400" dirty="0">
                <a:solidFill>
                  <a:schemeClr val="accent6"/>
                </a:solidFill>
              </a:rPr>
              <a:t> 없는 경우</a:t>
            </a:r>
            <a:r>
              <a:rPr lang="en-US" altLang="ko-KR" sz="1400" dirty="0">
                <a:solidFill>
                  <a:schemeClr val="accent6"/>
                </a:solidFill>
              </a:rPr>
              <a:t>, PC</a:t>
            </a:r>
            <a:r>
              <a:rPr lang="ko-KR" altLang="en-US" sz="1400" dirty="0">
                <a:solidFill>
                  <a:schemeClr val="accent6"/>
                </a:solidFill>
              </a:rPr>
              <a:t>에서 가상의 </a:t>
            </a:r>
            <a:r>
              <a:rPr lang="ko-KR" altLang="en-US" sz="1400" dirty="0" err="1">
                <a:solidFill>
                  <a:schemeClr val="accent6"/>
                </a:solidFill>
              </a:rPr>
              <a:t>스마트폰을</a:t>
            </a:r>
            <a:r>
              <a:rPr lang="ko-KR" altLang="en-US" sz="1400" dirty="0">
                <a:solidFill>
                  <a:schemeClr val="accent6"/>
                </a:solidFill>
              </a:rPr>
              <a:t> 실행시켜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실행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실행은 </a:t>
            </a:r>
            <a:r>
              <a:rPr lang="ko-KR" altLang="en-US" sz="1400" dirty="0" err="1" smtClean="0">
                <a:latin typeface="+mn-ea"/>
              </a:rPr>
              <a:t>스마트폰을</a:t>
            </a:r>
            <a:r>
              <a:rPr lang="ko-KR" altLang="en-US" sz="1400" dirty="0" smtClean="0">
                <a:latin typeface="+mn-ea"/>
              </a:rPr>
              <a:t> 활용하거나 에뮬레이터를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스마트폰에서</a:t>
            </a:r>
            <a:r>
              <a:rPr lang="ko-KR" altLang="en-US" sz="1400" dirty="0" smtClean="0"/>
              <a:t> 실행하는 방법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무선 </a:t>
            </a:r>
            <a:r>
              <a:rPr lang="ko-KR" altLang="en-US" sz="1400" dirty="0">
                <a:solidFill>
                  <a:schemeClr val="accent6"/>
                </a:solidFill>
              </a:rPr>
              <a:t>네트워크 상에서 실행시키는 방법</a:t>
            </a:r>
          </a:p>
          <a:p>
            <a:r>
              <a:rPr lang="en-US" altLang="ko-KR" sz="1400" dirty="0" smtClean="0">
                <a:solidFill>
                  <a:schemeClr val="accent6"/>
                </a:solidFill>
              </a:rPr>
              <a:t>USB </a:t>
            </a:r>
            <a:r>
              <a:rPr lang="ko-KR" altLang="en-US" sz="1400" dirty="0">
                <a:solidFill>
                  <a:schemeClr val="accent6"/>
                </a:solidFill>
              </a:rPr>
              <a:t>케이블을 통해 실행시키는 방법</a:t>
            </a:r>
          </a:p>
          <a:p>
            <a:r>
              <a:rPr lang="en-US" altLang="ko-KR" sz="1400" dirty="0" err="1" smtClean="0">
                <a:solidFill>
                  <a:schemeClr val="accent6"/>
                </a:solidFill>
              </a:rPr>
              <a:t>apk</a:t>
            </a:r>
            <a:r>
              <a:rPr lang="en-US" altLang="ko-KR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>
                <a:solidFill>
                  <a:schemeClr val="accent6"/>
                </a:solidFill>
              </a:rPr>
              <a:t>파일을 옮겨서 실행시키는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방법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206318" y="2762743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에뮬레이터에서 </a:t>
            </a:r>
            <a:r>
              <a:rPr lang="ko-KR" altLang="en-US" sz="1400" dirty="0" err="1" smtClean="0"/>
              <a:t>실행한는</a:t>
            </a:r>
            <a:r>
              <a:rPr lang="ko-KR" altLang="en-US" sz="1400" dirty="0" smtClean="0"/>
              <a:t> 방법</a:t>
            </a:r>
            <a:endParaRPr lang="en-US" altLang="ko-KR" sz="1400" dirty="0" smtClean="0"/>
          </a:p>
          <a:p>
            <a:r>
              <a:rPr lang="ko-KR" altLang="en-US" sz="1400" dirty="0" err="1" smtClean="0">
                <a:solidFill>
                  <a:schemeClr val="accent6"/>
                </a:solidFill>
              </a:rPr>
              <a:t>스마트폰이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>
                <a:solidFill>
                  <a:schemeClr val="accent6"/>
                </a:solidFill>
              </a:rPr>
              <a:t>없는 경우</a:t>
            </a:r>
            <a:r>
              <a:rPr lang="en-US" altLang="ko-KR" sz="1400" dirty="0">
                <a:solidFill>
                  <a:schemeClr val="accent6"/>
                </a:solidFill>
              </a:rPr>
              <a:t>, PC</a:t>
            </a:r>
            <a:r>
              <a:rPr lang="ko-KR" altLang="en-US" sz="1400" dirty="0">
                <a:solidFill>
                  <a:schemeClr val="accent6"/>
                </a:solidFill>
              </a:rPr>
              <a:t>에서 가상의 </a:t>
            </a:r>
            <a:r>
              <a:rPr lang="ko-KR" altLang="en-US" sz="1400" dirty="0" err="1">
                <a:solidFill>
                  <a:schemeClr val="accent6"/>
                </a:solidFill>
              </a:rPr>
              <a:t>스마트폰을</a:t>
            </a:r>
            <a:r>
              <a:rPr lang="ko-KR" altLang="en-US" sz="1400" dirty="0">
                <a:solidFill>
                  <a:schemeClr val="accent6"/>
                </a:solidFill>
              </a:rPr>
              <a:t> 실행시켜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실행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en-US" altLang="ko-KR" sz="1400" dirty="0">
                <a:solidFill>
                  <a:schemeClr val="accent6"/>
                </a:solidFill>
              </a:rPr>
              <a:t> appinventor.mit.edu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접속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8" y="3728395"/>
            <a:ext cx="6268054" cy="12573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87" y="5134185"/>
            <a:ext cx="6584330" cy="1529351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1912130">
            <a:off x="2689677" y="4369708"/>
            <a:ext cx="684989" cy="326298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1912130">
            <a:off x="2997851" y="6187468"/>
            <a:ext cx="684989" cy="326298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실행은 </a:t>
            </a:r>
            <a:r>
              <a:rPr lang="ko-KR" altLang="en-US" sz="1400" dirty="0" err="1" smtClean="0">
                <a:latin typeface="+mn-ea"/>
              </a:rPr>
              <a:t>스마트폰을</a:t>
            </a:r>
            <a:r>
              <a:rPr lang="ko-KR" altLang="en-US" sz="1400" dirty="0" smtClean="0">
                <a:latin typeface="+mn-ea"/>
              </a:rPr>
              <a:t> 활용하거나 에뮬레이터를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29397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스마트폰에서</a:t>
            </a:r>
            <a:r>
              <a:rPr lang="ko-KR" altLang="en-US" sz="1400" dirty="0" smtClean="0"/>
              <a:t> 실행하는 방법</a:t>
            </a:r>
            <a:endParaRPr lang="en-US" altLang="ko-KR" sz="1400" dirty="0" smtClean="0"/>
          </a:p>
          <a:p>
            <a:r>
              <a:rPr lang="ko-KR" altLang="en-US" sz="1400" dirty="0" err="1" smtClean="0">
                <a:solidFill>
                  <a:schemeClr val="accent6"/>
                </a:solidFill>
              </a:rPr>
              <a:t>스마트폰에서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구글</a:t>
            </a:r>
            <a:r>
              <a:rPr lang="ko-KR" altLang="en-US" sz="1400" dirty="0" smtClean="0">
                <a:solidFill>
                  <a:schemeClr val="accent6"/>
                </a:solidFill>
              </a:rPr>
              <a:t> 플레이스토어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앱</a:t>
            </a:r>
            <a:r>
              <a:rPr lang="ko-KR" altLang="en-US" sz="1400" dirty="0" smtClean="0">
                <a:solidFill>
                  <a:schemeClr val="accent6"/>
                </a:solidFill>
              </a:rPr>
              <a:t> 실행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en-US" altLang="ko-KR" sz="1400" dirty="0" smtClean="0">
                <a:solidFill>
                  <a:schemeClr val="accent6"/>
                </a:solidFill>
              </a:rPr>
              <a:t>MIT AI2 Companion </a:t>
            </a:r>
            <a:r>
              <a:rPr lang="ko-KR" altLang="en-US" sz="1400" dirty="0" smtClean="0">
                <a:solidFill>
                  <a:schemeClr val="accent6"/>
                </a:solidFill>
              </a:rPr>
              <a:t>검색</a:t>
            </a:r>
            <a:r>
              <a:rPr lang="en-US" altLang="ko-KR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및 설치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err="1" smtClean="0">
                <a:solidFill>
                  <a:schemeClr val="accent6"/>
                </a:solidFill>
              </a:rPr>
              <a:t>빌드</a:t>
            </a:r>
            <a:r>
              <a:rPr lang="ko-KR" altLang="en-US" sz="1400" dirty="0" smtClean="0">
                <a:solidFill>
                  <a:schemeClr val="accent6"/>
                </a:solidFill>
              </a:rPr>
              <a:t> 메뉴에서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앱</a:t>
            </a:r>
            <a:r>
              <a:rPr lang="en-US" altLang="ko-KR" sz="1400" dirty="0" smtClean="0">
                <a:solidFill>
                  <a:schemeClr val="accent6"/>
                </a:solidFill>
              </a:rPr>
              <a:t>(.</a:t>
            </a:r>
            <a:r>
              <a:rPr lang="en-US" altLang="ko-KR" sz="1400" dirty="0" err="1" smtClean="0">
                <a:solidFill>
                  <a:schemeClr val="accent6"/>
                </a:solidFill>
              </a:rPr>
              <a:t>apk</a:t>
            </a:r>
            <a:r>
              <a:rPr lang="ko-KR" altLang="en-US" sz="1400" dirty="0" smtClean="0">
                <a:solidFill>
                  <a:schemeClr val="accent6"/>
                </a:solidFill>
              </a:rPr>
              <a:t>용 </a:t>
            </a:r>
            <a:r>
              <a:rPr lang="en-US" altLang="ko-KR" sz="1400" dirty="0" smtClean="0">
                <a:solidFill>
                  <a:schemeClr val="accent6"/>
                </a:solidFill>
              </a:rPr>
              <a:t>QR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코드 제공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선택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err="1" smtClean="0">
                <a:solidFill>
                  <a:schemeClr val="accent6"/>
                </a:solidFill>
              </a:rPr>
              <a:t>스마트폰에서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r>
              <a:rPr lang="en-US" altLang="ko-KR" sz="1400" dirty="0" smtClean="0">
                <a:solidFill>
                  <a:schemeClr val="accent6"/>
                </a:solidFill>
              </a:rPr>
              <a:t>AI2 Companion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앱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실행후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r>
              <a:rPr lang="en-US" altLang="ko-KR" sz="1400" dirty="0" smtClean="0">
                <a:solidFill>
                  <a:schemeClr val="accent6"/>
                </a:solidFill>
              </a:rPr>
              <a:t>SQ Code Scan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선택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20" y="2721435"/>
            <a:ext cx="4702012" cy="256821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054" y="3488247"/>
            <a:ext cx="4859639" cy="31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개발을 위해 화면 설계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코딩 모드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버튼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텍스트 기반 블록 코딩 방법을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화면 설계 모드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화면 </a:t>
            </a:r>
            <a:r>
              <a:rPr lang="en-US" altLang="ko-KR" sz="1400" dirty="0" smtClean="0">
                <a:solidFill>
                  <a:schemeClr val="accent6"/>
                </a:solidFill>
              </a:rPr>
              <a:t>UI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작업 설계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디자이너 모드 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8" y="2315611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코딩 모드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설계된 </a:t>
            </a:r>
            <a:r>
              <a:rPr lang="en-US" altLang="ko-KR" sz="1400" dirty="0" smtClean="0">
                <a:solidFill>
                  <a:schemeClr val="accent6"/>
                </a:solidFill>
              </a:rPr>
              <a:t>UI</a:t>
            </a:r>
            <a:r>
              <a:rPr lang="ko-KR" altLang="en-US" sz="1400" dirty="0" smtClean="0">
                <a:solidFill>
                  <a:schemeClr val="accent6"/>
                </a:solidFill>
              </a:rPr>
              <a:t>에 기능 반영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 모드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8" y="3371261"/>
            <a:ext cx="4717731" cy="2757334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3754927">
            <a:off x="4277876" y="3604301"/>
            <a:ext cx="352495" cy="2223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795" y="4164802"/>
            <a:ext cx="4183805" cy="2445274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3754927">
            <a:off x="8623609" y="4312720"/>
            <a:ext cx="352495" cy="2223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endCxn id="16" idx="3"/>
          </p:cNvCxnSpPr>
          <p:nvPr/>
        </p:nvCxnSpPr>
        <p:spPr>
          <a:xfrm>
            <a:off x="1755228" y="1870841"/>
            <a:ext cx="2780053" cy="200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7" idx="2"/>
          </p:cNvCxnSpPr>
          <p:nvPr/>
        </p:nvCxnSpPr>
        <p:spPr>
          <a:xfrm>
            <a:off x="1460938" y="3026346"/>
            <a:ext cx="7270208" cy="150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코딩을 시작합니다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7888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코딩시작하기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블록에 있는 항목을 클릭하면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뷰어에</a:t>
            </a:r>
            <a:r>
              <a:rPr lang="ko-KR" altLang="en-US" sz="1400" dirty="0" smtClean="0">
                <a:solidFill>
                  <a:schemeClr val="accent6"/>
                </a:solidFill>
              </a:rPr>
              <a:t> 선택 가능한 명령어 블록들이 표시됩니다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0" y="2165784"/>
            <a:ext cx="3728895" cy="3246512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835" y="3312866"/>
            <a:ext cx="4392991" cy="280350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6" name="오른쪽 화살표 25"/>
          <p:cNvSpPr/>
          <p:nvPr/>
        </p:nvSpPr>
        <p:spPr>
          <a:xfrm rot="19430056">
            <a:off x="205499" y="4706251"/>
            <a:ext cx="538414" cy="3502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3623">
            <a:off x="3252709" y="4283218"/>
            <a:ext cx="632292" cy="3418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코딩을 시작합니다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7888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코딩시작하기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필요한 명령어 블록을 드래그해서 오른쪽에 배치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464886" y="4710183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982583"/>
            <a:ext cx="7594181" cy="3301470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1089653" y="4142823"/>
            <a:ext cx="1130970" cy="8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804745" y="2918687"/>
            <a:ext cx="2160294" cy="10857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653049" y="2926271"/>
            <a:ext cx="1283385" cy="8885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96598" y="3937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섹션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2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코딩을 시작합니다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7888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코딩시작하기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텍스트 표시하기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982655"/>
            <a:ext cx="7403171" cy="233287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1116288" y="3259539"/>
            <a:ext cx="787093" cy="472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907904" y="2497219"/>
            <a:ext cx="1231655" cy="782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9" y="4485815"/>
            <a:ext cx="7739502" cy="229451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1116288" y="5070558"/>
            <a:ext cx="787093" cy="5218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532993" y="4992414"/>
            <a:ext cx="2953407" cy="9605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801710" y="2497219"/>
            <a:ext cx="1471449" cy="9984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33916" y="34439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소켓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5938345" y="6169101"/>
            <a:ext cx="890855" cy="1836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29200" y="62609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플러그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49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코딩을 시작합니다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코딩시작하기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추가하기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버튼이 클릭되면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레이블에 문자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핸들러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텍스트가 출력됩니다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디자이너 모드에서 버튼 컴포넌트를 마우스로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553974"/>
            <a:ext cx="7562850" cy="2914650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1142423" y="3795275"/>
            <a:ext cx="2880320" cy="8640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44" y="4659371"/>
            <a:ext cx="36385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코딩을 시작합니다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29397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코딩시작하기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추가하기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버튼이 클릭되면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레이블에 문자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핸들러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텍스트가 출력됩니다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디자이너 모드에서 버튼 컴포넌트를 마우스로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속성에서 텍스트 내용을 </a:t>
            </a:r>
            <a:r>
              <a:rPr lang="en-US" altLang="ko-KR" sz="1400" dirty="0" smtClean="0">
                <a:solidFill>
                  <a:schemeClr val="accent6"/>
                </a:solidFill>
              </a:rPr>
              <a:t>“</a:t>
            </a:r>
            <a:r>
              <a:rPr lang="ko-KR" altLang="en-US" sz="1400" dirty="0" smtClean="0">
                <a:solidFill>
                  <a:schemeClr val="accent6"/>
                </a:solidFill>
              </a:rPr>
              <a:t>클릭해주세요</a:t>
            </a:r>
            <a:r>
              <a:rPr lang="en-US" altLang="ko-KR" sz="1400" dirty="0" smtClean="0">
                <a:solidFill>
                  <a:schemeClr val="accent6"/>
                </a:solidFill>
              </a:rPr>
              <a:t>＂</a:t>
            </a:r>
            <a:r>
              <a:rPr lang="ko-KR" altLang="en-US" sz="1400" dirty="0" smtClean="0">
                <a:solidFill>
                  <a:schemeClr val="accent6"/>
                </a:solidFill>
              </a:rPr>
              <a:t>로 수정합니다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47" y="2792337"/>
            <a:ext cx="2038350" cy="15716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830" y="4086913"/>
            <a:ext cx="4152900" cy="197167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1412593" y="3654865"/>
            <a:ext cx="2520280" cy="18722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구글과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MIT</a:t>
            </a:r>
            <a:r>
              <a:rPr lang="ko-KR" altLang="en-US" sz="1400" dirty="0" smtClean="0">
                <a:latin typeface="+mn-ea"/>
              </a:rPr>
              <a:t>의 협력을 통해 개발된 웹 기반의 </a:t>
            </a:r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개발 도구로 초보자들도 쉽게 </a:t>
            </a:r>
            <a:r>
              <a:rPr lang="ko-KR" altLang="en-US" sz="1400" dirty="0" err="1" smtClean="0">
                <a:latin typeface="+mn-ea"/>
              </a:rPr>
              <a:t>앱을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만들수</a:t>
            </a:r>
            <a:r>
              <a:rPr lang="ko-KR" altLang="en-US" sz="1400" dirty="0" smtClean="0">
                <a:latin typeface="+mn-ea"/>
              </a:rPr>
              <a:t>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77069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소개</a:t>
            </a:r>
            <a:endParaRPr lang="en-US" altLang="ko-KR" sz="1400" dirty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accent6"/>
                </a:solidFill>
              </a:rPr>
              <a:t>구글이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r>
              <a:rPr lang="en-US" altLang="ko-KR" sz="1400" dirty="0" smtClean="0">
                <a:solidFill>
                  <a:schemeClr val="accent6"/>
                </a:solidFill>
              </a:rPr>
              <a:t>2010</a:t>
            </a:r>
            <a:r>
              <a:rPr lang="ko-KR" altLang="en-US" sz="1400" dirty="0" smtClean="0">
                <a:solidFill>
                  <a:schemeClr val="accent6"/>
                </a:solidFill>
              </a:rPr>
              <a:t>년 </a:t>
            </a:r>
            <a:r>
              <a:rPr lang="en-US" altLang="ko-KR" sz="1400" dirty="0" smtClean="0">
                <a:solidFill>
                  <a:schemeClr val="accent6"/>
                </a:solidFill>
              </a:rPr>
              <a:t>7</a:t>
            </a:r>
            <a:r>
              <a:rPr lang="ko-KR" altLang="en-US" sz="1400" dirty="0" smtClean="0">
                <a:solidFill>
                  <a:schemeClr val="accent6"/>
                </a:solidFill>
              </a:rPr>
              <a:t>월에 개발한 초보자용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안드로이드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앱</a:t>
            </a:r>
            <a:r>
              <a:rPr lang="ko-KR" altLang="en-US" sz="1400" dirty="0" smtClean="0">
                <a:solidFill>
                  <a:schemeClr val="accent6"/>
                </a:solidFill>
              </a:rPr>
              <a:t> 개발 도구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accent6"/>
                </a:solidFill>
              </a:rPr>
              <a:t>2011</a:t>
            </a:r>
            <a:r>
              <a:rPr lang="ko-KR" altLang="en-US" sz="1400" dirty="0" smtClean="0">
                <a:solidFill>
                  <a:schemeClr val="accent6"/>
                </a:solidFill>
              </a:rPr>
              <a:t>년부터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오픈소스</a:t>
            </a:r>
            <a:r>
              <a:rPr lang="ko-KR" altLang="en-US" sz="1400" dirty="0" smtClean="0">
                <a:solidFill>
                  <a:schemeClr val="accent6"/>
                </a:solidFill>
              </a:rPr>
              <a:t> 프로젝트로 운영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현재는 </a:t>
            </a:r>
            <a:r>
              <a:rPr lang="en-US" altLang="ko-KR" sz="1400" dirty="0" smtClean="0">
                <a:solidFill>
                  <a:schemeClr val="accent6"/>
                </a:solidFill>
              </a:rPr>
              <a:t>MIT</a:t>
            </a:r>
            <a:r>
              <a:rPr lang="ko-KR" altLang="en-US" sz="1400" dirty="0" smtClean="0">
                <a:solidFill>
                  <a:schemeClr val="accent6"/>
                </a:solidFill>
              </a:rPr>
              <a:t>에서 확장 개발 및 운영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최근에는 </a:t>
            </a:r>
            <a:r>
              <a:rPr lang="en-US" altLang="ko-KR" sz="1400" dirty="0" smtClean="0">
                <a:solidFill>
                  <a:schemeClr val="accent6"/>
                </a:solidFill>
              </a:rPr>
              <a:t>MIT App Inventor2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이름으로 서비스 진행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63" name="TextBox 4"/>
          <p:cNvSpPr txBox="1">
            <a:spLocks noChangeArrowheads="1"/>
          </p:cNvSpPr>
          <p:nvPr/>
        </p:nvSpPr>
        <p:spPr bwMode="auto">
          <a:xfrm>
            <a:off x="206318" y="3887350"/>
            <a:ext cx="8135937" cy="212824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인벤터의</a:t>
            </a:r>
            <a:r>
              <a:rPr lang="ko-KR" altLang="en-US" sz="1400" dirty="0" smtClean="0"/>
              <a:t> 특징</a:t>
            </a:r>
            <a:endParaRPr lang="en-US" altLang="ko-KR" sz="1400" dirty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accent6"/>
                </a:solidFill>
              </a:rPr>
              <a:t>안드로이드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앱</a:t>
            </a:r>
            <a:r>
              <a:rPr lang="ko-KR" altLang="en-US" sz="1400" dirty="0" smtClean="0">
                <a:solidFill>
                  <a:schemeClr val="accent6"/>
                </a:solidFill>
              </a:rPr>
              <a:t> 개발 전용 도구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accent6"/>
                </a:solidFill>
              </a:rPr>
              <a:t>엡</a:t>
            </a:r>
            <a:r>
              <a:rPr lang="ko-KR" altLang="en-US" sz="1400" dirty="0" smtClean="0">
                <a:solidFill>
                  <a:schemeClr val="accent6"/>
                </a:solidFill>
              </a:rPr>
              <a:t> 브라우저에서 바로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앱을</a:t>
            </a:r>
            <a:r>
              <a:rPr lang="ko-KR" altLang="en-US" sz="1400" dirty="0" smtClean="0">
                <a:solidFill>
                  <a:schemeClr val="accent6"/>
                </a:solidFill>
              </a:rPr>
              <a:t> 개발할 수 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블록을 조합해서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앱을</a:t>
            </a:r>
            <a:r>
              <a:rPr lang="ko-KR" altLang="en-US" sz="1400" dirty="0" smtClean="0">
                <a:solidFill>
                  <a:schemeClr val="accent6"/>
                </a:solidFill>
              </a:rPr>
              <a:t> 만든다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한글 프로그래밍을 지원한다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다양한 기능을 제공한다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음악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음성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번역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동영상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사진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녹음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dirty="0" smtClean="0">
                <a:solidFill>
                  <a:schemeClr val="accent6"/>
                </a:solidFill>
              </a:rPr>
              <a:t>각종 센서 등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코딩을 시작합니다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코딩시작하기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추가하기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버튼이 클릭되면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레이블에 문자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핸들러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텍스트가 출력됩니다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 모드로 변경합니다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522818"/>
            <a:ext cx="2190750" cy="40576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735" y="2498428"/>
            <a:ext cx="2546047" cy="4359572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V="1">
            <a:off x="1358447" y="4611050"/>
            <a:ext cx="2448272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코딩을 시작합니다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29397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코딩시작하기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추가하기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버튼이 클릭되면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레이블에 문자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핸들러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텍스트가 출력됩니다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 모드로 변경합니다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클릭 이벤트 블록을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668212"/>
            <a:ext cx="8582335" cy="2977379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1221123" y="3508830"/>
            <a:ext cx="1008112" cy="1800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69395" y="3342899"/>
            <a:ext cx="1368152" cy="8140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코딩을 시작합니다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153233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코딩시작하기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추가하기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버튼이 클릭되면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레이블에 문자</a:t>
            </a:r>
            <a:r>
              <a:rPr lang="en-US" altLang="ko-KR" sz="1400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이벤트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핸들러</a:t>
            </a:r>
            <a:r>
              <a:rPr lang="en-US" altLang="ko-KR" sz="1400" dirty="0" smtClean="0">
                <a:solidFill>
                  <a:schemeClr val="accent6"/>
                </a:solidFill>
              </a:rPr>
              <a:t>)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텍스트가 출력됩니다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블록 모드로 변경합니다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버튼 클릭 이벤트 블록을 추가합니다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문자열을 변경합니다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888036"/>
            <a:ext cx="4638675" cy="28860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87" y="4722525"/>
            <a:ext cx="4762500" cy="1876425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2969204" y="3525224"/>
            <a:ext cx="1991679" cy="21355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전용 개발도구로 </a:t>
            </a:r>
            <a:r>
              <a:rPr lang="ko-KR" altLang="en-US" sz="1400" dirty="0" err="1" smtClean="0">
                <a:latin typeface="+mn-ea"/>
              </a:rPr>
              <a:t>오픈소스로</a:t>
            </a:r>
            <a:r>
              <a:rPr lang="ko-KR" altLang="en-US" sz="1400" dirty="0" smtClean="0">
                <a:latin typeface="+mn-ea"/>
              </a:rPr>
              <a:t> 공개되어 서비스 </a:t>
            </a:r>
            <a:r>
              <a:rPr lang="ko-KR" altLang="en-US" sz="1400" dirty="0" err="1" smtClean="0">
                <a:latin typeface="+mn-ea"/>
              </a:rPr>
              <a:t>진행중입니다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3" y="1745595"/>
            <a:ext cx="2866281" cy="14396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6068" y="348146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아이폰을</a:t>
            </a:r>
            <a:r>
              <a:rPr lang="ko-KR" altLang="en-US" sz="1600" dirty="0" smtClean="0">
                <a:latin typeface="+mn-ea"/>
              </a:rPr>
              <a:t> 제외한 국내 대부분의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err="1" smtClean="0">
                <a:latin typeface="+mn-ea"/>
              </a:rPr>
              <a:t>스마트폰은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안드로이드</a:t>
            </a:r>
            <a:r>
              <a:rPr lang="ko-KR" altLang="en-US" sz="1600" dirty="0" smtClean="0">
                <a:latin typeface="+mn-ea"/>
              </a:rPr>
              <a:t> 계열임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533" y="1742442"/>
            <a:ext cx="1836540" cy="34780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30810" y="5395887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아이폰은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스위프트라는</a:t>
            </a:r>
            <a:r>
              <a:rPr lang="ko-KR" altLang="en-US" sz="1600" dirty="0" smtClean="0">
                <a:latin typeface="+mn-ea"/>
              </a:rPr>
              <a:t> 초보자용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개발 환경을 지원하고 있음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30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인벤터를</a:t>
            </a:r>
            <a:r>
              <a:rPr lang="ko-KR" altLang="en-US" sz="1400" dirty="0" smtClean="0">
                <a:latin typeface="+mn-ea"/>
              </a:rPr>
              <a:t> 이용한 </a:t>
            </a:r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개발 과정은 아래와 같습니다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3" name="타원 32"/>
          <p:cNvSpPr/>
          <p:nvPr/>
        </p:nvSpPr>
        <p:spPr>
          <a:xfrm rot="20581004">
            <a:off x="857273" y="2002266"/>
            <a:ext cx="2016224" cy="936104"/>
          </a:xfrm>
          <a:prstGeom prst="ellipse">
            <a:avLst/>
          </a:prstGeom>
          <a:noFill/>
          <a:ln>
            <a:solidFill>
              <a:srgbClr val="76C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0958" y="2227211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앱인벤터를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이용한 </a:t>
            </a:r>
            <a:r>
              <a:rPr lang="ko-KR" altLang="en-US" sz="1600" dirty="0" err="1" smtClean="0">
                <a:latin typeface="+mn-ea"/>
              </a:rPr>
              <a:t>앱</a:t>
            </a:r>
            <a:r>
              <a:rPr lang="ko-KR" altLang="en-US" sz="1600" dirty="0" smtClean="0">
                <a:latin typeface="+mn-ea"/>
              </a:rPr>
              <a:t> 개발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3854959" y="2442383"/>
            <a:ext cx="720080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 rot="20581004">
            <a:off x="5247644" y="2051547"/>
            <a:ext cx="2016224" cy="936104"/>
          </a:xfrm>
          <a:prstGeom prst="ellipse">
            <a:avLst/>
          </a:prstGeom>
          <a:noFill/>
          <a:ln>
            <a:solidFill>
              <a:srgbClr val="76C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2005" y="2368825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APK </a:t>
            </a:r>
            <a:r>
              <a:rPr lang="ko-KR" altLang="en-US" sz="1600" dirty="0" smtClean="0">
                <a:latin typeface="+mn-ea"/>
              </a:rPr>
              <a:t>파일 생성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 rot="20581004">
            <a:off x="5385480" y="4358960"/>
            <a:ext cx="2016224" cy="936104"/>
          </a:xfrm>
          <a:prstGeom prst="ellipse">
            <a:avLst/>
          </a:prstGeom>
          <a:noFill/>
          <a:ln>
            <a:solidFill>
              <a:srgbClr val="76C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2729" y="4677863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구글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Play </a:t>
            </a:r>
            <a:r>
              <a:rPr lang="ko-KR" altLang="en-US" sz="1600" dirty="0" smtClean="0">
                <a:latin typeface="+mn-ea"/>
              </a:rPr>
              <a:t>스토어 등록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0" name="오른쪽 화살표 39"/>
          <p:cNvSpPr/>
          <p:nvPr/>
        </p:nvSpPr>
        <p:spPr>
          <a:xfrm rot="5400000">
            <a:off x="6033552" y="3447869"/>
            <a:ext cx="720080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52554" y="4253642"/>
            <a:ext cx="1593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Java</a:t>
            </a:r>
          </a:p>
          <a:p>
            <a:r>
              <a:rPr lang="en-US" altLang="ko-KR" sz="1600" dirty="0" smtClean="0">
                <a:latin typeface="+mn-ea"/>
              </a:rPr>
              <a:t>Android Studio</a:t>
            </a:r>
          </a:p>
        </p:txBody>
      </p:sp>
      <p:sp>
        <p:nvSpPr>
          <p:cNvPr id="42" name="오른쪽 화살표 41"/>
          <p:cNvSpPr/>
          <p:nvPr/>
        </p:nvSpPr>
        <p:spPr>
          <a:xfrm rot="16200000">
            <a:off x="1505345" y="3405718"/>
            <a:ext cx="720080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43" name="곱셈 기호 42"/>
          <p:cNvSpPr/>
          <p:nvPr/>
        </p:nvSpPr>
        <p:spPr>
          <a:xfrm>
            <a:off x="899582" y="3478617"/>
            <a:ext cx="1913694" cy="1905075"/>
          </a:xfrm>
          <a:prstGeom prst="mathMultiply">
            <a:avLst>
              <a:gd name="adj1" fmla="val 443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3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설치를 위한 환경 및 방법을 소개합니다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355842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설치</a:t>
            </a:r>
            <a:endParaRPr lang="en-US" altLang="ko-KR" sz="1400" dirty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동일한 </a:t>
            </a:r>
            <a:r>
              <a:rPr lang="ko-KR" altLang="en-US" sz="1400" dirty="0">
                <a:solidFill>
                  <a:schemeClr val="accent6"/>
                </a:solidFill>
              </a:rPr>
              <a:t>무선 공유기에 노트북과 </a:t>
            </a:r>
            <a:r>
              <a:rPr lang="ko-KR" altLang="en-US" sz="1400" dirty="0" err="1">
                <a:solidFill>
                  <a:schemeClr val="accent6"/>
                </a:solidFill>
              </a:rPr>
              <a:t>스마트폰</a:t>
            </a:r>
            <a:r>
              <a:rPr lang="ko-KR" altLang="en-US" sz="1400" dirty="0">
                <a:solidFill>
                  <a:schemeClr val="accent6"/>
                </a:solidFill>
              </a:rPr>
              <a:t> 접속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구글</a:t>
            </a:r>
            <a:r>
              <a:rPr lang="ko-KR" altLang="en-US" sz="1400" dirty="0">
                <a:solidFill>
                  <a:schemeClr val="accent6"/>
                </a:solidFill>
              </a:rPr>
              <a:t> 크롬 설치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구글</a:t>
            </a:r>
            <a:r>
              <a:rPr lang="ko-KR" altLang="en-US" sz="1400" dirty="0">
                <a:solidFill>
                  <a:schemeClr val="accent6"/>
                </a:solidFill>
              </a:rPr>
              <a:t> 계정 생성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앱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ko-KR" altLang="en-US" sz="1400" dirty="0" err="1">
                <a:solidFill>
                  <a:schemeClr val="accent6"/>
                </a:solidFill>
              </a:rPr>
              <a:t>인벤터</a:t>
            </a:r>
            <a:r>
              <a:rPr lang="ko-KR" altLang="en-US" sz="1400" dirty="0">
                <a:solidFill>
                  <a:schemeClr val="accent6"/>
                </a:solidFill>
              </a:rPr>
              <a:t> 사이트 접속 </a:t>
            </a:r>
            <a:r>
              <a:rPr lang="en-US" altLang="ko-KR" sz="1400" dirty="0">
                <a:solidFill>
                  <a:schemeClr val="accent6"/>
                </a:solidFill>
              </a:rPr>
              <a:t>(</a:t>
            </a:r>
            <a:r>
              <a:rPr lang="ko-KR" altLang="en-US" sz="1400" dirty="0" err="1">
                <a:solidFill>
                  <a:schemeClr val="accent6"/>
                </a:solidFill>
              </a:rPr>
              <a:t>구글</a:t>
            </a:r>
            <a:r>
              <a:rPr lang="ko-KR" altLang="en-US" sz="1400" dirty="0">
                <a:solidFill>
                  <a:schemeClr val="accent6"/>
                </a:solidFill>
              </a:rPr>
              <a:t> 크롬 브라우저를 이용해 접속</a:t>
            </a:r>
            <a:r>
              <a:rPr lang="en-US" altLang="ko-KR" sz="1400" dirty="0">
                <a:solidFill>
                  <a:schemeClr val="accent6"/>
                </a:solidFill>
              </a:rPr>
              <a:t>)</a:t>
            </a:r>
          </a:p>
          <a:p>
            <a:pPr marL="9334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http://ai2.appinventor.mit.edu/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구글</a:t>
            </a:r>
            <a:r>
              <a:rPr lang="ko-KR" altLang="en-US" sz="1400" dirty="0">
                <a:solidFill>
                  <a:schemeClr val="accent6"/>
                </a:solidFill>
              </a:rPr>
              <a:t> 계정 로그인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accent6"/>
                </a:solidFill>
              </a:rPr>
              <a:t>약관동의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Survey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등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설치를 위한 환경 및 방법을 소개합니다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인벤터</a:t>
            </a:r>
            <a:r>
              <a:rPr lang="ko-KR" altLang="en-US" sz="1400" dirty="0" smtClean="0"/>
              <a:t> 실행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68" y="1838885"/>
            <a:ext cx="7416824" cy="49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설치를 위한 환경 및 방법을 소개합니다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언어를 한글로 변경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838885"/>
            <a:ext cx="6467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설치를 위한 환경 및 방법을 소개합니다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프로젝트 생성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838886"/>
            <a:ext cx="5238040" cy="25558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931" y="2755535"/>
            <a:ext cx="4689857" cy="37302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06510" y="5349765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</a:rPr>
              <a:t>첫글자는</a:t>
            </a:r>
            <a:r>
              <a:rPr lang="ko-KR" altLang="en-US" sz="1600" dirty="0" smtClean="0">
                <a:solidFill>
                  <a:srgbClr val="FF0000"/>
                </a:solidFill>
              </a:rPr>
              <a:t> 영문으로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인벤터</a:t>
            </a:r>
            <a:r>
              <a:rPr lang="ko-KR" altLang="en-US" sz="1400" dirty="0" smtClean="0">
                <a:latin typeface="+mn-ea"/>
              </a:rPr>
              <a:t> 설치를 위한 환경 및 방법을 소개합니다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프로젝트 생성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838885"/>
            <a:ext cx="7793410" cy="51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2796</TotalTime>
  <Words>751</Words>
  <Application>Microsoft Office PowerPoint</Application>
  <PresentationFormat>화면 슬라이드 쇼(4:3)</PresentationFormat>
  <Paragraphs>162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맑은 고딕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342</cp:revision>
  <cp:lastPrinted>2016-11-01T05:57:52Z</cp:lastPrinted>
  <dcterms:created xsi:type="dcterms:W3CDTF">2016-05-19T08:11:56Z</dcterms:created>
  <dcterms:modified xsi:type="dcterms:W3CDTF">2018-08-01T23:42:00Z</dcterms:modified>
</cp:coreProperties>
</file>