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1" r:id="rId2"/>
    <p:sldId id="312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41" r:id="rId19"/>
    <p:sldId id="340" r:id="rId20"/>
    <p:sldId id="337" r:id="rId21"/>
    <p:sldId id="338" r:id="rId22"/>
    <p:sldId id="339" r:id="rId23"/>
    <p:sldId id="342" r:id="rId24"/>
    <p:sldId id="321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2627" autoAdjust="0"/>
  </p:normalViewPr>
  <p:slideViewPr>
    <p:cSldViewPr snapToGrid="0">
      <p:cViewPr varScale="1">
        <p:scale>
          <a:sx n="95" d="100"/>
          <a:sy n="95" d="100"/>
        </p:scale>
        <p:origin x="78" y="342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7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43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6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4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82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10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1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04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50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75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4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8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9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8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6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8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8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rduino.c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 환경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</a:t>
            </a:r>
            <a:endParaRPr lang="en-US" altLang="ko-KR" sz="3200" kern="0" spc="-15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6" name="슬라이드 번호 개체 틀 3"/>
          <p:cNvSpPr txBox="1">
            <a:spLocks/>
          </p:cNvSpPr>
          <p:nvPr/>
        </p:nvSpPr>
        <p:spPr>
          <a:xfrm>
            <a:off x="6302319" y="612767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8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0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자동 설치 파일</a:t>
            </a:r>
            <a:r>
              <a:rPr lang="en-US" altLang="ko-KR" sz="1200" smtClean="0"/>
              <a:t>(Installer)</a:t>
            </a:r>
            <a:r>
              <a:rPr lang="ko-KR" altLang="en-US" sz="1200" smtClean="0"/>
              <a:t>로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설치할 경우</a:t>
            </a:r>
            <a:endParaRPr lang="ko-KR" altLang="en-US" sz="1200" dirty="0"/>
          </a:p>
        </p:txBody>
      </p:sp>
      <p:sp>
        <p:nvSpPr>
          <p:cNvPr id="25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3162300" cy="3333750"/>
          </a:xfrm>
          <a:prstGeom prst="rect">
            <a:avLst/>
          </a:prstGeom>
        </p:spPr>
      </p:pic>
      <p:sp>
        <p:nvSpPr>
          <p:cNvPr id="33" name="아래쪽 화살표 32"/>
          <p:cNvSpPr/>
          <p:nvPr/>
        </p:nvSpPr>
        <p:spPr>
          <a:xfrm rot="16200000">
            <a:off x="3180634" y="1288948"/>
            <a:ext cx="216024" cy="233588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4716452" y="2281129"/>
            <a:ext cx="340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일반 사용자용 설치 파일로서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설치경로는 </a:t>
            </a:r>
            <a:r>
              <a:rPr lang="en-US" altLang="ko-KR" sz="1200" dirty="0" smtClean="0">
                <a:solidFill>
                  <a:srgbClr val="7030A0"/>
                </a:solidFill>
              </a:rPr>
              <a:t>C:\Program Files\...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아래에 설치됨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USB </a:t>
            </a:r>
            <a:r>
              <a:rPr lang="ko-KR" altLang="en-US" sz="1200" dirty="0" smtClean="0">
                <a:solidFill>
                  <a:srgbClr val="7030A0"/>
                </a:solidFill>
              </a:rPr>
              <a:t>드라이버가 자동으로 설치됨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경로 찾기가 불편할 수 있음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5529548"/>
            <a:ext cx="500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초창기 때에는 자동 설치파일로 설치할 경우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smtClean="0">
                <a:solidFill>
                  <a:srgbClr val="7030A0"/>
                </a:solidFill>
              </a:rPr>
              <a:t>불편한 점이 많이 있었으나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최근 툴이 많이 개선되어 이러한 문제점들이 해결되었음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8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5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7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수동 설치 파일</a:t>
            </a:r>
            <a:r>
              <a:rPr lang="en-US" altLang="ko-KR" sz="1200" smtClean="0"/>
              <a:t>(ZIP </a:t>
            </a:r>
            <a:r>
              <a:rPr lang="ko-KR" altLang="en-US" sz="1200" smtClean="0"/>
              <a:t>압축</a:t>
            </a:r>
            <a:r>
              <a:rPr lang="en-US" altLang="ko-KR" sz="1200" smtClean="0"/>
              <a:t>)</a:t>
            </a:r>
            <a:r>
              <a:rPr lang="ko-KR" altLang="en-US" sz="1200" smtClean="0"/>
              <a:t>로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설치할 경우</a:t>
            </a:r>
            <a:endParaRPr lang="ko-KR" altLang="en-US" sz="1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3162300" cy="3333750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>
          <a:xfrm rot="16200000">
            <a:off x="3835779" y="2031261"/>
            <a:ext cx="216024" cy="132744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721056" y="2467583"/>
            <a:ext cx="4201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7030A0"/>
                </a:solidFill>
              </a:rPr>
              <a:t> 라이브러리에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관심이 있는 사용자용 압축 파일로서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아무 곳이나 파일을 다운로드 받은 후 압축을 풀기만 하면 됨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endParaRPr lang="en-US" altLang="ko-KR" sz="1200" dirty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USB </a:t>
            </a:r>
            <a:r>
              <a:rPr lang="ko-KR" altLang="en-US" sz="1200" dirty="0" smtClean="0">
                <a:solidFill>
                  <a:srgbClr val="7030A0"/>
                </a:solidFill>
              </a:rPr>
              <a:t>드라이버를 수동으로 설치해 주어야 함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경로 찾기가 쉽고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smtClean="0">
                <a:solidFill>
                  <a:srgbClr val="7030A0"/>
                </a:solidFill>
              </a:rPr>
              <a:t>라이브러리 분석이 용이함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8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5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0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설치 경로로 이동하거나 압축을 해제합니다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26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6" y="1848791"/>
            <a:ext cx="7591425" cy="4600575"/>
          </a:xfrm>
          <a:prstGeom prst="rect">
            <a:avLst/>
          </a:prstGeom>
        </p:spPr>
      </p:pic>
      <p:sp>
        <p:nvSpPr>
          <p:cNvPr id="33" name="아래쪽 화살표 32"/>
          <p:cNvSpPr/>
          <p:nvPr/>
        </p:nvSpPr>
        <p:spPr>
          <a:xfrm rot="3354772">
            <a:off x="2312962" y="4155741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16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7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USB </a:t>
            </a:r>
            <a:r>
              <a:rPr lang="ko-KR" altLang="en-US" sz="1200" smtClean="0"/>
              <a:t>드라이버를 설치합니다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2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5" y="1963315"/>
            <a:ext cx="7591425" cy="4600575"/>
          </a:xfrm>
          <a:prstGeom prst="rect">
            <a:avLst/>
          </a:prstGeom>
        </p:spPr>
      </p:pic>
      <p:sp>
        <p:nvSpPr>
          <p:cNvPr id="30" name="아래쪽 화살표 29"/>
          <p:cNvSpPr/>
          <p:nvPr/>
        </p:nvSpPr>
        <p:spPr>
          <a:xfrm rot="3354772">
            <a:off x="1952923" y="2355541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60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USB </a:t>
            </a:r>
            <a:r>
              <a:rPr lang="ko-KR" altLang="en-US" sz="1200" smtClean="0"/>
              <a:t>드라이버를 설치합니다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44" y="2204864"/>
            <a:ext cx="5838825" cy="3724275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 rot="4179999">
            <a:off x="2526131" y="4106443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3131840" y="3964414"/>
            <a:ext cx="150874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64</a:t>
            </a:r>
            <a:r>
              <a:rPr lang="ko-KR" altLang="en-US" sz="1200" smtClean="0"/>
              <a:t>비트 </a:t>
            </a:r>
            <a:r>
              <a:rPr lang="en-US" altLang="ko-KR" sz="1200" dirty="0" smtClean="0"/>
              <a:t>OS </a:t>
            </a:r>
            <a:r>
              <a:rPr lang="ko-KR" altLang="en-US" sz="1200" smtClean="0"/>
              <a:t>사용자용</a:t>
            </a:r>
            <a:endParaRPr lang="ko-KR" altLang="en-US" sz="1200"/>
          </a:p>
        </p:txBody>
      </p:sp>
      <p:sp>
        <p:nvSpPr>
          <p:cNvPr id="25" name="아래쪽 화살표 24"/>
          <p:cNvSpPr/>
          <p:nvPr/>
        </p:nvSpPr>
        <p:spPr>
          <a:xfrm rot="7325966">
            <a:off x="2313868" y="4712530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871095" y="5036566"/>
            <a:ext cx="150874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</a:t>
            </a:r>
            <a:r>
              <a:rPr lang="ko-KR" altLang="en-US" sz="1200" dirty="0" smtClean="0"/>
              <a:t>비트 </a:t>
            </a:r>
            <a:r>
              <a:rPr lang="en-US" altLang="ko-KR" sz="1200" dirty="0" smtClean="0"/>
              <a:t>OS </a:t>
            </a:r>
            <a:r>
              <a:rPr lang="ko-KR" altLang="en-US" sz="1200" dirty="0" smtClean="0"/>
              <a:t>사용자용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32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82" y="3962226"/>
            <a:ext cx="1441628" cy="144162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연결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39552" y="1412777"/>
            <a:ext cx="8424936" cy="58209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아두이노 보드와 </a:t>
            </a:r>
            <a:r>
              <a:rPr lang="en-US" altLang="ko-KR" sz="1200" smtClean="0"/>
              <a:t>PC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USB </a:t>
            </a:r>
            <a:r>
              <a:rPr lang="ko-KR" altLang="en-US" sz="1200" smtClean="0"/>
              <a:t>케이블을 통해 연결해 줍니다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2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29" name="Picture 22" descr="D:\HelloApps3D_디자인참고_자료\macbookp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89062"/>
            <a:ext cx="2296703" cy="173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878609" y="316640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PC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33949" y="311160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USB </a:t>
            </a:r>
            <a:r>
              <a:rPr lang="ko-KR" altLang="en-US" sz="1200" smtClean="0"/>
              <a:t>케이블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299906" y="2189062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USB </a:t>
            </a:r>
            <a:r>
              <a:rPr lang="ko-KR" altLang="en-US" sz="1200" smtClean="0">
                <a:solidFill>
                  <a:srgbClr val="7030A0"/>
                </a:solidFill>
              </a:rPr>
              <a:t>케이블을 통해 아두이노 보드를 </a:t>
            </a:r>
            <a:r>
              <a:rPr lang="en-US" altLang="ko-KR" sz="1200" dirty="0" smtClean="0">
                <a:solidFill>
                  <a:srgbClr val="7030A0"/>
                </a:solidFill>
              </a:rPr>
              <a:t>PC</a:t>
            </a:r>
            <a:r>
              <a:rPr lang="ko-KR" altLang="en-US" sz="1200" smtClean="0">
                <a:solidFill>
                  <a:srgbClr val="7030A0"/>
                </a:solidFill>
              </a:rPr>
              <a:t>에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연결하면</a:t>
            </a:r>
            <a:r>
              <a:rPr lang="en-US" altLang="ko-KR" sz="1200" dirty="0" smtClean="0">
                <a:solidFill>
                  <a:srgbClr val="7030A0"/>
                </a:solidFill>
              </a:rPr>
              <a:t>, PC</a:t>
            </a:r>
            <a:r>
              <a:rPr lang="ko-KR" altLang="en-US" sz="1200" smtClean="0">
                <a:solidFill>
                  <a:srgbClr val="7030A0"/>
                </a:solidFill>
              </a:rPr>
              <a:t>화면의 우측 하단에 아이콘으로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잠시 동안 새로운 장치 설치 과정이 보일 수</a:t>
            </a:r>
            <a:endParaRPr lang="en-US" altLang="ko-KR" sz="1200" dirty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있습니다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r>
              <a:rPr lang="ko-KR" altLang="en-US" sz="1200" smtClean="0">
                <a:solidFill>
                  <a:srgbClr val="7030A0"/>
                </a:solidFill>
              </a:rPr>
              <a:t>최초 설치시에는 </a:t>
            </a:r>
            <a:r>
              <a:rPr lang="en-US" altLang="ko-KR" sz="1200" dirty="0" smtClean="0">
                <a:solidFill>
                  <a:srgbClr val="7030A0"/>
                </a:solidFill>
              </a:rPr>
              <a:t>20~30</a:t>
            </a:r>
            <a:r>
              <a:rPr lang="ko-KR" altLang="en-US" sz="1200" smtClean="0">
                <a:solidFill>
                  <a:srgbClr val="7030A0"/>
                </a:solidFill>
              </a:rPr>
              <a:t>초 정도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장치 추가과정이 소요될 수 있습니다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5" name="자유형 34"/>
          <p:cNvSpPr/>
          <p:nvPr/>
        </p:nvSpPr>
        <p:spPr>
          <a:xfrm>
            <a:off x="1856407" y="3339389"/>
            <a:ext cx="1312223" cy="875441"/>
          </a:xfrm>
          <a:custGeom>
            <a:avLst/>
            <a:gdLst>
              <a:gd name="connsiteX0" fmla="*/ 0 w 980501"/>
              <a:gd name="connsiteY0" fmla="*/ 256040 h 256040"/>
              <a:gd name="connsiteX1" fmla="*/ 176270 w 980501"/>
              <a:gd name="connsiteY1" fmla="*/ 112821 h 256040"/>
              <a:gd name="connsiteX2" fmla="*/ 418641 w 980501"/>
              <a:gd name="connsiteY2" fmla="*/ 35703 h 256040"/>
              <a:gd name="connsiteX3" fmla="*/ 980501 w 980501"/>
              <a:gd name="connsiteY3" fmla="*/ 2652 h 25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501" h="256040">
                <a:moveTo>
                  <a:pt x="0" y="256040"/>
                </a:moveTo>
                <a:cubicBezTo>
                  <a:pt x="53248" y="202792"/>
                  <a:pt x="106497" y="149544"/>
                  <a:pt x="176270" y="112821"/>
                </a:cubicBezTo>
                <a:cubicBezTo>
                  <a:pt x="246043" y="76098"/>
                  <a:pt x="284603" y="54064"/>
                  <a:pt x="418641" y="35703"/>
                </a:cubicBezTo>
                <a:cubicBezTo>
                  <a:pt x="552680" y="17341"/>
                  <a:pt x="907055" y="-8365"/>
                  <a:pt x="980501" y="26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2028858" y="4745490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센서 </a:t>
            </a:r>
            <a:r>
              <a:rPr lang="ko-KR" altLang="en-US" sz="1200" dirty="0" err="1" smtClean="0"/>
              <a:t>쉴드</a:t>
            </a:r>
            <a:r>
              <a:rPr lang="ko-KR" altLang="en-US" sz="1200" dirty="0" smtClean="0"/>
              <a:t> 아래에 있는 </a:t>
            </a:r>
            <a:r>
              <a:rPr lang="ko-KR" altLang="en-US" sz="1200" dirty="0" err="1" smtClean="0"/>
              <a:t>우노</a:t>
            </a:r>
            <a:r>
              <a:rPr lang="ko-KR" altLang="en-US" sz="1200" dirty="0" smtClean="0"/>
              <a:t> 보드에 </a:t>
            </a:r>
            <a:r>
              <a:rPr lang="en-US" altLang="ko-KR" sz="1200" dirty="0" smtClean="0"/>
              <a:t>USB</a:t>
            </a:r>
          </a:p>
          <a:p>
            <a:r>
              <a:rPr lang="ko-KR" altLang="en-US" sz="1200" dirty="0" smtClean="0"/>
              <a:t>케이블을 연결해 줍니다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91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3400" y="5973149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06" y="1152683"/>
            <a:ext cx="6981825" cy="5581650"/>
          </a:xfrm>
          <a:prstGeom prst="rect">
            <a:avLst/>
          </a:prstGeom>
        </p:spPr>
      </p:pic>
      <p:sp>
        <p:nvSpPr>
          <p:cNvPr id="34" name="내용 개체 틀 6"/>
          <p:cNvSpPr txBox="1">
            <a:spLocks/>
          </p:cNvSpPr>
          <p:nvPr/>
        </p:nvSpPr>
        <p:spPr>
          <a:xfrm>
            <a:off x="206319" y="96861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보드를 </a:t>
            </a:r>
            <a:r>
              <a:rPr lang="en-US" altLang="ko-KR" sz="1200" dirty="0" smtClean="0"/>
              <a:t>“Arduino/</a:t>
            </a:r>
            <a:r>
              <a:rPr lang="en-US" altLang="ko-KR" sz="1200" dirty="0" err="1" smtClean="0"/>
              <a:t>Genuino</a:t>
            </a:r>
            <a:r>
              <a:rPr lang="en-US" altLang="ko-KR" sz="1200" dirty="0" smtClean="0"/>
              <a:t> Uno”</a:t>
            </a:r>
            <a:r>
              <a:rPr lang="ko-KR" altLang="en-US" sz="1200" dirty="0" smtClean="0"/>
              <a:t>를 선택합니다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8" name="슬라이드 번호 개체 틀 3"/>
          <p:cNvSpPr txBox="1">
            <a:spLocks/>
          </p:cNvSpPr>
          <p:nvPr/>
        </p:nvSpPr>
        <p:spPr>
          <a:xfrm>
            <a:off x="6453400" y="5973149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3854717">
            <a:off x="2390700" y="1392036"/>
            <a:ext cx="269125" cy="38877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아래쪽 화살표 39"/>
          <p:cNvSpPr/>
          <p:nvPr/>
        </p:nvSpPr>
        <p:spPr>
          <a:xfrm rot="3765518">
            <a:off x="6950066" y="3728569"/>
            <a:ext cx="272368" cy="42987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730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시리얼 포트를 확인합니다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340" y="134076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포트 확인 방법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0" y="1844824"/>
            <a:ext cx="3181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07504" y="1710100"/>
            <a:ext cx="964419" cy="78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7" name="직선 연결선 26"/>
          <p:cNvCxnSpPr/>
          <p:nvPr/>
        </p:nvCxnSpPr>
        <p:spPr>
          <a:xfrm>
            <a:off x="741079" y="5476131"/>
            <a:ext cx="6262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353000" y="5206502"/>
            <a:ext cx="269629" cy="269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48679" y="1710009"/>
            <a:ext cx="269629" cy="269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" r="44941" b="8797"/>
          <a:stretch/>
        </p:blipFill>
        <p:spPr bwMode="auto">
          <a:xfrm>
            <a:off x="3857625" y="2564904"/>
            <a:ext cx="5286375" cy="195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3458698" y="3140968"/>
            <a:ext cx="321214" cy="11521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5" name="직선 연결선 34"/>
          <p:cNvCxnSpPr/>
          <p:nvPr/>
        </p:nvCxnSpPr>
        <p:spPr>
          <a:xfrm>
            <a:off x="3995936" y="3770637"/>
            <a:ext cx="8280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824028" y="3501008"/>
            <a:ext cx="269629" cy="2696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713" y="5949280"/>
            <a:ext cx="4358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[</a:t>
            </a:r>
            <a:r>
              <a:rPr lang="ko-KR" altLang="en-US" sz="1200" dirty="0" smtClean="0">
                <a:solidFill>
                  <a:srgbClr val="FF0000"/>
                </a:solidFill>
              </a:rPr>
              <a:t>내 컴퓨터</a:t>
            </a:r>
            <a:r>
              <a:rPr lang="en-US" altLang="ko-KR" sz="1200" dirty="0" smtClean="0">
                <a:solidFill>
                  <a:srgbClr val="FF0000"/>
                </a:solidFill>
              </a:rPr>
              <a:t>] – [</a:t>
            </a:r>
            <a:r>
              <a:rPr lang="ko-KR" altLang="en-US" sz="1200" dirty="0" smtClean="0">
                <a:solidFill>
                  <a:srgbClr val="FF0000"/>
                </a:solidFill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[</a:t>
            </a:r>
            <a:r>
              <a:rPr lang="ko-KR" altLang="en-US" sz="1200" dirty="0" smtClean="0">
                <a:solidFill>
                  <a:srgbClr val="FF0000"/>
                </a:solidFill>
              </a:rPr>
              <a:t>장치 관리자</a:t>
            </a:r>
            <a:r>
              <a:rPr lang="en-US" altLang="ko-KR" sz="1200" dirty="0" smtClean="0">
                <a:solidFill>
                  <a:srgbClr val="FF0000"/>
                </a:solidFill>
              </a:rPr>
              <a:t>]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/>
              <a:t>순으로 들어가도록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2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시리얼 포트를 확인합니다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340" y="134076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포트 확인 방법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6062377" cy="44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39552" y="5301208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2555775" y="5301208"/>
            <a:ext cx="366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이곳에서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아두이노의</a:t>
            </a:r>
            <a:r>
              <a:rPr lang="ko-KR" altLang="en-US" sz="1200" dirty="0" smtClean="0">
                <a:solidFill>
                  <a:srgbClr val="FF0000"/>
                </a:solidFill>
              </a:rPr>
              <a:t> 포트 번호를 확인합니다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시리얼 포트를 선택해 줍니다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132856"/>
            <a:ext cx="4933950" cy="34956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55" y="3878466"/>
            <a:ext cx="1970343" cy="2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아두이노의</a:t>
            </a:r>
            <a:r>
              <a:rPr lang="ko-KR" altLang="en-US" b="1" dirty="0" smtClean="0"/>
              <a:t> 구성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형태의 제품들로 구성되어 있음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2467901"/>
            <a:ext cx="1920263" cy="192026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85" y="2751872"/>
            <a:ext cx="1910545" cy="1352319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54436" y="177281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SW </a:t>
            </a:r>
            <a:r>
              <a:rPr lang="ko-KR" altLang="en-US" sz="1400" smtClean="0">
                <a:solidFill>
                  <a:schemeClr val="tx1"/>
                </a:solidFill>
              </a:rPr>
              <a:t>개발툴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아두이노 </a:t>
            </a:r>
            <a:r>
              <a:rPr lang="en-US" altLang="ko-KR" sz="1400" dirty="0">
                <a:solidFill>
                  <a:schemeClr val="tx1"/>
                </a:solidFill>
              </a:rPr>
              <a:t>IDE)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54436" y="2830515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S/W </a:t>
            </a:r>
            <a:r>
              <a:rPr lang="ko-KR" altLang="en-US" sz="1400" smtClean="0">
                <a:solidFill>
                  <a:schemeClr val="tx1"/>
                </a:solidFill>
              </a:rPr>
              <a:t>라이브러리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54436" y="3888214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H/W </a:t>
            </a:r>
            <a:r>
              <a:rPr lang="ko-KR" altLang="en-US" sz="1400" smtClean="0">
                <a:solidFill>
                  <a:schemeClr val="tx1"/>
                </a:solidFill>
              </a:rPr>
              <a:t>레퍼런스 보드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6" name="왼쪽 중괄호 65"/>
          <p:cNvSpPr/>
          <p:nvPr/>
        </p:nvSpPr>
        <p:spPr>
          <a:xfrm>
            <a:off x="4479898" y="2096852"/>
            <a:ext cx="574537" cy="21153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내용 개체 틀 6"/>
          <p:cNvSpPr txBox="1">
            <a:spLocks/>
          </p:cNvSpPr>
          <p:nvPr/>
        </p:nvSpPr>
        <p:spPr>
          <a:xfrm>
            <a:off x="460319" y="1293813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LED </a:t>
            </a:r>
            <a:r>
              <a:rPr lang="ko-KR" altLang="en-US" sz="1200" smtClean="0"/>
              <a:t>점멸 예제를 선택해 줍니다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6319" y="6049963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6" y="1853084"/>
            <a:ext cx="68770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오픈된 </a:t>
            </a:r>
            <a:r>
              <a:rPr lang="en-US" altLang="ko-KR" sz="1200" smtClean="0"/>
              <a:t>LED </a:t>
            </a:r>
            <a:r>
              <a:rPr lang="ko-KR" altLang="en-US" sz="1200" smtClean="0"/>
              <a:t>점멸 예제</a:t>
            </a:r>
            <a:r>
              <a:rPr lang="en-US" altLang="ko-KR" sz="1200" smtClean="0"/>
              <a:t> </a:t>
            </a:r>
            <a:r>
              <a:rPr lang="ko-KR" altLang="en-US" sz="1200" smtClean="0"/>
              <a:t>내용을 확인해 봅니다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29582"/>
            <a:ext cx="5565277" cy="4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업로드 아이콘을 클릭합니다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4629150" cy="327660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038779">
            <a:off x="1087606" y="2056437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53" y="5013176"/>
            <a:ext cx="4733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오른쪽 화살표 26"/>
          <p:cNvSpPr/>
          <p:nvPr/>
        </p:nvSpPr>
        <p:spPr>
          <a:xfrm rot="2701670">
            <a:off x="2732573" y="4756955"/>
            <a:ext cx="618550" cy="367994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145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 설정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내용 개체 틀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업로드 확인합니다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6372225" y="6453188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</a:rPr>
              <a:t>00</a:t>
            </a:r>
            <a:fld id="{D8F278E9-F70E-4C58-BE8D-6295F73F3D09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</a:rPr>
              <a:pPr algn="r" eaLnBrk="1" hangingPunct="1">
                <a:lnSpc>
                  <a:spcPct val="100000"/>
                </a:lnSpc>
              </a:pPr>
              <a:t>23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바탕" panose="02030600000101010101" pitchFamily="18" charset="-127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>
          <a:xfrm>
            <a:off x="2051050" y="1628775"/>
            <a:ext cx="6842125" cy="4752975"/>
          </a:xfrm>
          <a:prstGeom prst="rect">
            <a:avLst/>
          </a:prstGeom>
          <a:ln/>
        </p:spPr>
        <p:txBody>
          <a:bodyPr tIns="21168"/>
          <a:lstStyle/>
          <a:p>
            <a:pPr marL="342900" indent="-342900" hangingPunct="1">
              <a:lnSpc>
                <a:spcPct val="150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ko-KR" sz="120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150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ko-KR" altLang="en-US" sz="120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보드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중앙의 </a:t>
            </a:r>
            <a:r>
              <a:rPr lang="en-US" altLang="ko-KR" sz="1200" b="1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TX/RX LED</a:t>
            </a:r>
            <a:r>
              <a:rPr lang="ko-KR" altLang="en-US" sz="12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가 </a:t>
            </a:r>
            <a:r>
              <a:rPr lang="ko-KR" altLang="en-US" sz="120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깜빡이고  메시지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영역에 </a:t>
            </a:r>
            <a:r>
              <a:rPr lang="en-US" altLang="ko-KR" sz="1200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‘</a:t>
            </a:r>
            <a:r>
              <a:rPr lang="ko-KR" altLang="en-US" sz="1200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업로드 완료</a:t>
            </a:r>
            <a:r>
              <a:rPr lang="en-US" altLang="ko-KR" sz="1200" b="1" kern="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’</a:t>
            </a:r>
            <a:r>
              <a:rPr lang="en-US" altLang="ko-KR" sz="12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메시지가 출력되면 정상</a:t>
            </a:r>
            <a:endParaRPr lang="zh-TW" sz="12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pic>
        <p:nvPicPr>
          <p:cNvPr id="18" name="Picture 2" descr="C:\Users\user\Desktop\Arduino-callout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3" y="2871789"/>
            <a:ext cx="489743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화살표 연결선 27"/>
          <p:cNvCxnSpPr/>
          <p:nvPr/>
        </p:nvCxnSpPr>
        <p:spPr bwMode="auto">
          <a:xfrm>
            <a:off x="3382392" y="2290439"/>
            <a:ext cx="1867183" cy="17263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아두이노의</a:t>
            </a:r>
            <a:r>
              <a:rPr lang="ko-KR" altLang="en-US" b="1" dirty="0" smtClean="0"/>
              <a:t> 구성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형태의 제품들로 구성되어 있음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smtClean="0">
                <a:solidFill>
                  <a:schemeClr val="tx1"/>
                </a:solidFill>
              </a:rPr>
              <a:t>개발툴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아두이노 </a:t>
            </a:r>
            <a:r>
              <a:rPr lang="en-US" altLang="ko-KR" sz="1200" dirty="0" smtClean="0">
                <a:solidFill>
                  <a:schemeClr val="tx1"/>
                </a:solidFill>
              </a:rPr>
              <a:t>IDE)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S/W </a:t>
            </a:r>
            <a:r>
              <a:rPr lang="ko-KR" altLang="en-US" sz="1200" smtClean="0">
                <a:solidFill>
                  <a:schemeClr val="tx1"/>
                </a:solidFill>
              </a:rPr>
              <a:t>라이브러리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H/W </a:t>
            </a:r>
            <a:r>
              <a:rPr lang="ko-KR" altLang="en-US" sz="1200" smtClean="0">
                <a:solidFill>
                  <a:schemeClr val="tx1"/>
                </a:solidFill>
              </a:rPr>
              <a:t>레퍼런스 보드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345982" cy="2368348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3635896" y="2636912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933867" y="436080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아두이노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IDE (</a:t>
            </a:r>
            <a:r>
              <a:rPr lang="ko-KR" altLang="en-US" sz="1200" smtClean="0"/>
              <a:t>통합개발 환경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8361" y="4904451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스케치 코드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아두이노</a:t>
            </a:r>
            <a:r>
              <a:rPr lang="en-US" altLang="ko-KR" sz="1200" dirty="0" smtClean="0"/>
              <a:t> IDE</a:t>
            </a:r>
            <a:r>
              <a:rPr lang="ko-KR" altLang="en-US" sz="1200" smtClean="0"/>
              <a:t>로 만들어진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ko-KR" altLang="en-US" sz="1200" smtClean="0"/>
              <a:t>소스코드 결과물을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ko-KR" altLang="en-US" sz="1200" smtClean="0"/>
              <a:t>스케치 코드 라고 부름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628361" y="556777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스케치는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C0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개발툴</a:t>
            </a:r>
            <a:r>
              <a:rPr lang="ko-KR" altLang="en-US" sz="1200" dirty="0" smtClean="0">
                <a:solidFill>
                  <a:srgbClr val="C00000"/>
                </a:solidFill>
              </a:rPr>
              <a:t> 이름이 아님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아두이노의</a:t>
            </a:r>
            <a:r>
              <a:rPr lang="ko-KR" altLang="en-US" b="1" dirty="0" smtClean="0"/>
              <a:t> 구성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형태의 제품들로 구성되어 있음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smtClean="0">
                <a:solidFill>
                  <a:schemeClr val="tx1"/>
                </a:solidFill>
              </a:rPr>
              <a:t>개발툴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아두이노 </a:t>
            </a:r>
            <a:r>
              <a:rPr lang="en-US" altLang="ko-KR" sz="1200" dirty="0" smtClean="0">
                <a:solidFill>
                  <a:schemeClr val="tx1"/>
                </a:solidFill>
              </a:rPr>
              <a:t>IDE)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S/W </a:t>
            </a:r>
            <a:r>
              <a:rPr lang="ko-KR" altLang="en-US" sz="1200" smtClean="0">
                <a:solidFill>
                  <a:schemeClr val="tx1"/>
                </a:solidFill>
              </a:rPr>
              <a:t>라이브러리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H/W </a:t>
            </a:r>
            <a:r>
              <a:rPr lang="ko-KR" altLang="en-US" sz="1200" smtClean="0">
                <a:solidFill>
                  <a:schemeClr val="tx1"/>
                </a:solidFill>
              </a:rPr>
              <a:t>레퍼런스 보드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3635896" y="4752310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87" y="3802623"/>
            <a:ext cx="1920263" cy="192026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139834" y="5547579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우노</a:t>
            </a:r>
            <a:r>
              <a:rPr lang="ko-KR" altLang="en-US" sz="1200" dirty="0" smtClean="0"/>
              <a:t> 보드가 가장 유명한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레퍼런스</a:t>
            </a:r>
            <a:r>
              <a:rPr lang="ko-KR" altLang="en-US" sz="1200" dirty="0" smtClean="0"/>
              <a:t> 하드웨어 보드임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347285" y="2769170"/>
            <a:ext cx="42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우노</a:t>
            </a:r>
            <a:r>
              <a:rPr lang="ko-KR" altLang="en-US" sz="1200" dirty="0" smtClean="0">
                <a:solidFill>
                  <a:srgbClr val="7030A0"/>
                </a:solidFill>
              </a:rPr>
              <a:t> 보드가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아두이노를</a:t>
            </a:r>
            <a:r>
              <a:rPr lang="ko-KR" altLang="en-US" sz="1200" dirty="0" smtClean="0">
                <a:solidFill>
                  <a:srgbClr val="7030A0"/>
                </a:solidFill>
              </a:rPr>
              <a:t> 의미하는 것은 아님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>
              <a:solidFill>
                <a:srgbClr val="7030A0"/>
              </a:solidFill>
            </a:endParaRP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우노</a:t>
            </a:r>
            <a:r>
              <a:rPr lang="ko-KR" altLang="en-US" sz="1200" dirty="0" smtClean="0">
                <a:solidFill>
                  <a:srgbClr val="7030A0"/>
                </a:solidFill>
              </a:rPr>
              <a:t> 보드는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레퍼런스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H/W</a:t>
            </a:r>
            <a:r>
              <a:rPr lang="ko-KR" altLang="en-US" sz="1200" dirty="0" smtClean="0">
                <a:solidFill>
                  <a:srgbClr val="7030A0"/>
                </a:solidFill>
              </a:rPr>
              <a:t>의  한 종류일 뿐이며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단지 가장 먼저 소개되었기 때문에 알려져 있기 때문임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아두이노의</a:t>
            </a:r>
            <a:r>
              <a:rPr lang="ko-KR" altLang="en-US" b="1" dirty="0" smtClean="0"/>
              <a:t> 구성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형태의 제품들로 구성되어 있음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smtClean="0">
                <a:solidFill>
                  <a:schemeClr val="tx1"/>
                </a:solidFill>
              </a:rPr>
              <a:t>개발툴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아두이노 </a:t>
            </a:r>
            <a:r>
              <a:rPr lang="en-US" altLang="ko-KR" sz="1200" dirty="0" smtClean="0">
                <a:solidFill>
                  <a:schemeClr val="tx1"/>
                </a:solidFill>
              </a:rPr>
              <a:t>IDE)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S/W </a:t>
            </a:r>
            <a:r>
              <a:rPr lang="ko-KR" altLang="en-US" sz="1200" smtClean="0">
                <a:solidFill>
                  <a:schemeClr val="tx1"/>
                </a:solidFill>
              </a:rPr>
              <a:t>라이브러리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H/W </a:t>
            </a:r>
            <a:r>
              <a:rPr lang="ko-KR" altLang="en-US" sz="1200" smtClean="0">
                <a:solidFill>
                  <a:schemeClr val="tx1"/>
                </a:solidFill>
              </a:rPr>
              <a:t>레퍼런스 보드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455876" y="3694611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59" y="2902510"/>
            <a:ext cx="2409825" cy="18002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58837" y="4630821"/>
            <a:ext cx="45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아두이노에서</a:t>
            </a:r>
            <a:r>
              <a:rPr lang="ko-KR" altLang="en-US" sz="1200" dirty="0" smtClean="0">
                <a:solidFill>
                  <a:srgbClr val="7030A0"/>
                </a:solidFill>
              </a:rPr>
              <a:t> 가장 중요한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핵심 요소로서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아두이노는</a:t>
            </a:r>
            <a:r>
              <a:rPr lang="ko-KR" altLang="en-US" sz="1200" dirty="0" smtClean="0">
                <a:solidFill>
                  <a:srgbClr val="7030A0"/>
                </a:solidFill>
              </a:rPr>
              <a:t> 위와 같이</a:t>
            </a:r>
            <a:r>
              <a:rPr lang="en-US" altLang="ko-KR" sz="1200" dirty="0" smtClean="0">
                <a:solidFill>
                  <a:srgbClr val="7030A0"/>
                </a:solidFill>
              </a:rPr>
              <a:t>SW </a:t>
            </a:r>
            <a:r>
              <a:rPr lang="ko-KR" altLang="en-US" sz="1200" dirty="0" smtClean="0">
                <a:solidFill>
                  <a:srgbClr val="7030A0"/>
                </a:solidFill>
              </a:rPr>
              <a:t>프로그램들로 구성되어 있는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라이브러리를 의미함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아두이노의</a:t>
            </a:r>
            <a:r>
              <a:rPr lang="ko-KR" altLang="en-US" b="1" dirty="0" smtClean="0"/>
              <a:t> 구성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가지 형태의 제품들로 구성되어 있음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83568" y="1617027"/>
            <a:ext cx="7776864" cy="448807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899592" y="2420888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smtClean="0">
                <a:solidFill>
                  <a:schemeClr val="tx1"/>
                </a:solidFill>
              </a:rPr>
              <a:t>개발툴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아두이노 </a:t>
            </a:r>
            <a:r>
              <a:rPr lang="en-US" altLang="ko-KR" sz="1200" dirty="0" smtClean="0">
                <a:solidFill>
                  <a:schemeClr val="tx1"/>
                </a:solidFill>
              </a:rPr>
              <a:t>IDE)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9592" y="347858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S/W </a:t>
            </a:r>
            <a:r>
              <a:rPr lang="ko-KR" altLang="en-US" sz="1200" smtClean="0">
                <a:solidFill>
                  <a:schemeClr val="tx1"/>
                </a:solidFill>
              </a:rPr>
              <a:t>라이브러리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4536286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H/W </a:t>
            </a:r>
            <a:r>
              <a:rPr lang="ko-KR" altLang="en-US" sz="1200" smtClean="0">
                <a:solidFill>
                  <a:schemeClr val="tx1"/>
                </a:solidFill>
              </a:rPr>
              <a:t>레퍼런스 보드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0720" y="2502180"/>
            <a:ext cx="30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IDE, </a:t>
            </a:r>
            <a:r>
              <a:rPr lang="ko-KR" altLang="en-US" sz="1200" dirty="0" smtClean="0">
                <a:solidFill>
                  <a:srgbClr val="7030A0"/>
                </a:solidFill>
              </a:rPr>
              <a:t>메모장</a:t>
            </a:r>
            <a:r>
              <a:rPr lang="en-US" altLang="ko-KR" sz="1200" dirty="0" smtClean="0">
                <a:solidFill>
                  <a:srgbClr val="7030A0"/>
                </a:solidFill>
              </a:rPr>
              <a:t>, Notepad++,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이클립스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6593" y="4860322"/>
            <a:ext cx="326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우노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ko-KR" altLang="en-US" sz="1200" dirty="0" smtClean="0">
                <a:solidFill>
                  <a:srgbClr val="7030A0"/>
                </a:solidFill>
              </a:rPr>
              <a:t> 미니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smtClean="0">
                <a:solidFill>
                  <a:srgbClr val="7030A0"/>
                </a:solidFill>
              </a:rPr>
              <a:t>인텔 에디슨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419873" y="2625000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710720" y="22823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자신이 </a:t>
            </a:r>
            <a:r>
              <a:rPr lang="ko-KR" altLang="en-US" sz="1200" dirty="0" smtClean="0"/>
              <a:t>원하는 다양한 </a:t>
            </a:r>
            <a:r>
              <a:rPr lang="ko-KR" altLang="en-US" sz="1200" dirty="0"/>
              <a:t>편집기 </a:t>
            </a:r>
            <a:r>
              <a:rPr lang="en-US" altLang="ko-KR" sz="1200" dirty="0"/>
              <a:t>SW</a:t>
            </a:r>
            <a:r>
              <a:rPr lang="ko-KR" altLang="en-US" sz="1200" dirty="0" smtClean="0"/>
              <a:t>를 선택하여 </a:t>
            </a:r>
            <a:r>
              <a:rPr lang="ko-KR" altLang="en-US" sz="1200" dirty="0"/>
              <a:t>사용할 수 있음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3558592" y="4649405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776593" y="43986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자신이 </a:t>
            </a:r>
            <a:r>
              <a:rPr lang="ko-KR" altLang="en-US" sz="1200" dirty="0" smtClean="0"/>
              <a:t>원하는 다양한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호환 보드를</a:t>
            </a:r>
          </a:p>
          <a:p>
            <a:r>
              <a:rPr lang="ko-KR" altLang="en-US" sz="1200" dirty="0"/>
              <a:t>선택하여 사용할 수 있음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3419873" y="3683254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4407694" y="36589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dirty="0"/>
              <a:t>SW </a:t>
            </a:r>
            <a:r>
              <a:rPr lang="ko-KR" altLang="en-US" sz="1200" dirty="0" smtClean="0"/>
              <a:t>라이브러리는 반드시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표준을 </a:t>
            </a:r>
            <a:r>
              <a:rPr lang="ko-KR" altLang="en-US" sz="1200" dirty="0"/>
              <a:t>준수해야 함</a:t>
            </a:r>
          </a:p>
        </p:txBody>
      </p:sp>
    </p:spTree>
    <p:extLst>
      <p:ext uri="{BB962C8B-B14F-4D97-AF65-F5344CB8AC3E}">
        <p14:creationId xmlns:p14="http://schemas.microsoft.com/office/powerpoint/2010/main" val="16854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 과정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3973" y="1515824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1 :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SW </a:t>
            </a:r>
            <a:r>
              <a:rPr lang="ko-KR" altLang="en-US" sz="1200" dirty="0" smtClean="0"/>
              <a:t>다운로드</a:t>
            </a:r>
            <a:endParaRPr lang="en-US" altLang="ko-KR" sz="1200" dirty="0" smtClean="0"/>
          </a:p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2 :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SW </a:t>
            </a:r>
            <a:r>
              <a:rPr lang="ko-KR" altLang="en-US" sz="1200" dirty="0" smtClean="0"/>
              <a:t>설치</a:t>
            </a:r>
            <a:endParaRPr lang="en-US" altLang="ko-KR" sz="1200" dirty="0" smtClean="0"/>
          </a:p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3 : USB </a:t>
            </a:r>
            <a:r>
              <a:rPr lang="ko-KR" altLang="en-US" sz="1200" dirty="0" smtClean="0"/>
              <a:t>드라이버 설치</a:t>
            </a:r>
            <a:endParaRPr lang="en-US" altLang="ko-KR" sz="1200" dirty="0" smtClean="0"/>
          </a:p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4 :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400" dirty="0" smtClean="0"/>
              <a:t>보드와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5 :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SW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6 :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보드 정보 선택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보드 종류 및 속도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571118" y="3061317"/>
            <a:ext cx="28803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SW </a:t>
            </a:r>
            <a:r>
              <a:rPr lang="ko-KR" altLang="en-US" sz="1200" smtClean="0">
                <a:solidFill>
                  <a:schemeClr val="tx1"/>
                </a:solidFill>
              </a:rPr>
              <a:t>개발툴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아두이노 </a:t>
            </a:r>
            <a:r>
              <a:rPr lang="en-US" altLang="ko-KR" sz="1200" dirty="0" smtClean="0">
                <a:solidFill>
                  <a:schemeClr val="tx1"/>
                </a:solidFill>
              </a:rPr>
              <a:t>IDE)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7513" y="4178664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S/W </a:t>
            </a:r>
            <a:r>
              <a:rPr lang="ko-KR" altLang="en-US" sz="1200" smtClean="0">
                <a:solidFill>
                  <a:schemeClr val="tx1"/>
                </a:solidFill>
              </a:rPr>
              <a:t>라이브러리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5374" y="4169372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부트로더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513" y="5205854"/>
            <a:ext cx="744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7030A0"/>
                </a:solidFill>
              </a:rPr>
              <a:t>아두이노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통합 개발 환경 </a:t>
            </a:r>
            <a:r>
              <a:rPr lang="en-US" altLang="ko-KR" sz="1200" dirty="0" smtClean="0">
                <a:solidFill>
                  <a:srgbClr val="7030A0"/>
                </a:solidFill>
              </a:rPr>
              <a:t>SW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설치하면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위의 </a:t>
            </a:r>
            <a:r>
              <a:rPr lang="en-US" altLang="ko-KR" sz="1200" dirty="0" smtClean="0">
                <a:solidFill>
                  <a:srgbClr val="7030A0"/>
                </a:solidFill>
              </a:rPr>
              <a:t>SW </a:t>
            </a:r>
            <a:r>
              <a:rPr lang="ko-KR" altLang="en-US" sz="1200" dirty="0" smtClean="0">
                <a:solidFill>
                  <a:srgbClr val="7030A0"/>
                </a:solidFill>
              </a:rPr>
              <a:t>라이브러리와 </a:t>
            </a:r>
            <a:r>
              <a:rPr lang="en-US" altLang="ko-KR" sz="1200" dirty="0" smtClean="0">
                <a:solidFill>
                  <a:srgbClr val="7030A0"/>
                </a:solidFill>
              </a:rPr>
              <a:t>H/W</a:t>
            </a:r>
            <a:r>
              <a:rPr lang="ko-KR" altLang="en-US" sz="1200" dirty="0" smtClean="0">
                <a:solidFill>
                  <a:srgbClr val="7030A0"/>
                </a:solidFill>
              </a:rPr>
              <a:t>에 필요한 파일들이 모두 포함되어 있음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 rot="5400000">
            <a:off x="555283" y="3766699"/>
            <a:ext cx="759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오른쪽 화살표 40"/>
          <p:cNvSpPr/>
          <p:nvPr/>
        </p:nvSpPr>
        <p:spPr>
          <a:xfrm rot="4335523">
            <a:off x="2800556" y="3761677"/>
            <a:ext cx="759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5131396" y="4169372"/>
            <a:ext cx="20162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smtClean="0">
                <a:solidFill>
                  <a:schemeClr val="tx1"/>
                </a:solidFill>
              </a:rPr>
              <a:t>드라이버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 rot="1113443">
            <a:off x="3765463" y="3631448"/>
            <a:ext cx="759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5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7" y="1746443"/>
            <a:ext cx="5518029" cy="4540932"/>
          </a:xfrm>
          <a:prstGeom prst="rect">
            <a:avLst/>
          </a:prstGeom>
        </p:spPr>
      </p:pic>
      <p:sp>
        <p:nvSpPr>
          <p:cNvPr id="25" name="내용 개체 틀 6"/>
          <p:cNvSpPr txBox="1">
            <a:spLocks/>
          </p:cNvSpPr>
          <p:nvPr/>
        </p:nvSpPr>
        <p:spPr>
          <a:xfrm>
            <a:off x="206319" y="1371523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hlinkClick r:id="rId4"/>
              </a:rPr>
              <a:t>http://www.arduino.cc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사이트에 접속</a:t>
            </a:r>
            <a:endParaRPr lang="ko-KR" altLang="en-US" sz="1200" dirty="0"/>
          </a:p>
        </p:txBody>
      </p:sp>
      <p:sp>
        <p:nvSpPr>
          <p:cNvPr id="26" name="슬라이드 번호 개체 틀 3"/>
          <p:cNvSpPr txBox="1">
            <a:spLocks/>
          </p:cNvSpPr>
          <p:nvPr/>
        </p:nvSpPr>
        <p:spPr>
          <a:xfrm>
            <a:off x="6302319" y="612767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7410770">
            <a:off x="2969798" y="2053161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아래쪽 화살표 32"/>
          <p:cNvSpPr/>
          <p:nvPr/>
        </p:nvSpPr>
        <p:spPr>
          <a:xfrm rot="4186595">
            <a:off x="3571285" y="4453366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120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개발도구 구축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도구 설치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슬라이드 번호 개체 틀 3"/>
          <p:cNvSpPr txBox="1">
            <a:spLocks/>
          </p:cNvSpPr>
          <p:nvPr/>
        </p:nvSpPr>
        <p:spPr>
          <a:xfrm>
            <a:off x="6302319" y="612767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457200" y="1944210"/>
            <a:ext cx="8229600" cy="41819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자동 설치 파일</a:t>
            </a:r>
            <a:r>
              <a:rPr lang="en-US" altLang="ko-KR" sz="1200" dirty="0" smtClean="0"/>
              <a:t>(Installer)</a:t>
            </a:r>
            <a:r>
              <a:rPr lang="ko-KR" altLang="en-US" sz="1200" dirty="0" smtClean="0"/>
              <a:t>과 수동 설치 파일</a:t>
            </a:r>
            <a:r>
              <a:rPr lang="en-US" altLang="ko-KR" sz="1200" dirty="0" smtClean="0"/>
              <a:t>(ZIP </a:t>
            </a:r>
            <a:r>
              <a:rPr lang="ko-KR" altLang="en-US" sz="1200" dirty="0" smtClean="0"/>
              <a:t>압축파일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있음</a:t>
            </a:r>
            <a:endParaRPr lang="ko-KR" altLang="en-US" sz="1200" dirty="0"/>
          </a:p>
        </p:txBody>
      </p:sp>
      <p:sp>
        <p:nvSpPr>
          <p:cNvPr id="18" name="슬라이드 번호 개체 틀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44BB50-B7B3-497B-AAED-7CC56EBF7E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1" y="2235420"/>
            <a:ext cx="7832164" cy="3436899"/>
          </a:xfrm>
          <a:prstGeom prst="rect">
            <a:avLst/>
          </a:prstGeom>
        </p:spPr>
      </p:pic>
      <p:sp>
        <p:nvSpPr>
          <p:cNvPr id="28" name="아래쪽 화살표 27"/>
          <p:cNvSpPr/>
          <p:nvPr/>
        </p:nvSpPr>
        <p:spPr>
          <a:xfrm rot="3098054">
            <a:off x="7566092" y="2367114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아래쪽 화살표 28"/>
          <p:cNvSpPr/>
          <p:nvPr/>
        </p:nvSpPr>
        <p:spPr>
          <a:xfrm rot="7741973">
            <a:off x="7853400" y="3260083"/>
            <a:ext cx="360040" cy="64807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05821" y="5711420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위의 </a:t>
            </a:r>
            <a:r>
              <a:rPr lang="en-US" altLang="ko-KR" sz="1200" dirty="0" smtClean="0">
                <a:solidFill>
                  <a:srgbClr val="7030A0"/>
                </a:solidFill>
              </a:rPr>
              <a:t>2</a:t>
            </a:r>
            <a:r>
              <a:rPr lang="ko-KR" altLang="en-US" sz="1200" dirty="0" smtClean="0">
                <a:solidFill>
                  <a:srgbClr val="7030A0"/>
                </a:solidFill>
              </a:rPr>
              <a:t>가지 모드 중에 어떠한 방법으로 설치하든 상관없음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2833</TotalTime>
  <Words>810</Words>
  <Application>Microsoft Office PowerPoint</Application>
  <PresentationFormat>화면 슬라이드 쇼(4:3)</PresentationFormat>
  <Paragraphs>218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맑은 고딕</vt:lpstr>
      <vt:lpstr>바탕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Windows 사용자</cp:lastModifiedBy>
  <cp:revision>345</cp:revision>
  <cp:lastPrinted>2016-11-01T05:57:52Z</cp:lastPrinted>
  <dcterms:created xsi:type="dcterms:W3CDTF">2016-05-19T08:11:56Z</dcterms:created>
  <dcterms:modified xsi:type="dcterms:W3CDTF">2018-12-10T06:27:46Z</dcterms:modified>
</cp:coreProperties>
</file>