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11" r:id="rId2"/>
    <p:sldId id="323" r:id="rId3"/>
    <p:sldId id="322" r:id="rId4"/>
    <p:sldId id="331" r:id="rId5"/>
    <p:sldId id="325" r:id="rId6"/>
    <p:sldId id="326" r:id="rId7"/>
    <p:sldId id="327" r:id="rId8"/>
    <p:sldId id="328" r:id="rId9"/>
    <p:sldId id="329" r:id="rId10"/>
    <p:sldId id="332" r:id="rId11"/>
    <p:sldId id="330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21" r:id="rId2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7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78788" autoAdjust="0"/>
  </p:normalViewPr>
  <p:slideViewPr>
    <p:cSldViewPr snapToGrid="0">
      <p:cViewPr varScale="1">
        <p:scale>
          <a:sx n="91" d="100"/>
          <a:sy n="91" d="100"/>
        </p:scale>
        <p:origin x="2526" y="96"/>
      </p:cViewPr>
      <p:guideLst>
        <p:guide orient="horz" pos="2227"/>
        <p:guide pos="290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399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65567EFA-8FB0-41FC-83AE-70F6B38269B1}" type="datetimeFigureOut">
              <a:rPr lang="ko-KR" altLang="en-US"/>
              <a:pPr/>
              <a:t>2018-08-24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5CE5B5A6-3CE4-42BD-9AC1-6C8D00C98D2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24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6691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21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942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119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356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530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415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1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993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037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261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022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662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019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123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254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965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228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999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348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9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6673215" y="20637"/>
            <a:ext cx="245173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8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09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62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50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2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9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2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1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4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1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1"/>
          <p:cNvGrpSpPr/>
          <p:nvPr userDrawn="1"/>
        </p:nvGrpSpPr>
        <p:grpSpPr>
          <a:xfrm>
            <a:off x="-1588" y="-4762"/>
            <a:ext cx="9162000" cy="642943"/>
            <a:chOff x="460858" y="194492"/>
            <a:chExt cx="8206930" cy="668344"/>
          </a:xfrm>
        </p:grpSpPr>
        <p:sp>
          <p:nvSpPr>
            <p:cNvPr id="8" name="직사각형 7"/>
            <p:cNvSpPr/>
            <p:nvPr userDrawn="1"/>
          </p:nvSpPr>
          <p:spPr>
            <a:xfrm rot="16200000">
              <a:off x="4518539" y="-3246358"/>
              <a:ext cx="55581" cy="8162808"/>
            </a:xfrm>
            <a:prstGeom prst="rect">
              <a:avLst/>
            </a:prstGeom>
            <a:gradFill>
              <a:gsLst>
                <a:gs pos="60000">
                  <a:srgbClr val="00B0F0"/>
                </a:gs>
                <a:gs pos="50000">
                  <a:srgbClr val="0070C0"/>
                </a:gs>
                <a:gs pos="47000">
                  <a:schemeClr val="tx2">
                    <a:lumMod val="75000"/>
                  </a:schemeClr>
                </a:gs>
                <a:gs pos="83000">
                  <a:srgbClr val="0070C0"/>
                </a:gs>
              </a:gsLst>
              <a:lin ang="54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477006" y="215362"/>
              <a:ext cx="8166226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 userDrawn="1"/>
          </p:nvSpPr>
          <p:spPr>
            <a:xfrm>
              <a:off x="460858" y="204825"/>
              <a:ext cx="8166876" cy="45719"/>
            </a:xfrm>
            <a:custGeom>
              <a:avLst/>
              <a:gdLst>
                <a:gd name="connsiteX0" fmla="*/ 0 w 8134502"/>
                <a:gd name="connsiteY0" fmla="*/ 0 h 0"/>
                <a:gd name="connsiteX1" fmla="*/ 8134502 w 813450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34502">
                  <a:moveTo>
                    <a:pt x="0" y="0"/>
                  </a:moveTo>
                  <a:lnTo>
                    <a:pt x="8134502" y="0"/>
                  </a:lnTo>
                </a:path>
              </a:pathLst>
            </a:custGeom>
            <a:noFill/>
            <a:ln w="3175" cap="rnd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3000000" scaled="0"/>
              </a:gra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 userDrawn="1"/>
          </p:nvSpPr>
          <p:spPr>
            <a:xfrm>
              <a:off x="467829" y="204824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 userDrawn="1"/>
          </p:nvSpPr>
          <p:spPr>
            <a:xfrm>
              <a:off x="8622069" y="194492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D193F-DCA9-4D39-AA90-7D92BF4C610F}" type="datetimeFigureOut">
              <a:rPr lang="ko-KR" altLang="en-US"/>
              <a:pPr/>
              <a:t>2018-08-24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E26E-88A6-490F-BB1D-19408BD5F7BB}" type="slidenum">
              <a:rPr lang="ko-KR" altLang="en-US"/>
              <a:pPr/>
              <a:t>‹#›</a:t>
            </a:fld>
            <a:endParaRPr lang="ko-KR" altLang="en-US"/>
          </a:p>
        </p:txBody>
      </p:sp>
      <p:grpSp>
        <p:nvGrpSpPr>
          <p:cNvPr id="14" name="Group 7"/>
          <p:cNvGrpSpPr/>
          <p:nvPr userDrawn="1"/>
        </p:nvGrpSpPr>
        <p:grpSpPr>
          <a:xfrm>
            <a:off x="8815388" y="-4762"/>
            <a:ext cx="328612" cy="1109662"/>
            <a:chOff x="6033" y="5"/>
            <a:chExt cx="207" cy="699"/>
          </a:xfrm>
        </p:grpSpPr>
        <p:sp>
          <p:nvSpPr>
            <p:cNvPr id="15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8" name="Line 6"/>
          <p:cNvSpPr>
            <a:spLocks noChangeShapeType="1"/>
          </p:cNvSpPr>
          <p:nvPr userDrawn="1"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6748938" y="37305"/>
            <a:ext cx="230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dstale/BTCha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dstale/BTCha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자유형 24"/>
          <p:cNvSpPr/>
          <p:nvPr/>
        </p:nvSpPr>
        <p:spPr>
          <a:xfrm>
            <a:off x="670120" y="3270283"/>
            <a:ext cx="7879404" cy="0"/>
          </a:xfrm>
          <a:custGeom>
            <a:avLst/>
            <a:gdLst>
              <a:gd name="connsiteX0" fmla="*/ 0 w 7879404"/>
              <a:gd name="connsiteY0" fmla="*/ 0 h 0"/>
              <a:gd name="connsiteX1" fmla="*/ 7879404 w 787940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404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1560" y="2546865"/>
            <a:ext cx="77373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21. </a:t>
            </a:r>
            <a:r>
              <a:rPr lang="ko-KR" altLang="en-US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통신 프로그래밍 </a:t>
            </a:r>
            <a:r>
              <a:rPr lang="en-US" altLang="ko-KR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- </a:t>
            </a:r>
            <a:r>
              <a:rPr lang="ko-KR" altLang="en-US" sz="3200" kern="0" spc="-15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폰으로</a:t>
            </a:r>
            <a:r>
              <a:rPr lang="ko-KR" altLang="en-US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3200" kern="0" spc="-15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아두이노</a:t>
            </a:r>
            <a:r>
              <a:rPr lang="ko-KR" altLang="en-US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 제어</a:t>
            </a:r>
            <a:endParaRPr lang="en-US" altLang="ko-KR" sz="3200" kern="0" spc="-15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32567" y="5459298"/>
            <a:ext cx="4154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강사 </a:t>
            </a:r>
            <a:r>
              <a:rPr lang="en-US" altLang="ko-KR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: </a:t>
            </a:r>
            <a:r>
              <a:rPr lang="ko-KR" altLang="en-US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노태상</a:t>
            </a:r>
            <a:endParaRPr lang="ko-KR" altLang="en-US" sz="1600" kern="0" spc="-4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 rot="10800000">
            <a:off x="4490930" y="5936496"/>
            <a:ext cx="4586395" cy="84997"/>
            <a:chOff x="292231" y="179109"/>
            <a:chExt cx="4050387" cy="47288"/>
          </a:xfrm>
        </p:grpSpPr>
        <p:sp>
          <p:nvSpPr>
            <p:cNvPr id="24" name="직사각형 23"/>
            <p:cNvSpPr/>
            <p:nvPr/>
          </p:nvSpPr>
          <p:spPr>
            <a:xfrm>
              <a:off x="292231" y="179109"/>
              <a:ext cx="763571" cy="457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13935" y="180678"/>
              <a:ext cx="763571" cy="4571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935639" y="179109"/>
              <a:ext cx="763571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57343" y="179109"/>
              <a:ext cx="763571" cy="457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579047" y="179109"/>
              <a:ext cx="763571" cy="457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8954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5378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블루투스</a:t>
            </a:r>
            <a:r>
              <a:rPr lang="ko-KR" altLang="en-US" b="1" dirty="0" smtClean="0"/>
              <a:t> 통신 개요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안드로이드</a:t>
            </a:r>
            <a:r>
              <a:rPr lang="ko-KR" altLang="en-US" sz="1400" dirty="0" smtClean="0">
                <a:latin typeface="+mn-ea"/>
              </a:rPr>
              <a:t> 기기간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통신을 이용하여 </a:t>
            </a:r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센서를 제어합니다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1233488"/>
            <a:ext cx="59001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HC-06 </a:t>
            </a:r>
            <a:r>
              <a:rPr lang="ko-KR" altLang="en-US" sz="1400" dirty="0" err="1"/>
              <a:t>블루투스</a:t>
            </a:r>
            <a:r>
              <a:rPr lang="ko-KR" altLang="en-US" sz="1400" dirty="0"/>
              <a:t> 모듈을 </a:t>
            </a:r>
            <a:r>
              <a:rPr lang="ko-KR" altLang="en-US" sz="1400" dirty="0" err="1"/>
              <a:t>안드로이드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앱과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연동 실습 코드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206318" y="1862267"/>
            <a:ext cx="80863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 smtClean="0"/>
              <a:t>블루투스</a:t>
            </a:r>
            <a:r>
              <a:rPr lang="ko-KR" altLang="en-US" sz="1400" dirty="0" smtClean="0"/>
              <a:t> 연동 테스트</a:t>
            </a:r>
            <a:endParaRPr lang="en-US" altLang="ko-KR" sz="1400" dirty="0" smtClean="0"/>
          </a:p>
          <a:p>
            <a:r>
              <a:rPr lang="en-US" altLang="ko-KR" sz="1400" dirty="0" smtClean="0"/>
              <a:t>1. </a:t>
            </a:r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보드를 동작하여 </a:t>
            </a:r>
            <a:r>
              <a:rPr lang="en-US" altLang="ko-KR" sz="1400" dirty="0"/>
              <a:t>HC-06 </a:t>
            </a:r>
            <a:r>
              <a:rPr lang="ko-KR" altLang="en-US" sz="1400" dirty="0" err="1"/>
              <a:t>슬레이브</a:t>
            </a:r>
            <a:r>
              <a:rPr lang="ko-KR" altLang="en-US" sz="1400" dirty="0"/>
              <a:t> 모듈이 </a:t>
            </a:r>
            <a:r>
              <a:rPr lang="ko-KR" altLang="en-US" sz="1400" dirty="0" err="1"/>
              <a:t>페어링</a:t>
            </a:r>
            <a:r>
              <a:rPr lang="ko-KR" altLang="en-US" sz="1400" dirty="0"/>
              <a:t> 대기상태에 </a:t>
            </a:r>
            <a:r>
              <a:rPr lang="ko-KR" altLang="en-US" sz="1400" dirty="0" smtClean="0"/>
              <a:t>들어가도록 한다</a:t>
            </a:r>
            <a:r>
              <a:rPr lang="en-US" altLang="ko-KR" sz="1400" dirty="0" smtClean="0"/>
              <a:t>. </a:t>
            </a:r>
            <a:r>
              <a:rPr lang="en-US" altLang="ko-KR" sz="1400" dirty="0"/>
              <a:t>(LED </a:t>
            </a:r>
            <a:r>
              <a:rPr lang="ko-KR" altLang="en-US" sz="1400" dirty="0" smtClean="0"/>
              <a:t>점멸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en-US" altLang="ko-KR" sz="1400" dirty="0" smtClean="0"/>
              <a:t>2. </a:t>
            </a:r>
            <a:r>
              <a:rPr lang="en-US" altLang="ko-KR" sz="1400" dirty="0">
                <a:hlinkClick r:id="rId3"/>
              </a:rPr>
              <a:t>https://</a:t>
            </a:r>
            <a:r>
              <a:rPr lang="en-US" altLang="ko-KR" sz="1400" dirty="0" smtClean="0">
                <a:hlinkClick r:id="rId3"/>
              </a:rPr>
              <a:t>github.com/godstale/BTChat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링크에서 </a:t>
            </a:r>
            <a:r>
              <a:rPr lang="en-US" altLang="ko-KR" sz="1400" dirty="0"/>
              <a:t>APK </a:t>
            </a:r>
            <a:r>
              <a:rPr lang="ko-KR" altLang="en-US" sz="1400" dirty="0"/>
              <a:t>파일을 받아서 </a:t>
            </a:r>
            <a:r>
              <a:rPr lang="ko-KR" altLang="en-US" sz="1400" dirty="0" err="1"/>
              <a:t>폰에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설치한다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smtClean="0"/>
              <a:t>3. </a:t>
            </a:r>
            <a:r>
              <a:rPr lang="ko-KR" altLang="en-US" sz="1400" dirty="0" err="1" smtClean="0"/>
              <a:t>폰의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설정 </a:t>
            </a:r>
            <a:r>
              <a:rPr lang="en-US" altLang="ko-KR" sz="1400" dirty="0"/>
              <a:t>&gt; </a:t>
            </a:r>
            <a:r>
              <a:rPr lang="ko-KR" altLang="en-US" sz="1400" dirty="0" err="1"/>
              <a:t>블루투스</a:t>
            </a:r>
            <a:r>
              <a:rPr lang="ko-KR" altLang="en-US" sz="1400" dirty="0"/>
              <a:t> 에서 </a:t>
            </a:r>
            <a:r>
              <a:rPr lang="en-US" altLang="ko-KR" sz="1400" dirty="0"/>
              <a:t>off </a:t>
            </a:r>
            <a:r>
              <a:rPr lang="ko-KR" altLang="en-US" sz="1400" dirty="0"/>
              <a:t>상태이면 </a:t>
            </a:r>
            <a:r>
              <a:rPr lang="en-US" altLang="ko-KR" sz="1400" dirty="0"/>
              <a:t>BT on </a:t>
            </a:r>
            <a:r>
              <a:rPr lang="ko-KR" altLang="en-US" sz="1400" dirty="0"/>
              <a:t>으로 </a:t>
            </a:r>
            <a:r>
              <a:rPr lang="ko-KR" altLang="en-US" sz="1400" dirty="0" smtClean="0"/>
              <a:t>변경</a:t>
            </a:r>
            <a:endParaRPr lang="en-US" altLang="ko-KR" sz="1400" dirty="0"/>
          </a:p>
          <a:p>
            <a:r>
              <a:rPr lang="en-US" altLang="ko-KR" sz="1400" dirty="0" smtClean="0"/>
              <a:t>4. </a:t>
            </a:r>
            <a:r>
              <a:rPr lang="en-US" altLang="ko-KR" sz="1400" dirty="0" err="1" smtClean="0"/>
              <a:t>BluetoothChat</a:t>
            </a:r>
            <a:r>
              <a:rPr lang="en-US" altLang="ko-KR" sz="1400" dirty="0" smtClean="0"/>
              <a:t> </a:t>
            </a:r>
            <a:r>
              <a:rPr lang="ko-KR" altLang="en-US" sz="1400" dirty="0" err="1"/>
              <a:t>앱을</a:t>
            </a:r>
            <a:r>
              <a:rPr lang="ko-KR" altLang="en-US" sz="1400" dirty="0"/>
              <a:t> 실행 </a:t>
            </a:r>
            <a:r>
              <a:rPr lang="en-US" altLang="ko-KR" sz="1400" dirty="0"/>
              <a:t>– </a:t>
            </a:r>
            <a:r>
              <a:rPr lang="ko-KR" altLang="en-US" sz="1400" dirty="0" err="1"/>
              <a:t>메뉴키</a:t>
            </a:r>
            <a:r>
              <a:rPr lang="ko-KR" altLang="en-US" sz="1400" dirty="0"/>
              <a:t> </a:t>
            </a:r>
            <a:r>
              <a:rPr lang="en-US" altLang="ko-KR" sz="1400" dirty="0"/>
              <a:t>– Connect a device </a:t>
            </a:r>
            <a:r>
              <a:rPr lang="ko-KR" altLang="en-US" sz="1400" dirty="0"/>
              <a:t>선택</a:t>
            </a:r>
          </a:p>
          <a:p>
            <a:r>
              <a:rPr lang="en-US" altLang="ko-KR" sz="1400" dirty="0" smtClean="0"/>
              <a:t>5. Device </a:t>
            </a:r>
            <a:r>
              <a:rPr lang="en-US" altLang="ko-KR" sz="1400" dirty="0"/>
              <a:t>List </a:t>
            </a:r>
            <a:r>
              <a:rPr lang="ko-KR" altLang="en-US" sz="1400" dirty="0"/>
              <a:t>에 </a:t>
            </a:r>
            <a:r>
              <a:rPr lang="en-US" altLang="ko-KR" sz="1400" dirty="0"/>
              <a:t>HC-06 </a:t>
            </a:r>
            <a:r>
              <a:rPr lang="ko-KR" altLang="en-US" sz="1400" dirty="0" err="1"/>
              <a:t>슬레이브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모듈이 </a:t>
            </a:r>
            <a:r>
              <a:rPr lang="ko-KR" altLang="en-US" sz="1400" dirty="0"/>
              <a:t>확인</a:t>
            </a:r>
            <a:r>
              <a:rPr lang="en-US" altLang="ko-KR" sz="1400" dirty="0"/>
              <a:t>. </a:t>
            </a:r>
            <a:r>
              <a:rPr lang="ko-KR" altLang="en-US" sz="1400" dirty="0" smtClean="0"/>
              <a:t>확인이 안되면 </a:t>
            </a:r>
            <a:r>
              <a:rPr lang="en-US" altLang="ko-KR" sz="1400" dirty="0" smtClean="0"/>
              <a:t>Scan </a:t>
            </a:r>
            <a:r>
              <a:rPr lang="ko-KR" altLang="en-US" sz="1400" dirty="0" smtClean="0"/>
              <a:t>버튼으로 탐색</a:t>
            </a:r>
            <a:endParaRPr lang="en-US" altLang="ko-KR" sz="1400" dirty="0"/>
          </a:p>
          <a:p>
            <a:r>
              <a:rPr lang="en-US" altLang="ko-KR" sz="1400" dirty="0" smtClean="0"/>
              <a:t>6. HC-06 </a:t>
            </a:r>
            <a:r>
              <a:rPr lang="ko-KR" altLang="en-US" sz="1400" dirty="0"/>
              <a:t>모듈이 보이면 선택 </a:t>
            </a:r>
            <a:r>
              <a:rPr lang="en-US" altLang="ko-KR" sz="1400" dirty="0"/>
              <a:t>– </a:t>
            </a:r>
            <a:r>
              <a:rPr lang="ko-KR" altLang="en-US" sz="1400" dirty="0"/>
              <a:t>연결이 정상적으로 완료되면 </a:t>
            </a:r>
            <a:r>
              <a:rPr lang="ko-KR" altLang="en-US" sz="1400" dirty="0" err="1"/>
              <a:t>챗팅</a:t>
            </a:r>
            <a:r>
              <a:rPr lang="ko-KR" altLang="en-US" sz="1400" dirty="0"/>
              <a:t> 가능</a:t>
            </a:r>
          </a:p>
          <a:p>
            <a:r>
              <a:rPr lang="en-US" altLang="ko-KR" sz="1400" dirty="0" smtClean="0"/>
              <a:t>7. </a:t>
            </a:r>
            <a:r>
              <a:rPr lang="ko-KR" altLang="en-US" sz="1400" dirty="0" err="1" smtClean="0"/>
              <a:t>폰에서</a:t>
            </a:r>
            <a:r>
              <a:rPr lang="ko-KR" altLang="en-US" sz="1400" dirty="0" smtClean="0"/>
              <a:t> 텍스트 전송 후 </a:t>
            </a:r>
            <a:r>
              <a:rPr lang="en-US" altLang="ko-KR" sz="1400" dirty="0" smtClean="0"/>
              <a:t>PC</a:t>
            </a:r>
            <a:r>
              <a:rPr lang="ko-KR" altLang="en-US" sz="1400" dirty="0"/>
              <a:t>의 </a:t>
            </a:r>
            <a:r>
              <a:rPr lang="en-US" altLang="ko-KR" sz="1400" dirty="0"/>
              <a:t>Serial Monitor</a:t>
            </a:r>
            <a:r>
              <a:rPr lang="ko-KR" altLang="en-US" sz="1400" dirty="0"/>
              <a:t>에서 </a:t>
            </a:r>
            <a:r>
              <a:rPr lang="ko-KR" altLang="en-US" sz="1400" dirty="0" smtClean="0"/>
              <a:t>출력 확인 및 송수신 변경하여 테스트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5152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5378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블루투스</a:t>
            </a:r>
            <a:r>
              <a:rPr lang="ko-KR" altLang="en-US" b="1" dirty="0" smtClean="0"/>
              <a:t> 통신 개요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안드로이드</a:t>
            </a:r>
            <a:r>
              <a:rPr lang="ko-KR" altLang="en-US" sz="1400" dirty="0" smtClean="0">
                <a:latin typeface="+mn-ea"/>
              </a:rPr>
              <a:t> 기기간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통신을 이용하여 </a:t>
            </a:r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센서를 제어합니다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1233488"/>
            <a:ext cx="59001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HC-06 </a:t>
            </a:r>
            <a:r>
              <a:rPr lang="ko-KR" altLang="en-US" sz="1400" dirty="0" err="1"/>
              <a:t>블루투스</a:t>
            </a:r>
            <a:r>
              <a:rPr lang="ko-KR" altLang="en-US" sz="1400" dirty="0"/>
              <a:t> 모듈을 </a:t>
            </a:r>
            <a:r>
              <a:rPr lang="ko-KR" altLang="en-US" sz="1400" dirty="0" err="1"/>
              <a:t>안드로이드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앱과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연동 실습 코드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206317" y="1806143"/>
            <a:ext cx="78025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나눔고딕"/>
              </a:rPr>
              <a:t>PC </a:t>
            </a:r>
            <a:r>
              <a:rPr lang="ko-KR" altLang="en-US" sz="1400" dirty="0" err="1">
                <a:solidFill>
                  <a:srgbClr val="000000"/>
                </a:solidFill>
                <a:latin typeface="나눔고딕"/>
              </a:rPr>
              <a:t>아두이노</a:t>
            </a:r>
            <a:r>
              <a:rPr lang="ko-KR" altLang="en-US" sz="1400" dirty="0">
                <a:solidFill>
                  <a:srgbClr val="000000"/>
                </a:solidFill>
                <a:latin typeface="나눔고딕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나눔고딕"/>
              </a:rPr>
              <a:t>IDE </a:t>
            </a:r>
            <a:r>
              <a:rPr lang="ko-KR" altLang="en-US" sz="1400" dirty="0">
                <a:solidFill>
                  <a:srgbClr val="000000"/>
                </a:solidFill>
                <a:latin typeface="나눔고딕"/>
              </a:rPr>
              <a:t>시리얼 </a:t>
            </a:r>
            <a:r>
              <a:rPr lang="ko-KR" altLang="en-US" sz="1400" dirty="0" smtClean="0">
                <a:solidFill>
                  <a:srgbClr val="000000"/>
                </a:solidFill>
                <a:latin typeface="나눔고딕"/>
              </a:rPr>
              <a:t>모니터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 err="1">
                <a:solidFill>
                  <a:srgbClr val="000000"/>
                </a:solidFill>
                <a:latin typeface="나눔고딕"/>
              </a:rPr>
              <a:t>아두이노</a:t>
            </a:r>
            <a:r>
              <a:rPr lang="ko-KR" altLang="en-US" sz="1400" dirty="0">
                <a:solidFill>
                  <a:srgbClr val="000000"/>
                </a:solidFill>
                <a:latin typeface="나눔고딕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나눔고딕"/>
              </a:rPr>
              <a:t>보드 </a:t>
            </a:r>
            <a:r>
              <a:rPr lang="ko-KR" altLang="en-US" sz="1400" dirty="0" err="1" smtClean="0">
                <a:solidFill>
                  <a:srgbClr val="000000"/>
                </a:solidFill>
                <a:latin typeface="나눔고딕"/>
              </a:rPr>
              <a:t>시작시</a:t>
            </a:r>
            <a:r>
              <a:rPr lang="ko-KR" altLang="en-US" sz="1400" dirty="0">
                <a:solidFill>
                  <a:srgbClr val="000000"/>
                </a:solidFill>
                <a:latin typeface="나눔고딕"/>
              </a:rPr>
              <a:t> </a:t>
            </a:r>
            <a:r>
              <a:rPr lang="en-US" altLang="ko-KR" sz="1400" dirty="0">
                <a:solidFill>
                  <a:srgbClr val="000000"/>
                </a:solidFill>
                <a:latin typeface="나눔고딕"/>
              </a:rPr>
              <a:t>"Hello!"</a:t>
            </a:r>
            <a:r>
              <a:rPr lang="ko-KR" altLang="en-US" sz="1400" dirty="0">
                <a:solidFill>
                  <a:srgbClr val="000000"/>
                </a:solidFill>
                <a:latin typeface="나눔고딕"/>
              </a:rPr>
              <a:t>를 </a:t>
            </a:r>
            <a:r>
              <a:rPr lang="ko-KR" altLang="en-US" sz="1400" dirty="0" smtClean="0">
                <a:solidFill>
                  <a:srgbClr val="000000"/>
                </a:solidFill>
                <a:latin typeface="나눔고딕"/>
              </a:rPr>
              <a:t>출력되면 모듈이 </a:t>
            </a:r>
            <a:r>
              <a:rPr lang="ko-KR" altLang="en-US" sz="1400" dirty="0">
                <a:solidFill>
                  <a:srgbClr val="000000"/>
                </a:solidFill>
                <a:latin typeface="나눔고딕"/>
              </a:rPr>
              <a:t>정상적으로 </a:t>
            </a:r>
            <a:r>
              <a:rPr lang="ko-KR" altLang="en-US" sz="1400" dirty="0" smtClean="0">
                <a:solidFill>
                  <a:srgbClr val="000000"/>
                </a:solidFill>
                <a:latin typeface="나눔고딕"/>
              </a:rPr>
              <a:t>동작</a:t>
            </a:r>
            <a:endParaRPr lang="en-US" altLang="ko-KR" sz="1400" dirty="0" smtClean="0">
              <a:solidFill>
                <a:srgbClr val="000000"/>
              </a:solidFill>
              <a:latin typeface="나눔고딕"/>
            </a:endParaRPr>
          </a:p>
          <a:p>
            <a:r>
              <a:rPr lang="ko-KR" altLang="en-US" sz="1400" dirty="0" err="1" smtClean="0">
                <a:solidFill>
                  <a:srgbClr val="000000"/>
                </a:solidFill>
                <a:latin typeface="나눔고딕"/>
              </a:rPr>
              <a:t>안드로이드앱에서</a:t>
            </a:r>
            <a:r>
              <a:rPr lang="ko-KR" altLang="en-US" sz="1400" dirty="0">
                <a:solidFill>
                  <a:srgbClr val="000000"/>
                </a:solidFill>
                <a:latin typeface="나눔고딕"/>
              </a:rPr>
              <a:t> </a:t>
            </a:r>
            <a:r>
              <a:rPr lang="en-US" altLang="ko-KR" sz="1400" dirty="0" smtClean="0">
                <a:solidFill>
                  <a:srgbClr val="000000"/>
                </a:solidFill>
                <a:latin typeface="나눔고딕"/>
              </a:rPr>
              <a:t>"android</a:t>
            </a:r>
            <a:r>
              <a:rPr lang="en-US" altLang="ko-KR" sz="1400" dirty="0">
                <a:solidFill>
                  <a:srgbClr val="000000"/>
                </a:solidFill>
                <a:latin typeface="나눔고딕"/>
              </a:rPr>
              <a:t>, hello" </a:t>
            </a:r>
            <a:r>
              <a:rPr lang="ko-KR" altLang="en-US" sz="1400" dirty="0">
                <a:solidFill>
                  <a:srgbClr val="000000"/>
                </a:solidFill>
                <a:latin typeface="나눔고딕"/>
              </a:rPr>
              <a:t>를 입력하고 </a:t>
            </a:r>
            <a:r>
              <a:rPr lang="en-US" altLang="ko-KR" sz="1400" dirty="0">
                <a:solidFill>
                  <a:srgbClr val="000000"/>
                </a:solidFill>
                <a:latin typeface="나눔고딕"/>
              </a:rPr>
              <a:t>"</a:t>
            </a:r>
            <a:r>
              <a:rPr lang="ko-KR" altLang="en-US" sz="1400" dirty="0">
                <a:solidFill>
                  <a:srgbClr val="000000"/>
                </a:solidFill>
                <a:latin typeface="나눔고딕"/>
              </a:rPr>
              <a:t>전송</a:t>
            </a:r>
            <a:r>
              <a:rPr lang="en-US" altLang="ko-KR" sz="1400" dirty="0">
                <a:solidFill>
                  <a:srgbClr val="000000"/>
                </a:solidFill>
                <a:latin typeface="나눔고딕"/>
              </a:rPr>
              <a:t>" </a:t>
            </a:r>
            <a:r>
              <a:rPr lang="ko-KR" altLang="en-US" sz="1400" dirty="0">
                <a:solidFill>
                  <a:srgbClr val="000000"/>
                </a:solidFill>
                <a:latin typeface="나눔고딕"/>
              </a:rPr>
              <a:t>버튼을 누르면</a:t>
            </a:r>
            <a:r>
              <a:rPr lang="en-US" altLang="ko-KR" sz="1400" dirty="0">
                <a:solidFill>
                  <a:srgbClr val="000000"/>
                </a:solidFill>
                <a:latin typeface="나눔고딕"/>
              </a:rPr>
              <a:t>, </a:t>
            </a:r>
            <a:r>
              <a:rPr lang="ko-KR" altLang="en-US" sz="1400" dirty="0">
                <a:solidFill>
                  <a:srgbClr val="000000"/>
                </a:solidFill>
                <a:latin typeface="나눔고딕"/>
              </a:rPr>
              <a:t>시리얼모니터에  </a:t>
            </a:r>
            <a:endParaRPr lang="en-US" altLang="ko-KR" sz="1400" dirty="0" smtClean="0">
              <a:solidFill>
                <a:srgbClr val="000000"/>
              </a:solidFill>
              <a:latin typeface="나눔고딕"/>
            </a:endParaRPr>
          </a:p>
          <a:p>
            <a:r>
              <a:rPr lang="ko-KR" altLang="en-US" sz="1400" dirty="0" err="1" smtClean="0">
                <a:solidFill>
                  <a:srgbClr val="000000"/>
                </a:solidFill>
                <a:latin typeface="나눔고딕"/>
              </a:rPr>
              <a:t>안드로이드에서</a:t>
            </a:r>
            <a:r>
              <a:rPr lang="ko-KR" altLang="en-US" sz="1400" dirty="0" smtClean="0">
                <a:solidFill>
                  <a:srgbClr val="000000"/>
                </a:solidFill>
                <a:latin typeface="나눔고딕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나눔고딕"/>
              </a:rPr>
              <a:t>보낸 메시지가 </a:t>
            </a:r>
            <a:r>
              <a:rPr lang="ko-KR" altLang="en-US" sz="1400" dirty="0" smtClean="0">
                <a:solidFill>
                  <a:srgbClr val="000000"/>
                </a:solidFill>
                <a:latin typeface="나눔고딕"/>
              </a:rPr>
              <a:t>출력된다</a:t>
            </a:r>
            <a:r>
              <a:rPr lang="en-US" altLang="ko-KR" sz="1400" dirty="0">
                <a:solidFill>
                  <a:srgbClr val="000000"/>
                </a:solidFill>
                <a:latin typeface="나눔고딕"/>
              </a:rPr>
              <a:t>. </a:t>
            </a:r>
            <a:endParaRPr lang="en-US" altLang="ko-KR" sz="1400" dirty="0" smtClean="0">
              <a:solidFill>
                <a:srgbClr val="000000"/>
              </a:solidFill>
              <a:latin typeface="나눔고딕"/>
            </a:endParaRPr>
          </a:p>
          <a:p>
            <a:r>
              <a:rPr lang="ko-KR" altLang="en-US" sz="1400" dirty="0" smtClean="0">
                <a:solidFill>
                  <a:srgbClr val="000000"/>
                </a:solidFill>
                <a:latin typeface="나눔고딕"/>
              </a:rPr>
              <a:t>즉 </a:t>
            </a:r>
            <a:r>
              <a:rPr lang="ko-KR" altLang="en-US" sz="1400" dirty="0" err="1">
                <a:solidFill>
                  <a:srgbClr val="000000"/>
                </a:solidFill>
                <a:latin typeface="나눔고딕"/>
              </a:rPr>
              <a:t>페어링된</a:t>
            </a:r>
            <a:r>
              <a:rPr lang="ko-KR" altLang="en-US" sz="1400" dirty="0">
                <a:solidFill>
                  <a:srgbClr val="000000"/>
                </a:solidFill>
                <a:latin typeface="나눔고딕"/>
              </a:rPr>
              <a:t> </a:t>
            </a:r>
            <a:r>
              <a:rPr lang="en-US" altLang="ko-KR" sz="1400" dirty="0">
                <a:solidFill>
                  <a:srgbClr val="000000"/>
                </a:solidFill>
                <a:latin typeface="나눔고딕"/>
              </a:rPr>
              <a:t>HC-06</a:t>
            </a:r>
            <a:r>
              <a:rPr lang="ko-KR" altLang="en-US" sz="1400" dirty="0">
                <a:solidFill>
                  <a:srgbClr val="000000"/>
                </a:solidFill>
                <a:latin typeface="나눔고딕"/>
              </a:rPr>
              <a:t>이 메시지를 받고</a:t>
            </a:r>
            <a:r>
              <a:rPr lang="en-US" altLang="ko-KR" sz="1400" dirty="0">
                <a:solidFill>
                  <a:srgbClr val="000000"/>
                </a:solidFill>
                <a:latin typeface="나눔고딕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나눔고딕"/>
              </a:rPr>
              <a:t>btSerial</a:t>
            </a:r>
            <a:r>
              <a:rPr lang="en-US" altLang="ko-KR" sz="1400" dirty="0">
                <a:solidFill>
                  <a:srgbClr val="000000"/>
                </a:solidFill>
                <a:latin typeface="나눔고딕"/>
              </a:rPr>
              <a:t>) </a:t>
            </a:r>
            <a:r>
              <a:rPr lang="ko-KR" altLang="en-US" sz="1400" dirty="0">
                <a:solidFill>
                  <a:srgbClr val="000000"/>
                </a:solidFill>
                <a:latin typeface="나눔고딕"/>
              </a:rPr>
              <a:t>다시 </a:t>
            </a:r>
            <a:r>
              <a:rPr lang="ko-KR" altLang="en-US" sz="1400" dirty="0" err="1">
                <a:solidFill>
                  <a:srgbClr val="000000"/>
                </a:solidFill>
                <a:latin typeface="나눔고딕"/>
              </a:rPr>
              <a:t>아두이노의</a:t>
            </a:r>
            <a:r>
              <a:rPr lang="ko-KR" altLang="en-US" sz="1400" dirty="0">
                <a:solidFill>
                  <a:srgbClr val="000000"/>
                </a:solidFill>
                <a:latin typeface="나눔고딕"/>
              </a:rPr>
              <a:t> 시리얼로 </a:t>
            </a:r>
            <a:r>
              <a:rPr lang="ko-KR" altLang="en-US" sz="1400" dirty="0" smtClean="0">
                <a:solidFill>
                  <a:srgbClr val="000000"/>
                </a:solidFill>
                <a:latin typeface="나눔고딕"/>
              </a:rPr>
              <a:t>출력한다</a:t>
            </a:r>
            <a:r>
              <a:rPr lang="en-US" altLang="ko-KR" sz="1400" dirty="0" smtClean="0">
                <a:solidFill>
                  <a:srgbClr val="000000"/>
                </a:solidFill>
                <a:latin typeface="나눔고딕"/>
              </a:rPr>
              <a:t>.</a:t>
            </a:r>
            <a:endParaRPr lang="ko-KR" altLang="en-US" sz="1400" dirty="0"/>
          </a:p>
        </p:txBody>
      </p:sp>
      <p:pic>
        <p:nvPicPr>
          <p:cNvPr id="9218" name="Picture 2" descr="http://postfiles9.naver.net/MjAxNzAzMTNfMTcw/MDAxNDg5NDA2MDg5NjM4.IYIW2E4YrisGgXQKbT1T3FmlLqFX3xieBYACrrMzEBAg.4B7angXxU-XEWPRYOX4PEFPrIGZMP-N8wK3gZynFKxMg.JPEG.zeta0807/image_233626821489405778903.jpg?type=w7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37" y="3078047"/>
            <a:ext cx="4251982" cy="276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89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블루투스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안드로이드</a:t>
            </a:r>
            <a:r>
              <a:rPr lang="ko-KR" altLang="en-US" sz="1400" dirty="0" smtClean="0">
                <a:latin typeface="+mn-ea"/>
              </a:rPr>
              <a:t> 기기간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통신을 이용하여 </a:t>
            </a:r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센서를 제어합니다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3055" y="1117600"/>
            <a:ext cx="2060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새로운 프로젝트를 </a:t>
            </a:r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9" y="1579044"/>
            <a:ext cx="32861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1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블루투스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안드로이드</a:t>
            </a:r>
            <a:r>
              <a:rPr lang="ko-KR" altLang="en-US" sz="1400" dirty="0" smtClean="0">
                <a:latin typeface="+mn-ea"/>
              </a:rPr>
              <a:t> 기기간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통신을 이용하여 </a:t>
            </a:r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센서를 제어합니다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2747" y="1233488"/>
            <a:ext cx="1301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화면 배치하기</a:t>
            </a:r>
          </a:p>
        </p:txBody>
      </p:sp>
      <p:sp>
        <p:nvSpPr>
          <p:cNvPr id="4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363376" y="6646100"/>
            <a:ext cx="512638" cy="365125"/>
          </a:xfrm>
        </p:spPr>
        <p:txBody>
          <a:bodyPr/>
          <a:lstStyle/>
          <a:p>
            <a:fld id="{9644BB50-B7B3-497B-AAED-7CC56EBF7E02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507" y="1070900"/>
            <a:ext cx="5230528" cy="5940325"/>
          </a:xfrm>
          <a:prstGeom prst="rect">
            <a:avLst/>
          </a:prstGeom>
        </p:spPr>
      </p:pic>
      <p:cxnSp>
        <p:nvCxnSpPr>
          <p:cNvPr id="42" name="직선 화살표 연결선 41"/>
          <p:cNvCxnSpPr/>
          <p:nvPr/>
        </p:nvCxnSpPr>
        <p:spPr>
          <a:xfrm flipV="1">
            <a:off x="3264603" y="2757668"/>
            <a:ext cx="1332148" cy="72008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3048579" y="2037588"/>
            <a:ext cx="1656184" cy="100811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3048579" y="2037588"/>
            <a:ext cx="1656184" cy="15779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3406792" y="3324369"/>
            <a:ext cx="1297971" cy="18193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3416779" y="3909796"/>
            <a:ext cx="1300098" cy="12339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3060693" y="2037588"/>
            <a:ext cx="1536058" cy="20882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6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블루투스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안드로이드</a:t>
            </a:r>
            <a:r>
              <a:rPr lang="ko-KR" altLang="en-US" sz="1400" dirty="0" smtClean="0">
                <a:latin typeface="+mn-ea"/>
              </a:rPr>
              <a:t> 기기간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통신을 이용하여 </a:t>
            </a:r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센서를 제어합니다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2747" y="1233488"/>
            <a:ext cx="1301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화면 배치하기</a:t>
            </a:r>
          </a:p>
        </p:txBody>
      </p:sp>
      <p:sp>
        <p:nvSpPr>
          <p:cNvPr id="13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301056" y="6646100"/>
            <a:ext cx="512638" cy="365125"/>
          </a:xfrm>
        </p:spPr>
        <p:txBody>
          <a:bodyPr/>
          <a:lstStyle/>
          <a:p>
            <a:fld id="{9644BB50-B7B3-497B-AAED-7CC56EBF7E02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187" y="1070900"/>
            <a:ext cx="5230528" cy="5940325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3130275" y="3252096"/>
            <a:ext cx="1404156" cy="11617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986259" y="4041063"/>
            <a:ext cx="3666789" cy="26050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152872" y="3252096"/>
            <a:ext cx="1381559" cy="137778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152871" y="3252096"/>
            <a:ext cx="1404157" cy="15938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164169" y="3244160"/>
            <a:ext cx="1392859" cy="18177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15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블루투스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안드로이드</a:t>
            </a:r>
            <a:r>
              <a:rPr lang="ko-KR" altLang="en-US" sz="1400" dirty="0" smtClean="0">
                <a:latin typeface="+mn-ea"/>
              </a:rPr>
              <a:t> 기기간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통신을 이용하여 </a:t>
            </a:r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센서를 제어합니다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2747" y="1233488"/>
            <a:ext cx="1301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화면 배치하기</a:t>
            </a:r>
          </a:p>
        </p:txBody>
      </p:sp>
      <p:sp>
        <p:nvSpPr>
          <p:cNvPr id="13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374629" y="6381328"/>
            <a:ext cx="512638" cy="365125"/>
          </a:xfrm>
        </p:spPr>
        <p:txBody>
          <a:bodyPr/>
          <a:lstStyle/>
          <a:p>
            <a:fld id="{9644BB50-B7B3-497B-AAED-7CC56EBF7E02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004" y="1152683"/>
            <a:ext cx="5045744" cy="5744510"/>
          </a:xfrm>
          <a:prstGeom prst="rect">
            <a:avLst/>
          </a:prstGeom>
        </p:spPr>
      </p:pic>
      <p:cxnSp>
        <p:nvCxnSpPr>
          <p:cNvPr id="29" name="직선 화살표 연결선 28"/>
          <p:cNvCxnSpPr/>
          <p:nvPr/>
        </p:nvCxnSpPr>
        <p:spPr>
          <a:xfrm>
            <a:off x="2448664" y="3690295"/>
            <a:ext cx="3279474" cy="282611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72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블루투스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안드로이드</a:t>
            </a:r>
            <a:r>
              <a:rPr lang="ko-KR" altLang="en-US" sz="1400" dirty="0" smtClean="0">
                <a:latin typeface="+mn-ea"/>
              </a:rPr>
              <a:t> 기기간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통신을 이용하여 </a:t>
            </a:r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센서를 제어합니다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2747" y="1233488"/>
            <a:ext cx="1301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화면 배치하기</a:t>
            </a:r>
          </a:p>
        </p:txBody>
      </p:sp>
      <p:sp>
        <p:nvSpPr>
          <p:cNvPr id="13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374629" y="6381328"/>
            <a:ext cx="512638" cy="365125"/>
          </a:xfrm>
        </p:spPr>
        <p:txBody>
          <a:bodyPr/>
          <a:lstStyle/>
          <a:p>
            <a:fld id="{9644BB50-B7B3-497B-AAED-7CC56EBF7E0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6" name="슬라이드 번호 개체 틀 3"/>
          <p:cNvSpPr txBox="1">
            <a:spLocks/>
          </p:cNvSpPr>
          <p:nvPr/>
        </p:nvSpPr>
        <p:spPr>
          <a:xfrm>
            <a:off x="6374629" y="6381328"/>
            <a:ext cx="512638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44BB50-B7B3-497B-AAED-7CC56EBF7E02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572" y="1156891"/>
            <a:ext cx="4744864" cy="5224437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>
            <a:off x="3491880" y="3933056"/>
            <a:ext cx="1511044" cy="19632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77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블루투스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안드로이드</a:t>
            </a:r>
            <a:r>
              <a:rPr lang="ko-KR" altLang="en-US" sz="1400" dirty="0" smtClean="0">
                <a:latin typeface="+mn-ea"/>
              </a:rPr>
              <a:t> 기기간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통신을 이용하여 </a:t>
            </a:r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센서를 제어합니다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2747" y="1233488"/>
            <a:ext cx="1301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블록으로 이동</a:t>
            </a:r>
          </a:p>
        </p:txBody>
      </p:sp>
      <p:sp>
        <p:nvSpPr>
          <p:cNvPr id="13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374629" y="6381328"/>
            <a:ext cx="512638" cy="365125"/>
          </a:xfrm>
        </p:spPr>
        <p:txBody>
          <a:bodyPr/>
          <a:lstStyle/>
          <a:p>
            <a:fld id="{9644BB50-B7B3-497B-AAED-7CC56EBF7E0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6" name="슬라이드 번호 개체 틀 3"/>
          <p:cNvSpPr txBox="1">
            <a:spLocks/>
          </p:cNvSpPr>
          <p:nvPr/>
        </p:nvSpPr>
        <p:spPr>
          <a:xfrm>
            <a:off x="6374629" y="6381328"/>
            <a:ext cx="512638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44BB50-B7B3-497B-AAED-7CC56EBF7E02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9" y="1979586"/>
            <a:ext cx="2085975" cy="1790700"/>
          </a:xfrm>
          <a:prstGeom prst="rect">
            <a:avLst/>
          </a:prstGeom>
        </p:spPr>
      </p:pic>
      <p:cxnSp>
        <p:nvCxnSpPr>
          <p:cNvPr id="25" name="직선 화살표 연결선 24"/>
          <p:cNvCxnSpPr/>
          <p:nvPr/>
        </p:nvCxnSpPr>
        <p:spPr>
          <a:xfrm flipH="1">
            <a:off x="1933383" y="2166635"/>
            <a:ext cx="502927" cy="5760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69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블루투스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안드로이드</a:t>
            </a:r>
            <a:r>
              <a:rPr lang="ko-KR" altLang="en-US" sz="1400" dirty="0" smtClean="0">
                <a:latin typeface="+mn-ea"/>
              </a:rPr>
              <a:t> 기기간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통신을 이용하여 </a:t>
            </a:r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센서를 제어합니다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2747" y="1233488"/>
            <a:ext cx="24593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/>
              <a:t>블루투스</a:t>
            </a:r>
            <a:r>
              <a:rPr lang="ko-KR" altLang="en-US" sz="1400" dirty="0"/>
              <a:t> 초기화 명령어 </a:t>
            </a:r>
            <a:r>
              <a:rPr lang="ko-KR" altLang="en-US" sz="1400" dirty="0" smtClean="0"/>
              <a:t>구성</a:t>
            </a:r>
            <a:endParaRPr lang="ko-KR" altLang="en-US" sz="1400" dirty="0"/>
          </a:p>
        </p:txBody>
      </p:sp>
      <p:sp>
        <p:nvSpPr>
          <p:cNvPr id="13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374629" y="6381328"/>
            <a:ext cx="512638" cy="365125"/>
          </a:xfrm>
        </p:spPr>
        <p:txBody>
          <a:bodyPr/>
          <a:lstStyle/>
          <a:p>
            <a:fld id="{9644BB50-B7B3-497B-AAED-7CC56EBF7E0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6" name="슬라이드 번호 개체 틀 3"/>
          <p:cNvSpPr txBox="1">
            <a:spLocks/>
          </p:cNvSpPr>
          <p:nvPr/>
        </p:nvSpPr>
        <p:spPr>
          <a:xfrm>
            <a:off x="6374629" y="6381328"/>
            <a:ext cx="512638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44BB50-B7B3-497B-AAED-7CC56EBF7E02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47" y="1556990"/>
            <a:ext cx="8894015" cy="5301010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V="1">
            <a:off x="1072172" y="2485862"/>
            <a:ext cx="1656184" cy="15121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288196" y="3854014"/>
            <a:ext cx="1296144" cy="35348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1284872" y="4207495"/>
            <a:ext cx="1299468" cy="79864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88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블루투스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안드로이드</a:t>
            </a:r>
            <a:r>
              <a:rPr lang="ko-KR" altLang="en-US" sz="1400" dirty="0" smtClean="0">
                <a:latin typeface="+mn-ea"/>
              </a:rPr>
              <a:t> 기기간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통신을 이용하여 </a:t>
            </a:r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센서를 제어합니다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2747" y="1233488"/>
            <a:ext cx="19207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데이터 전송 기능 추가</a:t>
            </a:r>
          </a:p>
        </p:txBody>
      </p:sp>
      <p:sp>
        <p:nvSpPr>
          <p:cNvPr id="13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374629" y="6381328"/>
            <a:ext cx="512638" cy="365125"/>
          </a:xfrm>
        </p:spPr>
        <p:txBody>
          <a:bodyPr/>
          <a:lstStyle/>
          <a:p>
            <a:fld id="{9644BB50-B7B3-497B-AAED-7CC56EBF7E02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6" name="슬라이드 번호 개체 틀 3"/>
          <p:cNvSpPr txBox="1">
            <a:spLocks/>
          </p:cNvSpPr>
          <p:nvPr/>
        </p:nvSpPr>
        <p:spPr>
          <a:xfrm>
            <a:off x="6374629" y="6381328"/>
            <a:ext cx="512638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44BB50-B7B3-497B-AAED-7CC56EBF7E02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9" y="1806143"/>
            <a:ext cx="9144000" cy="4806702"/>
          </a:xfrm>
          <a:prstGeom prst="rect">
            <a:avLst/>
          </a:prstGeom>
        </p:spPr>
      </p:pic>
      <p:sp>
        <p:nvSpPr>
          <p:cNvPr id="25" name="왼쪽 중괄호 24"/>
          <p:cNvSpPr/>
          <p:nvPr/>
        </p:nvSpPr>
        <p:spPr>
          <a:xfrm>
            <a:off x="206319" y="2661322"/>
            <a:ext cx="144016" cy="3096344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9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5378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블루투스</a:t>
            </a:r>
            <a:r>
              <a:rPr lang="ko-KR" altLang="en-US" b="1" dirty="0" smtClean="0"/>
              <a:t> 통신 개요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안드로이드</a:t>
            </a:r>
            <a:r>
              <a:rPr lang="ko-KR" altLang="en-US" sz="1400" dirty="0" smtClean="0">
                <a:latin typeface="+mn-ea"/>
              </a:rPr>
              <a:t> 기기간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통신을 이용하여 </a:t>
            </a:r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센서를 제어합니다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62" name="TextBox 4"/>
          <p:cNvSpPr txBox="1">
            <a:spLocks noChangeArrowheads="1"/>
          </p:cNvSpPr>
          <p:nvPr/>
        </p:nvSpPr>
        <p:spPr bwMode="auto">
          <a:xfrm>
            <a:off x="206319" y="1233488"/>
            <a:ext cx="8391143" cy="2485787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 smtClean="0"/>
              <a:t>블루투스</a:t>
            </a:r>
            <a:r>
              <a:rPr lang="ko-KR" altLang="en-US" sz="1400" dirty="0" smtClean="0"/>
              <a:t> 소개</a:t>
            </a:r>
            <a:endParaRPr lang="en-US" altLang="ko-KR" sz="1400" dirty="0"/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0" dirty="0" err="1"/>
              <a:t>아두이노에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블루투스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실드를</a:t>
            </a:r>
            <a:r>
              <a:rPr lang="ko-KR" altLang="en-US" sz="1400" b="0" dirty="0"/>
              <a:t> 붙이면 </a:t>
            </a:r>
            <a:r>
              <a:rPr lang="ko-KR" altLang="en-US" sz="1400" b="0" dirty="0" err="1"/>
              <a:t>블루투스를</a:t>
            </a:r>
            <a:r>
              <a:rPr lang="ko-KR" altLang="en-US" sz="1400" b="0" dirty="0"/>
              <a:t> 사용할 수 </a:t>
            </a:r>
            <a:r>
              <a:rPr lang="ko-KR" altLang="en-US" sz="1400" b="0" dirty="0" smtClean="0"/>
              <a:t>있다</a:t>
            </a:r>
            <a:r>
              <a:rPr lang="en-US" altLang="ko-KR" sz="1400" b="0" dirty="0" smtClean="0"/>
              <a:t>.</a:t>
            </a: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0" dirty="0" err="1"/>
              <a:t>블루투스</a:t>
            </a:r>
            <a:r>
              <a:rPr lang="en-US" altLang="ko-KR" sz="1400" b="0" dirty="0"/>
              <a:t>(Bluetooth)</a:t>
            </a:r>
            <a:r>
              <a:rPr lang="ko-KR" altLang="en-US" sz="1400" b="0" dirty="0"/>
              <a:t>는 휴대폰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노트북 등의 휴대기기를 서로 연결해 정보를 교환하는 근거리 무선기술 </a:t>
            </a:r>
            <a:r>
              <a:rPr lang="ko-KR" altLang="en-US" sz="1400" b="0" dirty="0" smtClean="0"/>
              <a:t>표준</a:t>
            </a:r>
            <a:endParaRPr lang="en-US" altLang="ko-KR" sz="1400" b="0" dirty="0" smtClean="0"/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0" dirty="0" err="1"/>
              <a:t>블루투스는</a:t>
            </a:r>
            <a:r>
              <a:rPr lang="ko-KR" altLang="en-US" sz="1400" b="0" dirty="0"/>
              <a:t> 실생활에서 </a:t>
            </a:r>
            <a:r>
              <a:rPr lang="ko-KR" altLang="en-US" sz="1400" b="0" dirty="0" err="1"/>
              <a:t>헤드셋이나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스마트폰</a:t>
            </a:r>
            <a:r>
              <a:rPr lang="ko-KR" altLang="en-US" sz="1400" b="0" dirty="0"/>
              <a:t> 등 많은 부분에서 </a:t>
            </a:r>
            <a:r>
              <a:rPr lang="ko-KR" altLang="en-US" sz="1400" b="0" dirty="0" smtClean="0"/>
              <a:t>사용</a:t>
            </a:r>
            <a:endParaRPr lang="en-US" altLang="ko-KR" sz="1400" b="0" dirty="0" smtClean="0"/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0" dirty="0" err="1"/>
              <a:t>블루투스</a:t>
            </a:r>
            <a:r>
              <a:rPr lang="ko-KR" altLang="en-US" sz="1400" b="0" dirty="0"/>
              <a:t> 모듈을 </a:t>
            </a:r>
            <a:r>
              <a:rPr lang="ko-KR" altLang="en-US" sz="1400" b="0" dirty="0" err="1"/>
              <a:t>아두이노와</a:t>
            </a:r>
            <a:r>
              <a:rPr lang="ko-KR" altLang="en-US" sz="1400" b="0" dirty="0"/>
              <a:t> 연결하여 사용 하게 되면 </a:t>
            </a:r>
            <a:r>
              <a:rPr lang="ko-KR" altLang="en-US" sz="1400" b="0" dirty="0" err="1"/>
              <a:t>스마트폰으로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모형차를</a:t>
            </a:r>
            <a:r>
              <a:rPr lang="ko-KR" altLang="en-US" sz="1400" b="0" dirty="0"/>
              <a:t> 조정 하거나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아두이노와</a:t>
            </a:r>
            <a:r>
              <a:rPr lang="ko-KR" altLang="en-US" sz="1400" b="0" dirty="0"/>
              <a:t> 연결된 센서 값을 받아 볼 수 있는 등 다양하게 사용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pic>
        <p:nvPicPr>
          <p:cNvPr id="1026" name="Picture 2" descr="https://kocoafab.cc/data/1408201120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9" y="4267354"/>
            <a:ext cx="4943750" cy="117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73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블루투스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안드로이드</a:t>
            </a:r>
            <a:r>
              <a:rPr lang="ko-KR" altLang="en-US" sz="1400" dirty="0" smtClean="0">
                <a:latin typeface="+mn-ea"/>
              </a:rPr>
              <a:t> 기기간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통신을 이용하여 </a:t>
            </a:r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센서를 제어합니다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2747" y="1233488"/>
            <a:ext cx="1561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수신 및 오류 처리</a:t>
            </a:r>
          </a:p>
        </p:txBody>
      </p:sp>
      <p:sp>
        <p:nvSpPr>
          <p:cNvPr id="13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374629" y="6381328"/>
            <a:ext cx="512638" cy="365125"/>
          </a:xfrm>
        </p:spPr>
        <p:txBody>
          <a:bodyPr/>
          <a:lstStyle/>
          <a:p>
            <a:fld id="{9644BB50-B7B3-497B-AAED-7CC56EBF7E02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6" name="슬라이드 번호 개체 틀 3"/>
          <p:cNvSpPr txBox="1">
            <a:spLocks/>
          </p:cNvSpPr>
          <p:nvPr/>
        </p:nvSpPr>
        <p:spPr>
          <a:xfrm>
            <a:off x="6374629" y="6381328"/>
            <a:ext cx="512638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44BB50-B7B3-497B-AAED-7CC56EBF7E02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53" y="1806143"/>
            <a:ext cx="8487647" cy="4118307"/>
          </a:xfrm>
          <a:prstGeom prst="rect">
            <a:avLst/>
          </a:prstGeom>
        </p:spPr>
      </p:pic>
      <p:sp>
        <p:nvSpPr>
          <p:cNvPr id="18" name="왼쪽 중괄호 17"/>
          <p:cNvSpPr/>
          <p:nvPr/>
        </p:nvSpPr>
        <p:spPr>
          <a:xfrm>
            <a:off x="207537" y="2612082"/>
            <a:ext cx="144016" cy="2376264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97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인벤터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블루투스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안드로이드</a:t>
            </a:r>
            <a:r>
              <a:rPr lang="ko-KR" altLang="en-US" sz="1400" dirty="0" smtClean="0">
                <a:latin typeface="+mn-ea"/>
              </a:rPr>
              <a:t> 기기간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통신을 이용하여 </a:t>
            </a:r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센서를 제어합니다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2747" y="1233488"/>
            <a:ext cx="1481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/>
              <a:t>아두이노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스케치</a:t>
            </a:r>
            <a:endParaRPr lang="ko-KR" altLang="en-US" sz="1400" dirty="0"/>
          </a:p>
        </p:txBody>
      </p:sp>
      <p:sp>
        <p:nvSpPr>
          <p:cNvPr id="13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374629" y="6381328"/>
            <a:ext cx="512638" cy="365125"/>
          </a:xfrm>
        </p:spPr>
        <p:txBody>
          <a:bodyPr/>
          <a:lstStyle/>
          <a:p>
            <a:fld id="{9644BB50-B7B3-497B-AAED-7CC56EBF7E02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6" name="슬라이드 번호 개체 틀 3"/>
          <p:cNvSpPr txBox="1">
            <a:spLocks/>
          </p:cNvSpPr>
          <p:nvPr/>
        </p:nvSpPr>
        <p:spPr>
          <a:xfrm>
            <a:off x="6374629" y="6381328"/>
            <a:ext cx="512638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44BB50-B7B3-497B-AAED-7CC56EBF7E02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32747" y="1551222"/>
            <a:ext cx="281397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void setup()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loop()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a = </a:t>
            </a:r>
            <a:r>
              <a:rPr lang="en-US" altLang="ko-KR" dirty="0" err="1"/>
              <a:t>SerialRead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if (a &gt;= 0)</a:t>
            </a:r>
          </a:p>
          <a:p>
            <a:r>
              <a:rPr lang="en-US" altLang="ko-KR" dirty="0"/>
              <a:t>		Print(a)</a:t>
            </a:r>
          </a:p>
          <a:p>
            <a:endParaRPr lang="en-US" altLang="ko-KR" dirty="0"/>
          </a:p>
          <a:p>
            <a:r>
              <a:rPr lang="en-US" altLang="ko-KR" dirty="0"/>
              <a:t>	delay(100)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31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541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b="1" dirty="0" smtClean="0">
                <a:solidFill>
                  <a:schemeClr val="accent1">
                    <a:lumMod val="75000"/>
                  </a:schemeClr>
                </a:solidFill>
              </a:rPr>
              <a:t>감사합니다</a:t>
            </a:r>
            <a:r>
              <a:rPr lang="en-US" altLang="ko-KR" sz="36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38FB-157C-49A7-95FF-8906C5ADB49C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5378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블루투스</a:t>
            </a:r>
            <a:r>
              <a:rPr lang="ko-KR" altLang="en-US" b="1" dirty="0" smtClean="0"/>
              <a:t> 통신 개요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안드로이드</a:t>
            </a:r>
            <a:r>
              <a:rPr lang="ko-KR" altLang="en-US" sz="1400" dirty="0" smtClean="0">
                <a:latin typeface="+mn-ea"/>
              </a:rPr>
              <a:t> 기기간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통신을 이용하여 </a:t>
            </a:r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센서를 제어합니다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1233488"/>
            <a:ext cx="59001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HC-06 </a:t>
            </a:r>
            <a:r>
              <a:rPr lang="ko-KR" altLang="en-US" sz="1400" dirty="0" err="1"/>
              <a:t>블루투스</a:t>
            </a:r>
            <a:r>
              <a:rPr lang="ko-KR" altLang="en-US" sz="1400" dirty="0"/>
              <a:t> 모듈을 </a:t>
            </a:r>
            <a:r>
              <a:rPr lang="ko-KR" altLang="en-US" sz="1400" dirty="0" err="1"/>
              <a:t>안드로이드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앱과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연동 실습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en-US" altLang="ko-KR" sz="1400" dirty="0"/>
              <a:t>HC06</a:t>
            </a:r>
            <a:r>
              <a:rPr lang="ko-KR" altLang="en-US" sz="1400" dirty="0"/>
              <a:t>은 </a:t>
            </a:r>
            <a:r>
              <a:rPr lang="en-US" altLang="ko-KR" sz="1400" dirty="0"/>
              <a:t>UART(TXD/RXD)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아두이노와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통신 가능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err="1"/>
              <a:t>아두이노</a:t>
            </a:r>
            <a:r>
              <a:rPr lang="en-US" altLang="ko-KR" sz="1400" dirty="0"/>
              <a:t>+HC06</a:t>
            </a:r>
            <a:r>
              <a:rPr lang="ko-KR" altLang="en-US" sz="1400" dirty="0"/>
              <a:t>은 </a:t>
            </a:r>
            <a:r>
              <a:rPr lang="ko-KR" altLang="en-US" sz="1400" dirty="0" err="1"/>
              <a:t>안드로이드폰과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페어링</a:t>
            </a:r>
            <a:r>
              <a:rPr lang="ko-KR" altLang="en-US" sz="1400" dirty="0"/>
              <a:t> 하여 </a:t>
            </a:r>
            <a:r>
              <a:rPr lang="ko-KR" altLang="en-US" sz="1400" dirty="0" smtClean="0"/>
              <a:t>명령어 송수신 가능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206318" y="2237030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/>
              <a:t>준비물</a:t>
            </a:r>
          </a:p>
          <a:p>
            <a:r>
              <a:rPr lang="en-US" altLang="ko-KR" sz="1400" dirty="0"/>
              <a:t>.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</a:t>
            </a:r>
            <a:r>
              <a:rPr lang="ko-KR" altLang="en-US" sz="1400" dirty="0" err="1" smtClean="0"/>
              <a:t>우노</a:t>
            </a:r>
            <a:endParaRPr lang="en-US" altLang="ko-KR" sz="1400" dirty="0"/>
          </a:p>
          <a:p>
            <a:r>
              <a:rPr lang="en-US" altLang="ko-KR" sz="1400" dirty="0"/>
              <a:t>. HC-06 </a:t>
            </a:r>
            <a:r>
              <a:rPr lang="ko-KR" altLang="en-US" sz="1400" dirty="0"/>
              <a:t>모듈</a:t>
            </a:r>
          </a:p>
          <a:p>
            <a:r>
              <a:rPr lang="en-US" altLang="ko-KR" sz="1400" dirty="0"/>
              <a:t>. </a:t>
            </a:r>
            <a:r>
              <a:rPr lang="ko-KR" altLang="en-US" sz="1400" dirty="0" err="1"/>
              <a:t>안드로이드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스마트폰</a:t>
            </a:r>
            <a:endParaRPr lang="ko-KR" altLang="en-US" sz="1400" dirty="0"/>
          </a:p>
          <a:p>
            <a:r>
              <a:rPr lang="en-US" altLang="ko-KR" sz="1400" dirty="0"/>
              <a:t>. </a:t>
            </a:r>
            <a:r>
              <a:rPr lang="en-US" altLang="ko-KR" sz="1400" dirty="0" smtClean="0"/>
              <a:t>PC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</a:t>
            </a:r>
            <a:r>
              <a:rPr lang="en-US" altLang="ko-KR" sz="1400" dirty="0"/>
              <a:t>IDE </a:t>
            </a:r>
            <a:r>
              <a:rPr lang="ko-KR" altLang="en-US" sz="1400" dirty="0"/>
              <a:t>환경</a:t>
            </a:r>
          </a:p>
        </p:txBody>
      </p:sp>
      <p:pic>
        <p:nvPicPr>
          <p:cNvPr id="18" name="Picture 2" descr="http://ai.esmplus.com/jnkgloballtd/btmod/hc06pcb_p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8" y="4501776"/>
            <a:ext cx="3759264" cy="140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06318" y="4317110"/>
            <a:ext cx="1029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HC-06 </a:t>
            </a:r>
            <a:r>
              <a:rPr lang="ko-KR" altLang="en-US" sz="1400" dirty="0"/>
              <a:t>모듈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8198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5378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블루투스</a:t>
            </a:r>
            <a:r>
              <a:rPr lang="ko-KR" altLang="en-US" b="1" dirty="0" smtClean="0"/>
              <a:t> 통신 개요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안드로이드</a:t>
            </a:r>
            <a:r>
              <a:rPr lang="ko-KR" altLang="en-US" sz="1400" dirty="0" smtClean="0">
                <a:latin typeface="+mn-ea"/>
              </a:rPr>
              <a:t> 기기간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통신을 이용하여 </a:t>
            </a:r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센서를 제어합니다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1233488"/>
            <a:ext cx="59001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HC-06 </a:t>
            </a:r>
            <a:r>
              <a:rPr lang="ko-KR" altLang="en-US" sz="1400" dirty="0" err="1"/>
              <a:t>블루투스</a:t>
            </a:r>
            <a:r>
              <a:rPr lang="ko-KR" altLang="en-US" sz="1400" dirty="0"/>
              <a:t> 모듈을 </a:t>
            </a:r>
            <a:r>
              <a:rPr lang="ko-KR" altLang="en-US" sz="1400" dirty="0" err="1"/>
              <a:t>안드로이드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앱과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연동 실습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en-US" altLang="ko-KR" sz="1400" dirty="0"/>
              <a:t>HC06</a:t>
            </a:r>
            <a:r>
              <a:rPr lang="ko-KR" altLang="en-US" sz="1400" dirty="0"/>
              <a:t>은 </a:t>
            </a:r>
            <a:r>
              <a:rPr lang="en-US" altLang="ko-KR" sz="1400" dirty="0"/>
              <a:t>UART(TXD/RXD)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아두이노와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통신 가능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err="1"/>
              <a:t>아두이노</a:t>
            </a:r>
            <a:r>
              <a:rPr lang="en-US" altLang="ko-KR" sz="1400" dirty="0"/>
              <a:t>+HC06</a:t>
            </a:r>
            <a:r>
              <a:rPr lang="ko-KR" altLang="en-US" sz="1400" dirty="0"/>
              <a:t>은 </a:t>
            </a:r>
            <a:r>
              <a:rPr lang="ko-KR" altLang="en-US" sz="1400" dirty="0" err="1"/>
              <a:t>안드로이드폰과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페어링</a:t>
            </a:r>
            <a:r>
              <a:rPr lang="ko-KR" altLang="en-US" sz="1400" dirty="0"/>
              <a:t> 하여 </a:t>
            </a:r>
            <a:r>
              <a:rPr lang="ko-KR" altLang="en-US" sz="1400" dirty="0" smtClean="0"/>
              <a:t>명령어 송수신 가능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206318" y="2237030"/>
            <a:ext cx="4572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HC-06 </a:t>
            </a:r>
            <a:r>
              <a:rPr lang="ko-KR" altLang="en-US" sz="1400" dirty="0" smtClean="0"/>
              <a:t>모듈</a:t>
            </a:r>
            <a:endParaRPr lang="en-US" altLang="ko-KR" sz="1400" dirty="0" smtClean="0"/>
          </a:p>
          <a:p>
            <a:r>
              <a:rPr lang="en-US" altLang="ko-KR" sz="1400" dirty="0"/>
              <a:t>– EDR </a:t>
            </a:r>
            <a:r>
              <a:rPr lang="ko-KR" altLang="en-US" sz="1400" dirty="0" err="1"/>
              <a:t>블루투스</a:t>
            </a:r>
            <a:r>
              <a:rPr lang="ko-KR" altLang="en-US" sz="1400" dirty="0"/>
              <a:t> </a:t>
            </a:r>
            <a:r>
              <a:rPr lang="en-US" altLang="ko-KR" sz="1400" dirty="0"/>
              <a:t>2.0, 2Mbps – 3Mbps </a:t>
            </a:r>
            <a:r>
              <a:rPr lang="ko-KR" altLang="en-US" sz="1400" dirty="0"/>
              <a:t>변조</a:t>
            </a:r>
          </a:p>
          <a:p>
            <a:r>
              <a:rPr lang="en-US" altLang="ko-KR" sz="1400" dirty="0"/>
              <a:t>– 2.4GHz </a:t>
            </a:r>
            <a:r>
              <a:rPr lang="ko-KR" altLang="en-US" sz="1400" dirty="0"/>
              <a:t>안테나 </a:t>
            </a:r>
            <a:r>
              <a:rPr lang="ko-KR" altLang="en-US" sz="1400" dirty="0" smtClean="0"/>
              <a:t>내장</a:t>
            </a:r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– </a:t>
            </a:r>
            <a:r>
              <a:rPr lang="ko-KR" altLang="en-US" sz="1400" dirty="0"/>
              <a:t>외부 </a:t>
            </a:r>
            <a:r>
              <a:rPr lang="en-US" altLang="ko-KR" sz="1400" dirty="0"/>
              <a:t>8Mbit FLASH</a:t>
            </a:r>
          </a:p>
          <a:p>
            <a:r>
              <a:rPr lang="en-US" altLang="ko-KR" sz="1400" dirty="0"/>
              <a:t>– 3.3V </a:t>
            </a:r>
            <a:r>
              <a:rPr lang="ko-KR" altLang="en-US" sz="1400" dirty="0" err="1"/>
              <a:t>저전압</a:t>
            </a:r>
            <a:r>
              <a:rPr lang="ko-KR" altLang="en-US" sz="1400" dirty="0"/>
              <a:t> 동작</a:t>
            </a:r>
          </a:p>
          <a:p>
            <a:r>
              <a:rPr lang="en-US" altLang="ko-KR" sz="1400" dirty="0"/>
              <a:t>– </a:t>
            </a:r>
            <a:r>
              <a:rPr lang="ko-KR" altLang="en-US" sz="1400" dirty="0"/>
              <a:t>옵션 </a:t>
            </a:r>
            <a:r>
              <a:rPr lang="en-US" altLang="ko-KR" sz="1400" dirty="0"/>
              <a:t>PIO </a:t>
            </a:r>
            <a:r>
              <a:rPr lang="ko-KR" altLang="en-US" sz="1400" dirty="0"/>
              <a:t>제어</a:t>
            </a:r>
          </a:p>
          <a:p>
            <a:r>
              <a:rPr lang="en-US" altLang="ko-KR" sz="1400" dirty="0"/>
              <a:t>– </a:t>
            </a:r>
            <a:r>
              <a:rPr lang="ko-KR" altLang="en-US" sz="1400" dirty="0"/>
              <a:t>표준 </a:t>
            </a:r>
            <a:r>
              <a:rPr lang="en-US" altLang="ko-KR" sz="1400" dirty="0"/>
              <a:t>HCI </a:t>
            </a:r>
            <a:r>
              <a:rPr lang="ko-KR" altLang="en-US" sz="1400" dirty="0"/>
              <a:t>포트 </a:t>
            </a:r>
            <a:r>
              <a:rPr lang="en-US" altLang="ko-KR" sz="1400" dirty="0"/>
              <a:t>(UART)</a:t>
            </a:r>
          </a:p>
          <a:p>
            <a:r>
              <a:rPr lang="en-US" altLang="ko-KR" sz="1400" dirty="0"/>
              <a:t>– SMD </a:t>
            </a:r>
            <a:r>
              <a:rPr lang="ko-KR" altLang="en-US" sz="1400" dirty="0"/>
              <a:t>배치 프로세스로 모듈</a:t>
            </a:r>
          </a:p>
          <a:p>
            <a:r>
              <a:rPr lang="en-US" altLang="ko-KR" sz="1400" dirty="0"/>
              <a:t>– RoHS </a:t>
            </a:r>
            <a:r>
              <a:rPr lang="ko-KR" altLang="en-US" sz="1400" dirty="0"/>
              <a:t>규제 절차</a:t>
            </a:r>
          </a:p>
          <a:p>
            <a:r>
              <a:rPr lang="en-US" altLang="ko-KR" sz="1400" dirty="0"/>
              <a:t>– </a:t>
            </a:r>
            <a:r>
              <a:rPr lang="ko-KR" altLang="en-US" sz="1400" dirty="0"/>
              <a:t>디지털 </a:t>
            </a:r>
            <a:r>
              <a:rPr lang="en-US" altLang="ko-KR" sz="1400" dirty="0"/>
              <a:t>2.4GHz </a:t>
            </a:r>
            <a:r>
              <a:rPr lang="ko-KR" altLang="en-US" sz="1400" dirty="0"/>
              <a:t>무선 송신</a:t>
            </a:r>
          </a:p>
          <a:p>
            <a:endParaRPr lang="ko-KR" altLang="en-US" sz="1400" dirty="0"/>
          </a:p>
          <a:p>
            <a:r>
              <a:rPr lang="en-US" altLang="ko-KR" sz="1400" dirty="0"/>
              <a:t>– CSR BC04 </a:t>
            </a:r>
            <a:r>
              <a:rPr lang="ko-KR" altLang="en-US" sz="1400" dirty="0" err="1"/>
              <a:t>블루투스</a:t>
            </a:r>
            <a:r>
              <a:rPr lang="ko-KR" altLang="en-US" sz="1400" dirty="0"/>
              <a:t> 칩 기술</a:t>
            </a:r>
          </a:p>
          <a:p>
            <a:r>
              <a:rPr lang="en-US" altLang="ko-KR" sz="1400" dirty="0"/>
              <a:t>– </a:t>
            </a:r>
            <a:r>
              <a:rPr lang="ko-KR" altLang="en-US" sz="1400" dirty="0"/>
              <a:t>크기 </a:t>
            </a:r>
            <a:r>
              <a:rPr lang="en-US" altLang="ko-KR" sz="1400" dirty="0"/>
              <a:t>(27mm × 13mm × 2mm)</a:t>
            </a:r>
          </a:p>
          <a:p>
            <a:r>
              <a:rPr lang="en-US" altLang="ko-KR" sz="1400" dirty="0"/>
              <a:t>– </a:t>
            </a:r>
            <a:r>
              <a:rPr lang="ko-KR" altLang="en-US" sz="1400" dirty="0" err="1"/>
              <a:t>블루투스</a:t>
            </a:r>
            <a:r>
              <a:rPr lang="ko-KR" altLang="en-US" sz="1400" dirty="0"/>
              <a:t> 클래스 </a:t>
            </a:r>
            <a:r>
              <a:rPr lang="en-US" altLang="ko-KR" sz="1400" dirty="0"/>
              <a:t>2 </a:t>
            </a:r>
            <a:r>
              <a:rPr lang="ko-KR" altLang="en-US" sz="1400" dirty="0"/>
              <a:t>전력 레벨</a:t>
            </a:r>
          </a:p>
          <a:p>
            <a:r>
              <a:rPr lang="en-US" altLang="ko-KR" sz="1400" dirty="0"/>
              <a:t>– </a:t>
            </a:r>
            <a:r>
              <a:rPr lang="ko-KR" altLang="en-US" sz="1400" dirty="0"/>
              <a:t>보관 온도 </a:t>
            </a:r>
            <a:r>
              <a:rPr lang="en-US" altLang="ko-KR" sz="1400" dirty="0"/>
              <a:t>: -40 +85</a:t>
            </a:r>
            <a:r>
              <a:rPr lang="ko-KR" altLang="en-US" sz="1400" dirty="0"/>
              <a:t>도</a:t>
            </a:r>
            <a:r>
              <a:rPr lang="en-US" altLang="ko-KR" sz="1400" dirty="0"/>
              <a:t>, </a:t>
            </a:r>
            <a:r>
              <a:rPr lang="ko-KR" altLang="en-US" sz="1400" dirty="0"/>
              <a:t>작동 온도 </a:t>
            </a:r>
            <a:r>
              <a:rPr lang="en-US" altLang="ko-KR" sz="1400" dirty="0"/>
              <a:t>: -25</a:t>
            </a:r>
            <a:r>
              <a:rPr lang="ko-KR" altLang="en-US" sz="1400" dirty="0"/>
              <a:t>으로 </a:t>
            </a:r>
            <a:r>
              <a:rPr lang="en-US" altLang="ko-KR" sz="1400" dirty="0"/>
              <a:t>75</a:t>
            </a:r>
            <a:r>
              <a:rPr lang="ko-KR" altLang="en-US" sz="1400" dirty="0"/>
              <a:t>도</a:t>
            </a:r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6866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5378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블루투스</a:t>
            </a:r>
            <a:r>
              <a:rPr lang="ko-KR" altLang="en-US" b="1" dirty="0" smtClean="0"/>
              <a:t> 통신 개요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안드로이드</a:t>
            </a:r>
            <a:r>
              <a:rPr lang="ko-KR" altLang="en-US" sz="1400" dirty="0" smtClean="0">
                <a:latin typeface="+mn-ea"/>
              </a:rPr>
              <a:t> 기기간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통신을 이용하여 </a:t>
            </a:r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센서를 제어합니다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1233488"/>
            <a:ext cx="59001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HC-06 </a:t>
            </a:r>
            <a:r>
              <a:rPr lang="ko-KR" altLang="en-US" sz="1400" dirty="0" err="1"/>
              <a:t>블루투스</a:t>
            </a:r>
            <a:r>
              <a:rPr lang="ko-KR" altLang="en-US" sz="1400" dirty="0"/>
              <a:t> 모듈을 </a:t>
            </a:r>
            <a:r>
              <a:rPr lang="ko-KR" altLang="en-US" sz="1400" dirty="0" err="1"/>
              <a:t>안드로이드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앱과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연동 실습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en-US" altLang="ko-KR" sz="1400" dirty="0"/>
              <a:t>HC06</a:t>
            </a:r>
            <a:r>
              <a:rPr lang="ko-KR" altLang="en-US" sz="1400" dirty="0"/>
              <a:t>은 </a:t>
            </a:r>
            <a:r>
              <a:rPr lang="en-US" altLang="ko-KR" sz="1400" dirty="0"/>
              <a:t>UART(TXD/RXD)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아두이노와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통신 가능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err="1"/>
              <a:t>아두이노</a:t>
            </a:r>
            <a:r>
              <a:rPr lang="en-US" altLang="ko-KR" sz="1400" dirty="0"/>
              <a:t>+HC06</a:t>
            </a:r>
            <a:r>
              <a:rPr lang="ko-KR" altLang="en-US" sz="1400" dirty="0"/>
              <a:t>은 </a:t>
            </a:r>
            <a:r>
              <a:rPr lang="ko-KR" altLang="en-US" sz="1400" dirty="0" err="1"/>
              <a:t>안드로이드폰과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페어링</a:t>
            </a:r>
            <a:r>
              <a:rPr lang="ko-KR" altLang="en-US" sz="1400" dirty="0"/>
              <a:t> 하여 </a:t>
            </a:r>
            <a:r>
              <a:rPr lang="ko-KR" altLang="en-US" sz="1400" dirty="0" smtClean="0"/>
              <a:t>명령어 송수신 가능</a:t>
            </a:r>
            <a:endParaRPr lang="ko-KR" altLang="en-US" sz="1400" dirty="0"/>
          </a:p>
        </p:txBody>
      </p:sp>
      <p:pic>
        <p:nvPicPr>
          <p:cNvPr id="3074" name="Picture 2" descr="http://postfiles8.naver.net/20160807_263/zeta0807_1470535813826Gtbbf_JPEG/K-20160807-401761.jpg?type=w7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8" y="2721008"/>
            <a:ext cx="3923862" cy="280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06318" y="2237030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회로 구성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0608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5378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블루투스</a:t>
            </a:r>
            <a:r>
              <a:rPr lang="ko-KR" altLang="en-US" b="1" dirty="0" smtClean="0"/>
              <a:t> 통신 개요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안드로이드</a:t>
            </a:r>
            <a:r>
              <a:rPr lang="ko-KR" altLang="en-US" sz="1400" dirty="0" smtClean="0">
                <a:latin typeface="+mn-ea"/>
              </a:rPr>
              <a:t> 기기간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통신을 이용하여 </a:t>
            </a:r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센서를 제어합니다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1233488"/>
            <a:ext cx="59001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HC-06 </a:t>
            </a:r>
            <a:r>
              <a:rPr lang="ko-KR" altLang="en-US" sz="1400" dirty="0" err="1"/>
              <a:t>블루투스</a:t>
            </a:r>
            <a:r>
              <a:rPr lang="ko-KR" altLang="en-US" sz="1400" dirty="0"/>
              <a:t> 모듈을 </a:t>
            </a:r>
            <a:r>
              <a:rPr lang="ko-KR" altLang="en-US" sz="1400" dirty="0" err="1"/>
              <a:t>안드로이드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앱과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연동 실습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en-US" altLang="ko-KR" sz="1400" dirty="0"/>
              <a:t>HC06</a:t>
            </a:r>
            <a:r>
              <a:rPr lang="ko-KR" altLang="en-US" sz="1400" dirty="0"/>
              <a:t>은 </a:t>
            </a:r>
            <a:r>
              <a:rPr lang="en-US" altLang="ko-KR" sz="1400" dirty="0"/>
              <a:t>UART(TXD/RXD)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아두이노와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통신 가능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err="1"/>
              <a:t>아두이노</a:t>
            </a:r>
            <a:r>
              <a:rPr lang="en-US" altLang="ko-KR" sz="1400" dirty="0"/>
              <a:t>+HC06</a:t>
            </a:r>
            <a:r>
              <a:rPr lang="ko-KR" altLang="en-US" sz="1400" dirty="0"/>
              <a:t>은 </a:t>
            </a:r>
            <a:r>
              <a:rPr lang="ko-KR" altLang="en-US" sz="1400" dirty="0" err="1"/>
              <a:t>안드로이드폰과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페어링</a:t>
            </a:r>
            <a:r>
              <a:rPr lang="ko-KR" altLang="en-US" sz="1400" dirty="0"/>
              <a:t> 하여 </a:t>
            </a:r>
            <a:r>
              <a:rPr lang="ko-KR" altLang="en-US" sz="1400" dirty="0" smtClean="0"/>
              <a:t>명령어 송수신 가능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206317" y="2403334"/>
            <a:ext cx="848360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rgbClr val="000000"/>
                </a:solidFill>
                <a:latin typeface="나눔고딕"/>
              </a:rPr>
              <a:t>안드로이드폰에서</a:t>
            </a:r>
            <a:r>
              <a:rPr lang="ko-KR" altLang="en-US" sz="1400" dirty="0">
                <a:solidFill>
                  <a:srgbClr val="000000"/>
                </a:solidFill>
                <a:latin typeface="나눔고딕"/>
              </a:rPr>
              <a:t>  수신한 문자가 있거나</a:t>
            </a:r>
            <a:r>
              <a:rPr lang="en-US" altLang="ko-KR" sz="1400" dirty="0">
                <a:solidFill>
                  <a:srgbClr val="000000"/>
                </a:solidFill>
                <a:latin typeface="나눔고딕"/>
              </a:rPr>
              <a:t>, PC </a:t>
            </a:r>
            <a:r>
              <a:rPr lang="ko-KR" altLang="en-US" sz="1400" dirty="0">
                <a:solidFill>
                  <a:srgbClr val="000000"/>
                </a:solidFill>
                <a:latin typeface="나눔고딕"/>
              </a:rPr>
              <a:t>시리얼 모니터가 송신할 경우 </a:t>
            </a:r>
            <a:r>
              <a:rPr lang="en-US" altLang="ko-KR" sz="1400" dirty="0">
                <a:solidFill>
                  <a:srgbClr val="000000"/>
                </a:solidFill>
                <a:latin typeface="나눔고딕"/>
              </a:rPr>
              <a:t>10ms </a:t>
            </a:r>
            <a:r>
              <a:rPr lang="ko-KR" altLang="en-US" sz="1400" dirty="0">
                <a:solidFill>
                  <a:srgbClr val="000000"/>
                </a:solidFill>
                <a:latin typeface="나눔고딕"/>
              </a:rPr>
              <a:t>정도의 </a:t>
            </a:r>
            <a:r>
              <a:rPr lang="en-US" altLang="ko-KR" sz="1400" dirty="0">
                <a:solidFill>
                  <a:srgbClr val="000000"/>
                </a:solidFill>
                <a:latin typeface="나눔고딕"/>
              </a:rPr>
              <a:t>delay</a:t>
            </a:r>
            <a:r>
              <a:rPr lang="ko-KR" altLang="en-US" sz="1400" dirty="0">
                <a:solidFill>
                  <a:srgbClr val="000000"/>
                </a:solidFill>
                <a:latin typeface="나눔고딕"/>
              </a:rPr>
              <a:t>를 주어 </a:t>
            </a:r>
            <a:r>
              <a:rPr lang="ko-KR" altLang="en-US" sz="1400" dirty="0" err="1">
                <a:solidFill>
                  <a:srgbClr val="000000"/>
                </a:solidFill>
                <a:latin typeface="나눔고딕"/>
              </a:rPr>
              <a:t>아두이노</a:t>
            </a:r>
            <a:r>
              <a:rPr lang="ko-KR" altLang="en-US" sz="1400" dirty="0">
                <a:solidFill>
                  <a:srgbClr val="000000"/>
                </a:solidFill>
                <a:latin typeface="나눔고딕"/>
              </a:rPr>
              <a:t> 보드에 내장되어있는 </a:t>
            </a:r>
            <a:r>
              <a:rPr lang="en-US" altLang="ko-KR" sz="1400" dirty="0" smtClean="0">
                <a:solidFill>
                  <a:srgbClr val="000000"/>
                </a:solidFill>
                <a:latin typeface="나눔고딕"/>
              </a:rPr>
              <a:t>13 LED</a:t>
            </a:r>
            <a:r>
              <a:rPr lang="ko-KR" altLang="en-US" sz="1400" dirty="0" smtClean="0">
                <a:solidFill>
                  <a:srgbClr val="000000"/>
                </a:solidFill>
                <a:latin typeface="나눔고딕"/>
              </a:rPr>
              <a:t>을 점멸</a:t>
            </a:r>
            <a:endParaRPr lang="en-US" altLang="ko-KR" sz="1400" dirty="0" smtClean="0">
              <a:solidFill>
                <a:srgbClr val="000000"/>
              </a:solidFill>
              <a:latin typeface="나눔고딕"/>
            </a:endParaRPr>
          </a:p>
          <a:p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 err="1" smtClean="0">
                <a:solidFill>
                  <a:srgbClr val="000000"/>
                </a:solidFill>
                <a:latin typeface="나눔고딕"/>
              </a:rPr>
              <a:t>아두이노에</a:t>
            </a:r>
            <a:r>
              <a:rPr lang="ko-KR" altLang="en-US" sz="1400" dirty="0" smtClean="0">
                <a:solidFill>
                  <a:srgbClr val="000000"/>
                </a:solidFill>
                <a:latin typeface="나눔고딕"/>
              </a:rPr>
              <a:t> 전원이 인가되면 </a:t>
            </a:r>
            <a:r>
              <a:rPr lang="en-US" altLang="ko-KR" sz="1400" dirty="0">
                <a:solidFill>
                  <a:srgbClr val="000000"/>
                </a:solidFill>
                <a:latin typeface="나눔고딕"/>
              </a:rPr>
              <a:t>HC-06 </a:t>
            </a:r>
            <a:r>
              <a:rPr lang="ko-KR" altLang="en-US" sz="1400" dirty="0">
                <a:solidFill>
                  <a:srgbClr val="000000"/>
                </a:solidFill>
                <a:latin typeface="나눔고딕"/>
              </a:rPr>
              <a:t>모듈의 </a:t>
            </a:r>
            <a:r>
              <a:rPr lang="en-US" altLang="ko-KR" sz="1400" dirty="0">
                <a:solidFill>
                  <a:srgbClr val="000000"/>
                </a:solidFill>
                <a:latin typeface="나눔고딕"/>
              </a:rPr>
              <a:t>LED</a:t>
            </a:r>
            <a:r>
              <a:rPr lang="ko-KR" altLang="en-US" sz="1400" dirty="0">
                <a:solidFill>
                  <a:srgbClr val="000000"/>
                </a:solidFill>
                <a:latin typeface="나눔고딕"/>
              </a:rPr>
              <a:t>가 </a:t>
            </a:r>
            <a:r>
              <a:rPr lang="ko-KR" altLang="en-US" sz="1400" dirty="0" smtClean="0">
                <a:solidFill>
                  <a:srgbClr val="000000"/>
                </a:solidFill>
                <a:latin typeface="나눔고딕"/>
              </a:rPr>
              <a:t>점멸</a:t>
            </a:r>
            <a:endParaRPr lang="en-US" altLang="ko-KR" sz="1400" dirty="0" smtClean="0">
              <a:solidFill>
                <a:srgbClr val="000000"/>
              </a:solidFill>
              <a:latin typeface="나눔고딕"/>
            </a:endParaRPr>
          </a:p>
          <a:p>
            <a:r>
              <a:rPr lang="ko-KR" altLang="en-US" sz="1400" dirty="0" err="1" smtClean="0">
                <a:solidFill>
                  <a:srgbClr val="000000"/>
                </a:solidFill>
                <a:latin typeface="나눔고딕"/>
              </a:rPr>
              <a:t>안드로이드</a:t>
            </a:r>
            <a:r>
              <a:rPr lang="ko-KR" altLang="en-US" sz="1400" dirty="0" smtClean="0">
                <a:solidFill>
                  <a:srgbClr val="000000"/>
                </a:solidFill>
                <a:latin typeface="나눔고딕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나눔고딕"/>
              </a:rPr>
              <a:t>앱과</a:t>
            </a:r>
            <a:r>
              <a:rPr lang="ko-KR" altLang="en-US" sz="1400" dirty="0">
                <a:solidFill>
                  <a:srgbClr val="000000"/>
                </a:solidFill>
                <a:latin typeface="나눔고딕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나눔고딕"/>
              </a:rPr>
              <a:t>페어링</a:t>
            </a:r>
            <a:r>
              <a:rPr lang="ko-KR" altLang="en-US" sz="1400" dirty="0">
                <a:solidFill>
                  <a:srgbClr val="000000"/>
                </a:solidFill>
                <a:latin typeface="나눔고딕"/>
              </a:rPr>
              <a:t> 되면 모듈의 </a:t>
            </a:r>
            <a:r>
              <a:rPr lang="en-US" altLang="ko-KR" sz="1400" dirty="0">
                <a:solidFill>
                  <a:srgbClr val="000000"/>
                </a:solidFill>
                <a:latin typeface="나눔고딕"/>
              </a:rPr>
              <a:t>LED</a:t>
            </a:r>
            <a:r>
              <a:rPr lang="ko-KR" altLang="en-US" sz="1400" dirty="0">
                <a:solidFill>
                  <a:srgbClr val="000000"/>
                </a:solidFill>
                <a:latin typeface="나눔고딕"/>
              </a:rPr>
              <a:t>가 계속 켜진 </a:t>
            </a:r>
            <a:r>
              <a:rPr lang="ko-KR" altLang="en-US" sz="1400" dirty="0" smtClean="0">
                <a:solidFill>
                  <a:srgbClr val="000000"/>
                </a:solidFill>
                <a:latin typeface="나눔고딕"/>
              </a:rPr>
              <a:t>상태로 유지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80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5378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블루투스</a:t>
            </a:r>
            <a:r>
              <a:rPr lang="ko-KR" altLang="en-US" b="1" dirty="0" smtClean="0"/>
              <a:t> 통신 개요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안드로이드</a:t>
            </a:r>
            <a:r>
              <a:rPr lang="ko-KR" altLang="en-US" sz="1400" dirty="0" smtClean="0">
                <a:latin typeface="+mn-ea"/>
              </a:rPr>
              <a:t> 기기간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통신을 이용하여 </a:t>
            </a:r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센서를 제어합니다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1233488"/>
            <a:ext cx="59001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HC-06 </a:t>
            </a:r>
            <a:r>
              <a:rPr lang="ko-KR" altLang="en-US" sz="1400" dirty="0" err="1"/>
              <a:t>블루투스</a:t>
            </a:r>
            <a:r>
              <a:rPr lang="ko-KR" altLang="en-US" sz="1400" dirty="0"/>
              <a:t> 모듈을 </a:t>
            </a:r>
            <a:r>
              <a:rPr lang="ko-KR" altLang="en-US" sz="1400" dirty="0" err="1"/>
              <a:t>안드로이드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앱과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연동 실습 코드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06318" y="1806143"/>
            <a:ext cx="74767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SoftwareSerial.h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&gt; //Software Serial Port </a:t>
            </a:r>
            <a:endParaRPr lang="en-US" altLang="ko-KR" sz="14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+mn-ea"/>
              </a:rPr>
              <a:t>#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define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RxD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2 </a:t>
            </a:r>
            <a:endParaRPr lang="en-US" altLang="ko-KR" sz="14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+mn-ea"/>
              </a:rPr>
              <a:t>#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define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TxD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3 </a:t>
            </a:r>
            <a:endParaRPr lang="en-US" altLang="ko-KR" sz="14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400" dirty="0" err="1" smtClean="0">
                <a:solidFill>
                  <a:srgbClr val="000000"/>
                </a:solidFill>
                <a:latin typeface="+mn-ea"/>
              </a:rPr>
              <a:t>SoftwareSerial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BTSerial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RxD,TxD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); 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</a:rPr>
              <a:t>//</a:t>
            </a:r>
            <a:r>
              <a:rPr lang="en-US" altLang="ko-KR" sz="1400" dirty="0"/>
              <a:t>Connect HC-06. Use your (TX, RX) </a:t>
            </a:r>
            <a:r>
              <a:rPr lang="en-US" altLang="ko-KR" sz="1400" dirty="0" smtClean="0"/>
              <a:t>settings</a:t>
            </a:r>
          </a:p>
          <a:p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400" dirty="0" err="1">
                <a:latin typeface="+mn-ea"/>
              </a:rPr>
              <a:t>int</a:t>
            </a:r>
            <a:r>
              <a:rPr lang="en-US" altLang="ko-KR" sz="1400" dirty="0">
                <a:latin typeface="+mn-ea"/>
              </a:rPr>
              <a:t> BOARD_LED = 13 ; // define LED Interface 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#</a:t>
            </a:r>
            <a:r>
              <a:rPr lang="en-US" altLang="ko-KR" sz="1400" dirty="0">
                <a:latin typeface="+mn-ea"/>
              </a:rPr>
              <a:t>define BAUDRATE 9600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</a:rPr>
              <a:t> </a:t>
            </a:r>
          </a:p>
          <a:p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void setup()  </a:t>
            </a:r>
          </a:p>
          <a:p>
            <a:r>
              <a:rPr lang="en-US" altLang="ko-KR" sz="1400" dirty="0">
                <a:latin typeface="+mn-ea"/>
              </a:rPr>
              <a:t>{</a:t>
            </a:r>
          </a:p>
          <a:p>
            <a:r>
              <a:rPr lang="en-US" altLang="ko-KR" sz="1400" dirty="0">
                <a:latin typeface="+mn-ea"/>
              </a:rPr>
              <a:t>  </a:t>
            </a:r>
            <a:r>
              <a:rPr lang="en-US" altLang="ko-KR" sz="1400" dirty="0" err="1">
                <a:latin typeface="+mn-ea"/>
              </a:rPr>
              <a:t>pinMode</a:t>
            </a:r>
            <a:r>
              <a:rPr lang="en-US" altLang="ko-KR" sz="1400" dirty="0">
                <a:latin typeface="+mn-ea"/>
              </a:rPr>
              <a:t> (BOARD_LED, OUTPUT) ;    	// define LED as output interface</a:t>
            </a:r>
          </a:p>
          <a:p>
            <a:r>
              <a:rPr lang="en-US" altLang="ko-KR" sz="1400" dirty="0">
                <a:latin typeface="+mn-ea"/>
              </a:rPr>
              <a:t>  </a:t>
            </a:r>
            <a:r>
              <a:rPr lang="en-US" altLang="ko-KR" sz="1400" dirty="0" err="1">
                <a:latin typeface="+mn-ea"/>
              </a:rPr>
              <a:t>digitalWrite</a:t>
            </a:r>
            <a:r>
              <a:rPr lang="en-US" altLang="ko-KR" sz="1400" dirty="0">
                <a:latin typeface="+mn-ea"/>
              </a:rPr>
              <a:t> (BOARD_LED, LOW);</a:t>
            </a:r>
          </a:p>
          <a:p>
            <a:r>
              <a:rPr lang="en-US" altLang="ko-KR" sz="1400" dirty="0">
                <a:latin typeface="+mn-ea"/>
              </a:rPr>
              <a:t>  </a:t>
            </a:r>
            <a:r>
              <a:rPr lang="en-US" altLang="ko-KR" sz="1400" dirty="0" err="1">
                <a:latin typeface="+mn-ea"/>
              </a:rPr>
              <a:t>Serial.begin</a:t>
            </a:r>
            <a:r>
              <a:rPr lang="en-US" altLang="ko-KR" sz="1400" dirty="0">
                <a:latin typeface="+mn-ea"/>
              </a:rPr>
              <a:t>(BAUDRATE);</a:t>
            </a:r>
          </a:p>
          <a:p>
            <a:r>
              <a:rPr lang="en-US" altLang="ko-KR" sz="1400" dirty="0">
                <a:latin typeface="+mn-ea"/>
              </a:rPr>
              <a:t>  </a:t>
            </a:r>
            <a:r>
              <a:rPr lang="en-US" altLang="ko-KR" sz="1400" dirty="0" err="1">
                <a:latin typeface="+mn-ea"/>
              </a:rPr>
              <a:t>Serial.println</a:t>
            </a:r>
            <a:r>
              <a:rPr lang="en-US" altLang="ko-KR" sz="1400" dirty="0">
                <a:latin typeface="+mn-ea"/>
              </a:rPr>
              <a:t>("Hello!");</a:t>
            </a:r>
          </a:p>
          <a:p>
            <a:r>
              <a:rPr lang="en-US" altLang="ko-KR" sz="1400" dirty="0">
                <a:latin typeface="+mn-ea"/>
              </a:rPr>
              <a:t>  </a:t>
            </a:r>
            <a:r>
              <a:rPr lang="en-US" altLang="ko-KR" sz="1400" dirty="0" err="1">
                <a:latin typeface="+mn-ea"/>
              </a:rPr>
              <a:t>BTSerial.begin</a:t>
            </a:r>
            <a:r>
              <a:rPr lang="en-US" altLang="ko-KR" sz="1400" dirty="0">
                <a:latin typeface="+mn-ea"/>
              </a:rPr>
              <a:t>(BAUDRATE);             // set the data rate for the BT port</a:t>
            </a:r>
          </a:p>
          <a:p>
            <a:r>
              <a:rPr lang="en-US" altLang="ko-KR" sz="1400" dirty="0" smtClean="0">
                <a:latin typeface="+mn-ea"/>
              </a:rPr>
              <a:t>}</a:t>
            </a:r>
          </a:p>
          <a:p>
            <a:endParaRPr lang="en-US" altLang="ko-KR" sz="1400" dirty="0">
              <a:latin typeface="+mn-ea"/>
            </a:endParaRPr>
          </a:p>
          <a:p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624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5378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블루투스</a:t>
            </a:r>
            <a:r>
              <a:rPr lang="ko-KR" altLang="en-US" b="1" dirty="0" smtClean="0"/>
              <a:t> 통신 개요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안드로이드</a:t>
            </a:r>
            <a:r>
              <a:rPr lang="ko-KR" altLang="en-US" sz="1400" dirty="0" smtClean="0">
                <a:latin typeface="+mn-ea"/>
              </a:rPr>
              <a:t> 기기간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통신을 이용하여 </a:t>
            </a:r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센서를 제어합니다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1233488"/>
            <a:ext cx="59001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HC-06 </a:t>
            </a:r>
            <a:r>
              <a:rPr lang="ko-KR" altLang="en-US" sz="1400" dirty="0" err="1"/>
              <a:t>블루투스</a:t>
            </a:r>
            <a:r>
              <a:rPr lang="ko-KR" altLang="en-US" sz="1400" dirty="0"/>
              <a:t> 모듈을 </a:t>
            </a:r>
            <a:r>
              <a:rPr lang="ko-KR" altLang="en-US" sz="1400" dirty="0" err="1"/>
              <a:t>안드로이드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앱과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연동 실습 코드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06318" y="1806143"/>
            <a:ext cx="747674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void loop()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// BT –&gt; Data –&gt; Serial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if (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BTSerial.available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())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Serial.write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BTSerial.read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());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digitalWrite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(BOARD_LED, HIGH);    delay(10);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// Serial –&gt; Data –&gt; BT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if (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Serial.available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())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BTSerial.write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Serial.read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());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digitalWrite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(BOARD_LED, HIGH);    delay(10);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digitalWrite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(BOARD_LED, LOW);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}</a:t>
            </a:r>
            <a:endParaRPr lang="en-US" altLang="ko-KR" sz="1400" dirty="0" smtClean="0">
              <a:latin typeface="+mn-ea"/>
            </a:endParaRPr>
          </a:p>
          <a:p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105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5378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블루투스</a:t>
            </a:r>
            <a:r>
              <a:rPr lang="ko-KR" altLang="en-US" b="1" dirty="0" smtClean="0"/>
              <a:t> 통신 개요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안드로이드</a:t>
            </a:r>
            <a:r>
              <a:rPr lang="ko-KR" altLang="en-US" sz="1400" dirty="0" smtClean="0">
                <a:latin typeface="+mn-ea"/>
              </a:rPr>
              <a:t> 기기간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통신을 이용하여 </a:t>
            </a:r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센서를 제어합니다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1233488"/>
            <a:ext cx="59001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HC-06 </a:t>
            </a:r>
            <a:r>
              <a:rPr lang="ko-KR" altLang="en-US" sz="1400" dirty="0" err="1"/>
              <a:t>블루투스</a:t>
            </a:r>
            <a:r>
              <a:rPr lang="ko-KR" altLang="en-US" sz="1400" dirty="0"/>
              <a:t> 모듈을 </a:t>
            </a:r>
            <a:r>
              <a:rPr lang="ko-KR" altLang="en-US" sz="1400" dirty="0" err="1"/>
              <a:t>안드로이드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앱과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연동 실습 코드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06318" y="1806143"/>
            <a:ext cx="74767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err="1"/>
              <a:t>안드로이드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앱</a:t>
            </a:r>
            <a:r>
              <a:rPr lang="ko-KR" altLang="en-US" sz="1400" b="1" dirty="0"/>
              <a:t> 소개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 err="1"/>
              <a:t>구글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플레이스토어에서 </a:t>
            </a:r>
            <a:r>
              <a:rPr lang="en-US" altLang="ko-KR" sz="1400" dirty="0" err="1"/>
              <a:t>bt</a:t>
            </a:r>
            <a:r>
              <a:rPr lang="en-US" altLang="ko-KR" sz="1400" dirty="0"/>
              <a:t> chat </a:t>
            </a:r>
            <a:r>
              <a:rPr lang="ko-KR" altLang="en-US" sz="1400" dirty="0" err="1"/>
              <a:t>아두이노를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검색</a:t>
            </a:r>
            <a:endParaRPr lang="en-US" altLang="ko-KR" sz="1400" dirty="0" smtClean="0"/>
          </a:p>
          <a:p>
            <a:r>
              <a:rPr lang="en-US" altLang="ko-KR" sz="1400" dirty="0"/>
              <a:t>BT Chat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블루투스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채팅 </a:t>
            </a:r>
            <a:r>
              <a:rPr lang="ko-KR" altLang="en-US" sz="1400" dirty="0" err="1" smtClean="0"/>
              <a:t>어플</a:t>
            </a:r>
            <a:r>
              <a:rPr lang="ko-KR" altLang="en-US" sz="1400" dirty="0" smtClean="0"/>
              <a:t> 다운로드</a:t>
            </a:r>
            <a:endParaRPr lang="en-US" altLang="ko-KR" sz="1400" dirty="0" smtClean="0"/>
          </a:p>
          <a:p>
            <a:r>
              <a:rPr lang="ko-KR" altLang="en-US" sz="1400" dirty="0" err="1" smtClean="0">
                <a:latin typeface="+mn-ea"/>
              </a:rPr>
              <a:t>앱</a:t>
            </a:r>
            <a:r>
              <a:rPr lang="ko-KR" altLang="en-US" sz="1400" dirty="0" smtClean="0">
                <a:latin typeface="+mn-ea"/>
              </a:rPr>
              <a:t> 소스는 </a:t>
            </a:r>
            <a:r>
              <a:rPr lang="en-US" altLang="ko-KR" sz="1400" dirty="0"/>
              <a:t> </a:t>
            </a:r>
            <a:r>
              <a:rPr lang="en-US" altLang="ko-KR" sz="1400" u="sng" dirty="0">
                <a:hlinkClick r:id="rId3"/>
              </a:rPr>
              <a:t>https://github.com/godstale/BTChat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6318" y="32273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 err="1" smtClean="0"/>
              <a:t>블루투스</a:t>
            </a:r>
            <a:r>
              <a:rPr lang="ko-KR" altLang="en-US" sz="1400" dirty="0" smtClean="0"/>
              <a:t> 연동 테스트</a:t>
            </a:r>
            <a:endParaRPr lang="ko-KR" altLang="en-US" sz="1400" dirty="0"/>
          </a:p>
          <a:p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보드와 </a:t>
            </a:r>
            <a:r>
              <a:rPr lang="ko-KR" altLang="en-US" sz="1400" dirty="0" err="1" smtClean="0"/>
              <a:t>안드로이드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폰의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블루투스</a:t>
            </a:r>
            <a:r>
              <a:rPr lang="ko-KR" altLang="en-US" sz="1400" dirty="0" smtClean="0"/>
              <a:t> 연동</a:t>
            </a:r>
            <a:endParaRPr lang="ko-KR" altLang="en-US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79" y="3750560"/>
            <a:ext cx="1724025" cy="29527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0665" y="3750560"/>
            <a:ext cx="17240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2802</TotalTime>
  <Words>944</Words>
  <Application>Microsoft Office PowerPoint</Application>
  <PresentationFormat>화면 슬라이드 쇼(4:3)</PresentationFormat>
  <Paragraphs>198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나눔고딕</vt:lpstr>
      <vt:lpstr>맑은 고딕</vt:lpstr>
      <vt:lpstr>-윤고딕330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♡유지♡</dc:creator>
  <cp:lastModifiedBy>노 태상</cp:lastModifiedBy>
  <cp:revision>343</cp:revision>
  <cp:lastPrinted>2016-11-01T05:57:52Z</cp:lastPrinted>
  <dcterms:created xsi:type="dcterms:W3CDTF">2016-05-19T08:11:56Z</dcterms:created>
  <dcterms:modified xsi:type="dcterms:W3CDTF">2018-08-23T17:34:38Z</dcterms:modified>
</cp:coreProperties>
</file>