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1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9" r:id="rId17"/>
    <p:sldId id="340" r:id="rId18"/>
    <p:sldId id="341" r:id="rId19"/>
    <p:sldId id="342" r:id="rId20"/>
    <p:sldId id="321" r:id="rId2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88249" autoAdjust="0"/>
  </p:normalViewPr>
  <p:slideViewPr>
    <p:cSldViewPr snapToGrid="0">
      <p:cViewPr>
        <p:scale>
          <a:sx n="100" d="100"/>
          <a:sy n="100" d="100"/>
        </p:scale>
        <p:origin x="2256" y="138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472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50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00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277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05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65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47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02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4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1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1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5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4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05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1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4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22.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프로젝트 </a:t>
            </a:r>
            <a:r>
              <a:rPr lang="en-US" altLang="ko-KR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3200" kern="0" spc="-15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폰으로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센서 제어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86328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앱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인벤터</a:t>
            </a:r>
            <a:r>
              <a:rPr lang="ko-KR" altLang="en-US" sz="1400" dirty="0" smtClean="0"/>
              <a:t> 블록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전송</a:t>
            </a:r>
            <a:endParaRPr lang="en-US" altLang="ko-KR" sz="1400" dirty="0" smtClean="0"/>
          </a:p>
          <a:p>
            <a:r>
              <a:rPr lang="en-US" altLang="ko-KR" sz="1400" dirty="0"/>
              <a:t>Send </a:t>
            </a:r>
            <a:r>
              <a:rPr lang="ko-KR" altLang="en-US" sz="1400" dirty="0"/>
              <a:t>버튼을 클릭하면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TextBox</a:t>
            </a:r>
            <a:r>
              <a:rPr lang="ko-KR" altLang="en-US" sz="1400" dirty="0"/>
              <a:t>에 있는 글자가 </a:t>
            </a:r>
            <a:r>
              <a:rPr lang="ko-KR" altLang="en-US" sz="1400" dirty="0" err="1"/>
              <a:t>아두이노로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전송</a:t>
            </a:r>
            <a:endParaRPr lang="en-US" altLang="ko-KR" sz="1400" dirty="0"/>
          </a:p>
          <a:p>
            <a:r>
              <a:rPr lang="ko-KR" altLang="en-US" sz="1400" dirty="0" err="1"/>
              <a:t>아두이노의</a:t>
            </a:r>
            <a:r>
              <a:rPr lang="ko-KR" altLang="en-US" sz="1400" dirty="0"/>
              <a:t> 시리얼 모니터에서 </a:t>
            </a:r>
            <a:r>
              <a:rPr lang="ko-KR" altLang="en-US" sz="1400" dirty="0" smtClean="0"/>
              <a:t>확인</a:t>
            </a:r>
            <a:endParaRPr lang="en-US" altLang="ko-KR" sz="1400" dirty="0"/>
          </a:p>
        </p:txBody>
      </p:sp>
      <p:pic>
        <p:nvPicPr>
          <p:cNvPr id="9218" name="Picture 2" descr="https://t1.daumcdn.net/cfile/tistory/2168753456D72E45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2088040"/>
            <a:ext cx="48387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앱인벤터</a:t>
            </a:r>
            <a:r>
              <a:rPr lang="ko-KR" altLang="en-US" b="1" dirty="0" smtClean="0"/>
              <a:t>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487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118410"/>
            <a:ext cx="863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초음파 </a:t>
            </a:r>
            <a:r>
              <a:rPr lang="ko-KR" altLang="en-US" sz="1400" dirty="0" smtClean="0"/>
              <a:t>센서 활용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센서 제어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206318" y="1555000"/>
            <a:ext cx="5900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앱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인벤터</a:t>
            </a:r>
            <a:r>
              <a:rPr lang="ko-KR" altLang="en-US" sz="1400" dirty="0" smtClean="0"/>
              <a:t> 화면 </a:t>
            </a:r>
            <a:r>
              <a:rPr lang="ko-KR" altLang="en-US" sz="1400" dirty="0"/>
              <a:t>구성</a:t>
            </a:r>
            <a:endParaRPr lang="ko-KR" altLang="en-US" sz="1400" dirty="0"/>
          </a:p>
        </p:txBody>
      </p:sp>
      <p:pic>
        <p:nvPicPr>
          <p:cNvPr id="10242" name="Picture 2" descr="https://t1.daumcdn.net/cfile/tistory/210334425721DD78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1991590"/>
            <a:ext cx="6938032" cy="47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118410"/>
            <a:ext cx="863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초음파 </a:t>
            </a:r>
            <a:r>
              <a:rPr lang="ko-KR" altLang="en-US" sz="1400" dirty="0" smtClean="0"/>
              <a:t>센서 활용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센서 제어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206318" y="1555000"/>
            <a:ext cx="5900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앱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인벤터</a:t>
            </a:r>
            <a:r>
              <a:rPr lang="ko-KR" altLang="en-US" sz="1400" dirty="0" smtClean="0"/>
              <a:t> 블록구성</a:t>
            </a:r>
            <a:endParaRPr lang="ko-KR" altLang="en-US" sz="1400" dirty="0"/>
          </a:p>
        </p:txBody>
      </p:sp>
      <p:pic>
        <p:nvPicPr>
          <p:cNvPr id="11266" name="Picture 2" descr="https://t1.daumcdn.net/cfile/tistory/2254A1425721DD720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68" y="1760537"/>
            <a:ext cx="6251632" cy="49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018184" y="2203504"/>
            <a:ext cx="2508194" cy="1280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이미지 분할</a:t>
            </a:r>
            <a:r>
              <a:rPr lang="en-US" altLang="ko-KR" dirty="0" smtClean="0">
                <a:solidFill>
                  <a:srgbClr val="FF0000"/>
                </a:solidFill>
              </a:rPr>
              <a:t>(3</a:t>
            </a:r>
            <a:r>
              <a:rPr lang="ko-KR" altLang="en-US" dirty="0" smtClean="0">
                <a:solidFill>
                  <a:srgbClr val="FF0000"/>
                </a:solidFill>
              </a:rPr>
              <a:t>개로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933825" y="2197127"/>
            <a:ext cx="857250" cy="1136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24275" y="3483977"/>
            <a:ext cx="798484" cy="9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33825" y="4610100"/>
            <a:ext cx="342092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118410"/>
            <a:ext cx="863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초음파 </a:t>
            </a:r>
            <a:r>
              <a:rPr lang="ko-KR" altLang="en-US" sz="1400" dirty="0" smtClean="0"/>
              <a:t>센서 활용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센서 제어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206318" y="1555000"/>
            <a:ext cx="5900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스케치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06318" y="199159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#include &lt;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SoftwareSerial.h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&gt;</a:t>
            </a: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/>
            </a:r>
            <a:br>
              <a:rPr lang="en-US" altLang="ko-KR" sz="1400" dirty="0">
                <a:solidFill>
                  <a:srgbClr val="5C5C5C"/>
                </a:solidFill>
                <a:latin typeface="+mn-ea"/>
              </a:rPr>
            </a:br>
            <a:endParaRPr lang="en-US" altLang="ko-KR" sz="1400" dirty="0">
              <a:solidFill>
                <a:srgbClr val="5C5C5C"/>
              </a:solidFill>
              <a:latin typeface="+mn-ea"/>
            </a:endParaRPr>
          </a:p>
          <a:p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SoftwareSerial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BTSerial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(2,3); //Rx, </a:t>
            </a:r>
            <a:r>
              <a:rPr lang="en-US" altLang="ko-KR" sz="1400" dirty="0" err="1" smtClean="0">
                <a:solidFill>
                  <a:srgbClr val="5C5C5C"/>
                </a:solidFill>
                <a:latin typeface="+mn-ea"/>
              </a:rPr>
              <a:t>Tx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/>
            </a:r>
            <a:br>
              <a:rPr lang="en-US" altLang="ko-KR" sz="1400" dirty="0">
                <a:solidFill>
                  <a:srgbClr val="5C5C5C"/>
                </a:solidFill>
                <a:latin typeface="+mn-ea"/>
              </a:rPr>
            </a:br>
            <a:endParaRPr lang="en-US" altLang="ko-KR" sz="1400" dirty="0">
              <a:solidFill>
                <a:srgbClr val="5C5C5C"/>
              </a:solidFill>
              <a:latin typeface="+mn-ea"/>
            </a:endParaRPr>
          </a:p>
          <a:p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int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 distance;</a:t>
            </a:r>
          </a:p>
          <a:p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int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 trig = 7;</a:t>
            </a:r>
          </a:p>
          <a:p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int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 echo = 6</a:t>
            </a:r>
            <a:r>
              <a:rPr lang="en-US" altLang="ko-KR" sz="1400" dirty="0" smtClean="0">
                <a:solidFill>
                  <a:srgbClr val="5C5C5C"/>
                </a:solidFill>
                <a:latin typeface="+mn-ea"/>
              </a:rPr>
              <a:t>;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/>
            </a:r>
            <a:br>
              <a:rPr lang="en-US" altLang="ko-KR" sz="1400" dirty="0">
                <a:solidFill>
                  <a:srgbClr val="5C5C5C"/>
                </a:solidFill>
                <a:latin typeface="+mn-ea"/>
              </a:rPr>
            </a:br>
            <a:endParaRPr lang="en-US" altLang="ko-KR" sz="1400" dirty="0">
              <a:solidFill>
                <a:srgbClr val="5C5C5C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void setup() {</a:t>
            </a: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 </a:t>
            </a: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Serial.begin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(9600);</a:t>
            </a: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BTSerial.begin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(9600</a:t>
            </a:r>
            <a:r>
              <a:rPr lang="en-US" altLang="ko-KR" sz="1400" dirty="0" smtClean="0">
                <a:solidFill>
                  <a:srgbClr val="5C5C5C"/>
                </a:solidFill>
                <a:latin typeface="+mn-ea"/>
              </a:rPr>
              <a:t>);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/>
            </a:r>
            <a:br>
              <a:rPr lang="en-US" altLang="ko-KR" sz="1400" dirty="0">
                <a:solidFill>
                  <a:srgbClr val="5C5C5C"/>
                </a:solidFill>
                <a:latin typeface="+mn-ea"/>
              </a:rPr>
            </a:br>
            <a:endParaRPr lang="en-US" altLang="ko-KR" sz="1400" dirty="0">
              <a:solidFill>
                <a:srgbClr val="5C5C5C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pinMode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(trig, OUTPUT);</a:t>
            </a: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pinMode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(echo, INPUT);</a:t>
            </a: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}</a:t>
            </a:r>
          </a:p>
          <a:p>
            <a:endParaRPr lang="en-US" altLang="ko-KR" sz="1400" dirty="0">
              <a:solidFill>
                <a:srgbClr val="5C5C5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16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118410"/>
            <a:ext cx="863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초음파 </a:t>
            </a:r>
            <a:r>
              <a:rPr lang="ko-KR" altLang="en-US" sz="1400" dirty="0" smtClean="0"/>
              <a:t>센서 활용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센서 제어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206318" y="1555000"/>
            <a:ext cx="5900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스케치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06318" y="1991590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400" dirty="0">
              <a:solidFill>
                <a:srgbClr val="5C5C5C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void loop() </a:t>
            </a:r>
            <a:r>
              <a:rPr lang="en-US" altLang="ko-KR" sz="1400" dirty="0" smtClean="0">
                <a:solidFill>
                  <a:srgbClr val="5C5C5C"/>
                </a:solidFill>
                <a:latin typeface="+mn-ea"/>
              </a:rPr>
              <a:t>{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/>
            </a:r>
            <a:br>
              <a:rPr lang="en-US" altLang="ko-KR" sz="1400" dirty="0">
                <a:solidFill>
                  <a:srgbClr val="5C5C5C"/>
                </a:solidFill>
                <a:latin typeface="+mn-ea"/>
              </a:rPr>
            </a:br>
            <a:endParaRPr lang="en-US" altLang="ko-KR" sz="1400" dirty="0">
              <a:solidFill>
                <a:srgbClr val="5C5C5C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digitalWrite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trig,HIGH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);</a:t>
            </a: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delayMicroseconds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(10);</a:t>
            </a: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digitalWrite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trig,LOW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);</a:t>
            </a:r>
          </a:p>
          <a:p>
            <a:endParaRPr lang="en-US" altLang="ko-KR" sz="1400" dirty="0">
              <a:solidFill>
                <a:srgbClr val="5C5C5C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 distance = 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pulseIn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echo,HIGH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) / 58;</a:t>
            </a: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/>
            </a:r>
            <a:br>
              <a:rPr lang="en-US" altLang="ko-KR" sz="1400" dirty="0">
                <a:solidFill>
                  <a:srgbClr val="5C5C5C"/>
                </a:solidFill>
                <a:latin typeface="+mn-ea"/>
              </a:rPr>
            </a:b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Serial.print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("Distance = ");</a:t>
            </a: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Serial.print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(distance);</a:t>
            </a: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Serial.println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(" cm");</a:t>
            </a:r>
          </a:p>
          <a:p>
            <a:endParaRPr lang="en-US" altLang="ko-KR" sz="1400" dirty="0">
              <a:solidFill>
                <a:srgbClr val="5C5C5C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 </a:t>
            </a:r>
            <a:r>
              <a:rPr lang="en-US" altLang="ko-KR" sz="1400" dirty="0" err="1">
                <a:solidFill>
                  <a:srgbClr val="5C5C5C"/>
                </a:solidFill>
                <a:latin typeface="+mn-ea"/>
              </a:rPr>
              <a:t>BTSerial.write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(distance);</a:t>
            </a: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 </a:t>
            </a:r>
          </a:p>
          <a:p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  delay(1000);</a:t>
            </a:r>
          </a:p>
          <a:p>
            <a:r>
              <a:rPr lang="en-US" altLang="ko-KR" sz="1400" dirty="0" smtClean="0">
                <a:solidFill>
                  <a:srgbClr val="5C5C5C"/>
                </a:solidFill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97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</a:t>
            </a:r>
            <a:r>
              <a:rPr lang="ko-KR" altLang="en-US" sz="1400" dirty="0" smtClean="0">
                <a:latin typeface="+mn-ea"/>
              </a:rPr>
              <a:t>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118410"/>
            <a:ext cx="863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센서 제어</a:t>
            </a:r>
            <a:endParaRPr lang="ko-KR" altLang="en-US" b="1" dirty="0"/>
          </a:p>
        </p:txBody>
      </p:sp>
      <p:pic>
        <p:nvPicPr>
          <p:cNvPr id="12292" name="Picture 4" descr="https://steemitimages.com/500x500/https:/i.imgur.com/HrRHk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6" y="1575987"/>
            <a:ext cx="2641657" cy="343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9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</a:t>
            </a:r>
            <a:r>
              <a:rPr lang="ko-KR" altLang="en-US" sz="1400" dirty="0" smtClean="0">
                <a:latin typeface="+mn-ea"/>
              </a:rPr>
              <a:t>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118410"/>
            <a:ext cx="86328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연결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/>
              <a:t>Bluetooth Rx -&gt; Arduino </a:t>
            </a:r>
            <a:r>
              <a:rPr lang="en-US" altLang="ko-KR" sz="1400" dirty="0" err="1"/>
              <a:t>txPin</a:t>
            </a:r>
            <a:r>
              <a:rPr lang="en-US" altLang="ko-KR" sz="1400" dirty="0"/>
              <a:t> - pin3</a:t>
            </a:r>
          </a:p>
          <a:p>
            <a:r>
              <a:rPr lang="en-US" altLang="ko-KR" sz="1400" dirty="0"/>
              <a:t>Bluetooth TX -&gt; Arduino </a:t>
            </a:r>
            <a:r>
              <a:rPr lang="en-US" altLang="ko-KR" sz="1400" dirty="0" err="1"/>
              <a:t>rxPin</a:t>
            </a:r>
            <a:r>
              <a:rPr lang="en-US" altLang="ko-KR" sz="1400" dirty="0"/>
              <a:t> - </a:t>
            </a:r>
            <a:r>
              <a:rPr lang="en-US" altLang="ko-KR" sz="1400" dirty="0" smtClean="0"/>
              <a:t>pin2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센서 제어</a:t>
            </a:r>
            <a:endParaRPr lang="ko-KR" altLang="en-US" b="1" dirty="0"/>
          </a:p>
        </p:txBody>
      </p:sp>
      <p:pic>
        <p:nvPicPr>
          <p:cNvPr id="18434" name="Picture 2" descr="https://steemitimages.com/500x500/https:/i.imgur.com/p80o4L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95" y="2233613"/>
            <a:ext cx="3003550" cy="380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</a:t>
            </a:r>
            <a:r>
              <a:rPr lang="ko-KR" altLang="en-US" sz="1400" dirty="0" smtClean="0">
                <a:latin typeface="+mn-ea"/>
              </a:rPr>
              <a:t>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118410"/>
            <a:ext cx="863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회로 구성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센서 제어</a:t>
            </a:r>
            <a:endParaRPr lang="ko-KR" altLang="en-US" b="1" dirty="0"/>
          </a:p>
        </p:txBody>
      </p:sp>
      <p:pic>
        <p:nvPicPr>
          <p:cNvPr id="19458" name="Picture 2" descr="https://steemitimages.com/0x0/https:/i.imgur.com/YNEJUh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1575987"/>
            <a:ext cx="3203736" cy="363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6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</a:t>
            </a:r>
            <a:r>
              <a:rPr lang="ko-KR" altLang="en-US" sz="1400" dirty="0" smtClean="0">
                <a:latin typeface="+mn-ea"/>
              </a:rPr>
              <a:t>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118410"/>
            <a:ext cx="863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스케치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센서 제어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76224" y="1575987"/>
            <a:ext cx="681037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#include &lt;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SoftwareSerial.h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&gt;</a:t>
            </a:r>
          </a:p>
          <a:p>
            <a:endParaRPr lang="en-US" altLang="ko-KR" sz="1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int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rxPin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= 2;</a:t>
            </a:r>
          </a:p>
          <a:p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int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txPin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= 3;</a:t>
            </a:r>
          </a:p>
          <a:p>
            <a:endParaRPr lang="en-US" altLang="ko-KR" sz="1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SoftwareSerial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mySerial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rxPin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txPin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);</a:t>
            </a:r>
          </a:p>
          <a:p>
            <a:endParaRPr lang="en-US" altLang="ko-KR" sz="1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int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cdspin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= A0;</a:t>
            </a:r>
          </a:p>
          <a:p>
            <a:endParaRPr lang="en-US" altLang="ko-KR" sz="1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void setup()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{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mySerial.begin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(9600); 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}</a:t>
            </a:r>
          </a:p>
          <a:p>
            <a:endParaRPr lang="en-US" altLang="ko-KR" sz="1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void loop()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{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int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m_cds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= map(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analogRead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cdspin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),0,1023,0,255);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 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mySerial.print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("CDS =  ");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mySerial.println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333333"/>
                </a:solidFill>
                <a:latin typeface="+mn-ea"/>
              </a:rPr>
              <a:t>m_cds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);  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 delay(1000);</a:t>
            </a:r>
          </a:p>
          <a:p>
            <a:r>
              <a:rPr lang="en-US" altLang="ko-KR" sz="1400" dirty="0" smtClean="0">
                <a:solidFill>
                  <a:srgbClr val="333333"/>
                </a:solidFill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78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</a:t>
            </a:r>
            <a:r>
              <a:rPr lang="ko-KR" altLang="en-US" sz="1400" dirty="0" smtClean="0">
                <a:latin typeface="+mn-ea"/>
              </a:rPr>
              <a:t>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118410"/>
            <a:ext cx="863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설계 및 구현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센서 제어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06318" y="172316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636363"/>
                </a:solidFill>
                <a:latin typeface="+mn-ea"/>
              </a:rPr>
              <a:t>팔레트 </a:t>
            </a:r>
            <a:r>
              <a:rPr lang="en-US" altLang="ko-KR" sz="1400" dirty="0">
                <a:solidFill>
                  <a:srgbClr val="636363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636363"/>
                </a:solidFill>
                <a:latin typeface="+mn-ea"/>
              </a:rPr>
              <a:t>사용자 인터페이스 </a:t>
            </a:r>
            <a:r>
              <a:rPr lang="en-US" altLang="ko-KR" sz="1400" dirty="0">
                <a:solidFill>
                  <a:srgbClr val="636363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636363"/>
                </a:solidFill>
                <a:latin typeface="+mn-ea"/>
              </a:rPr>
              <a:t>레이블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</a:t>
            </a:r>
          </a:p>
          <a:p>
            <a:r>
              <a:rPr lang="ko-KR" altLang="en-US" sz="1400" dirty="0" smtClean="0">
                <a:solidFill>
                  <a:srgbClr val="636363"/>
                </a:solidFill>
                <a:latin typeface="+mn-ea"/>
              </a:rPr>
              <a:t>팔레트 </a:t>
            </a:r>
            <a:r>
              <a:rPr lang="en-US" altLang="ko-KR" sz="1400" dirty="0">
                <a:solidFill>
                  <a:srgbClr val="636363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636363"/>
                </a:solidFill>
                <a:latin typeface="+mn-ea"/>
              </a:rPr>
              <a:t>사용자 인터페이스 </a:t>
            </a:r>
            <a:r>
              <a:rPr lang="en-US" altLang="ko-KR" sz="1400" dirty="0">
                <a:solidFill>
                  <a:srgbClr val="636363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636363"/>
                </a:solidFill>
                <a:latin typeface="+mn-ea"/>
              </a:rPr>
              <a:t>목록 선택 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636363"/>
                </a:solidFill>
                <a:latin typeface="+mn-ea"/>
              </a:rPr>
              <a:t>팔레트 </a:t>
            </a:r>
            <a:r>
              <a:rPr lang="en-US" altLang="ko-KR" sz="1400" dirty="0">
                <a:solidFill>
                  <a:srgbClr val="636363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636363"/>
                </a:solidFill>
                <a:latin typeface="+mn-ea"/>
              </a:rPr>
              <a:t>연결 </a:t>
            </a:r>
            <a:r>
              <a:rPr lang="en-US" altLang="ko-KR" sz="1400" dirty="0">
                <a:solidFill>
                  <a:srgbClr val="636363"/>
                </a:solidFill>
                <a:latin typeface="+mn-ea"/>
              </a:rPr>
              <a:t>- </a:t>
            </a:r>
            <a:r>
              <a:rPr lang="ko-KR" altLang="en-US" sz="1400" dirty="0" err="1">
                <a:solidFill>
                  <a:srgbClr val="636363"/>
                </a:solidFill>
                <a:latin typeface="+mn-ea"/>
              </a:rPr>
              <a:t>블루투스</a:t>
            </a:r>
            <a:r>
              <a:rPr lang="ko-KR" altLang="en-US" sz="1400" dirty="0">
                <a:solidFill>
                  <a:srgbClr val="636363"/>
                </a:solidFill>
                <a:latin typeface="+mn-ea"/>
              </a:rPr>
              <a:t> 클라이언트 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636363"/>
                </a:solidFill>
                <a:latin typeface="+mn-ea"/>
              </a:rPr>
              <a:t>팔레트 </a:t>
            </a:r>
            <a:r>
              <a:rPr lang="en-US" altLang="ko-KR" sz="1400" dirty="0">
                <a:solidFill>
                  <a:srgbClr val="636363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636363"/>
                </a:solidFill>
                <a:latin typeface="+mn-ea"/>
              </a:rPr>
              <a:t>센서 </a:t>
            </a:r>
            <a:r>
              <a:rPr lang="en-US" altLang="ko-KR" sz="1400" dirty="0">
                <a:solidFill>
                  <a:srgbClr val="636363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636363"/>
                </a:solidFill>
                <a:latin typeface="+mn-ea"/>
              </a:rPr>
              <a:t>시계 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636363"/>
                </a:solidFill>
                <a:latin typeface="+mn-ea"/>
              </a:rPr>
              <a:t>컴포넌트 </a:t>
            </a:r>
            <a:r>
              <a:rPr lang="en-US" altLang="ko-KR" sz="1400" dirty="0">
                <a:solidFill>
                  <a:srgbClr val="636363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636363"/>
                </a:solidFill>
                <a:latin typeface="+mn-ea"/>
              </a:rPr>
              <a:t>시계</a:t>
            </a:r>
            <a:r>
              <a:rPr lang="en-US" altLang="ko-KR" sz="1400" dirty="0">
                <a:solidFill>
                  <a:srgbClr val="636363"/>
                </a:solidFill>
                <a:latin typeface="+mn-ea"/>
              </a:rPr>
              <a:t>1 - </a:t>
            </a:r>
            <a:r>
              <a:rPr lang="ko-KR" altLang="en-US" sz="1400" dirty="0">
                <a:solidFill>
                  <a:srgbClr val="636363"/>
                </a:solidFill>
                <a:latin typeface="+mn-ea"/>
              </a:rPr>
              <a:t>속성 </a:t>
            </a:r>
            <a:r>
              <a:rPr lang="en-US" altLang="ko-KR" sz="1400" dirty="0">
                <a:solidFill>
                  <a:srgbClr val="636363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636363"/>
                </a:solidFill>
                <a:latin typeface="+mn-ea"/>
              </a:rPr>
              <a:t>타이머 간격 </a:t>
            </a:r>
            <a:r>
              <a:rPr lang="en-US" altLang="ko-KR" sz="1400" dirty="0">
                <a:solidFill>
                  <a:srgbClr val="636363"/>
                </a:solidFill>
                <a:latin typeface="+mn-ea"/>
              </a:rPr>
              <a:t>(3000) </a:t>
            </a:r>
            <a:endParaRPr lang="ko-KR" altLang="en-US" sz="1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20482" name="Picture 2" descr="43a90244ad374d1133a62b9c25070d17_14634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3259137"/>
            <a:ext cx="61912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앱인벤터</a:t>
            </a:r>
            <a:r>
              <a:rPr lang="ko-KR" altLang="en-US" b="1" dirty="0" smtClean="0"/>
              <a:t> 설계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앱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인벤터</a:t>
            </a:r>
            <a:r>
              <a:rPr lang="ko-KR" altLang="en-US" sz="1400" dirty="0" smtClean="0"/>
              <a:t> 화면 </a:t>
            </a:r>
            <a:r>
              <a:rPr lang="ko-KR" altLang="en-US" sz="1400" dirty="0"/>
              <a:t>구성</a:t>
            </a:r>
            <a:endParaRPr lang="ko-KR" altLang="en-US" sz="1400" dirty="0"/>
          </a:p>
        </p:txBody>
      </p:sp>
      <p:pic>
        <p:nvPicPr>
          <p:cNvPr id="1026" name="Picture 2" descr="https://t1.daumcdn.net/cfile/tistory/2404744156E97EE2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77" y="1710785"/>
            <a:ext cx="5871232" cy="378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앱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인벤터</a:t>
            </a:r>
            <a:r>
              <a:rPr lang="ko-KR" altLang="en-US" sz="1400" dirty="0" smtClean="0"/>
              <a:t> 화면 </a:t>
            </a:r>
            <a:r>
              <a:rPr lang="ko-KR" altLang="en-US" sz="1400" dirty="0"/>
              <a:t>구성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06318" y="1642859"/>
            <a:ext cx="86090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C5C5C"/>
                </a:solidFill>
                <a:latin typeface="Spoqa Han Sans"/>
              </a:rPr>
              <a:t>Select Bluetooth Client: </a:t>
            </a:r>
            <a:r>
              <a:rPr lang="ko-KR" altLang="en-US" sz="1400" dirty="0" smtClean="0">
                <a:solidFill>
                  <a:srgbClr val="5C5C5C"/>
                </a:solidFill>
                <a:latin typeface="Spoqa Han Sans"/>
              </a:rPr>
              <a:t>리스트 </a:t>
            </a:r>
            <a:r>
              <a:rPr lang="ko-KR" altLang="en-US" sz="1400" dirty="0" err="1" smtClean="0">
                <a:solidFill>
                  <a:srgbClr val="5C5C5C"/>
                </a:solidFill>
                <a:latin typeface="Spoqa Han Sans"/>
              </a:rPr>
              <a:t>피커</a:t>
            </a:r>
            <a:r>
              <a:rPr lang="en-US" altLang="ko-KR" sz="1400" dirty="0">
                <a:solidFill>
                  <a:srgbClr val="5C5C5C"/>
                </a:solidFill>
                <a:latin typeface="Spoqa Han Sans"/>
              </a:rPr>
              <a:t>, 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현재 연결 가능한 </a:t>
            </a:r>
            <a:r>
              <a:rPr lang="ko-KR" altLang="en-US" sz="1400" dirty="0" err="1">
                <a:solidFill>
                  <a:srgbClr val="5C5C5C"/>
                </a:solidFill>
                <a:latin typeface="Spoqa Han Sans"/>
              </a:rPr>
              <a:t>블루투스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 </a:t>
            </a:r>
            <a:r>
              <a:rPr lang="ko-KR" altLang="en-US" sz="1400" dirty="0" smtClean="0">
                <a:solidFill>
                  <a:srgbClr val="5C5C5C"/>
                </a:solidFill>
                <a:latin typeface="Spoqa Han Sans"/>
              </a:rPr>
              <a:t>기기 출력</a:t>
            </a:r>
            <a:r>
              <a:rPr lang="en-US" altLang="ko-KR" sz="1400" dirty="0" smtClean="0">
                <a:solidFill>
                  <a:srgbClr val="5C5C5C"/>
                </a:solidFill>
                <a:latin typeface="Spoqa Han Sans"/>
              </a:rPr>
              <a:t>. 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연결이 되면 </a:t>
            </a:r>
            <a:r>
              <a:rPr lang="ko-KR" altLang="en-US" sz="1400" dirty="0" smtClean="0">
                <a:solidFill>
                  <a:srgbClr val="5C5C5C"/>
                </a:solidFill>
                <a:latin typeface="Spoqa Han Sans"/>
              </a:rPr>
              <a:t>초록색배경</a:t>
            </a:r>
            <a:endParaRPr lang="en-US" altLang="ko-KR" sz="1400" dirty="0">
              <a:solidFill>
                <a:srgbClr val="5C5C5C"/>
              </a:solidFill>
              <a:latin typeface="Spoqa Han Sans"/>
            </a:endParaRPr>
          </a:p>
          <a:p>
            <a:endParaRPr lang="en-US" altLang="ko-KR" sz="1400" dirty="0" smtClean="0">
              <a:solidFill>
                <a:srgbClr val="5C5C5C"/>
              </a:solidFill>
              <a:latin typeface="Spoqa Han Sans"/>
            </a:endParaRPr>
          </a:p>
          <a:p>
            <a:r>
              <a:rPr lang="en-US" altLang="ko-KR" sz="1400" dirty="0" smtClean="0">
                <a:solidFill>
                  <a:srgbClr val="5C5C5C"/>
                </a:solidFill>
                <a:latin typeface="Spoqa Han Sans"/>
              </a:rPr>
              <a:t>Disconnect</a:t>
            </a:r>
            <a:r>
              <a:rPr lang="en-US" altLang="ko-KR" sz="1400" dirty="0">
                <a:solidFill>
                  <a:srgbClr val="5C5C5C"/>
                </a:solidFill>
                <a:latin typeface="Spoqa Han Sans"/>
              </a:rPr>
              <a:t>: 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버튼</a:t>
            </a:r>
            <a:r>
              <a:rPr lang="en-US" altLang="ko-KR" sz="1400" dirty="0">
                <a:solidFill>
                  <a:srgbClr val="5C5C5C"/>
                </a:solidFill>
                <a:latin typeface="Spoqa Han Sans"/>
              </a:rPr>
              <a:t>, 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연결된 후에 연결을 끊을 때 </a:t>
            </a:r>
            <a:r>
              <a:rPr lang="ko-KR" altLang="en-US" sz="1400" dirty="0" smtClean="0">
                <a:solidFill>
                  <a:srgbClr val="5C5C5C"/>
                </a:solidFill>
                <a:latin typeface="Spoqa Han Sans"/>
              </a:rPr>
              <a:t>사용</a:t>
            </a:r>
            <a:endParaRPr lang="en-US" altLang="ko-KR" sz="1400" dirty="0">
              <a:solidFill>
                <a:srgbClr val="5C5C5C"/>
              </a:solidFill>
              <a:latin typeface="Spoqa Han Sans"/>
            </a:endParaRPr>
          </a:p>
          <a:p>
            <a:endParaRPr lang="en-US" altLang="ko-KR" sz="1400" dirty="0" smtClean="0">
              <a:solidFill>
                <a:srgbClr val="5C5C5C"/>
              </a:solidFill>
              <a:latin typeface="Spoqa Han Sans"/>
            </a:endParaRPr>
          </a:p>
          <a:p>
            <a:r>
              <a:rPr lang="en-US" altLang="ko-KR" sz="1400" dirty="0" smtClean="0">
                <a:solidFill>
                  <a:srgbClr val="5C5C5C"/>
                </a:solidFill>
                <a:latin typeface="Spoqa Han Sans"/>
              </a:rPr>
              <a:t>Send </a:t>
            </a:r>
            <a:r>
              <a:rPr lang="en-US" altLang="ko-KR" sz="1400" dirty="0">
                <a:solidFill>
                  <a:srgbClr val="5C5C5C"/>
                </a:solidFill>
                <a:latin typeface="Spoqa Han Sans"/>
              </a:rPr>
              <a:t>Character, Text Box, Send 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버튼</a:t>
            </a:r>
            <a:r>
              <a:rPr lang="en-US" altLang="ko-KR" sz="1400" dirty="0">
                <a:solidFill>
                  <a:srgbClr val="5C5C5C"/>
                </a:solidFill>
                <a:latin typeface="Spoqa Han Sans"/>
              </a:rPr>
              <a:t>: 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글자를 </a:t>
            </a:r>
            <a:r>
              <a:rPr lang="ko-KR" altLang="en-US" sz="1400" dirty="0" err="1">
                <a:solidFill>
                  <a:srgbClr val="5C5C5C"/>
                </a:solidFill>
                <a:latin typeface="Spoqa Han Sans"/>
              </a:rPr>
              <a:t>입력받아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 </a:t>
            </a:r>
            <a:r>
              <a:rPr lang="ko-KR" altLang="en-US" sz="1400" dirty="0" err="1">
                <a:solidFill>
                  <a:srgbClr val="5C5C5C"/>
                </a:solidFill>
                <a:latin typeface="Spoqa Han Sans"/>
              </a:rPr>
              <a:t>아두이노로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 </a:t>
            </a:r>
            <a:r>
              <a:rPr lang="ko-KR" altLang="en-US" sz="1400" dirty="0" smtClean="0">
                <a:solidFill>
                  <a:srgbClr val="5C5C5C"/>
                </a:solidFill>
                <a:latin typeface="Spoqa Han Sans"/>
              </a:rPr>
              <a:t>전송</a:t>
            </a:r>
            <a:endParaRPr lang="en-US" altLang="ko-KR" sz="1400" dirty="0">
              <a:solidFill>
                <a:srgbClr val="5C5C5C"/>
              </a:solidFill>
              <a:latin typeface="Spoqa Han Sans"/>
            </a:endParaRPr>
          </a:p>
          <a:p>
            <a:endParaRPr lang="en-US" altLang="ko-KR" sz="1400" dirty="0" smtClean="0">
              <a:solidFill>
                <a:srgbClr val="5C5C5C"/>
              </a:solidFill>
              <a:latin typeface="Spoqa Han Sans"/>
            </a:endParaRPr>
          </a:p>
          <a:p>
            <a:r>
              <a:rPr lang="en-US" altLang="ko-KR" sz="1400" dirty="0" smtClean="0">
                <a:solidFill>
                  <a:srgbClr val="5C5C5C"/>
                </a:solidFill>
                <a:latin typeface="Spoqa Han Sans"/>
              </a:rPr>
              <a:t>Received </a:t>
            </a:r>
            <a:r>
              <a:rPr lang="en-US" altLang="ko-KR" sz="1400" dirty="0">
                <a:solidFill>
                  <a:srgbClr val="5C5C5C"/>
                </a:solidFill>
                <a:latin typeface="Spoqa Han Sans"/>
              </a:rPr>
              <a:t>Data: </a:t>
            </a:r>
            <a:r>
              <a:rPr lang="ko-KR" altLang="en-US" sz="1400" dirty="0" err="1">
                <a:solidFill>
                  <a:srgbClr val="5C5C5C"/>
                </a:solidFill>
                <a:latin typeface="Spoqa Han Sans"/>
              </a:rPr>
              <a:t>아두이노에서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 전송한 글자를 화면에 </a:t>
            </a:r>
            <a:r>
              <a:rPr lang="ko-KR" altLang="en-US" sz="1400" dirty="0" smtClean="0">
                <a:solidFill>
                  <a:srgbClr val="5C5C5C"/>
                </a:solidFill>
                <a:latin typeface="Spoqa Han Sans"/>
              </a:rPr>
              <a:t>출력</a:t>
            </a:r>
            <a:endParaRPr lang="en-US" altLang="ko-KR" sz="1400" dirty="0">
              <a:solidFill>
                <a:srgbClr val="5C5C5C"/>
              </a:solidFill>
              <a:latin typeface="Spoqa Han Sans"/>
            </a:endParaRPr>
          </a:p>
          <a:p>
            <a:endParaRPr lang="en-US" altLang="ko-KR" sz="1400" dirty="0" smtClean="0">
              <a:solidFill>
                <a:srgbClr val="5C5C5C"/>
              </a:solidFill>
              <a:latin typeface="Spoqa Han Sans"/>
            </a:endParaRPr>
          </a:p>
          <a:p>
            <a:r>
              <a:rPr lang="en-US" altLang="ko-KR" sz="1400" dirty="0" smtClean="0">
                <a:solidFill>
                  <a:srgbClr val="5C5C5C"/>
                </a:solidFill>
                <a:latin typeface="Spoqa Han Sans"/>
              </a:rPr>
              <a:t>BluetoothClient1</a:t>
            </a:r>
            <a:r>
              <a:rPr lang="en-US" altLang="ko-KR" sz="1400" dirty="0">
                <a:solidFill>
                  <a:srgbClr val="5C5C5C"/>
                </a:solidFill>
                <a:latin typeface="Spoqa Han Sans"/>
              </a:rPr>
              <a:t>: </a:t>
            </a:r>
            <a:r>
              <a:rPr lang="ko-KR" altLang="en-US" sz="1400" dirty="0" err="1">
                <a:solidFill>
                  <a:srgbClr val="5C5C5C"/>
                </a:solidFill>
                <a:latin typeface="Spoqa Han Sans"/>
              </a:rPr>
              <a:t>아두이노를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 </a:t>
            </a:r>
            <a:r>
              <a:rPr lang="ko-KR" altLang="en-US" sz="1400" dirty="0" err="1">
                <a:solidFill>
                  <a:srgbClr val="5C5C5C"/>
                </a:solidFill>
                <a:latin typeface="Spoqa Han Sans"/>
              </a:rPr>
              <a:t>블루투스로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 연결하여 데이터를 주고받는 기능을 </a:t>
            </a:r>
            <a:r>
              <a:rPr lang="ko-KR" altLang="en-US" sz="1400" dirty="0" smtClean="0">
                <a:solidFill>
                  <a:srgbClr val="5C5C5C"/>
                </a:solidFill>
                <a:latin typeface="Spoqa Han Sans"/>
              </a:rPr>
              <a:t>제공</a:t>
            </a:r>
            <a:endParaRPr lang="en-US" altLang="ko-KR" sz="1400" dirty="0">
              <a:solidFill>
                <a:srgbClr val="5C5C5C"/>
              </a:solidFill>
              <a:latin typeface="Spoqa Han Sans"/>
            </a:endParaRPr>
          </a:p>
          <a:p>
            <a:endParaRPr lang="en-US" altLang="ko-KR" sz="1400" dirty="0" smtClean="0">
              <a:solidFill>
                <a:srgbClr val="5C5C5C"/>
              </a:solidFill>
              <a:latin typeface="Spoqa Han Sans"/>
            </a:endParaRPr>
          </a:p>
          <a:p>
            <a:r>
              <a:rPr lang="en-US" altLang="ko-KR" sz="1400" dirty="0" smtClean="0">
                <a:solidFill>
                  <a:srgbClr val="5C5C5C"/>
                </a:solidFill>
                <a:latin typeface="Spoqa Han Sans"/>
              </a:rPr>
              <a:t>Clock1</a:t>
            </a:r>
            <a:r>
              <a:rPr lang="en-US" altLang="ko-KR" sz="1400" dirty="0">
                <a:solidFill>
                  <a:srgbClr val="5C5C5C"/>
                </a:solidFill>
                <a:latin typeface="Spoqa Han Sans"/>
              </a:rPr>
              <a:t>: 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정기적으로 </a:t>
            </a:r>
            <a:r>
              <a:rPr lang="ko-KR" altLang="en-US" sz="1400" dirty="0" err="1">
                <a:solidFill>
                  <a:srgbClr val="5C5C5C"/>
                </a:solidFill>
                <a:latin typeface="Spoqa Han Sans"/>
              </a:rPr>
              <a:t>블루투스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 연결이 되어 있는지</a:t>
            </a:r>
            <a:r>
              <a:rPr lang="en-US" altLang="ko-KR" sz="1400" dirty="0">
                <a:solidFill>
                  <a:srgbClr val="5C5C5C"/>
                </a:solidFill>
                <a:latin typeface="Spoqa Han Sans"/>
              </a:rPr>
              <a:t>, </a:t>
            </a:r>
            <a:r>
              <a:rPr lang="ko-KR" altLang="en-US" sz="1400" dirty="0" err="1">
                <a:solidFill>
                  <a:srgbClr val="5C5C5C"/>
                </a:solidFill>
                <a:latin typeface="Spoqa Han Sans"/>
              </a:rPr>
              <a:t>아두이노에서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 보내는 데이터가 있는지 </a:t>
            </a:r>
            <a:r>
              <a:rPr lang="ko-KR" altLang="en-US" sz="1400" dirty="0" smtClean="0">
                <a:solidFill>
                  <a:srgbClr val="5C5C5C"/>
                </a:solidFill>
                <a:latin typeface="Spoqa Han Sans"/>
              </a:rPr>
              <a:t>확인</a:t>
            </a:r>
            <a:r>
              <a:rPr lang="en-US" altLang="ko-KR" sz="1400" dirty="0">
                <a:solidFill>
                  <a:srgbClr val="5C5C5C"/>
                </a:solidFill>
                <a:latin typeface="Spoqa Han Sans"/>
              </a:rPr>
              <a:t> </a:t>
            </a:r>
          </a:p>
          <a:p>
            <a:endParaRPr lang="en-US" altLang="ko-KR" sz="1400" dirty="0" smtClean="0">
              <a:solidFill>
                <a:srgbClr val="5C5C5C"/>
              </a:solidFill>
              <a:latin typeface="Spoqa Han Sans"/>
            </a:endParaRPr>
          </a:p>
          <a:p>
            <a:r>
              <a:rPr lang="en-US" altLang="ko-KR" sz="1400" dirty="0" smtClean="0">
                <a:solidFill>
                  <a:srgbClr val="5C5C5C"/>
                </a:solidFill>
                <a:latin typeface="Spoqa Han Sans"/>
              </a:rPr>
              <a:t>Notifier1</a:t>
            </a:r>
            <a:r>
              <a:rPr lang="en-US" altLang="ko-KR" sz="1400" dirty="0">
                <a:solidFill>
                  <a:srgbClr val="5C5C5C"/>
                </a:solidFill>
                <a:latin typeface="Spoqa Han Sans"/>
              </a:rPr>
              <a:t>: 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문제가 발생할 때 화면에 경고 메시지를 </a:t>
            </a:r>
            <a:r>
              <a:rPr lang="ko-KR" altLang="en-US" sz="1400" dirty="0" smtClean="0">
                <a:solidFill>
                  <a:srgbClr val="5C5C5C"/>
                </a:solidFill>
                <a:latin typeface="Spoqa Han Sans"/>
              </a:rPr>
              <a:t>출력</a:t>
            </a:r>
            <a:endParaRPr lang="en-US" altLang="ko-KR" sz="1400" dirty="0">
              <a:solidFill>
                <a:srgbClr val="5C5C5C"/>
              </a:solidFill>
              <a:latin typeface="Spoqa Han Sans"/>
            </a:endParaRPr>
          </a:p>
          <a:p>
            <a:endParaRPr lang="en-US" altLang="ko-KR" sz="1400" dirty="0" smtClean="0">
              <a:solidFill>
                <a:srgbClr val="5C5C5C"/>
              </a:solidFill>
              <a:latin typeface="Spoqa Han Sans"/>
            </a:endParaRPr>
          </a:p>
          <a:p>
            <a:r>
              <a:rPr lang="en-US" altLang="ko-KR" sz="1400" dirty="0" smtClean="0">
                <a:solidFill>
                  <a:srgbClr val="5C5C5C"/>
                </a:solidFill>
                <a:latin typeface="Spoqa Han Sans"/>
              </a:rPr>
              <a:t>ActivityStarter1</a:t>
            </a:r>
            <a:r>
              <a:rPr lang="en-US" altLang="ko-KR" sz="1400" dirty="0">
                <a:solidFill>
                  <a:srgbClr val="5C5C5C"/>
                </a:solidFill>
                <a:latin typeface="Spoqa Han Sans"/>
              </a:rPr>
              <a:t>: </a:t>
            </a:r>
            <a:r>
              <a:rPr lang="ko-KR" altLang="en-US" sz="1400" dirty="0" err="1">
                <a:solidFill>
                  <a:srgbClr val="5C5C5C"/>
                </a:solidFill>
                <a:latin typeface="Spoqa Han Sans"/>
              </a:rPr>
              <a:t>블루투스가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 </a:t>
            </a:r>
            <a:r>
              <a:rPr lang="ko-KR" altLang="en-US" sz="1400" dirty="0" err="1">
                <a:solidFill>
                  <a:srgbClr val="5C5C5C"/>
                </a:solidFill>
                <a:latin typeface="Spoqa Han Sans"/>
              </a:rPr>
              <a:t>켜져있지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 않을 때 </a:t>
            </a:r>
            <a:r>
              <a:rPr lang="ko-KR" altLang="en-US" sz="1400" dirty="0" err="1">
                <a:solidFill>
                  <a:srgbClr val="5C5C5C"/>
                </a:solidFill>
                <a:latin typeface="Spoqa Han Sans"/>
              </a:rPr>
              <a:t>블루투스가</a:t>
            </a:r>
            <a:r>
              <a:rPr lang="ko-KR" altLang="en-US" sz="1400" dirty="0">
                <a:solidFill>
                  <a:srgbClr val="5C5C5C"/>
                </a:solidFill>
                <a:latin typeface="Spoqa Han Sans"/>
              </a:rPr>
              <a:t> 켜지도록 </a:t>
            </a:r>
            <a:r>
              <a:rPr lang="ko-KR" altLang="en-US" sz="1400" dirty="0" smtClean="0">
                <a:solidFill>
                  <a:srgbClr val="5C5C5C"/>
                </a:solidFill>
                <a:latin typeface="Spoqa Han Sans"/>
              </a:rPr>
              <a:t>요청</a:t>
            </a:r>
            <a:endParaRPr lang="en-US" altLang="ko-KR" sz="1400" b="0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앱인벤터</a:t>
            </a:r>
            <a:r>
              <a:rPr lang="ko-KR" altLang="en-US" b="1" dirty="0" smtClean="0"/>
              <a:t>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1669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앱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인벤터</a:t>
            </a:r>
            <a:r>
              <a:rPr lang="ko-KR" altLang="en-US" sz="1400" dirty="0" smtClean="0"/>
              <a:t> 블록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에러 처리</a:t>
            </a:r>
            <a:endParaRPr lang="ko-KR" altLang="en-US" sz="1400" dirty="0"/>
          </a:p>
        </p:txBody>
      </p:sp>
      <p:pic>
        <p:nvPicPr>
          <p:cNvPr id="2050" name="Picture 2" descr="https://t1.daumcdn.net/cfile/tistory/21683E3456D72E38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1806143"/>
            <a:ext cx="47910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앱인벤터</a:t>
            </a:r>
            <a:r>
              <a:rPr lang="ko-KR" altLang="en-US" b="1" dirty="0" smtClean="0"/>
              <a:t>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66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앱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인벤터</a:t>
            </a:r>
            <a:r>
              <a:rPr lang="ko-KR" altLang="en-US" sz="1400" dirty="0" smtClean="0"/>
              <a:t> 블록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실행여부 확인</a:t>
            </a:r>
            <a:endParaRPr lang="ko-KR" altLang="en-US" sz="1400" dirty="0"/>
          </a:p>
        </p:txBody>
      </p:sp>
      <p:pic>
        <p:nvPicPr>
          <p:cNvPr id="4098" name="Picture 2" descr="https://t1.daumcdn.net/cfile/tistory/26717C4056E26CD20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1664520"/>
            <a:ext cx="72390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앱인벤터</a:t>
            </a:r>
            <a:r>
              <a:rPr lang="ko-KR" altLang="en-US" b="1" dirty="0" smtClean="0"/>
              <a:t>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53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앱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인벤터</a:t>
            </a:r>
            <a:r>
              <a:rPr lang="ko-KR" altLang="en-US" sz="1400" dirty="0" smtClean="0"/>
              <a:t> 블록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목록</a:t>
            </a:r>
            <a:endParaRPr lang="en-US" altLang="ko-KR" sz="1400" dirty="0" smtClean="0"/>
          </a:p>
          <a:p>
            <a:r>
              <a:rPr lang="en-US" altLang="ko-KR" sz="1400" dirty="0"/>
              <a:t>Select Bluetooth Client</a:t>
            </a:r>
            <a:r>
              <a:rPr lang="ko-KR" altLang="en-US" sz="1400" dirty="0"/>
              <a:t>를 클릭하면 현재 연결 가능한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목록</a:t>
            </a:r>
            <a:endParaRPr lang="ko-KR" altLang="en-US" sz="1400" dirty="0"/>
          </a:p>
        </p:txBody>
      </p:sp>
      <p:pic>
        <p:nvPicPr>
          <p:cNvPr id="5122" name="Picture 2" descr="https://t1.daumcdn.net/cfile/tistory/2468543456D72E3C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2021586"/>
            <a:ext cx="58483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앱인벤터</a:t>
            </a:r>
            <a:r>
              <a:rPr lang="ko-KR" altLang="en-US" b="1" dirty="0" smtClean="0"/>
              <a:t>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9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앱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인벤터</a:t>
            </a:r>
            <a:r>
              <a:rPr lang="ko-KR" altLang="en-US" sz="1400" dirty="0" smtClean="0"/>
              <a:t> 블록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연결시도</a:t>
            </a:r>
            <a:endParaRPr lang="en-US" altLang="ko-KR" sz="1400" dirty="0" smtClean="0"/>
          </a:p>
        </p:txBody>
      </p:sp>
      <p:pic>
        <p:nvPicPr>
          <p:cNvPr id="6146" name="Picture 2" descr="https://t1.daumcdn.net/cfile/tistory/226B913456D72E3E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2056897"/>
            <a:ext cx="63912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앱인벤터</a:t>
            </a:r>
            <a:r>
              <a:rPr lang="ko-KR" altLang="en-US" b="1" dirty="0" smtClean="0"/>
              <a:t>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67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86328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앱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인벤터</a:t>
            </a:r>
            <a:r>
              <a:rPr lang="ko-KR" altLang="en-US" sz="1400" dirty="0" smtClean="0"/>
              <a:t> 블록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점검</a:t>
            </a:r>
            <a:endParaRPr lang="en-US" altLang="ko-KR" sz="1400" dirty="0" smtClean="0"/>
          </a:p>
          <a:p>
            <a:r>
              <a:rPr lang="ko-KR" altLang="en-US" sz="1400" dirty="0"/>
              <a:t>타이머가 정기적으로 돌면서 현재 </a:t>
            </a:r>
            <a:r>
              <a:rPr lang="ko-KR" altLang="en-US" sz="1400" dirty="0" err="1"/>
              <a:t>블루투스가</a:t>
            </a:r>
            <a:r>
              <a:rPr lang="ko-KR" altLang="en-US" sz="1400" dirty="0"/>
              <a:t> 연결되어 있는지 여부를 </a:t>
            </a:r>
            <a:r>
              <a:rPr lang="ko-KR" altLang="en-US" sz="1400" dirty="0" smtClean="0"/>
              <a:t>확인</a:t>
            </a:r>
            <a:endParaRPr lang="en-US" altLang="ko-KR" sz="1400" dirty="0"/>
          </a:p>
          <a:p>
            <a:r>
              <a:rPr lang="ko-KR" altLang="en-US" sz="1400" dirty="0"/>
              <a:t>그리고 </a:t>
            </a:r>
            <a:r>
              <a:rPr lang="ko-KR" altLang="en-US" sz="1400" dirty="0" err="1"/>
              <a:t>리스트피커의</a:t>
            </a:r>
            <a:r>
              <a:rPr lang="ko-KR" altLang="en-US" sz="1400" dirty="0"/>
              <a:t> 배경을 초록색으로 바꾸고 </a:t>
            </a:r>
            <a:r>
              <a:rPr lang="en-US" altLang="ko-KR" sz="1400" dirty="0"/>
              <a:t>"Connected"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변경</a:t>
            </a:r>
            <a:endParaRPr lang="en-US" altLang="ko-KR" sz="1400" dirty="0"/>
          </a:p>
          <a:p>
            <a:r>
              <a:rPr lang="ko-KR" altLang="en-US" sz="1400" dirty="0" smtClean="0"/>
              <a:t>외부에서 </a:t>
            </a:r>
            <a:r>
              <a:rPr lang="ko-KR" altLang="en-US" sz="1400" dirty="0"/>
              <a:t>데이터가 들어오는지 파악하여 만약 데이터가 있다면 </a:t>
            </a:r>
            <a:r>
              <a:rPr lang="en-US" altLang="ko-KR" sz="1400" dirty="0"/>
              <a:t>Received Data </a:t>
            </a:r>
            <a:r>
              <a:rPr lang="ko-KR" altLang="en-US" sz="1400" dirty="0"/>
              <a:t>옆 </a:t>
            </a:r>
            <a:r>
              <a:rPr lang="en-US" altLang="ko-KR" sz="1400" dirty="0"/>
              <a:t>Text Label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블루투스가</a:t>
            </a:r>
            <a:r>
              <a:rPr lang="ko-KR" altLang="en-US" sz="1400" dirty="0" smtClean="0"/>
              <a:t> 연결되지 않았다면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리스트피커의</a:t>
            </a:r>
            <a:r>
              <a:rPr lang="ko-KR" altLang="en-US" sz="1400" dirty="0" smtClean="0"/>
              <a:t> 배경을 회색으로 바꾸고</a:t>
            </a:r>
            <a:r>
              <a:rPr lang="en-US" altLang="ko-KR" sz="1400" dirty="0" smtClean="0"/>
              <a:t>, "Disconnected"</a:t>
            </a:r>
            <a:r>
              <a:rPr lang="ko-KR" altLang="en-US" sz="1400" dirty="0" smtClean="0"/>
              <a:t>라고 표시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7170" name="Picture 2" descr="https://t1.daumcdn.net/cfile/tistory/2668493456D72E42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58" y="2883361"/>
            <a:ext cx="8483601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앱인벤터</a:t>
            </a:r>
            <a:r>
              <a:rPr lang="ko-KR" altLang="en-US" b="1" dirty="0" smtClean="0"/>
              <a:t>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89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8632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앱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인벤터</a:t>
            </a:r>
            <a:r>
              <a:rPr lang="ko-KR" altLang="en-US" sz="1400" dirty="0" smtClean="0"/>
              <a:t> 블록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연결 종료</a:t>
            </a:r>
            <a:endParaRPr lang="en-US" altLang="ko-KR" sz="1400" dirty="0" smtClean="0"/>
          </a:p>
          <a:p>
            <a:r>
              <a:rPr lang="en-US" altLang="ko-KR" sz="1400" dirty="0"/>
              <a:t>Disconnect </a:t>
            </a:r>
            <a:r>
              <a:rPr lang="ko-KR" altLang="en-US" sz="1400" dirty="0"/>
              <a:t>버튼을 누르면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연결을 종료</a:t>
            </a:r>
            <a:endParaRPr lang="en-US" altLang="ko-KR" sz="1400" dirty="0" smtClean="0"/>
          </a:p>
        </p:txBody>
      </p:sp>
      <p:pic>
        <p:nvPicPr>
          <p:cNvPr id="8194" name="Picture 2" descr="https://t1.daumcdn.net/cfile/tistory/2268963456D72E43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1907907"/>
            <a:ext cx="366712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앱인벤터</a:t>
            </a:r>
            <a:r>
              <a:rPr lang="ko-KR" altLang="en-US" b="1" dirty="0" smtClean="0"/>
              <a:t>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67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2778</TotalTime>
  <Words>615</Words>
  <Application>Microsoft Office PowerPoint</Application>
  <PresentationFormat>화면 슬라이드 쇼(4:3)</PresentationFormat>
  <Paragraphs>161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Spoqa Han Sans</vt:lpstr>
      <vt:lpstr>맑은 고딕</vt:lpstr>
      <vt:lpstr>-윤고딕330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341</cp:revision>
  <cp:lastPrinted>2016-11-01T05:57:52Z</cp:lastPrinted>
  <dcterms:created xsi:type="dcterms:W3CDTF">2016-05-19T08:11:56Z</dcterms:created>
  <dcterms:modified xsi:type="dcterms:W3CDTF">2018-08-23T18:18:59Z</dcterms:modified>
</cp:coreProperties>
</file>