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1" r:id="rId2"/>
    <p:sldId id="312" r:id="rId3"/>
    <p:sldId id="324" r:id="rId4"/>
    <p:sldId id="322" r:id="rId5"/>
    <p:sldId id="323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21" r:id="rId1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5737" autoAdjust="0"/>
  </p:normalViewPr>
  <p:slideViewPr>
    <p:cSldViewPr snapToGrid="0">
      <p:cViewPr>
        <p:scale>
          <a:sx n="125" d="100"/>
          <a:sy n="125" d="100"/>
        </p:scale>
        <p:origin x="1536" y="-480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8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5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0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3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8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1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0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9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2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6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23.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프로젝트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사례분석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93813"/>
            <a:ext cx="82650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농업분야</a:t>
            </a:r>
            <a:endParaRPr lang="ko-KR" altLang="en-US" sz="1400" dirty="0"/>
          </a:p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농업에도 이용이 된다</a:t>
            </a:r>
            <a:r>
              <a:rPr lang="en-US" altLang="ko-KR" sz="1400" dirty="0"/>
              <a:t>. </a:t>
            </a:r>
            <a:endParaRPr lang="en-US" altLang="ko-KR" sz="1400" dirty="0" smtClean="0"/>
          </a:p>
          <a:p>
            <a:r>
              <a:rPr lang="ko-KR" altLang="en-US" sz="1400" dirty="0" smtClean="0"/>
              <a:t>연결된 </a:t>
            </a:r>
            <a:r>
              <a:rPr lang="ko-KR" altLang="en-US" sz="1400" dirty="0"/>
              <a:t>센서 등을 통하여 농작물에 물을 준다든지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 등에 민감한 식물의 경우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통하여 모니터링 하여 생장에 최적의 환경을 만든다던가 농업도 과학이 기반이 되는 만큼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활용하면 한층 더 과학적인 농업을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2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7" y="1293813"/>
            <a:ext cx="83806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EyeWriter</a:t>
            </a:r>
            <a:endParaRPr lang="ko-KR" altLang="en-US" sz="1400" dirty="0"/>
          </a:p>
          <a:p>
            <a:r>
              <a:rPr lang="en-US" altLang="ko-KR" sz="1400" dirty="0" err="1"/>
              <a:t>EyeWriter</a:t>
            </a:r>
            <a:r>
              <a:rPr lang="ko-KR" altLang="en-US" sz="1400" dirty="0"/>
              <a:t>는 눈동자의 움직임으로 그림을 그리거나 글씨를 쓸 수 있는 프로젝트로 </a:t>
            </a:r>
            <a:r>
              <a:rPr lang="en-US" altLang="ko-KR" sz="1400" dirty="0"/>
              <a:t>Free Art and Technology (FAT)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OpenFrameworks</a:t>
            </a:r>
            <a:r>
              <a:rPr lang="ko-KR" altLang="en-US" sz="1400" dirty="0"/>
              <a:t>와 </a:t>
            </a:r>
            <a:r>
              <a:rPr lang="en-US" altLang="ko-KR" sz="1400" dirty="0"/>
              <a:t>the Graffiti Research Lab, </a:t>
            </a:r>
            <a:r>
              <a:rPr lang="ko-KR" altLang="en-US" sz="1400" dirty="0"/>
              <a:t>그리고 전설적인 </a:t>
            </a:r>
            <a:r>
              <a:rPr lang="ko-KR" altLang="en-US" sz="1400" dirty="0" err="1"/>
              <a:t>그래피티</a:t>
            </a:r>
            <a:r>
              <a:rPr lang="ko-KR" altLang="en-US" sz="1400" dirty="0"/>
              <a:t> 아티스트였던 </a:t>
            </a:r>
            <a:r>
              <a:rPr lang="en-US" altLang="ko-KR" sz="1400" dirty="0"/>
              <a:t>Tony </a:t>
            </a:r>
            <a:r>
              <a:rPr lang="en-US" altLang="ko-KR" sz="1400" dirty="0" err="1"/>
              <a:t>Quan</a:t>
            </a:r>
            <a:r>
              <a:rPr lang="ko-KR" altLang="en-US" sz="1400" dirty="0"/>
              <a:t>과 협업으로 </a:t>
            </a:r>
            <a:r>
              <a:rPr lang="ko-KR" altLang="en-US" sz="1400" dirty="0" smtClean="0"/>
              <a:t>시작되었다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 smtClean="0"/>
              <a:t>희귀병으로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눈을 제외한 전신이 마비된 </a:t>
            </a:r>
            <a:r>
              <a:rPr lang="en-US" altLang="ko-KR" sz="1400" dirty="0"/>
              <a:t>Tony </a:t>
            </a:r>
            <a:r>
              <a:rPr lang="en-US" altLang="ko-KR" sz="1400" dirty="0" err="1"/>
              <a:t>Quan</a:t>
            </a:r>
            <a:r>
              <a:rPr lang="ko-KR" altLang="en-US" sz="1400" dirty="0"/>
              <a:t>에게 눈동자로 그림을 그릴 수 있도록 저비용의 </a:t>
            </a:r>
            <a:r>
              <a:rPr lang="ko-KR" altLang="en-US" sz="1400" dirty="0" err="1"/>
              <a:t>오픈소스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아이트랙킹</a:t>
            </a:r>
            <a:r>
              <a:rPr lang="ko-KR" altLang="en-US" sz="1400" dirty="0"/>
              <a:t> 시스템을 이용하여 그의 눈으로 공공장소에 레이저 </a:t>
            </a:r>
            <a:r>
              <a:rPr lang="ko-KR" altLang="en-US" sz="1400" dirty="0" err="1"/>
              <a:t>그래피티를</a:t>
            </a:r>
            <a:r>
              <a:rPr lang="ko-KR" altLang="en-US" sz="1400" dirty="0"/>
              <a:t> 실현할 수 있도록 </a:t>
            </a:r>
            <a:r>
              <a:rPr lang="ko-KR" altLang="en-US" sz="1400" dirty="0" smtClean="0"/>
              <a:t>해주었다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지금도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이용하여 누구나 </a:t>
            </a:r>
            <a:r>
              <a:rPr lang="en-US" altLang="ko-KR" sz="1400" dirty="0" err="1"/>
              <a:t>EyeWriter</a:t>
            </a:r>
            <a:r>
              <a:rPr lang="ko-KR" altLang="en-US" sz="1400" dirty="0"/>
              <a:t>를 제작 할 수 있도록 만드는 방법과 소스가 공개되어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 descr="p10601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" y="3404896"/>
            <a:ext cx="4310420" cy="285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7" y="1293813"/>
            <a:ext cx="8380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타이니파머에서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활용</a:t>
            </a:r>
            <a:endParaRPr lang="ko-KR" altLang="en-US" sz="1400" dirty="0"/>
          </a:p>
          <a:p>
            <a:r>
              <a:rPr lang="ko-KR" altLang="en-US" sz="1400" dirty="0" err="1"/>
              <a:t>타이니파머</a:t>
            </a:r>
            <a:r>
              <a:rPr lang="ko-KR" altLang="en-US" sz="1400" dirty="0"/>
              <a:t> 시스템에서 서브컨트롤러의 역할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BitMoss</a:t>
            </a:r>
            <a:r>
              <a:rPr lang="en-US" altLang="ko-KR" sz="1400" baseline="30000" dirty="0" err="1"/>
              <a:t>TM</a:t>
            </a:r>
            <a:r>
              <a:rPr lang="en-US" altLang="ko-KR" sz="1400" dirty="0"/>
              <a:t>)</a:t>
            </a:r>
            <a:r>
              <a:rPr lang="ko-KR" altLang="en-US" sz="1400" dirty="0"/>
              <a:t>을 수행하며 센서들과 연결되어 서버에 보내기 위한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CO2 </a:t>
            </a:r>
            <a:r>
              <a:rPr lang="ko-KR" altLang="en-US" sz="1400" dirty="0"/>
              <a:t>등의 환경정보를 수집하거나</a:t>
            </a:r>
            <a:r>
              <a:rPr lang="en-US" altLang="ko-KR" sz="1400" dirty="0"/>
              <a:t>(Sensor Mode) Relay </a:t>
            </a:r>
            <a:r>
              <a:rPr lang="ko-KR" altLang="en-US" sz="1400" dirty="0"/>
              <a:t>모듈들과 연결되어 개폐기</a:t>
            </a:r>
            <a:r>
              <a:rPr lang="en-US" altLang="ko-KR" sz="1400" dirty="0"/>
              <a:t>, </a:t>
            </a:r>
            <a:r>
              <a:rPr lang="ko-KR" altLang="en-US" sz="1400" dirty="0"/>
              <a:t>관수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난방시설등을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제어하는데에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사용된다</a:t>
            </a:r>
            <a:r>
              <a:rPr lang="en-US" altLang="ko-KR" sz="1400" dirty="0"/>
              <a:t>.</a:t>
            </a:r>
          </a:p>
        </p:txBody>
      </p:sp>
      <p:pic>
        <p:nvPicPr>
          <p:cNvPr id="2050" name="Picture 2" descr="main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6" y="3234074"/>
            <a:ext cx="7961805" cy="285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7" y="1293813"/>
            <a:ext cx="83806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Charlieplexed </a:t>
            </a:r>
            <a:r>
              <a:rPr lang="en-US" altLang="ko-KR" sz="1400" b="1" dirty="0" err="1"/>
              <a:t>ATTiny</a:t>
            </a:r>
            <a:r>
              <a:rPr lang="en-US" altLang="ko-KR" sz="1400" b="1" dirty="0"/>
              <a:t> LED Christmas </a:t>
            </a:r>
            <a:r>
              <a:rPr lang="en-US" altLang="ko-KR" sz="1400" b="1" dirty="0" smtClean="0"/>
              <a:t>Ornament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ko-KR" altLang="en-US" sz="1400" dirty="0"/>
              <a:t>매년 크리스마스에 </a:t>
            </a:r>
            <a:r>
              <a:rPr lang="ko-KR" altLang="en-US" sz="1400" dirty="0" err="1"/>
              <a:t>산타의</a:t>
            </a:r>
            <a:r>
              <a:rPr lang="ko-KR" altLang="en-US" sz="1400" dirty="0"/>
              <a:t> 선물이 기다려지기도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프로젝트는 크리스마스 </a:t>
            </a:r>
            <a:r>
              <a:rPr lang="ko-KR" altLang="en-US" sz="1400" dirty="0" err="1"/>
              <a:t>트리를</a:t>
            </a:r>
            <a:r>
              <a:rPr lang="ko-KR" altLang="en-US" sz="1400" dirty="0"/>
              <a:t> 연상케 </a:t>
            </a:r>
            <a:r>
              <a:rPr lang="ko-KR" altLang="en-US" sz="1400" dirty="0" smtClean="0"/>
              <a:t>한다</a:t>
            </a:r>
            <a:r>
              <a:rPr lang="en-US" altLang="ko-KR" sz="1400" dirty="0"/>
              <a:t>. Atmel ATTiny45 </a:t>
            </a:r>
            <a:r>
              <a:rPr lang="ko-KR" altLang="en-US" sz="1400" dirty="0"/>
              <a:t>마이크로 컨트롤러</a:t>
            </a:r>
            <a:r>
              <a:rPr lang="en-US" altLang="ko-KR" sz="1400" dirty="0"/>
              <a:t>, 5</a:t>
            </a:r>
            <a:r>
              <a:rPr lang="ko-KR" altLang="en-US" sz="1400" dirty="0"/>
              <a:t>개의 </a:t>
            </a:r>
            <a:r>
              <a:rPr lang="en-US" altLang="ko-KR" sz="1400" dirty="0"/>
              <a:t>IO</a:t>
            </a:r>
            <a:r>
              <a:rPr lang="ko-KR" altLang="en-US" sz="1400" dirty="0"/>
              <a:t>핀 </a:t>
            </a:r>
            <a:r>
              <a:rPr lang="en-US" altLang="ko-KR" sz="1400" dirty="0"/>
              <a:t>20</a:t>
            </a:r>
            <a:r>
              <a:rPr lang="ko-KR" altLang="en-US" sz="1400" dirty="0"/>
              <a:t>개의 </a:t>
            </a:r>
            <a:r>
              <a:rPr lang="en-US" altLang="ko-KR" sz="1400" dirty="0"/>
              <a:t>LED </a:t>
            </a:r>
            <a:r>
              <a:rPr lang="ko-KR" altLang="en-US" sz="1400" dirty="0"/>
              <a:t>모양으로 설계된 맞춤형 </a:t>
            </a:r>
            <a:r>
              <a:rPr lang="en-US" altLang="ko-KR" sz="1400" dirty="0"/>
              <a:t>PCB</a:t>
            </a:r>
            <a:r>
              <a:rPr lang="ko-KR" altLang="en-US" sz="1400" dirty="0"/>
              <a:t>는 완벽한 크리스마스 장식품을 만들기에 좋은 </a:t>
            </a:r>
            <a:r>
              <a:rPr lang="ko-KR" altLang="en-US" sz="1400" dirty="0" smtClean="0"/>
              <a:t>사례이다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3074" name="Picture 2" descr="Charlieplexed ATTiny LED Christmas O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2" y="2609742"/>
            <a:ext cx="6236466" cy="35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7" y="1293813"/>
            <a:ext cx="8380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/>
              <a:t>스마트팜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ko-KR" altLang="en-US" sz="1400" dirty="0" err="1"/>
              <a:t>스마트팜</a:t>
            </a:r>
            <a:r>
              <a:rPr lang="ko-KR" altLang="en-US" sz="1400" dirty="0"/>
              <a:t> 구현 </a:t>
            </a:r>
            <a:r>
              <a:rPr lang="ko-KR" altLang="en-US" sz="1400" dirty="0" err="1"/>
              <a:t>실습시</a:t>
            </a:r>
            <a:r>
              <a:rPr lang="ko-KR" altLang="en-US" sz="1400" dirty="0"/>
              <a:t> 원격으로 화분의 토양 습도를 모니터링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자동으로 공급하는 시나리오가 가능</a:t>
            </a:r>
            <a:endParaRPr lang="en-US" altLang="ko-KR" sz="1400" dirty="0"/>
          </a:p>
        </p:txBody>
      </p:sp>
      <p:pic>
        <p:nvPicPr>
          <p:cNvPr id="4098" name="Picture 2" descr="https://www.devicemart.co.kr/data/temp/003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0" y="2247920"/>
            <a:ext cx="56292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9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7" y="1293813"/>
            <a:ext cx="8380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/>
              <a:t>스마트팜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ko-KR" altLang="en-US" sz="1400" dirty="0" err="1"/>
              <a:t>스마트팜</a:t>
            </a:r>
            <a:r>
              <a:rPr lang="ko-KR" altLang="en-US" sz="1400" dirty="0"/>
              <a:t> 구현 </a:t>
            </a:r>
            <a:r>
              <a:rPr lang="ko-KR" altLang="en-US" sz="1400" dirty="0" err="1"/>
              <a:t>실습시</a:t>
            </a:r>
            <a:r>
              <a:rPr lang="ko-KR" altLang="en-US" sz="1400" dirty="0"/>
              <a:t> 원격으로 화분의 토양 습도를 모니터링 하고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자동으로 공급하는 시나리오가 가능</a:t>
            </a:r>
            <a:endParaRPr lang="en-US" altLang="ko-KR" sz="1400" dirty="0"/>
          </a:p>
        </p:txBody>
      </p:sp>
      <p:pic>
        <p:nvPicPr>
          <p:cNvPr id="5122" name="Picture 2" descr="Smart_Farm_Prototy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" y="2394016"/>
            <a:ext cx="5018513" cy="36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활용한 프로젝트 사례 분석을 통해 다양한 분야에서 적용 가능한 </a:t>
            </a:r>
            <a:r>
              <a:rPr lang="ko-KR" altLang="en-US" sz="1400" dirty="0" err="1" smtClean="0">
                <a:latin typeface="+mn-ea"/>
              </a:rPr>
              <a:t>아드이노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IoT</a:t>
            </a:r>
            <a:r>
              <a:rPr lang="ko-KR" altLang="en-US" sz="1400" dirty="0" smtClean="0">
                <a:latin typeface="+mn-ea"/>
              </a:rPr>
              <a:t>를 구현합니다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1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5346144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 사례</a:t>
            </a:r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chemeClr val="accent6"/>
                </a:solidFill>
              </a:rPr>
              <a:t>IoT</a:t>
            </a:r>
            <a:r>
              <a:rPr lang="en-US" altLang="ko-KR" sz="1400" dirty="0" smtClean="0">
                <a:solidFill>
                  <a:schemeClr val="accent6"/>
                </a:solidFill>
              </a:rPr>
              <a:t>(Internet of Things,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사물인터넷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accent6"/>
                </a:solidFill>
              </a:rPr>
              <a:t>  -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유선 및 무선으로 인터넷에 연결이 가능하고 다양한 입출력 핀을 통하여 각종 센서 및 릴레이 등의 값을 읽거나 제어가 가능합니다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b="0" dirty="0" smtClean="0">
              <a:solidFill>
                <a:schemeClr val="accent6"/>
              </a:solidFill>
            </a:endParaRPr>
          </a:p>
          <a:p>
            <a:r>
              <a:rPr lang="ko-KR" altLang="en-US" sz="1400" dirty="0" smtClean="0">
                <a:solidFill>
                  <a:schemeClr val="accent6"/>
                </a:solidFill>
              </a:rPr>
              <a:t>로봇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accent6"/>
                </a:solidFill>
              </a:rPr>
              <a:t>드론</a:t>
            </a:r>
            <a:r>
              <a:rPr lang="ko-KR" altLang="en-US" sz="1400" dirty="0" smtClean="0">
                <a:solidFill>
                  <a:schemeClr val="accent6"/>
                </a:solidFill>
              </a:rPr>
              <a:t> 등의 개발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accent6"/>
                </a:solidFill>
              </a:rPr>
              <a:t> 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-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아두이노는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DC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모터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스텝핑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모터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서보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모터의 정밀한 제어가 가능합니다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.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장애물 감지 센서와 모터를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아두이노와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연결하여 로봇을 만든다면 장애물을 피해가는 로봇 제작이 가능하며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기울기 센서 등을 이용하여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드론을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만들면 모터의 출력을 조절하여 뒤집어지지 않는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드론을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제작할 수 있습니다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b="0" dirty="0" smtClean="0">
              <a:solidFill>
                <a:schemeClr val="accent6"/>
              </a:solidFill>
            </a:endParaRPr>
          </a:p>
          <a:p>
            <a:pPr marL="0" indent="0"/>
            <a:r>
              <a:rPr lang="en-US" altLang="ko-KR" sz="1400" b="0" dirty="0">
                <a:solidFill>
                  <a:schemeClr val="accent6"/>
                </a:solidFill>
              </a:rPr>
              <a:t>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산업분야 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– 3D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프린터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, CNC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등의 공작기계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자동제어 분야</a:t>
            </a:r>
            <a:endParaRPr lang="en-US" altLang="ko-KR" sz="1400" b="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400" b="0" dirty="0">
                <a:solidFill>
                  <a:schemeClr val="accent6"/>
                </a:solidFill>
              </a:rPr>
              <a:t> 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-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여러 개의 스텝 모터를 제어하여 물건을 만드는 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3D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프린터나 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CNC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밀링머신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같은 공작기계의 제작이 가능합니다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b="0" dirty="0" smtClean="0">
              <a:solidFill>
                <a:schemeClr val="accent6"/>
              </a:solidFill>
            </a:endParaRPr>
          </a:p>
          <a:p>
            <a:pPr marL="0" indent="0"/>
            <a:r>
              <a:rPr lang="en-US" altLang="ko-KR" sz="1400" b="0" dirty="0" smtClean="0">
                <a:solidFill>
                  <a:schemeClr val="accent6"/>
                </a:solidFill>
              </a:rPr>
              <a:t>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예술 분야 </a:t>
            </a:r>
            <a:endParaRPr lang="en-US" altLang="ko-KR" sz="1400" b="0" dirty="0" smtClean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ko-KR" altLang="en-US" sz="1400" b="0" dirty="0" err="1" smtClean="0">
                <a:solidFill>
                  <a:schemeClr val="accent6"/>
                </a:solidFill>
              </a:rPr>
              <a:t>아두이노를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이용하여 다양한 창작 및 표현 활동이 가능합니다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. LED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아두이노로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제어하여 컬러 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LED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제작이 가능하며 게임 제작도 가능합니다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1400" b="0" dirty="0" smtClean="0">
              <a:solidFill>
                <a:schemeClr val="accent6"/>
              </a:solidFill>
            </a:endParaRPr>
          </a:p>
          <a:p>
            <a:pPr marL="0" indent="0"/>
            <a:r>
              <a:rPr lang="en-US" altLang="ko-KR" sz="1400" b="0" dirty="0">
                <a:solidFill>
                  <a:schemeClr val="accent6"/>
                </a:solidFill>
              </a:rPr>
              <a:t>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농업분야 </a:t>
            </a:r>
            <a:endParaRPr lang="en-US" altLang="ko-KR" sz="1400" b="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1400" b="0" dirty="0" smtClean="0">
                <a:solidFill>
                  <a:schemeClr val="accent6"/>
                </a:solidFill>
              </a:rPr>
              <a:t>–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연결된 센서를 활용하여 농작물에 물을 준다든지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온도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습도 등에 민감한 식물의 경우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아누이노를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통하여 </a:t>
            </a:r>
            <a:r>
              <a:rPr lang="ko-KR" altLang="en-US" sz="1400" b="0" dirty="0" err="1" smtClean="0">
                <a:solidFill>
                  <a:schemeClr val="accent6"/>
                </a:solidFill>
              </a:rPr>
              <a:t>모니터링하여</a:t>
            </a:r>
            <a:r>
              <a:rPr lang="ko-KR" altLang="en-US" sz="1400" b="0" dirty="0" smtClean="0">
                <a:solidFill>
                  <a:schemeClr val="accent6"/>
                </a:solidFill>
              </a:rPr>
              <a:t> 생장에 적합한 환경을 만들 수 있습니다</a:t>
            </a:r>
            <a:r>
              <a:rPr lang="en-US" altLang="ko-KR" sz="1400" b="0" dirty="0" smtClean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활용한 프로젝트 사례 분석을 통해 다양한 분야에서 적용 가능한 </a:t>
            </a:r>
            <a:r>
              <a:rPr lang="ko-KR" altLang="en-US" sz="1400" dirty="0" err="1" smtClean="0">
                <a:latin typeface="+mn-ea"/>
              </a:rPr>
              <a:t>아드이노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IoT</a:t>
            </a:r>
            <a:r>
              <a:rPr lang="ko-KR" altLang="en-US" sz="1400" dirty="0" smtClean="0">
                <a:latin typeface="+mn-ea"/>
              </a:rPr>
              <a:t>를 구현합니다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 smtClean="0">
                <a:latin typeface="+mn-ea"/>
              </a:rPr>
              <a:t>  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1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 사례</a:t>
            </a:r>
            <a:endParaRPr lang="en-US" altLang="ko-KR" sz="14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318" y="1382478"/>
            <a:ext cx="13584391" cy="5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5668768" descr="EMB00001f8806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839678"/>
            <a:ext cx="8023281" cy="493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식물 생장에 도움이 되는 환경을 제작하는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1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프로젝트 적용 사례</a:t>
            </a:r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아두이노를</a:t>
            </a:r>
            <a:r>
              <a:rPr lang="ko-KR" altLang="en-US" sz="1400" dirty="0" smtClean="0">
                <a:solidFill>
                  <a:schemeClr val="accent6"/>
                </a:solidFill>
              </a:rPr>
              <a:t> 활용하여 온도센서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습도센서 제어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블루투스</a:t>
            </a:r>
            <a:r>
              <a:rPr lang="ko-KR" altLang="en-US" sz="1400" dirty="0" smtClean="0">
                <a:solidFill>
                  <a:schemeClr val="accent6"/>
                </a:solidFill>
              </a:rPr>
              <a:t> 통신으로 제어</a:t>
            </a:r>
            <a:endParaRPr lang="en-US" altLang="ko-KR" sz="1400" b="0" dirty="0" smtClean="0">
              <a:solidFill>
                <a:schemeClr val="accent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06831" y="2764111"/>
            <a:ext cx="1387475" cy="3446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>
                <a:latin typeface="+mn-ea"/>
              </a:rPr>
              <a:t>아두이노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6131" y="4065861"/>
            <a:ext cx="1385888" cy="73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ea"/>
              </a:rPr>
              <a:t>Bluetooth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6" name="TextBox 11"/>
          <p:cNvSpPr txBox="1">
            <a:spLocks noChangeArrowheads="1"/>
          </p:cNvSpPr>
          <p:nvPr/>
        </p:nvSpPr>
        <p:spPr bwMode="auto">
          <a:xfrm>
            <a:off x="490481" y="2346297"/>
            <a:ext cx="1383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b="1" dirty="0">
                <a:latin typeface="+mn-ea"/>
                <a:ea typeface="+mn-ea"/>
              </a:rPr>
              <a:t>Smartphone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4906" y="2754586"/>
            <a:ext cx="1728788" cy="3455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944" y="3199086"/>
            <a:ext cx="1385887" cy="676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ea"/>
              </a:rPr>
              <a:t>Bluetooth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0481" y="4534174"/>
            <a:ext cx="1387475" cy="1169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latin typeface="+mn-ea"/>
              </a:rPr>
              <a:t>Application</a:t>
            </a:r>
          </a:p>
          <a:p>
            <a:pPr algn="ctr">
              <a:defRPr/>
            </a:pP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센서제어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ctr">
              <a:defRPr/>
            </a:pPr>
            <a:r>
              <a:rPr lang="ko-KR" altLang="en-US" sz="1600" dirty="0" err="1">
                <a:latin typeface="+mn-ea"/>
              </a:rPr>
              <a:t>센서값표시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74656" y="3875361"/>
            <a:ext cx="0" cy="65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523944" y="3892824"/>
            <a:ext cx="0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08681" y="5162824"/>
            <a:ext cx="1687513" cy="903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latin typeface="+mn-ea"/>
              </a:rPr>
              <a:t>모터 펌프 제어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99156" y="2826024"/>
            <a:ext cx="1697038" cy="727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latin typeface="+mn-ea"/>
              </a:rPr>
              <a:t>온도센서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83281" y="3689624"/>
            <a:ext cx="1712913" cy="727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latin typeface="+mn-ea"/>
              </a:rPr>
              <a:t>습도센서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5694306" y="3156224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5" idx="1"/>
          </p:cNvCxnSpPr>
          <p:nvPr/>
        </p:nvCxnSpPr>
        <p:spPr>
          <a:xfrm flipH="1" flipV="1">
            <a:off x="5694306" y="4053161"/>
            <a:ext cx="688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2" idx="1"/>
          </p:cNvCxnSpPr>
          <p:nvPr/>
        </p:nvCxnSpPr>
        <p:spPr>
          <a:xfrm>
            <a:off x="5694306" y="5615261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35" idx="3"/>
          </p:cNvCxnSpPr>
          <p:nvPr/>
        </p:nvCxnSpPr>
        <p:spPr>
          <a:xfrm rot="10800000" flipV="1">
            <a:off x="3902019" y="4434161"/>
            <a:ext cx="404812" cy="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10800000" flipV="1">
            <a:off x="2063694" y="4465911"/>
            <a:ext cx="425450" cy="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식물 생장에 도움이 되는 환경을 제작하는 프로젝트를 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1" name="TextBox 4"/>
          <p:cNvSpPr txBox="1">
            <a:spLocks noChangeArrowheads="1"/>
          </p:cNvSpPr>
          <p:nvPr/>
        </p:nvSpPr>
        <p:spPr bwMode="auto">
          <a:xfrm>
            <a:off x="206319" y="1233488"/>
            <a:ext cx="8135937" cy="81724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프로젝트 적용 사례</a:t>
            </a:r>
            <a:endParaRPr lang="en-US" altLang="ko-KR" sz="1400" dirty="0" smtClean="0"/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아두이노를</a:t>
            </a:r>
            <a:r>
              <a:rPr lang="ko-KR" altLang="en-US" sz="1400" dirty="0" smtClean="0">
                <a:solidFill>
                  <a:schemeClr val="accent6"/>
                </a:solidFill>
              </a:rPr>
              <a:t> 활용하여 온도센서</a:t>
            </a:r>
            <a:r>
              <a:rPr lang="en-US" altLang="ko-KR" sz="1400" dirty="0" smtClean="0">
                <a:solidFill>
                  <a:schemeClr val="accent6"/>
                </a:solidFill>
              </a:rPr>
              <a:t>,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습도센서 제어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r>
              <a:rPr lang="ko-KR" altLang="en-US" sz="1400" dirty="0" err="1" smtClean="0">
                <a:solidFill>
                  <a:schemeClr val="accent6"/>
                </a:solidFill>
              </a:rPr>
              <a:t>블루투스</a:t>
            </a:r>
            <a:r>
              <a:rPr lang="ko-KR" altLang="en-US" sz="1400" dirty="0" smtClean="0">
                <a:solidFill>
                  <a:schemeClr val="accent6"/>
                </a:solidFill>
              </a:rPr>
              <a:t> 통신으로 제어</a:t>
            </a:r>
            <a:endParaRPr lang="en-US" altLang="ko-KR" sz="1400" b="0" dirty="0" smtClean="0">
              <a:solidFill>
                <a:schemeClr val="accent6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689" y="4441274"/>
            <a:ext cx="941793" cy="598863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</a:rPr>
              <a:t>전원</a:t>
            </a:r>
            <a:r>
              <a:rPr lang="en-US" altLang="ko-KR" sz="1400" dirty="0">
                <a:latin typeface="+mn-ea"/>
              </a:rPr>
              <a:t>ON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45303" y="4449212"/>
            <a:ext cx="1352106" cy="600186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latin typeface="+mn-ea"/>
              </a:rPr>
              <a:t>센서데이터 측정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69339" y="4449212"/>
            <a:ext cx="1310799" cy="600186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</a:rPr>
              <a:t>모터 작동</a:t>
            </a:r>
            <a:endParaRPr lang="en-US" altLang="ko-KR" sz="1400" dirty="0" smtClean="0">
              <a:latin typeface="+mn-ea"/>
            </a:endParaRPr>
          </a:p>
          <a:p>
            <a:pPr algn="ctr">
              <a:defRPr/>
            </a:pPr>
            <a:r>
              <a:rPr lang="ko-KR" altLang="en-US" sz="1400" dirty="0" smtClean="0">
                <a:latin typeface="+mn-ea"/>
              </a:rPr>
              <a:t>조건 </a:t>
            </a:r>
            <a:r>
              <a:rPr lang="ko-KR" altLang="en-US" sz="1400" dirty="0">
                <a:latin typeface="+mn-ea"/>
              </a:rPr>
              <a:t>판정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083852" y="4450799"/>
            <a:ext cx="1204778" cy="598863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latin typeface="+mn-ea"/>
              </a:rPr>
              <a:t>모터제어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96764" y="4350786"/>
            <a:ext cx="1935907" cy="756181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</a:rPr>
              <a:t>모터제어 </a:t>
            </a:r>
            <a:r>
              <a:rPr lang="ko-KR" altLang="en-US" sz="1400" dirty="0">
                <a:latin typeface="+mn-ea"/>
              </a:rPr>
              <a:t>프로그램</a:t>
            </a:r>
            <a:endParaRPr lang="en-US" altLang="ko-KR" sz="1400" dirty="0">
              <a:latin typeface="+mn-ea"/>
            </a:endParaRPr>
          </a:p>
          <a:p>
            <a:pPr algn="ctr">
              <a:defRPr/>
            </a:pP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자동제어</a:t>
            </a:r>
            <a:r>
              <a:rPr lang="en-US" altLang="ko-KR" sz="1400" dirty="0">
                <a:latin typeface="+mn-ea"/>
              </a:rPr>
              <a:t>, </a:t>
            </a:r>
          </a:p>
          <a:p>
            <a:pPr algn="ctr">
              <a:defRPr/>
            </a:pPr>
            <a:r>
              <a:rPr lang="ko-KR" altLang="en-US" sz="1400" dirty="0" smtClean="0">
                <a:latin typeface="+mn-ea"/>
              </a:rPr>
              <a:t>수동제어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31" name="직선 화살표 연결선 30"/>
          <p:cNvCxnSpPr>
            <a:stCxn id="26" idx="3"/>
            <a:endCxn id="27" idx="1"/>
          </p:cNvCxnSpPr>
          <p:nvPr/>
        </p:nvCxnSpPr>
        <p:spPr>
          <a:xfrm>
            <a:off x="1042482" y="4740706"/>
            <a:ext cx="402821" cy="859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3"/>
            <a:endCxn id="28" idx="1"/>
          </p:cNvCxnSpPr>
          <p:nvPr/>
        </p:nvCxnSpPr>
        <p:spPr>
          <a:xfrm>
            <a:off x="2797409" y="4749305"/>
            <a:ext cx="47193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29" idx="1"/>
          </p:cNvCxnSpPr>
          <p:nvPr/>
        </p:nvCxnSpPr>
        <p:spPr>
          <a:xfrm>
            <a:off x="4580138" y="4749305"/>
            <a:ext cx="503714" cy="92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1180189" y="2315611"/>
            <a:ext cx="1811987" cy="719165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latin typeface="+mn-ea"/>
              </a:rPr>
              <a:t>스마트폰으로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algn="ctr">
              <a:defRPr/>
            </a:pPr>
            <a:r>
              <a:rPr lang="ko-KR" altLang="en-US" sz="1400" dirty="0">
                <a:latin typeface="+mn-ea"/>
              </a:rPr>
              <a:t>센서 데이터 전송</a:t>
            </a:r>
          </a:p>
        </p:txBody>
      </p:sp>
      <p:cxnSp>
        <p:nvCxnSpPr>
          <p:cNvPr id="51" name="직선 화살표 연결선 50"/>
          <p:cNvCxnSpPr>
            <a:stCxn id="27" idx="0"/>
            <a:endCxn id="43" idx="2"/>
          </p:cNvCxnSpPr>
          <p:nvPr/>
        </p:nvCxnSpPr>
        <p:spPr>
          <a:xfrm flipH="1" flipV="1">
            <a:off x="2086183" y="3034776"/>
            <a:ext cx="35173" cy="141443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3" idx="3"/>
            <a:endCxn id="30" idx="0"/>
          </p:cNvCxnSpPr>
          <p:nvPr/>
        </p:nvCxnSpPr>
        <p:spPr>
          <a:xfrm>
            <a:off x="2992176" y="2675194"/>
            <a:ext cx="4772542" cy="1675592"/>
          </a:xfrm>
          <a:prstGeom prst="bentConnector2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7157127" y="5916061"/>
            <a:ext cx="1310799" cy="758825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latin typeface="+mn-ea"/>
              </a:rPr>
              <a:t>센서값</a:t>
            </a:r>
            <a:r>
              <a:rPr lang="en-US" altLang="ko-KR" sz="1400" dirty="0">
                <a:latin typeface="+mn-ea"/>
              </a:rPr>
              <a:t>, </a:t>
            </a:r>
          </a:p>
          <a:p>
            <a:pPr algn="ctr">
              <a:defRPr/>
            </a:pPr>
            <a:r>
              <a:rPr lang="ko-KR" altLang="en-US" sz="1400" dirty="0" smtClean="0">
                <a:latin typeface="+mn-ea"/>
              </a:rPr>
              <a:t>모터 작동 </a:t>
            </a:r>
            <a:endParaRPr lang="en-US" altLang="ko-KR" sz="1400" dirty="0">
              <a:latin typeface="+mn-ea"/>
            </a:endParaRPr>
          </a:p>
          <a:p>
            <a:pPr algn="ctr">
              <a:defRPr/>
            </a:pPr>
            <a:r>
              <a:rPr lang="ko-KR" altLang="en-US" sz="1400" dirty="0">
                <a:latin typeface="+mn-ea"/>
              </a:rPr>
              <a:t>여부 표시</a:t>
            </a:r>
          </a:p>
        </p:txBody>
      </p:sp>
      <p:cxnSp>
        <p:nvCxnSpPr>
          <p:cNvPr id="54" name="직선 화살표 연결선 53"/>
          <p:cNvCxnSpPr>
            <a:stCxn id="30" idx="2"/>
            <a:endCxn id="53" idx="0"/>
          </p:cNvCxnSpPr>
          <p:nvPr/>
        </p:nvCxnSpPr>
        <p:spPr>
          <a:xfrm>
            <a:off x="7764718" y="5106967"/>
            <a:ext cx="47809" cy="80909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0" idx="1"/>
            <a:endCxn id="29" idx="3"/>
          </p:cNvCxnSpPr>
          <p:nvPr/>
        </p:nvCxnSpPr>
        <p:spPr>
          <a:xfrm flipH="1">
            <a:off x="6288630" y="4728877"/>
            <a:ext cx="508134" cy="2135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071153" y="3317325"/>
            <a:ext cx="1203402" cy="519544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>
                <a:latin typeface="+mn-ea"/>
              </a:rPr>
              <a:t>모터 제어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57" name="직선 화살표 연결선 56"/>
          <p:cNvCxnSpPr>
            <a:stCxn id="29" idx="0"/>
            <a:endCxn id="56" idx="2"/>
          </p:cNvCxnSpPr>
          <p:nvPr/>
        </p:nvCxnSpPr>
        <p:spPr>
          <a:xfrm flipH="1" flipV="1">
            <a:off x="5672854" y="3836869"/>
            <a:ext cx="13387" cy="61393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8" idx="0"/>
            <a:endCxn id="30" idx="0"/>
          </p:cNvCxnSpPr>
          <p:nvPr/>
        </p:nvCxnSpPr>
        <p:spPr>
          <a:xfrm rot="5400000" flipH="1" flipV="1">
            <a:off x="5795515" y="2480010"/>
            <a:ext cx="98426" cy="3839979"/>
          </a:xfrm>
          <a:prstGeom prst="bentConnector3">
            <a:avLst>
              <a:gd name="adj1" fmla="val 332256"/>
            </a:avLst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68"/>
          <p:cNvSpPr txBox="1">
            <a:spLocks noChangeArrowheads="1"/>
          </p:cNvSpPr>
          <p:nvPr/>
        </p:nvSpPr>
        <p:spPr bwMode="auto">
          <a:xfrm>
            <a:off x="3259108" y="4096064"/>
            <a:ext cx="1162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dirty="0" err="1" smtClean="0">
                <a:latin typeface="+mn-ea"/>
                <a:ea typeface="+mn-ea"/>
              </a:rPr>
              <a:t>습도약함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60" name="직사각형 69"/>
          <p:cNvSpPr>
            <a:spLocks noChangeArrowheads="1"/>
          </p:cNvSpPr>
          <p:nvPr/>
        </p:nvSpPr>
        <p:spPr bwMode="auto">
          <a:xfrm>
            <a:off x="3304366" y="5106967"/>
            <a:ext cx="2540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dirty="0" err="1" smtClean="0">
                <a:latin typeface="+mn-ea"/>
                <a:ea typeface="+mn-ea"/>
              </a:rPr>
              <a:t>습도강함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66764" y="2315611"/>
            <a:ext cx="772436" cy="756181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latin typeface="+mn-ea"/>
              </a:rPr>
              <a:t>어플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algn="ctr">
              <a:defRPr/>
            </a:pPr>
            <a:r>
              <a:rPr lang="ko-KR" altLang="en-US" sz="1400" dirty="0">
                <a:latin typeface="+mn-ea"/>
              </a:rPr>
              <a:t>제어</a:t>
            </a:r>
            <a:endParaRPr lang="en-US" altLang="ko-KR" sz="1400" dirty="0">
              <a:latin typeface="+mn-ea"/>
            </a:endParaRPr>
          </a:p>
          <a:p>
            <a:pPr algn="ctr">
              <a:defRPr/>
            </a:pPr>
            <a:r>
              <a:rPr lang="ko-KR" altLang="en-US" sz="1400" dirty="0">
                <a:latin typeface="+mn-ea"/>
              </a:rPr>
              <a:t>버튼</a:t>
            </a:r>
          </a:p>
        </p:txBody>
      </p:sp>
      <p:cxnSp>
        <p:nvCxnSpPr>
          <p:cNvPr id="63" name="직선 화살표 연결선 62"/>
          <p:cNvCxnSpPr>
            <a:stCxn id="62" idx="2"/>
          </p:cNvCxnSpPr>
          <p:nvPr/>
        </p:nvCxnSpPr>
        <p:spPr>
          <a:xfrm>
            <a:off x="8452982" y="3071792"/>
            <a:ext cx="58282" cy="127899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93813"/>
            <a:ext cx="8265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0000"/>
                </a:solidFill>
                <a:latin typeface="+mn-ea"/>
              </a:rPr>
              <a:t>IoT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(Internet of Things) -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사물인터넷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아두이노는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유선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무선으로 인터넷에 연결이 가능하다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또한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입출력 핀을 통하여 각종 센서 및 릴레이 등의 값을 읽거나 제어가 가능하므로 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err="1" smtClean="0">
                <a:solidFill>
                  <a:srgbClr val="000000"/>
                </a:solidFill>
                <a:latin typeface="+mn-ea"/>
              </a:rPr>
              <a:t>스마트폰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등을 이용하여 어디서나 인터넷이 연결되는 곳에서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집에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있는 각종 기기들의 제어가 가능하다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요즘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화두가 되고 있는 사물인터넷을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아두이노로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비교적 간단하게 구현이 가능한 것이다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광고에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많이 나오는 집에 도착하기 전에 에어컨이나 보일러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전등 등을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ON/OFF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하거나 집안에 누가 침입한다면 인터넷을 통해 알려주도록 하는 것 등이 가능한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것이다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72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7" y="1293813"/>
            <a:ext cx="8483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로봇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드론</a:t>
            </a:r>
            <a:r>
              <a:rPr lang="ko-KR" altLang="en-US" sz="1400" b="1" dirty="0"/>
              <a:t> 등의 개발</a:t>
            </a:r>
            <a:endParaRPr lang="ko-KR" altLang="en-US" sz="1400" dirty="0"/>
          </a:p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</a:t>
            </a:r>
            <a:r>
              <a:rPr lang="en-US" altLang="ko-KR" sz="1400" dirty="0"/>
              <a:t>DC</a:t>
            </a:r>
            <a:r>
              <a:rPr lang="ko-KR" altLang="en-US" sz="1400" dirty="0"/>
              <a:t>모터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스텝핑모터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서보모터의</a:t>
            </a:r>
            <a:r>
              <a:rPr lang="ko-KR" altLang="en-US" sz="1400" dirty="0"/>
              <a:t> 정밀한 제어가 가능하다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예를 </a:t>
            </a:r>
            <a:r>
              <a:rPr lang="ko-KR" altLang="en-US" sz="1400" dirty="0"/>
              <a:t>들어 장애물 감지 센서와 모터를 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연결하여 로봇을 만든다면 </a:t>
            </a:r>
            <a:endParaRPr lang="en-US" altLang="ko-KR" sz="1400" dirty="0" smtClean="0"/>
          </a:p>
          <a:p>
            <a:r>
              <a:rPr lang="ko-KR" altLang="en-US" sz="1400" dirty="0" smtClean="0"/>
              <a:t>장애물을 </a:t>
            </a:r>
            <a:r>
              <a:rPr lang="ko-KR" altLang="en-US" sz="1400" dirty="0"/>
              <a:t>피해가는 로봇을 만들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기울기 </a:t>
            </a:r>
            <a:r>
              <a:rPr lang="ko-KR" altLang="en-US" sz="1400" dirty="0"/>
              <a:t>센서 등을 이용하여 </a:t>
            </a:r>
            <a:r>
              <a:rPr lang="ko-KR" altLang="en-US" sz="1400" dirty="0" err="1"/>
              <a:t>드론을</a:t>
            </a:r>
            <a:r>
              <a:rPr lang="ko-KR" altLang="en-US" sz="1400" dirty="0"/>
              <a:t> 만들면 모터의 출력을 조절하여 뒤집어지지 않는 </a:t>
            </a:r>
            <a:r>
              <a:rPr lang="ko-KR" altLang="en-US" sz="1400" dirty="0" err="1"/>
              <a:t>드론을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만들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물론 </a:t>
            </a:r>
            <a:r>
              <a:rPr lang="ko-KR" altLang="en-US" sz="1400" dirty="0"/>
              <a:t>로봇이나 </a:t>
            </a:r>
            <a:r>
              <a:rPr lang="ko-KR" altLang="en-US" sz="1400" dirty="0" err="1"/>
              <a:t>드론</a:t>
            </a:r>
            <a:r>
              <a:rPr lang="ko-KR" altLang="en-US" sz="1400" dirty="0"/>
              <a:t> 등은 </a:t>
            </a:r>
            <a:r>
              <a:rPr lang="ko-KR" altLang="en-US" sz="1400" dirty="0" err="1"/>
              <a:t>와이파이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블루투스</a:t>
            </a:r>
            <a:r>
              <a:rPr lang="ko-KR" altLang="en-US" sz="1400" dirty="0"/>
              <a:t> 등과 연결하여 </a:t>
            </a:r>
            <a:r>
              <a:rPr lang="en-US" altLang="ko-KR" sz="1400" dirty="0"/>
              <a:t>RC </a:t>
            </a:r>
            <a:r>
              <a:rPr lang="ko-KR" altLang="en-US" sz="1400" dirty="0"/>
              <a:t>처럼 원격으로 조정도 </a:t>
            </a:r>
            <a:r>
              <a:rPr lang="ko-KR" altLang="en-US" sz="1400" dirty="0" smtClean="0"/>
              <a:t>가능하다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72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93813"/>
            <a:ext cx="78656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산업분야 </a:t>
            </a:r>
            <a:r>
              <a:rPr lang="en-US" altLang="ko-KR" sz="1400" b="1" dirty="0"/>
              <a:t>- 3D </a:t>
            </a:r>
            <a:r>
              <a:rPr lang="ko-KR" altLang="en-US" sz="1400" b="1" dirty="0"/>
              <a:t>프린터</a:t>
            </a:r>
            <a:r>
              <a:rPr lang="en-US" altLang="ko-KR" sz="1400" b="1" dirty="0"/>
              <a:t>, CNC </a:t>
            </a:r>
            <a:r>
              <a:rPr lang="ko-KR" altLang="en-US" sz="1400" b="1" dirty="0"/>
              <a:t>등의 공작기계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자동제어 분야</a:t>
            </a:r>
            <a:endParaRPr lang="ko-KR" altLang="en-US" sz="1400" dirty="0"/>
          </a:p>
          <a:p>
            <a:r>
              <a:rPr lang="ko-KR" altLang="en-US" sz="1400" dirty="0" err="1" smtClean="0"/>
              <a:t>아두이노로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여러개의</a:t>
            </a:r>
            <a:r>
              <a:rPr lang="ko-KR" altLang="en-US" sz="1400" dirty="0"/>
              <a:t> 스텝모터를 제어하여 물건을 만드는 </a:t>
            </a:r>
            <a:r>
              <a:rPr lang="en-US" altLang="ko-KR" sz="1400" dirty="0"/>
              <a:t>3D </a:t>
            </a:r>
            <a:r>
              <a:rPr lang="ko-KR" altLang="en-US" sz="1400" dirty="0"/>
              <a:t>프린터나 </a:t>
            </a:r>
            <a:r>
              <a:rPr lang="en-US" altLang="ko-KR" sz="1400" dirty="0"/>
              <a:t>CNC, </a:t>
            </a:r>
            <a:r>
              <a:rPr lang="ko-KR" altLang="en-US" sz="1400" dirty="0" err="1"/>
              <a:t>밀링머신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같은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/>
              <a:t>공작기계의 제작이 가능하다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물론 </a:t>
            </a:r>
            <a:r>
              <a:rPr lang="ko-KR" altLang="en-US" sz="1400" dirty="0" err="1"/>
              <a:t>아두이노보다</a:t>
            </a:r>
            <a:r>
              <a:rPr lang="ko-KR" altLang="en-US" sz="1400" dirty="0"/>
              <a:t> 뛰어난 </a:t>
            </a:r>
            <a:r>
              <a:rPr lang="ko-KR" altLang="en-US" sz="1400" dirty="0" err="1"/>
              <a:t>스펙의</a:t>
            </a:r>
            <a:r>
              <a:rPr lang="ko-KR" altLang="en-US" sz="1400" dirty="0"/>
              <a:t> 보드들도 많이 있어서 산업용 기계에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사용하는 것은 조금 제한적인 </a:t>
            </a:r>
            <a:r>
              <a:rPr lang="ko-KR" altLang="en-US" sz="1400" dirty="0" smtClean="0"/>
              <a:t>일이지만 개인용</a:t>
            </a:r>
            <a:r>
              <a:rPr lang="en-US" altLang="ko-KR" sz="1400" dirty="0"/>
              <a:t>, </a:t>
            </a:r>
            <a:r>
              <a:rPr lang="ko-KR" altLang="en-US" sz="1400" dirty="0"/>
              <a:t>취미용으로 만들어 사용한다면 손색이 없을 것이다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하지만 </a:t>
            </a:r>
            <a:r>
              <a:rPr lang="ko-KR" altLang="en-US" sz="1400" dirty="0"/>
              <a:t>복잡한 공작기계가 아니라 단순한 제어를 원하는 경우 싸고 간단하게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이용하여 산업현장에서도 </a:t>
            </a:r>
            <a:r>
              <a:rPr lang="ko-KR" altLang="en-US" sz="1400" dirty="0" smtClean="0"/>
              <a:t>사용 가능하다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80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사례 분석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아두이노를</a:t>
            </a:r>
            <a:r>
              <a:rPr lang="ko-KR" altLang="en-US" sz="1400" dirty="0" smtClean="0">
                <a:latin typeface="+mn-ea"/>
              </a:rPr>
              <a:t> 활용하여 </a:t>
            </a:r>
            <a:r>
              <a:rPr lang="ko-KR" altLang="en-US" sz="1400" dirty="0" smtClean="0">
                <a:latin typeface="+mn-ea"/>
              </a:rPr>
              <a:t>프로젝트를 </a:t>
            </a:r>
            <a:r>
              <a:rPr lang="ko-KR" altLang="en-US" sz="1400" dirty="0" smtClean="0">
                <a:latin typeface="+mn-ea"/>
              </a:rPr>
              <a:t>소개합니다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93813"/>
            <a:ext cx="79602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예술분야</a:t>
            </a:r>
            <a:endParaRPr lang="ko-KR" altLang="en-US" sz="1400" dirty="0"/>
          </a:p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예술에도 쓰인다</a:t>
            </a:r>
            <a:r>
              <a:rPr lang="en-US" altLang="ko-KR" sz="1400" dirty="0"/>
              <a:t>. </a:t>
            </a:r>
            <a:r>
              <a:rPr lang="ko-KR" altLang="en-US" sz="1400" dirty="0"/>
              <a:t>백남준의 비디오 아트가 그 창의성을 인정받아 예술로 인정을 받았듯이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이용하여 다양한 창작 및 표현활동을 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LED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아두이노로</a:t>
            </a:r>
            <a:r>
              <a:rPr lang="ko-KR" altLang="en-US" sz="1400" dirty="0"/>
              <a:t> 제어하여 </a:t>
            </a:r>
            <a:r>
              <a:rPr lang="ko-KR" altLang="en-US" sz="1400" dirty="0" err="1"/>
              <a:t>여러가지</a:t>
            </a:r>
            <a:r>
              <a:rPr lang="ko-KR" altLang="en-US" sz="1400" dirty="0"/>
              <a:t> 예쁜 모양을 만들기도 하고 게임도 하는 </a:t>
            </a:r>
            <a:r>
              <a:rPr lang="ko-KR" altLang="en-US" sz="1400" dirty="0" smtClean="0"/>
              <a:t>테이블 제작 가능하다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02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2806</TotalTime>
  <Words>696</Words>
  <Application>Microsoft Office PowerPoint</Application>
  <PresentationFormat>화면 슬라이드 쇼(4:3)</PresentationFormat>
  <Paragraphs>142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342</cp:revision>
  <cp:lastPrinted>2016-11-01T05:57:52Z</cp:lastPrinted>
  <dcterms:created xsi:type="dcterms:W3CDTF">2016-05-19T08:11:56Z</dcterms:created>
  <dcterms:modified xsi:type="dcterms:W3CDTF">2018-08-23T18:51:16Z</dcterms:modified>
</cp:coreProperties>
</file>