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1" r:id="rId2"/>
    <p:sldId id="312" r:id="rId3"/>
    <p:sldId id="322" r:id="rId4"/>
    <p:sldId id="336" r:id="rId5"/>
    <p:sldId id="313" r:id="rId6"/>
    <p:sldId id="323" r:id="rId7"/>
    <p:sldId id="324" r:id="rId8"/>
    <p:sldId id="330" r:id="rId9"/>
    <p:sldId id="331" r:id="rId10"/>
    <p:sldId id="332" r:id="rId11"/>
    <p:sldId id="328" r:id="rId12"/>
    <p:sldId id="325" r:id="rId13"/>
    <p:sldId id="326" r:id="rId14"/>
    <p:sldId id="327" r:id="rId15"/>
    <p:sldId id="329" r:id="rId16"/>
    <p:sldId id="333" r:id="rId17"/>
    <p:sldId id="335" r:id="rId18"/>
    <p:sldId id="334" r:id="rId19"/>
    <p:sldId id="337" r:id="rId20"/>
    <p:sldId id="338" r:id="rId21"/>
    <p:sldId id="339" r:id="rId22"/>
    <p:sldId id="321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1820" autoAdjust="0"/>
  </p:normalViewPr>
  <p:slideViewPr>
    <p:cSldViewPr snapToGrid="0">
      <p:cViewPr varScale="1">
        <p:scale>
          <a:sx n="107" d="100"/>
          <a:sy n="107" d="100"/>
        </p:scale>
        <p:origin x="207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2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40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2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4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09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8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20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98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3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1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59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1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4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7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02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57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8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neopixel-uberguide/over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프로그래밍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기초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변수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전역 변수와 지역변수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41433" y="1034521"/>
            <a:ext cx="648488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지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역변수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-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대게 함수 안에 있는 변수들을 뜻합니다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 -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전역 변수와 달리 함수 안에 국한 되어 있는 변수입니다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 -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다른 함수에서 사용 할 수 없습니다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.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 -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해당 함수가 실행이 되야 지역 변수가 생성됩니다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 -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해당 함수가 종료되면 지역 변수도 소멸합니다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함초롬바탕"/>
              </a:rPr>
              <a:t>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1433" y="19556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.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1433" y="24854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48871976" descr="EMB000034848c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3" y="2714027"/>
            <a:ext cx="5400675" cy="3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5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연산자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연산자 사용하기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647" y="1269331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연산자는 변수에 값을 대입하거나 변수와 변수의 값을 비교하거나 변수의 값을 변경하기 위해 사용되는 기호를 말합니다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1" name="내용 개체 틀 5"/>
          <p:cNvSpPr txBox="1">
            <a:spLocks/>
          </p:cNvSpPr>
          <p:nvPr/>
        </p:nvSpPr>
        <p:spPr>
          <a:xfrm>
            <a:off x="147647" y="2028324"/>
            <a:ext cx="8784976" cy="61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/>
              <a:t>산술 연산자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FF0000"/>
                </a:solidFill>
              </a:rPr>
              <a:t>※ a</a:t>
            </a:r>
            <a:r>
              <a:rPr lang="ko-KR" altLang="en-US" sz="1400" dirty="0" smtClean="0">
                <a:solidFill>
                  <a:srgbClr val="FF0000"/>
                </a:solidFill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</a:rPr>
              <a:t>는 임의의 변수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6319" y="2352198"/>
            <a:ext cx="36311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+ b : 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를 더합니다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– b : a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를 뺍니다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* b : 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를 곱합니다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/ b : a</a:t>
            </a:r>
            <a:r>
              <a:rPr lang="ko-KR" altLang="en-US" sz="1400" dirty="0"/>
              <a:t>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</a:t>
            </a:r>
            <a:r>
              <a:rPr lang="ko-KR" altLang="en-US" sz="1400" dirty="0"/>
              <a:t>로</a:t>
            </a:r>
            <a:r>
              <a:rPr lang="ko-KR" altLang="en-US" sz="1400" dirty="0" smtClean="0"/>
              <a:t> 나눕니다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% b : a</a:t>
            </a:r>
            <a:r>
              <a:rPr lang="ko-KR" altLang="en-US" sz="1400" dirty="0" smtClean="0"/>
              <a:t>나누기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에서 나머지를 구합니다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6319" y="4098697"/>
            <a:ext cx="3179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&gt; b : 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보다 클 경우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&gt;= b : 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보다 크거나 같을 경우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&lt; b : 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보다 작을 경우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&lt;= b : 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보다 작거나 같을 경우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== b : 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가 같을 경우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!= b : 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가 다를 경우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06319" y="5891795"/>
            <a:ext cx="37433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&amp; B 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의 조건이 둘 다 충족할 경우 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 | B : 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의 조건 중 하나가 충족할 경우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!A : A</a:t>
            </a:r>
            <a:r>
              <a:rPr lang="ko-KR" altLang="en-US" sz="1400" dirty="0" smtClean="0"/>
              <a:t>조건이 사실이 아닐 경우</a:t>
            </a:r>
            <a:endParaRPr lang="en-US" altLang="ko-KR" sz="1400" dirty="0" smtClean="0"/>
          </a:p>
        </p:txBody>
      </p:sp>
      <p:sp>
        <p:nvSpPr>
          <p:cNvPr id="35" name="내용 개체 틀 5"/>
          <p:cNvSpPr txBox="1">
            <a:spLocks/>
          </p:cNvSpPr>
          <p:nvPr/>
        </p:nvSpPr>
        <p:spPr>
          <a:xfrm>
            <a:off x="-2731853" y="3877553"/>
            <a:ext cx="8784976" cy="3232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mtClean="0"/>
              <a:t>관계 연산자</a:t>
            </a:r>
            <a:r>
              <a:rPr lang="en-US" altLang="ko-KR" sz="1400" smtClean="0"/>
              <a:t>(</a:t>
            </a:r>
            <a:r>
              <a:rPr lang="en-US" altLang="ko-KR" sz="1400" smtClean="0">
                <a:solidFill>
                  <a:srgbClr val="FF0000"/>
                </a:solidFill>
              </a:rPr>
              <a:t>※ a</a:t>
            </a:r>
            <a:r>
              <a:rPr lang="ko-KR" altLang="en-US" sz="1400" smtClean="0">
                <a:solidFill>
                  <a:srgbClr val="FF0000"/>
                </a:solidFill>
              </a:rPr>
              <a:t>와 </a:t>
            </a:r>
            <a:r>
              <a:rPr lang="en-US" altLang="ko-KR" sz="1400" smtClean="0">
                <a:solidFill>
                  <a:srgbClr val="FF0000"/>
                </a:solidFill>
              </a:rPr>
              <a:t>b</a:t>
            </a:r>
            <a:r>
              <a:rPr lang="ko-KR" altLang="en-US" sz="1400" smtClean="0">
                <a:solidFill>
                  <a:srgbClr val="FF0000"/>
                </a:solidFill>
              </a:rPr>
              <a:t>는 임의의 변수</a:t>
            </a:r>
            <a:r>
              <a:rPr lang="en-US" altLang="ko-KR" sz="1400" smtClean="0"/>
              <a:t>)</a:t>
            </a:r>
          </a:p>
          <a:p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147647" y="5584018"/>
            <a:ext cx="3174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논리 연산자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※ A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ko-KR" altLang="en-US" sz="1400" dirty="0">
                <a:solidFill>
                  <a:srgbClr val="FF0000"/>
                </a:solidFill>
              </a:rPr>
              <a:t>는 임의의 </a:t>
            </a:r>
            <a:r>
              <a:rPr lang="ko-KR" altLang="en-US" sz="1400" dirty="0" err="1">
                <a:solidFill>
                  <a:srgbClr val="FF0000"/>
                </a:solidFill>
              </a:rPr>
              <a:t>조건문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57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06.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조건문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9" name="내용 개체 틀 5"/>
          <p:cNvSpPr txBox="1">
            <a:spLocks/>
          </p:cNvSpPr>
          <p:nvPr/>
        </p:nvSpPr>
        <p:spPr>
          <a:xfrm>
            <a:off x="179512" y="1412777"/>
            <a:ext cx="8784976" cy="381642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smtClean="0"/>
              <a:t>if</a:t>
            </a:r>
            <a:r>
              <a:rPr lang="ko-KR" altLang="en-US" sz="1400" smtClean="0"/>
              <a:t>조건문은 특정 조건이 발생하게 되면 특정조건시 별도의 명령을 내릴 수 있는 제어문입니다</a:t>
            </a:r>
            <a:r>
              <a:rPr lang="en-US" altLang="ko-KR" sz="1400" smtClean="0"/>
              <a:t>.</a:t>
            </a:r>
          </a:p>
          <a:p>
            <a:pPr algn="l"/>
            <a:r>
              <a:rPr lang="en-US" altLang="ko-KR" sz="1400" smtClean="0"/>
              <a:t>if</a:t>
            </a:r>
            <a:r>
              <a:rPr lang="ko-KR" altLang="en-US" sz="1400" smtClean="0"/>
              <a:t>는 영단어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만약에</a:t>
            </a:r>
            <a:r>
              <a:rPr lang="en-US" altLang="ko-KR" sz="1400" smtClean="0"/>
              <a:t>~’</a:t>
            </a:r>
            <a:r>
              <a:rPr lang="ko-KR" altLang="en-US" sz="1400" smtClean="0"/>
              <a:t>라는 말과 같이 </a:t>
            </a:r>
            <a:r>
              <a:rPr lang="en-US" altLang="ko-KR" sz="1400" smtClean="0"/>
              <a:t>if</a:t>
            </a:r>
            <a:r>
              <a:rPr lang="ko-KR" altLang="en-US" sz="1400" smtClean="0"/>
              <a:t>문으로 특정 조건을 걸어 구문을 지을 수 있습니다</a:t>
            </a:r>
            <a:r>
              <a:rPr lang="en-US" altLang="ko-KR" sz="1400" smtClean="0"/>
              <a:t>.</a:t>
            </a:r>
          </a:p>
          <a:p>
            <a:pPr algn="l"/>
            <a:r>
              <a:rPr lang="en-US" altLang="ko-KR" sz="1400" smtClean="0"/>
              <a:t>if</a:t>
            </a:r>
            <a:r>
              <a:rPr lang="ko-KR" altLang="en-US" sz="1400" smtClean="0"/>
              <a:t>조건문은 </a:t>
            </a:r>
            <a:r>
              <a:rPr lang="en-US" altLang="ko-KR" sz="1400" smtClean="0"/>
              <a:t>if, else if, else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3</a:t>
            </a:r>
            <a:r>
              <a:rPr lang="ko-KR" altLang="en-US" sz="1400" smtClean="0"/>
              <a:t>가지 문장을 가지며 첫 조건문 사용시 </a:t>
            </a:r>
            <a:r>
              <a:rPr lang="en-US" altLang="ko-KR" sz="1400" smtClean="0"/>
              <a:t>if</a:t>
            </a:r>
            <a:r>
              <a:rPr lang="ko-KR" altLang="en-US" sz="1400" smtClean="0"/>
              <a:t>를 사용하고 다른 조건을 사용하고자 할 땐 </a:t>
            </a:r>
            <a:r>
              <a:rPr lang="en-US" altLang="ko-KR" sz="1400" smtClean="0"/>
              <a:t>else if</a:t>
            </a:r>
            <a:r>
              <a:rPr lang="ko-KR" altLang="en-US" sz="1400" smtClean="0"/>
              <a:t>를 쓰며 </a:t>
            </a:r>
            <a:r>
              <a:rPr lang="en-US" altLang="ko-KR" sz="1400" smtClean="0"/>
              <a:t>if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else if</a:t>
            </a:r>
            <a:r>
              <a:rPr lang="ko-KR" altLang="en-US" sz="1400" smtClean="0"/>
              <a:t>에서 해당하지 못한 조건들을 사용할땐 </a:t>
            </a:r>
            <a:r>
              <a:rPr lang="en-US" altLang="ko-KR" sz="1400" smtClean="0"/>
              <a:t>else</a:t>
            </a:r>
            <a:r>
              <a:rPr lang="ko-KR" altLang="en-US" sz="1400" smtClean="0"/>
              <a:t>를 사용합니다</a:t>
            </a:r>
            <a:r>
              <a:rPr lang="en-US" altLang="ko-KR" sz="1400" smtClean="0"/>
              <a:t>.</a:t>
            </a:r>
            <a:endParaRPr lang="en-US" altLang="ko-KR" sz="1400" dirty="0" smtClean="0"/>
          </a:p>
        </p:txBody>
      </p:sp>
      <p:sp>
        <p:nvSpPr>
          <p:cNvPr id="30" name="내용 개체 틀 5"/>
          <p:cNvSpPr txBox="1">
            <a:spLocks/>
          </p:cNvSpPr>
          <p:nvPr/>
        </p:nvSpPr>
        <p:spPr>
          <a:xfrm>
            <a:off x="267471" y="3022059"/>
            <a:ext cx="7449524" cy="44345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if</a:t>
            </a:r>
            <a:r>
              <a:rPr lang="ko-KR" altLang="en-US" sz="1400" dirty="0" smtClean="0"/>
              <a:t>의 사용 법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58280" y="3527600"/>
            <a:ext cx="253947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if(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해당 조건 시 실행되는 명령문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else if (</a:t>
            </a:r>
            <a:r>
              <a:rPr lang="ko-KR" altLang="en-US" sz="1400" dirty="0" smtClean="0"/>
              <a:t>또 다른 </a:t>
            </a:r>
            <a:r>
              <a:rPr lang="ko-KR" altLang="en-US" sz="1400" dirty="0" err="1" smtClean="0"/>
              <a:t>조건문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해당 조건 시 실행되는 명령문</a:t>
            </a:r>
            <a:endParaRPr lang="en-US" altLang="ko-KR" sz="1400" dirty="0" smtClean="0"/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  <a:p>
            <a:r>
              <a:rPr lang="en-US" altLang="ko-KR" sz="1400" dirty="0" smtClean="0"/>
              <a:t>else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위 조건에 해당하지 않는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나머지 조건에 대한 명령문</a:t>
            </a:r>
            <a:endParaRPr lang="en-US" altLang="ko-KR" sz="1400" dirty="0" smtClean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772508" y="3820853"/>
            <a:ext cx="614858" cy="11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87563" y="3556304"/>
            <a:ext cx="306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if</a:t>
            </a:r>
            <a:r>
              <a:rPr lang="ko-KR" altLang="en-US" sz="1400" dirty="0" smtClean="0">
                <a:solidFill>
                  <a:srgbClr val="0070C0"/>
                </a:solidFill>
              </a:rPr>
              <a:t>를 선언하고 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조건문</a:t>
            </a:r>
            <a:r>
              <a:rPr lang="en-US" altLang="ko-KR" sz="1400" dirty="0" smtClean="0">
                <a:solidFill>
                  <a:srgbClr val="0070C0"/>
                </a:solidFill>
              </a:rPr>
              <a:t>)</a:t>
            </a:r>
            <a:r>
              <a:rPr lang="ko-KR" altLang="en-US" sz="1400" dirty="0" smtClean="0">
                <a:solidFill>
                  <a:srgbClr val="0070C0"/>
                </a:solidFill>
              </a:rPr>
              <a:t>을 사용합니다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8280" y="3925636"/>
            <a:ext cx="3433953" cy="754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4230688" y="3959648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위 </a:t>
            </a:r>
            <a:r>
              <a:rPr lang="en-US" altLang="ko-KR" sz="1400" dirty="0" smtClean="0">
                <a:solidFill>
                  <a:srgbClr val="FF0000"/>
                </a:solidFill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조건문이</a:t>
            </a:r>
            <a:r>
              <a:rPr lang="ko-KR" altLang="en-US" sz="1400" dirty="0" smtClean="0">
                <a:solidFill>
                  <a:srgbClr val="FF0000"/>
                </a:solidFill>
              </a:rPr>
              <a:t> 만족할 시 괄호</a:t>
            </a:r>
            <a:r>
              <a:rPr lang="en-US" altLang="ko-KR" sz="1400" dirty="0" smtClean="0">
                <a:solidFill>
                  <a:srgbClr val="FF0000"/>
                </a:solidFill>
              </a:rPr>
              <a:t>({})</a:t>
            </a:r>
            <a:r>
              <a:rPr lang="ko-KR" altLang="en-US" sz="1400" dirty="0" smtClean="0">
                <a:solidFill>
                  <a:srgbClr val="FF0000"/>
                </a:solidFill>
              </a:rPr>
              <a:t>안에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있는 명령문을 실행하게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58280" y="4679728"/>
            <a:ext cx="184858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01096" y="4681469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위 </a:t>
            </a:r>
            <a:r>
              <a:rPr lang="en-US" altLang="ko-KR" sz="1400" dirty="0" smtClean="0">
                <a:solidFill>
                  <a:srgbClr val="7030A0"/>
                </a:solidFill>
              </a:rPr>
              <a:t>if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조건문</a:t>
            </a:r>
            <a:r>
              <a:rPr lang="ko-KR" altLang="en-US" sz="1400" dirty="0" smtClean="0">
                <a:solidFill>
                  <a:srgbClr val="7030A0"/>
                </a:solidFill>
              </a:rPr>
              <a:t> 외의 다른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조건문을</a:t>
            </a:r>
            <a:r>
              <a:rPr lang="ko-KR" altLang="en-US" sz="1400" dirty="0" smtClean="0">
                <a:solidFill>
                  <a:srgbClr val="7030A0"/>
                </a:solidFill>
              </a:rPr>
              <a:t> 쓰고자 할 때 사용합니다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7030A0"/>
                </a:solidFill>
              </a:rPr>
              <a:t>else if</a:t>
            </a:r>
            <a:r>
              <a:rPr lang="ko-KR" altLang="en-US" sz="1400" dirty="0" smtClean="0">
                <a:solidFill>
                  <a:srgbClr val="7030A0"/>
                </a:solidFill>
              </a:rPr>
              <a:t>를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쓰기전엔</a:t>
            </a:r>
            <a:r>
              <a:rPr lang="ko-KR" altLang="en-US" sz="1400" dirty="0" smtClean="0">
                <a:solidFill>
                  <a:srgbClr val="7030A0"/>
                </a:solidFill>
              </a:rPr>
              <a:t> 먼저 </a:t>
            </a:r>
            <a:r>
              <a:rPr lang="en-US" altLang="ko-KR" sz="1400" dirty="0" smtClean="0">
                <a:solidFill>
                  <a:srgbClr val="7030A0"/>
                </a:solidFill>
              </a:rPr>
              <a:t>if</a:t>
            </a:r>
            <a:r>
              <a:rPr lang="ko-KR" altLang="en-US" sz="1400" dirty="0" smtClean="0">
                <a:solidFill>
                  <a:srgbClr val="7030A0"/>
                </a:solidFill>
              </a:rPr>
              <a:t>가 선언되어야 합니다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664056" y="5496910"/>
            <a:ext cx="292385" cy="44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31150" y="5524377"/>
            <a:ext cx="4055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</a:rPr>
              <a:t>위 조건들을 충족 시키지 못한 나머지 조건에 대한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</a:rPr>
              <a:t>명령을 주고자 할 때 사용합니다</a:t>
            </a:r>
            <a:r>
              <a:rPr lang="en-US" altLang="ko-KR" sz="14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00B050"/>
                </a:solidFill>
              </a:rPr>
              <a:t>최소 하나의 </a:t>
            </a:r>
            <a:r>
              <a:rPr lang="en-US" altLang="ko-KR" sz="1400" dirty="0" smtClean="0">
                <a:solidFill>
                  <a:srgbClr val="00B050"/>
                </a:solidFill>
              </a:rPr>
              <a:t>if</a:t>
            </a:r>
            <a:r>
              <a:rPr lang="ko-KR" altLang="en-US" sz="1400" dirty="0" smtClean="0">
                <a:solidFill>
                  <a:srgbClr val="00B050"/>
                </a:solidFill>
              </a:rPr>
              <a:t>문이 앞에 있어야 합니다</a:t>
            </a:r>
            <a:r>
              <a:rPr lang="en-US" altLang="ko-KR" sz="1400" dirty="0" smtClean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06.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조건문</a:t>
            </a:r>
            <a:r>
              <a:rPr lang="ko-KR" altLang="en-US" sz="1400" dirty="0" smtClean="0">
                <a:latin typeface="+mn-ea"/>
              </a:rPr>
              <a:t> 사용법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8607" y="5589095"/>
            <a:ext cx="2133600" cy="365125"/>
          </a:xfrm>
        </p:spPr>
        <p:txBody>
          <a:bodyPr/>
          <a:lstStyle/>
          <a:p>
            <a:fld id="{9644BB50-B7B3-497B-AAED-7CC56EBF7E02}" type="slidenum">
              <a:rPr lang="ko-KR" altLang="en-US" sz="1400" smtClean="0"/>
              <a:t>13</a:t>
            </a:fld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314596" y="1509617"/>
            <a:ext cx="29305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if(a&gt;0)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Serial.print</a:t>
            </a:r>
            <a:r>
              <a:rPr lang="en-US" altLang="ko-KR" sz="1400" dirty="0" smtClean="0"/>
              <a:t>(“a</a:t>
            </a:r>
            <a:r>
              <a:rPr lang="ko-KR" altLang="en-US" sz="1400" dirty="0" smtClean="0"/>
              <a:t>는 양수입니다</a:t>
            </a:r>
            <a:r>
              <a:rPr lang="en-US" altLang="ko-KR" sz="1400" dirty="0" smtClean="0"/>
              <a:t>.");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else if (a&lt;0)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Serial.print</a:t>
            </a:r>
            <a:r>
              <a:rPr lang="en-US" altLang="ko-KR" sz="1400" dirty="0" smtClean="0"/>
              <a:t>(“a</a:t>
            </a:r>
            <a:r>
              <a:rPr lang="ko-KR" altLang="en-US" sz="1400" dirty="0" smtClean="0"/>
              <a:t>는 음수입니다</a:t>
            </a:r>
            <a:r>
              <a:rPr lang="en-US" altLang="ko-KR" sz="1400" dirty="0" smtClean="0"/>
              <a:t>.");</a:t>
            </a:r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  <a:p>
            <a:r>
              <a:rPr lang="en-US" altLang="ko-KR" sz="1400" dirty="0" smtClean="0"/>
              <a:t>else if (a==0)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Serial.print</a:t>
            </a:r>
            <a:r>
              <a:rPr lang="en-US" altLang="ko-KR" sz="1400" dirty="0" smtClean="0"/>
              <a:t>("a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.");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else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Serial.print</a:t>
            </a:r>
            <a:r>
              <a:rPr lang="en-US" altLang="ko-KR" sz="1400" dirty="0" smtClean="0"/>
              <a:t>("a</a:t>
            </a:r>
            <a:r>
              <a:rPr lang="ko-KR" altLang="en-US" sz="1400" dirty="0" smtClean="0"/>
              <a:t>는 정수가 아닙니다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69495" y="1727382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만약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보다 크면</a:t>
            </a:r>
            <a:endParaRPr lang="en-US" altLang="ko-KR" sz="1400" dirty="0" smtClean="0"/>
          </a:p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는 양수입니다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를 출력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314596" y="1509617"/>
            <a:ext cx="3802771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오른쪽 화살표 27"/>
          <p:cNvSpPr/>
          <p:nvPr/>
        </p:nvSpPr>
        <p:spPr>
          <a:xfrm>
            <a:off x="4549415" y="1797649"/>
            <a:ext cx="576064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직사각형 39"/>
          <p:cNvSpPr/>
          <p:nvPr/>
        </p:nvSpPr>
        <p:spPr>
          <a:xfrm>
            <a:off x="314595" y="2661746"/>
            <a:ext cx="380277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오른쪽 화살표 40"/>
          <p:cNvSpPr/>
          <p:nvPr/>
        </p:nvSpPr>
        <p:spPr>
          <a:xfrm>
            <a:off x="4542941" y="2877769"/>
            <a:ext cx="576064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직사각형 41"/>
          <p:cNvSpPr/>
          <p:nvPr/>
        </p:nvSpPr>
        <p:spPr>
          <a:xfrm>
            <a:off x="5269495" y="2806631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그렇지 않고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보다 작으면</a:t>
            </a:r>
            <a:endParaRPr lang="en-US" altLang="ko-KR" sz="1400" dirty="0" smtClean="0"/>
          </a:p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는 음수입니다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를 출력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313479" y="3757853"/>
            <a:ext cx="3803888" cy="1110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직사각형 43"/>
          <p:cNvSpPr/>
          <p:nvPr/>
        </p:nvSpPr>
        <p:spPr>
          <a:xfrm>
            <a:off x="314596" y="4892061"/>
            <a:ext cx="3802771" cy="1110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5277879" y="3960501"/>
            <a:ext cx="3303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그렇지 않고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이면</a:t>
            </a:r>
            <a:endParaRPr lang="en-US" altLang="ko-KR" sz="1400" dirty="0" smtClean="0"/>
          </a:p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를 출력</a:t>
            </a:r>
            <a:endParaRPr lang="ko-KR" altLang="en-US" sz="1400" dirty="0"/>
          </a:p>
        </p:txBody>
      </p:sp>
      <p:sp>
        <p:nvSpPr>
          <p:cNvPr id="46" name="오른쪽 화살표 45"/>
          <p:cNvSpPr/>
          <p:nvPr/>
        </p:nvSpPr>
        <p:spPr>
          <a:xfrm>
            <a:off x="4557799" y="4030768"/>
            <a:ext cx="576064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오른쪽 화살표 46"/>
          <p:cNvSpPr/>
          <p:nvPr/>
        </p:nvSpPr>
        <p:spPr>
          <a:xfrm>
            <a:off x="4551325" y="5110888"/>
            <a:ext cx="576064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직사각형 47"/>
          <p:cNvSpPr/>
          <p:nvPr/>
        </p:nvSpPr>
        <p:spPr>
          <a:xfrm>
            <a:off x="5277879" y="5039750"/>
            <a:ext cx="3664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위 모든 조건에 해당하지 않을 시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는 정수가 아닙니다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를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68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06.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조건문과 연산자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147647" y="1412776"/>
            <a:ext cx="8784976" cy="61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if</a:t>
            </a:r>
            <a:r>
              <a:rPr lang="ko-KR" altLang="en-US" sz="1400" dirty="0" smtClean="0"/>
              <a:t>에서의 관</a:t>
            </a:r>
            <a:r>
              <a:rPr lang="ko-KR" altLang="en-US" sz="1400" dirty="0"/>
              <a:t>계</a:t>
            </a:r>
            <a:r>
              <a:rPr lang="ko-KR" altLang="en-US" sz="1400" dirty="0" smtClean="0"/>
              <a:t> 연산자 사용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※ a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</a:rPr>
              <a:t>임의의 변수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5780" y="2161678"/>
            <a:ext cx="131799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if(a + b == c)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명령문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else if(a + b &gt; c)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명령문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else if(a + b &lt; c)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명령문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8136" y="2172518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a+b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와 같을 경우 해당 명령문을 실행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3934" y="3282448"/>
            <a:ext cx="3284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a+b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보다 클 경우 해당 명령문을 실행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323934" y="4393926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a+b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보다 작을 경우 해당 명령문을 실행</a:t>
            </a:r>
            <a:endParaRPr lang="ko-KR" altLang="en-US" sz="1400" dirty="0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2806021" y="2172518"/>
            <a:ext cx="36004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806021" y="3169789"/>
            <a:ext cx="36004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806021" y="4321918"/>
            <a:ext cx="36004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056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06.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조건문과 연산자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147647" y="1412776"/>
            <a:ext cx="8784976" cy="61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if</a:t>
            </a:r>
            <a:r>
              <a:rPr lang="ko-KR" altLang="en-US" sz="1400" dirty="0" smtClean="0"/>
              <a:t>에서의 논리 연산자 사용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※ a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</a:rPr>
              <a:t>임의의 변수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9857" y="2119217"/>
            <a:ext cx="1691489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if(a &gt; 20 &amp; b &lt; 40)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명령문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else if(a&gt;20 | b &lt; 40)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명령문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else if(!a&gt;20)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명령문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473547" y="2253941"/>
            <a:ext cx="352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보다 크고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보다 작을 때 명령문 실행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45555" y="3271345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보다 크거나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보다 작을 경우 명령문 실행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473547" y="4423473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보다 크지 않을 경우 명령문 실행</a:t>
            </a:r>
            <a:endParaRPr lang="ko-KR" altLang="en-US" sz="1400" dirty="0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113507" y="2191225"/>
            <a:ext cx="36004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3113507" y="3188496"/>
            <a:ext cx="36004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3113507" y="4340625"/>
            <a:ext cx="360040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272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07.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f</a:t>
            </a:r>
            <a:r>
              <a:rPr lang="en-US" altLang="ko-KR" sz="1400" dirty="0" smtClean="0">
                <a:latin typeface="+mn-ea"/>
              </a:rPr>
              <a:t>or </a:t>
            </a:r>
            <a:r>
              <a:rPr lang="ko-KR" altLang="en-US" sz="1400" dirty="0" err="1" smtClean="0">
                <a:latin typeface="+mn-ea"/>
              </a:rPr>
              <a:t>반복문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319" y="1293813"/>
            <a:ext cx="70727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for </a:t>
            </a:r>
            <a:r>
              <a:rPr lang="ko-KR" altLang="en-US" sz="1400" dirty="0" err="1" smtClean="0"/>
              <a:t>반복문이란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일정 횟수 동안 </a:t>
            </a:r>
            <a:r>
              <a:rPr lang="en-US" altLang="ko-KR" sz="1400" dirty="0" smtClean="0"/>
              <a:t>for</a:t>
            </a:r>
            <a:r>
              <a:rPr lang="ko-KR" altLang="en-US" sz="1400" dirty="0" smtClean="0"/>
              <a:t>문장 안에 있는 내용을 반복하는 명령문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for</a:t>
            </a:r>
            <a:r>
              <a:rPr lang="ko-KR" altLang="en-US" sz="1400" dirty="0" smtClean="0"/>
              <a:t>문에 사용되는 명령어는 초기값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종결값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변화조건을 이용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지정변수의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초기값을 설정하고 반복을 멈출 곳을 설정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종결값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하여 변수의 증감을 설정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지정변수의 값을 변화조건에 의해 증감을 시켜 </a:t>
            </a:r>
            <a:r>
              <a:rPr lang="ko-KR" altLang="en-US" sz="1400" dirty="0" err="1" smtClean="0"/>
              <a:t>종결값에</a:t>
            </a:r>
            <a:r>
              <a:rPr lang="ko-KR" altLang="en-US" sz="1400" dirty="0" smtClean="0"/>
              <a:t> 도달하게 되면 반복을 멈춤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78526" y="2361159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for(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=0;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&lt;=10; 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27639" y="2673871"/>
            <a:ext cx="222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초기값</a:t>
            </a:r>
            <a:r>
              <a:rPr lang="ko-KR" altLang="en-US" sz="1400" dirty="0" smtClean="0"/>
              <a:t>   </a:t>
            </a:r>
            <a:r>
              <a:rPr lang="ko-KR" altLang="en-US" sz="1400" dirty="0" err="1" smtClean="0">
                <a:solidFill>
                  <a:srgbClr val="00B0F0"/>
                </a:solidFill>
              </a:rPr>
              <a:t>종결값</a:t>
            </a:r>
            <a:r>
              <a:rPr lang="ko-KR" altLang="en-US" sz="1400" dirty="0" smtClean="0"/>
              <a:t>   </a:t>
            </a:r>
            <a:r>
              <a:rPr lang="ko-KR" altLang="en-US" sz="1400" dirty="0" smtClean="0">
                <a:solidFill>
                  <a:srgbClr val="00B050"/>
                </a:solidFill>
              </a:rPr>
              <a:t>변화조건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570" y="3853294"/>
            <a:ext cx="310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for(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=0; 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&lt;=10; 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++)</a:t>
            </a:r>
          </a:p>
          <a:p>
            <a:r>
              <a:rPr lang="en-US" altLang="ko-KR" sz="2400" b="1" dirty="0" smtClean="0"/>
              <a:t>{</a:t>
            </a:r>
          </a:p>
          <a:p>
            <a:r>
              <a:rPr lang="en-US" altLang="ko-KR" sz="2400" b="1" dirty="0"/>
              <a:t>}</a:t>
            </a:r>
            <a:endParaRPr lang="en-US" altLang="ko-KR" sz="2400" b="1" dirty="0" smtClean="0"/>
          </a:p>
        </p:txBody>
      </p:sp>
      <p:sp>
        <p:nvSpPr>
          <p:cNvPr id="37" name="오른쪽 화살표 36"/>
          <p:cNvSpPr/>
          <p:nvPr/>
        </p:nvSpPr>
        <p:spPr>
          <a:xfrm>
            <a:off x="3486072" y="3853294"/>
            <a:ext cx="565467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172608" y="3925302"/>
            <a:ext cx="3360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초기값을 설정하고</a:t>
            </a:r>
            <a:endParaRPr lang="en-US" altLang="ko-KR" dirty="0" smtClean="0"/>
          </a:p>
          <a:p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보다 작거나 같을 때까지</a:t>
            </a:r>
            <a:endParaRPr lang="en-US" altLang="ko-KR" dirty="0" smtClean="0"/>
          </a:p>
          <a:p>
            <a:r>
              <a:rPr lang="en-US" altLang="ko-KR" dirty="0" err="1" smtClean="0"/>
              <a:t>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명령이 실행될 때마다 </a:t>
            </a:r>
            <a:endParaRPr lang="en-US" altLang="ko-KR" dirty="0" smtClean="0"/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안에 있는 문장을 실행합니다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7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07.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f</a:t>
            </a:r>
            <a:r>
              <a:rPr lang="en-US" altLang="ko-KR" sz="1400" dirty="0" smtClean="0">
                <a:latin typeface="+mn-ea"/>
              </a:rPr>
              <a:t>or </a:t>
            </a:r>
            <a:r>
              <a:rPr lang="ko-KR" altLang="en-US" sz="1400" dirty="0" err="1" smtClean="0">
                <a:latin typeface="+mn-ea"/>
              </a:rPr>
              <a:t>반복문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294" y="1936601"/>
            <a:ext cx="17422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명령문</a:t>
            </a:r>
            <a:r>
              <a:rPr lang="en-US" altLang="ko-KR" sz="1600" b="1" dirty="0" smtClean="0"/>
              <a:t>_1;</a:t>
            </a:r>
          </a:p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=0;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&lt;=10;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++)</a:t>
            </a:r>
          </a:p>
          <a:p>
            <a:r>
              <a:rPr lang="en-US" altLang="ko-KR" sz="1600" b="1" dirty="0" smtClean="0"/>
              <a:t>{</a:t>
            </a:r>
          </a:p>
          <a:p>
            <a:r>
              <a:rPr lang="ko-KR" altLang="en-US" sz="1600" b="1" dirty="0" smtClean="0"/>
              <a:t>명령문</a:t>
            </a:r>
            <a:r>
              <a:rPr lang="en-US" altLang="ko-KR" sz="1600" b="1" dirty="0" smtClean="0"/>
              <a:t>_2;</a:t>
            </a:r>
          </a:p>
          <a:p>
            <a:r>
              <a:rPr lang="ko-KR" altLang="en-US" sz="1600" b="1" dirty="0" smtClean="0"/>
              <a:t>명령문</a:t>
            </a:r>
            <a:r>
              <a:rPr lang="en-US" altLang="ko-KR" sz="1600" b="1" dirty="0" smtClean="0"/>
              <a:t>_3;</a:t>
            </a:r>
          </a:p>
          <a:p>
            <a:r>
              <a:rPr lang="en-US" altLang="ko-KR" sz="1600" b="1" dirty="0" smtClean="0"/>
              <a:t>}</a:t>
            </a:r>
          </a:p>
          <a:p>
            <a:r>
              <a:rPr lang="ko-KR" altLang="en-US" sz="1600" b="1" dirty="0" smtClean="0"/>
              <a:t>명령문</a:t>
            </a:r>
            <a:r>
              <a:rPr lang="en-US" altLang="ko-KR" sz="1600" b="1" dirty="0" smtClean="0"/>
              <a:t>_4;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3326843" y="1799508"/>
            <a:ext cx="360040" cy="4320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오른쪽으로 구부러진 화살표 24"/>
          <p:cNvSpPr/>
          <p:nvPr/>
        </p:nvSpPr>
        <p:spPr>
          <a:xfrm>
            <a:off x="1958691" y="2475035"/>
            <a:ext cx="864096" cy="1436560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오른쪽으로 구부러진 화살표 25"/>
          <p:cNvSpPr/>
          <p:nvPr/>
        </p:nvSpPr>
        <p:spPr>
          <a:xfrm rot="10800000">
            <a:off x="3038812" y="2399427"/>
            <a:ext cx="864096" cy="1436560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" name="U자형 화살표 26"/>
          <p:cNvSpPr/>
          <p:nvPr/>
        </p:nvSpPr>
        <p:spPr>
          <a:xfrm rot="5400000">
            <a:off x="5115594" y="2663489"/>
            <a:ext cx="1985974" cy="864096"/>
          </a:xfrm>
          <a:prstGeom prst="utur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4431" y="2475035"/>
            <a:ext cx="2365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11</a:t>
            </a:r>
            <a:r>
              <a:rPr lang="ko-KR" altLang="en-US" sz="1600" dirty="0" smtClean="0"/>
              <a:t>이 되어 </a:t>
            </a:r>
            <a:r>
              <a:rPr lang="ko-KR" altLang="en-US" sz="1600" dirty="0" err="1" smtClean="0"/>
              <a:t>종결값의</a:t>
            </a:r>
            <a:endParaRPr lang="en-US" altLang="ko-KR" sz="1600" dirty="0"/>
          </a:p>
          <a:p>
            <a:r>
              <a:rPr lang="ko-KR" altLang="en-US" sz="1600" dirty="0" smtClean="0"/>
              <a:t>조건에 부합하여</a:t>
            </a:r>
            <a:endParaRPr lang="en-US" altLang="ko-KR" sz="1600" dirty="0" smtClean="0"/>
          </a:p>
          <a:p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나가 명령문</a:t>
            </a:r>
            <a:r>
              <a:rPr lang="en-US" altLang="ko-KR" sz="1600" dirty="0" smtClean="0"/>
              <a:t>_4</a:t>
            </a:r>
            <a:r>
              <a:rPr lang="ko-KR" altLang="en-US" sz="1600" dirty="0" smtClean="0"/>
              <a:t>를</a:t>
            </a:r>
            <a:endParaRPr lang="en-US" altLang="ko-KR" sz="1600" dirty="0" smtClean="0"/>
          </a:p>
          <a:p>
            <a:r>
              <a:rPr lang="ko-KR" altLang="en-US" sz="1600" dirty="0" smtClean="0"/>
              <a:t>실행하게 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601457" y="1763996"/>
            <a:ext cx="3899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명령문</a:t>
            </a:r>
            <a:r>
              <a:rPr lang="en-US" altLang="ko-KR" sz="1600" dirty="0" smtClean="0"/>
              <a:t>_1</a:t>
            </a:r>
            <a:r>
              <a:rPr lang="ko-KR" altLang="en-US" sz="1600" dirty="0" smtClean="0"/>
              <a:t>을 실행하고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문에 들어갑니다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902908" y="2432112"/>
            <a:ext cx="2324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이고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보다 작거나</a:t>
            </a:r>
            <a:endParaRPr lang="en-US" altLang="ko-KR" sz="1600" dirty="0" smtClean="0"/>
          </a:p>
          <a:p>
            <a:r>
              <a:rPr lang="ko-KR" altLang="en-US" sz="1600" dirty="0" smtClean="0"/>
              <a:t>같으니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</a:t>
            </a:r>
            <a:r>
              <a:rPr lang="ko-KR" altLang="en-US" sz="1600" dirty="0" smtClean="0"/>
              <a:t>을 해줍니다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 동작을 할 때마다</a:t>
            </a:r>
            <a:endParaRPr lang="en-US" altLang="ko-KR" sz="1600" dirty="0" smtClean="0"/>
          </a:p>
          <a:p>
            <a:r>
              <a:rPr lang="ko-KR" altLang="en-US" sz="1600" dirty="0" smtClean="0"/>
              <a:t>명령문</a:t>
            </a:r>
            <a:r>
              <a:rPr lang="en-US" altLang="ko-KR" sz="1600" dirty="0" smtClean="0"/>
              <a:t>_2</a:t>
            </a:r>
            <a:r>
              <a:rPr lang="ko-KR" altLang="en-US" sz="1600" dirty="0" smtClean="0"/>
              <a:t>와 명령문</a:t>
            </a:r>
            <a:r>
              <a:rPr lang="en-US" altLang="ko-KR" sz="1600" dirty="0" smtClean="0"/>
              <a:t>_3</a:t>
            </a:r>
            <a:r>
              <a:rPr lang="ko-KR" altLang="en-US" sz="1600" dirty="0" smtClean="0"/>
              <a:t>이</a:t>
            </a:r>
            <a:endParaRPr lang="en-US" altLang="ko-KR" sz="1600" dirty="0" smtClean="0"/>
          </a:p>
          <a:p>
            <a:r>
              <a:rPr lang="ko-KR" altLang="en-US" sz="1600" dirty="0" smtClean="0"/>
              <a:t>실행됩니다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8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07. </a:t>
            </a:r>
            <a:r>
              <a:rPr lang="ko-KR" altLang="en-US" b="1" dirty="0" err="1" smtClean="0"/>
              <a:t>반복문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f</a:t>
            </a:r>
            <a:r>
              <a:rPr lang="en-US" altLang="ko-KR" sz="1400" dirty="0" smtClean="0">
                <a:latin typeface="+mn-ea"/>
              </a:rPr>
              <a:t>or </a:t>
            </a:r>
            <a:r>
              <a:rPr lang="ko-KR" altLang="en-US" sz="1400" dirty="0" err="1" smtClean="0">
                <a:latin typeface="+mn-ea"/>
              </a:rPr>
              <a:t>반복문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4490" y="1523792"/>
            <a:ext cx="266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=0;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&lt;=10;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++) </a:t>
            </a:r>
            <a:r>
              <a:rPr lang="ko-KR" altLang="en-US" sz="1600" b="1" dirty="0" smtClean="0"/>
              <a:t>명령문</a:t>
            </a:r>
            <a:r>
              <a:rPr lang="en-US" altLang="ko-KR" sz="1600" b="1" dirty="0" smtClean="0"/>
              <a:t>_1;</a:t>
            </a:r>
          </a:p>
          <a:p>
            <a:r>
              <a:rPr lang="ko-KR" altLang="en-US" sz="1600" b="1" dirty="0" smtClean="0"/>
              <a:t>명령문</a:t>
            </a:r>
            <a:r>
              <a:rPr lang="en-US" altLang="ko-KR" sz="1600" b="1" dirty="0" smtClean="0"/>
              <a:t>_2</a:t>
            </a:r>
            <a:endParaRPr lang="ko-KR" alt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06319" y="1152683"/>
            <a:ext cx="6406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단일 명령어를 수행할 경우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for</a:t>
            </a:r>
            <a:r>
              <a:rPr lang="ko-KR" altLang="en-US" sz="1600" dirty="0" smtClean="0"/>
              <a:t>문안에 명령문이 하나일 경우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 바로 다음에 있는</a:t>
            </a:r>
            <a:endParaRPr lang="en-US" altLang="ko-KR" sz="1600" dirty="0" smtClean="0"/>
          </a:p>
          <a:p>
            <a:r>
              <a:rPr lang="ko-KR" altLang="en-US" sz="1600" dirty="0" smtClean="0"/>
              <a:t>명령문 하나만 반복하게 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문이 실행되어 명령문</a:t>
            </a:r>
            <a:r>
              <a:rPr lang="en-US" altLang="ko-KR" sz="1600" dirty="0" smtClean="0"/>
              <a:t>_1;</a:t>
            </a:r>
            <a:r>
              <a:rPr lang="ko-KR" altLang="en-US" sz="1600" dirty="0" smtClean="0"/>
              <a:t>을 반복하고 명령문</a:t>
            </a:r>
            <a:r>
              <a:rPr lang="en-US" altLang="ko-KR" sz="1600" dirty="0" smtClean="0"/>
              <a:t>_2;</a:t>
            </a:r>
            <a:r>
              <a:rPr lang="ko-KR" altLang="en-US" sz="1600" dirty="0" smtClean="0"/>
              <a:t>를 실행하게 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2508" y="3339674"/>
            <a:ext cx="601639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개 이상의 명령어를 수행할 경우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2</a:t>
            </a:r>
            <a:r>
              <a:rPr lang="ko-KR" altLang="en-US" sz="1600" dirty="0" smtClean="0"/>
              <a:t>개 이상의 명령문을 반복시키기 위해선 </a:t>
            </a:r>
            <a:r>
              <a:rPr lang="en-US" altLang="ko-KR" sz="1600" dirty="0" smtClean="0"/>
              <a:t>{}</a:t>
            </a:r>
            <a:r>
              <a:rPr lang="ko-KR" altLang="en-US" sz="1600" dirty="0" smtClean="0"/>
              <a:t>를 사용해줘야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사용하지 않을 시 하나의 명령문만 반복되게 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{}</a:t>
            </a:r>
            <a:r>
              <a:rPr lang="ko-KR" altLang="en-US" sz="1600" dirty="0" smtClean="0"/>
              <a:t>사용함으로써 </a:t>
            </a:r>
            <a:r>
              <a:rPr lang="en-US" altLang="ko-KR" sz="1600" dirty="0" smtClean="0"/>
              <a:t>{}</a:t>
            </a:r>
            <a:r>
              <a:rPr lang="ko-KR" altLang="en-US" sz="1600" dirty="0" smtClean="0"/>
              <a:t>안에 있는 모든 명령문이 반복하게 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4490" y="3636958"/>
            <a:ext cx="17422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for(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=0;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&lt;=10; </a:t>
            </a:r>
            <a:r>
              <a:rPr lang="en-US" altLang="ko-KR" sz="1600" b="1" dirty="0" err="1" smtClean="0"/>
              <a:t>i</a:t>
            </a:r>
            <a:r>
              <a:rPr lang="en-US" altLang="ko-KR" sz="1600" b="1" dirty="0" smtClean="0"/>
              <a:t>++)</a:t>
            </a:r>
          </a:p>
          <a:p>
            <a:r>
              <a:rPr lang="en-US" altLang="ko-KR" sz="1600" b="1" dirty="0" smtClean="0"/>
              <a:t>{</a:t>
            </a:r>
          </a:p>
          <a:p>
            <a:r>
              <a:rPr lang="ko-KR" altLang="en-US" sz="1600" b="1" dirty="0" smtClean="0"/>
              <a:t>명령문</a:t>
            </a:r>
            <a:r>
              <a:rPr lang="en-US" altLang="ko-KR" sz="1600" b="1" dirty="0" smtClean="0"/>
              <a:t>_1;</a:t>
            </a:r>
          </a:p>
          <a:p>
            <a:r>
              <a:rPr lang="ko-KR" altLang="en-US" sz="1600" b="1" dirty="0"/>
              <a:t>명령문</a:t>
            </a:r>
            <a:r>
              <a:rPr lang="en-US" altLang="ko-KR" sz="1600" b="1" dirty="0" smtClean="0"/>
              <a:t>_2;</a:t>
            </a:r>
          </a:p>
          <a:p>
            <a:r>
              <a:rPr lang="en-US" altLang="ko-KR" sz="1600" b="1" dirty="0"/>
              <a:t>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85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629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08. </a:t>
            </a:r>
            <a:r>
              <a:rPr lang="ko-KR" altLang="en-US" b="1" dirty="0" smtClean="0"/>
              <a:t>라이브러리 사용하기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라이브러리 사용하는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19" y="1356955"/>
            <a:ext cx="775244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다양한 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디스플레이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액츄에이터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및 통신 모듈과 손쉬운 프로그래밍을 위해서 특정 목적에</a:t>
            </a:r>
            <a:endParaRPr lang="en-US" altLang="ko-KR" sz="1400" dirty="0" smtClean="0"/>
          </a:p>
          <a:p>
            <a:r>
              <a:rPr lang="ko-KR" altLang="en-US" sz="1400" dirty="0" smtClean="0"/>
              <a:t>맞는 파일들을 헤더파일 및 기타 함수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등으로 저장한 집합을 </a:t>
            </a:r>
            <a:r>
              <a:rPr lang="ko-KR" altLang="en-US" sz="1400" b="1" dirty="0" smtClean="0"/>
              <a:t>라이브러리</a:t>
            </a:r>
            <a:r>
              <a:rPr lang="ko-KR" altLang="en-US" sz="1400" dirty="0" smtClean="0"/>
              <a:t>라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이미 내장된 라이브러리도 있는 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새로운 모듈과 이에 대한 라이브러리를 개발 혹은 제공하는 </a:t>
            </a:r>
            <a:endParaRPr lang="en-US" altLang="ko-KR" sz="1400" dirty="0" smtClean="0"/>
          </a:p>
          <a:p>
            <a:r>
              <a:rPr lang="ko-KR" altLang="en-US" sz="1400" dirty="0" smtClean="0"/>
              <a:t>사람들에 의해서 새로운 라이브러리를 다운로드 받은 후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소프트웨어에 추가하여 사용</a:t>
            </a:r>
            <a:endParaRPr lang="en-US" altLang="ko-KR" sz="1400" dirty="0" smtClean="0"/>
          </a:p>
          <a:p>
            <a:r>
              <a:rPr lang="ko-KR" altLang="en-US" sz="1400" dirty="0" smtClean="0"/>
              <a:t>할 수 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en-US" altLang="ko-KR" sz="1400" dirty="0" err="1" smtClean="0"/>
              <a:t>Neopixel</a:t>
            </a:r>
            <a:r>
              <a:rPr lang="ko-KR" altLang="en-US" sz="1400" dirty="0" smtClean="0"/>
              <a:t>이라는 드라이버가 내장된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를 사용하기 위해서는 다음의 링크에서 라이브러리를</a:t>
            </a:r>
            <a:endParaRPr lang="en-US" altLang="ko-KR" sz="1400" dirty="0" smtClean="0"/>
          </a:p>
          <a:p>
            <a:r>
              <a:rPr lang="ko-KR" altLang="en-US" sz="1400" dirty="0" smtClean="0"/>
              <a:t>다운로드 받을 수 있는데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링크는 </a:t>
            </a:r>
            <a:r>
              <a:rPr lang="ko-KR" altLang="en-US" sz="1400" dirty="0" err="1" smtClean="0"/>
              <a:t>구글에서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Neopixel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library” </a:t>
            </a:r>
            <a:r>
              <a:rPr lang="ko-KR" altLang="en-US" sz="1400" dirty="0" smtClean="0"/>
              <a:t>등으로 검색하여 찾을 수 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u="sng" dirty="0">
                <a:hlinkClick r:id="rId3"/>
              </a:rPr>
              <a:t>https://</a:t>
            </a:r>
            <a:r>
              <a:rPr lang="en-US" altLang="ko-KR" sz="1400" u="sng" dirty="0" smtClean="0">
                <a:hlinkClick r:id="rId3"/>
              </a:rPr>
              <a:t>learn.adafruit.com/adafruit-neopixel-uberguide/overview</a:t>
            </a:r>
            <a:endParaRPr lang="en-US" altLang="ko-KR" sz="1400" u="sng" dirty="0" smtClean="0"/>
          </a:p>
          <a:p>
            <a:endParaRPr lang="en-US" altLang="ko-KR" sz="1400" u="sng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6989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개발 과정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개발 과정과 테스트를 위한 준비물을 확인합니다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90046" y="1152683"/>
            <a:ext cx="8135937" cy="248578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개발 과정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1. </a:t>
            </a:r>
            <a:r>
              <a:rPr lang="ko-KR" altLang="en-US" sz="1400" dirty="0" err="1">
                <a:solidFill>
                  <a:schemeClr val="accent6"/>
                </a:solidFill>
              </a:rPr>
              <a:t>아두이노와</a:t>
            </a:r>
            <a:r>
              <a:rPr lang="ko-KR" altLang="en-US" sz="1400" dirty="0">
                <a:solidFill>
                  <a:schemeClr val="accent6"/>
                </a:solidFill>
              </a:rPr>
              <a:t> 각종 장치들</a:t>
            </a:r>
            <a:r>
              <a:rPr lang="en-US" altLang="ko-KR" sz="1400" dirty="0">
                <a:solidFill>
                  <a:schemeClr val="accent6"/>
                </a:solidFill>
              </a:rPr>
              <a:t>(LED, </a:t>
            </a:r>
            <a:r>
              <a:rPr lang="ko-KR" altLang="en-US" sz="1400" dirty="0">
                <a:solidFill>
                  <a:schemeClr val="accent6"/>
                </a:solidFill>
              </a:rPr>
              <a:t>모터</a:t>
            </a:r>
            <a:r>
              <a:rPr lang="en-US" altLang="ko-KR" sz="1400" dirty="0">
                <a:solidFill>
                  <a:schemeClr val="accent6"/>
                </a:solidFill>
              </a:rPr>
              <a:t>, </a:t>
            </a:r>
            <a:r>
              <a:rPr lang="ko-KR" altLang="en-US" sz="1400" dirty="0">
                <a:solidFill>
                  <a:schemeClr val="accent6"/>
                </a:solidFill>
              </a:rPr>
              <a:t>센서</a:t>
            </a:r>
            <a:r>
              <a:rPr lang="en-US" altLang="ko-KR" sz="1400" dirty="0">
                <a:solidFill>
                  <a:schemeClr val="accent6"/>
                </a:solidFill>
              </a:rPr>
              <a:t>…)</a:t>
            </a:r>
            <a:r>
              <a:rPr lang="ko-KR" altLang="en-US" sz="1400" dirty="0">
                <a:solidFill>
                  <a:schemeClr val="accent6"/>
                </a:solidFill>
              </a:rPr>
              <a:t>을 연결</a:t>
            </a:r>
            <a:br>
              <a:rPr lang="ko-KR" altLang="en-US" sz="1400" dirty="0">
                <a:solidFill>
                  <a:schemeClr val="accent6"/>
                </a:solidFill>
              </a:rPr>
            </a:br>
            <a:r>
              <a:rPr lang="en-US" altLang="ko-KR" sz="1400" dirty="0">
                <a:solidFill>
                  <a:schemeClr val="accent6"/>
                </a:solidFill>
              </a:rPr>
              <a:t>2. </a:t>
            </a: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개발환경</a:t>
            </a:r>
            <a:r>
              <a:rPr lang="en-US" altLang="ko-KR" sz="1400" dirty="0">
                <a:solidFill>
                  <a:schemeClr val="accent6"/>
                </a:solidFill>
              </a:rPr>
              <a:t>(IDE)</a:t>
            </a:r>
            <a:r>
              <a:rPr lang="ko-KR" altLang="en-US" sz="1400" dirty="0">
                <a:solidFill>
                  <a:schemeClr val="accent6"/>
                </a:solidFill>
              </a:rPr>
              <a:t>을 실행</a:t>
            </a:r>
            <a:br>
              <a:rPr lang="ko-KR" altLang="en-US" sz="1400" dirty="0">
                <a:solidFill>
                  <a:schemeClr val="accent6"/>
                </a:solidFill>
              </a:rPr>
            </a:br>
            <a:r>
              <a:rPr lang="en-US" altLang="ko-KR" sz="1400" dirty="0">
                <a:solidFill>
                  <a:schemeClr val="accent6"/>
                </a:solidFill>
              </a:rPr>
              <a:t>3. </a:t>
            </a:r>
            <a:r>
              <a:rPr lang="ko-KR" altLang="en-US" sz="1400" dirty="0">
                <a:solidFill>
                  <a:schemeClr val="accent6"/>
                </a:solidFill>
              </a:rPr>
              <a:t>소스코드</a:t>
            </a:r>
            <a:r>
              <a:rPr lang="en-US" altLang="ko-KR" sz="1400" dirty="0">
                <a:solidFill>
                  <a:schemeClr val="accent6"/>
                </a:solidFill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</a:rPr>
              <a:t>스케치</a:t>
            </a:r>
            <a:r>
              <a:rPr lang="en-US" altLang="ko-KR" sz="1400" dirty="0">
                <a:solidFill>
                  <a:schemeClr val="accent6"/>
                </a:solidFill>
              </a:rPr>
              <a:t>, sketch) </a:t>
            </a:r>
            <a:r>
              <a:rPr lang="ko-KR" altLang="en-US" sz="1400" dirty="0">
                <a:solidFill>
                  <a:schemeClr val="accent6"/>
                </a:solidFill>
              </a:rPr>
              <a:t>작성</a:t>
            </a:r>
            <a:br>
              <a:rPr lang="ko-KR" altLang="en-US" sz="1400" dirty="0">
                <a:solidFill>
                  <a:schemeClr val="accent6"/>
                </a:solidFill>
              </a:rPr>
            </a:br>
            <a:r>
              <a:rPr lang="en-US" altLang="ko-KR" sz="1400" dirty="0">
                <a:solidFill>
                  <a:schemeClr val="accent6"/>
                </a:solidFill>
              </a:rPr>
              <a:t>4. </a:t>
            </a:r>
            <a:r>
              <a:rPr lang="ko-KR" altLang="en-US" sz="1400" dirty="0">
                <a:solidFill>
                  <a:schemeClr val="accent6"/>
                </a:solidFill>
              </a:rPr>
              <a:t>컴파일 및 업로드</a:t>
            </a:r>
            <a:br>
              <a:rPr lang="ko-KR" altLang="en-US" sz="1400" dirty="0">
                <a:solidFill>
                  <a:schemeClr val="accent6"/>
                </a:solidFill>
              </a:rPr>
            </a:br>
            <a:r>
              <a:rPr lang="en-US" altLang="ko-KR" sz="1400" dirty="0">
                <a:solidFill>
                  <a:schemeClr val="accent6"/>
                </a:solidFill>
              </a:rPr>
              <a:t>5. </a:t>
            </a: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동작 확인</a:t>
            </a:r>
            <a:br>
              <a:rPr lang="ko-KR" altLang="en-US" sz="1400" dirty="0">
                <a:solidFill>
                  <a:schemeClr val="accent6"/>
                </a:solidFill>
              </a:rPr>
            </a:br>
            <a:r>
              <a:rPr lang="en-US" altLang="ko-KR" sz="1400" dirty="0">
                <a:solidFill>
                  <a:schemeClr val="accent6"/>
                </a:solidFill>
              </a:rPr>
              <a:t>6. </a:t>
            </a:r>
            <a:r>
              <a:rPr lang="ko-KR" altLang="en-US" sz="1400" dirty="0">
                <a:solidFill>
                  <a:schemeClr val="accent6"/>
                </a:solidFill>
              </a:rPr>
              <a:t>디버깅</a:t>
            </a:r>
            <a:r>
              <a:rPr lang="en-US" altLang="ko-KR" sz="1400" dirty="0">
                <a:solidFill>
                  <a:schemeClr val="accent6"/>
                </a:solidFill>
              </a:rPr>
              <a:t>, 3~5 </a:t>
            </a:r>
            <a:r>
              <a:rPr lang="ko-KR" altLang="en-US" sz="1400" dirty="0" smtClean="0">
                <a:solidFill>
                  <a:schemeClr val="accent6"/>
                </a:solidFill>
              </a:rPr>
              <a:t>반복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90046" y="4405725"/>
            <a:ext cx="8135937" cy="141315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테스트를 위한 준비물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UNO </a:t>
            </a:r>
            <a:r>
              <a:rPr lang="ko-KR" altLang="en-US" sz="1400" dirty="0">
                <a:solidFill>
                  <a:schemeClr val="accent6"/>
                </a:solidFill>
              </a:rPr>
              <a:t>보드 </a:t>
            </a:r>
            <a:r>
              <a:rPr lang="en-US" altLang="ko-KR" sz="1400" dirty="0">
                <a:solidFill>
                  <a:schemeClr val="accent6"/>
                </a:solidFill>
              </a:rPr>
              <a:t>(</a:t>
            </a:r>
            <a:r>
              <a:rPr lang="ko-KR" altLang="en-US" sz="1400" dirty="0">
                <a:solidFill>
                  <a:schemeClr val="accent6"/>
                </a:solidFill>
              </a:rPr>
              <a:t>혹은 기타 보드</a:t>
            </a:r>
            <a:r>
              <a:rPr lang="en-US" altLang="ko-KR" sz="1400" dirty="0">
                <a:solidFill>
                  <a:schemeClr val="accent6"/>
                </a:solidFill>
              </a:rPr>
              <a:t>)</a:t>
            </a:r>
            <a:br>
              <a:rPr lang="en-US" altLang="ko-KR" sz="1400" dirty="0">
                <a:solidFill>
                  <a:schemeClr val="accent6"/>
                </a:solidFill>
              </a:rPr>
            </a:br>
            <a:r>
              <a:rPr lang="en-US" altLang="ko-KR" sz="1400" dirty="0">
                <a:solidFill>
                  <a:schemeClr val="accent6"/>
                </a:solidFill>
              </a:rPr>
              <a:t>Starter Kit (LED, </a:t>
            </a:r>
            <a:r>
              <a:rPr lang="ko-KR" altLang="en-US" sz="1400" dirty="0">
                <a:solidFill>
                  <a:schemeClr val="accent6"/>
                </a:solidFill>
              </a:rPr>
              <a:t>스위치</a:t>
            </a:r>
            <a:r>
              <a:rPr lang="en-US" altLang="ko-KR" sz="1400" dirty="0">
                <a:solidFill>
                  <a:schemeClr val="accent6"/>
                </a:solidFill>
              </a:rPr>
              <a:t>, </a:t>
            </a:r>
            <a:r>
              <a:rPr lang="ko-KR" altLang="en-US" sz="1400" dirty="0">
                <a:solidFill>
                  <a:schemeClr val="accent6"/>
                </a:solidFill>
              </a:rPr>
              <a:t>각종 센서</a:t>
            </a:r>
            <a:r>
              <a:rPr lang="en-US" altLang="ko-KR" sz="1400" dirty="0">
                <a:solidFill>
                  <a:schemeClr val="accent6"/>
                </a:solidFill>
              </a:rPr>
              <a:t>, </a:t>
            </a:r>
            <a:r>
              <a:rPr lang="ko-KR" altLang="en-US" sz="1400" dirty="0">
                <a:solidFill>
                  <a:schemeClr val="accent6"/>
                </a:solidFill>
              </a:rPr>
              <a:t>저항</a:t>
            </a:r>
            <a:r>
              <a:rPr lang="en-US" altLang="ko-KR" sz="1400" dirty="0">
                <a:solidFill>
                  <a:schemeClr val="accent6"/>
                </a:solidFill>
              </a:rPr>
              <a:t>, </a:t>
            </a:r>
            <a:r>
              <a:rPr lang="ko-KR" altLang="en-US" sz="1400" dirty="0">
                <a:solidFill>
                  <a:schemeClr val="accent6"/>
                </a:solidFill>
              </a:rPr>
              <a:t>케이블 등</a:t>
            </a:r>
            <a:r>
              <a:rPr lang="en-US" altLang="ko-KR" sz="1400" dirty="0">
                <a:solidFill>
                  <a:schemeClr val="accent6"/>
                </a:solidFill>
              </a:rPr>
              <a:t>)</a:t>
            </a:r>
            <a:br>
              <a:rPr lang="en-US" altLang="ko-KR" sz="1400" dirty="0">
                <a:solidFill>
                  <a:schemeClr val="accent6"/>
                </a:solidFill>
              </a:rPr>
            </a:br>
            <a:r>
              <a:rPr lang="ko-KR" altLang="en-US" sz="14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400" dirty="0">
                <a:solidFill>
                  <a:schemeClr val="accent6"/>
                </a:solidFill>
              </a:rPr>
              <a:t> 개발환경 </a:t>
            </a:r>
            <a:r>
              <a:rPr lang="en-US" altLang="ko-KR" sz="1400" dirty="0">
                <a:solidFill>
                  <a:schemeClr val="accent6"/>
                </a:solidFill>
              </a:rPr>
              <a:t>(IDE) 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629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08. </a:t>
            </a:r>
            <a:r>
              <a:rPr lang="ko-KR" altLang="en-US" b="1" dirty="0" smtClean="0"/>
              <a:t>라이브러리 사용하기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라이브러리 사용하는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102192"/>
            <a:ext cx="8722859" cy="518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428038" y="5921985"/>
            <a:ext cx="1390175" cy="3824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57996" y="6304408"/>
            <a:ext cx="246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다운로드 받을 수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629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08. </a:t>
            </a:r>
            <a:r>
              <a:rPr lang="ko-KR" altLang="en-US" b="1" dirty="0" smtClean="0"/>
              <a:t>라이브러리 사용하기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라이브러리 사용하는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3" name="Picture 8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2" y="1773717"/>
            <a:ext cx="3910898" cy="156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132938" y="3382561"/>
            <a:ext cx="4320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dirty="0"/>
              <a:t>라이브러리를 사용하기 전에 폴더 명이 기본 문자들과 숫자로 이루어 져 있는지 확인해야 </a:t>
            </a:r>
            <a:r>
              <a:rPr lang="ko-KR" altLang="en-US" sz="1600" dirty="0"/>
              <a:t>한</a:t>
            </a:r>
            <a:r>
              <a:rPr lang="ko-KR" altLang="ko-KR" sz="1600" dirty="0" smtClean="0"/>
              <a:t>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Adafruit_NeoPixel</a:t>
            </a:r>
            <a:r>
              <a:rPr lang="en-US" altLang="ko-KR" sz="1600" dirty="0"/>
              <a:t>-master</a:t>
            </a:r>
            <a:r>
              <a:rPr lang="ko-KR" altLang="ko-KR" sz="1600" dirty="0"/>
              <a:t>는 이름을 바꾸거나</a:t>
            </a:r>
            <a:r>
              <a:rPr lang="en-US" altLang="ko-KR" sz="1600" dirty="0"/>
              <a:t>, _</a:t>
            </a:r>
            <a:r>
              <a:rPr lang="ko-KR" altLang="ko-KR" sz="1600" dirty="0"/>
              <a:t>와 </a:t>
            </a:r>
            <a:r>
              <a:rPr lang="en-US" altLang="ko-KR" sz="1600" dirty="0"/>
              <a:t>–</a:t>
            </a:r>
            <a:r>
              <a:rPr lang="ko-KR" altLang="ko-KR" sz="1600" dirty="0"/>
              <a:t>를 제거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AdafruitNeoPixelmaster</a:t>
            </a:r>
            <a:r>
              <a:rPr lang="en-US" altLang="ko-KR" sz="1600" dirty="0"/>
              <a:t>) </a:t>
            </a:r>
            <a:r>
              <a:rPr lang="ko-KR" altLang="ko-KR" sz="1600" dirty="0"/>
              <a:t>해 </a:t>
            </a:r>
            <a:r>
              <a:rPr lang="ko-KR" altLang="ko-KR" sz="1600" dirty="0" smtClean="0"/>
              <a:t>주어야</a:t>
            </a:r>
            <a:r>
              <a:rPr lang="en-US" altLang="ko-KR" sz="1600" dirty="0" smtClean="0"/>
              <a:t> </a:t>
            </a:r>
          </a:p>
          <a:p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소프트웨어에서 인식한</a:t>
            </a:r>
            <a:r>
              <a:rPr lang="ko-KR" altLang="ko-KR" sz="1600" dirty="0" smtClean="0"/>
              <a:t>다</a:t>
            </a:r>
            <a:r>
              <a:rPr lang="en-US" altLang="ko-KR" sz="1600" dirty="0"/>
              <a:t>. </a:t>
            </a:r>
            <a:endParaRPr lang="ko-KR" altLang="ko-K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76954" y="1341669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압축을 푼 후에</a:t>
            </a:r>
            <a:r>
              <a:rPr lang="en-US" altLang="ko-KR" sz="1600" dirty="0" smtClean="0"/>
              <a:t>…  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4525426" y="546993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Arduino </a:t>
            </a:r>
            <a:r>
              <a:rPr lang="en-US" altLang="ko-KR" sz="1600" dirty="0"/>
              <a:t>– libraries </a:t>
            </a:r>
            <a:r>
              <a:rPr lang="ko-KR" altLang="ko-KR" sz="1600" dirty="0"/>
              <a:t>폴더에 폴더를 </a:t>
            </a:r>
            <a:r>
              <a:rPr lang="ko-KR" altLang="ko-KR" sz="1600" dirty="0" smtClean="0"/>
              <a:t>복사</a:t>
            </a:r>
            <a:r>
              <a:rPr lang="en-US" altLang="ko-KR" sz="1600" dirty="0" smtClean="0"/>
              <a:t>.</a:t>
            </a:r>
            <a:endParaRPr lang="ko-KR" altLang="ko-KR" sz="1600" dirty="0"/>
          </a:p>
          <a:p>
            <a:r>
              <a:rPr lang="ko-KR" altLang="en-US" sz="1600" dirty="0" smtClean="0"/>
              <a:t>그리고 </a:t>
            </a:r>
            <a:r>
              <a:rPr lang="ko-KR" altLang="ko-KR" sz="1600" dirty="0" err="1" smtClean="0"/>
              <a:t>아두이노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소프트웨어를 다시 </a:t>
            </a:r>
            <a:r>
              <a:rPr lang="ko-KR" altLang="ko-KR" sz="1600" dirty="0" smtClean="0"/>
              <a:t>시작</a:t>
            </a:r>
            <a:r>
              <a:rPr lang="en-US" altLang="ko-KR" sz="1600" dirty="0" smtClean="0"/>
              <a:t>. </a:t>
            </a:r>
            <a:r>
              <a:rPr lang="ko-KR" altLang="ko-KR" sz="1600" dirty="0" smtClean="0"/>
              <a:t>파일 </a:t>
            </a:r>
            <a:r>
              <a:rPr lang="en-US" altLang="ko-KR" sz="1600" dirty="0"/>
              <a:t>– </a:t>
            </a:r>
            <a:r>
              <a:rPr lang="ko-KR" altLang="ko-KR" sz="1600" dirty="0"/>
              <a:t>예제에서 설치된 라이브러리와 예제를 </a:t>
            </a:r>
            <a:r>
              <a:rPr lang="ko-KR" altLang="en-US" sz="1600" dirty="0" smtClean="0"/>
              <a:t>확인 가능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74" y="1219890"/>
            <a:ext cx="3521377" cy="422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4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프로그램 구조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프로그래밍 </a:t>
            </a:r>
            <a:r>
              <a:rPr lang="ko-KR" altLang="en-US" sz="1400" dirty="0" smtClean="0">
                <a:latin typeface="+mn-ea"/>
              </a:rPr>
              <a:t>언어는 스케치라고 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319" y="2343504"/>
            <a:ext cx="3456384" cy="3456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0335" y="2631536"/>
            <a:ext cx="20297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#include &lt; </a:t>
            </a:r>
            <a:r>
              <a:rPr lang="ko-KR" altLang="en-US" sz="1500" dirty="0" smtClean="0"/>
              <a:t>헤더파일</a:t>
            </a:r>
            <a:r>
              <a:rPr lang="en-US" altLang="ko-KR" sz="1500" dirty="0" smtClean="0"/>
              <a:t>   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variables</a:t>
            </a:r>
          </a:p>
          <a:p>
            <a:r>
              <a:rPr lang="en-US" altLang="ko-KR" sz="1500" dirty="0" smtClean="0"/>
              <a:t>void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setup()</a:t>
            </a:r>
          </a:p>
          <a:p>
            <a:r>
              <a:rPr lang="en-US" altLang="ko-KR" sz="1500" dirty="0" smtClean="0"/>
              <a:t>{</a:t>
            </a:r>
          </a:p>
          <a:p>
            <a:r>
              <a:rPr lang="en-US" altLang="ko-KR" sz="1500" dirty="0" smtClean="0"/>
              <a:t>  </a:t>
            </a:r>
            <a:r>
              <a:rPr lang="ko-KR" altLang="en-US" sz="1500" dirty="0" smtClean="0"/>
              <a:t>명령문</a:t>
            </a:r>
            <a:r>
              <a:rPr lang="en-US" altLang="ko-KR" sz="1500" dirty="0" smtClean="0"/>
              <a:t>;</a:t>
            </a:r>
          </a:p>
          <a:p>
            <a:r>
              <a:rPr lang="ko-KR" altLang="en-US" sz="1500" dirty="0" smtClean="0"/>
              <a:t>  명령문</a:t>
            </a:r>
            <a:r>
              <a:rPr lang="en-US" altLang="ko-KR" sz="1500" dirty="0" smtClean="0"/>
              <a:t>;</a:t>
            </a:r>
            <a:endParaRPr lang="en-US" altLang="ko-KR" sz="1500" dirty="0"/>
          </a:p>
          <a:p>
            <a:r>
              <a:rPr lang="en-US" altLang="ko-KR" sz="1500" dirty="0" smtClean="0"/>
              <a:t>}</a:t>
            </a:r>
          </a:p>
          <a:p>
            <a:endParaRPr lang="en-US" altLang="ko-KR" sz="1500" dirty="0"/>
          </a:p>
          <a:p>
            <a:r>
              <a:rPr lang="en-US" altLang="ko-KR" sz="1500" dirty="0"/>
              <a:t>v</a:t>
            </a:r>
            <a:r>
              <a:rPr lang="en-US" altLang="ko-KR" sz="1500" dirty="0" smtClean="0"/>
              <a:t>oid loop()</a:t>
            </a:r>
          </a:p>
          <a:p>
            <a:r>
              <a:rPr lang="en-US" altLang="ko-KR" sz="1500" dirty="0" smtClean="0"/>
              <a:t>{</a:t>
            </a:r>
          </a:p>
          <a:p>
            <a:r>
              <a:rPr lang="en-US" altLang="ko-KR" sz="1500" dirty="0" smtClean="0"/>
              <a:t>  </a:t>
            </a:r>
            <a:r>
              <a:rPr lang="ko-KR" altLang="en-US" sz="1500" dirty="0" smtClean="0"/>
              <a:t>명령문</a:t>
            </a:r>
            <a:r>
              <a:rPr lang="en-US" altLang="ko-KR" sz="1500" dirty="0" smtClean="0"/>
              <a:t>;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명령문</a:t>
            </a:r>
            <a:r>
              <a:rPr lang="en-US" altLang="ko-KR" sz="1500" dirty="0" smtClean="0"/>
              <a:t>;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en-US" altLang="ko-KR" sz="1500" dirty="0"/>
              <a:t>}</a:t>
            </a:r>
            <a:endParaRPr lang="ko-KR" altLang="en-US" sz="1500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22343" y="2883564"/>
            <a:ext cx="438088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9761" y="3135592"/>
            <a:ext cx="4363467" cy="175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07913" y="3630939"/>
            <a:ext cx="2995315" cy="8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중괄호 28"/>
          <p:cNvSpPr/>
          <p:nvPr/>
        </p:nvSpPr>
        <p:spPr>
          <a:xfrm>
            <a:off x="1519881" y="3171596"/>
            <a:ext cx="288032" cy="93493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836934" y="5013826"/>
            <a:ext cx="2995315" cy="8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중괄호 30"/>
          <p:cNvSpPr/>
          <p:nvPr/>
        </p:nvSpPr>
        <p:spPr>
          <a:xfrm>
            <a:off x="1519881" y="4562337"/>
            <a:ext cx="288032" cy="93493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787607" y="2721982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라이브러리</a:t>
            </a:r>
            <a:endParaRPr lang="ko-KR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4781739" y="2991576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변수 선언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4796033" y="4684635"/>
            <a:ext cx="38021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loop </a:t>
            </a:r>
            <a:r>
              <a:rPr lang="ko-KR" altLang="en-US" sz="1400" dirty="0"/>
              <a:t>명령문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시스템이 동작 될 때</a:t>
            </a:r>
            <a:r>
              <a:rPr lang="en-US" altLang="ko-KR" sz="1400" dirty="0"/>
              <a:t>(</a:t>
            </a:r>
            <a:r>
              <a:rPr lang="ko-KR" altLang="en-US" sz="1400" dirty="0"/>
              <a:t>전원 </a:t>
            </a:r>
            <a:r>
              <a:rPr lang="en-US" altLang="ko-KR" sz="1400" dirty="0"/>
              <a:t>ON) </a:t>
            </a:r>
            <a:r>
              <a:rPr lang="ko-KR" altLang="en-US" sz="1400" dirty="0"/>
              <a:t>전원이 꺼질 때 까지 무한 반복하며 </a:t>
            </a:r>
            <a:r>
              <a:rPr lang="ko-KR" altLang="en-US" sz="1400" dirty="0" smtClean="0"/>
              <a:t>실행</a:t>
            </a:r>
            <a:r>
              <a:rPr lang="ko-KR" altLang="en-US" sz="1400" dirty="0" smtClean="0"/>
              <a:t>되는 </a:t>
            </a:r>
            <a:r>
              <a:rPr lang="ko-KR" altLang="en-US" sz="1400" dirty="0" smtClean="0"/>
              <a:t>코드</a:t>
            </a:r>
            <a:endParaRPr lang="ko-KR" altLang="en-US" sz="1400" dirty="0"/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206319" y="1154820"/>
            <a:ext cx="8135937" cy="69806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스케치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400" dirty="0">
                <a:solidFill>
                  <a:srgbClr val="92D050"/>
                </a:solidFill>
              </a:rPr>
              <a:t>C</a:t>
            </a:r>
            <a:r>
              <a:rPr kumimoji="0" lang="ko-KR" altLang="en-US" sz="1400" dirty="0">
                <a:solidFill>
                  <a:srgbClr val="92D050"/>
                </a:solidFill>
              </a:rPr>
              <a:t>언어의 </a:t>
            </a:r>
            <a:r>
              <a:rPr kumimoji="0" lang="en-US" altLang="ko-KR" sz="1400" dirty="0">
                <a:solidFill>
                  <a:srgbClr val="92D050"/>
                </a:solidFill>
              </a:rPr>
              <a:t>main() </a:t>
            </a:r>
            <a:r>
              <a:rPr kumimoji="0" lang="ko-KR" altLang="en-US" sz="1400" dirty="0">
                <a:solidFill>
                  <a:srgbClr val="92D050"/>
                </a:solidFill>
              </a:rPr>
              <a:t>함수</a:t>
            </a:r>
            <a:r>
              <a:rPr kumimoji="0" lang="en-US" altLang="ko-KR" sz="1400" dirty="0">
                <a:solidFill>
                  <a:srgbClr val="92D050"/>
                </a:solidFill>
              </a:rPr>
              <a:t> </a:t>
            </a:r>
            <a:r>
              <a:rPr kumimoji="0" lang="ko-KR" altLang="en-US" sz="1400" dirty="0">
                <a:solidFill>
                  <a:srgbClr val="92D050"/>
                </a:solidFill>
              </a:rPr>
              <a:t>대신 </a:t>
            </a:r>
            <a:r>
              <a:rPr kumimoji="0" lang="en-US" altLang="ko-KR" sz="1400" dirty="0">
                <a:solidFill>
                  <a:srgbClr val="92D050"/>
                </a:solidFill>
              </a:rPr>
              <a:t>setup(), loop() </a:t>
            </a:r>
            <a:r>
              <a:rPr kumimoji="0" lang="ko-KR" altLang="en-US" sz="1400" dirty="0" smtClean="0">
                <a:solidFill>
                  <a:srgbClr val="92D050"/>
                </a:solidFill>
              </a:rPr>
              <a:t>구성</a:t>
            </a:r>
            <a:endParaRPr lang="ko-KR" altLang="en-US" sz="1400" dirty="0">
              <a:solidFill>
                <a:srgbClr val="92D05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96033" y="349237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setup </a:t>
            </a:r>
            <a:r>
              <a:rPr lang="ko-KR" altLang="en-US" sz="1400" dirty="0"/>
              <a:t>명령문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시스템이 처음 시작될 때</a:t>
            </a:r>
            <a:r>
              <a:rPr lang="en-US" altLang="ko-KR" sz="1400" dirty="0"/>
              <a:t>(</a:t>
            </a:r>
            <a:r>
              <a:rPr lang="ko-KR" altLang="en-US" sz="1400" dirty="0"/>
              <a:t>전원 </a:t>
            </a:r>
            <a:r>
              <a:rPr lang="en-US" altLang="ko-KR" sz="1400" dirty="0"/>
              <a:t>ON) </a:t>
            </a:r>
            <a:r>
              <a:rPr lang="ko-KR" altLang="en-US" sz="1400" dirty="0"/>
              <a:t>한번만 </a:t>
            </a:r>
            <a:r>
              <a:rPr lang="ko-KR" altLang="en-US" sz="1400" dirty="0" smtClean="0"/>
              <a:t>실행</a:t>
            </a:r>
            <a:r>
              <a:rPr lang="ko-KR" altLang="en-US" sz="1400" dirty="0" smtClean="0"/>
              <a:t>되는 </a:t>
            </a:r>
            <a:r>
              <a:rPr lang="ko-KR" altLang="en-US" sz="1400" dirty="0"/>
              <a:t>코드 </a:t>
            </a:r>
            <a:r>
              <a:rPr lang="en-US" altLang="ko-KR" sz="1400" dirty="0"/>
              <a:t>ex) </a:t>
            </a:r>
            <a:r>
              <a:rPr lang="ko-KR" altLang="en-US" sz="1400" dirty="0" smtClean="0"/>
              <a:t>보드의 설정 작업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56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946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프로그램 구조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내장 </a:t>
            </a:r>
            <a:r>
              <a:rPr lang="ko-KR" altLang="en-US" sz="1400" dirty="0" smtClean="0">
                <a:latin typeface="+mn-ea"/>
              </a:rPr>
              <a:t>함수들입니다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0" name="Rectangle 1"/>
          <p:cNvSpPr/>
          <p:nvPr/>
        </p:nvSpPr>
        <p:spPr>
          <a:xfrm>
            <a:off x="294777" y="1305364"/>
            <a:ext cx="869682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Void setup()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en-US" altLang="ko-KR" sz="1400" dirty="0" err="1">
                <a:latin typeface="+mn-ea"/>
              </a:rPr>
              <a:t>pinMode</a:t>
            </a:r>
            <a:r>
              <a:rPr lang="en-US" altLang="ko-KR" sz="1400" dirty="0">
                <a:latin typeface="+mn-ea"/>
              </a:rPr>
              <a:t>(10,OUTPUT);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 10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번 핀을 출력으로 사용하겠음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1400" dirty="0" err="1">
                <a:latin typeface="+mn-ea"/>
              </a:rPr>
              <a:t>Serial.begin</a:t>
            </a:r>
            <a:r>
              <a:rPr lang="en-US" altLang="ko-KR" sz="1400" dirty="0">
                <a:latin typeface="+mn-ea"/>
              </a:rPr>
              <a:t>(9600);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 9600 bps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속도로 시리얼 속도를 세팅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r>
              <a:rPr lang="en-US" altLang="ko-KR" sz="1400" dirty="0">
                <a:latin typeface="+mn-ea"/>
              </a:rPr>
              <a:t>Void loop()</a:t>
            </a:r>
          </a:p>
          <a:p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en-US" altLang="ko-KR" sz="1400" dirty="0" err="1">
                <a:latin typeface="+mn-ea"/>
              </a:rPr>
              <a:t>digitalWrite</a:t>
            </a:r>
            <a:r>
              <a:rPr lang="en-US" altLang="ko-KR" sz="1400" dirty="0">
                <a:latin typeface="+mn-ea"/>
              </a:rPr>
              <a:t>(10, HIGH);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출력을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HIGH (5v)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혹은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LOW (0V)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로 할 지 결정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변수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digitalRead</a:t>
            </a:r>
            <a:r>
              <a:rPr lang="en-US" altLang="ko-KR" sz="1400" dirty="0">
                <a:latin typeface="+mn-ea"/>
              </a:rPr>
              <a:t>(12);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//12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번 핀으로부터 디지털 값을 읽게 된고 변수에 저장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변수명은 바꿀 수 있음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1400" dirty="0" err="1">
                <a:latin typeface="+mn-ea"/>
              </a:rPr>
              <a:t>analogWrite</a:t>
            </a:r>
            <a:r>
              <a:rPr lang="en-US" altLang="ko-KR" sz="1400" dirty="0">
                <a:latin typeface="+mn-ea"/>
              </a:rPr>
              <a:t>(3, 127);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디지털핀 중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PWM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핀들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(3, 5, 6, 9, 10, 11)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을 통해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0~255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의 값을 넣어서 아날로그 값 출력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delay(500);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//500ms,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즉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0.5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초간 프로그램 중지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딜레이가 실행하는 동안은 다른 일은 하지 않는다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en-US" altLang="ko-KR" sz="1400" dirty="0" err="1">
                <a:latin typeface="+mn-ea"/>
              </a:rPr>
              <a:t>Serial.println</a:t>
            </a:r>
            <a:r>
              <a:rPr lang="en-US" altLang="ko-KR" sz="1400" dirty="0">
                <a:latin typeface="+mn-ea"/>
              </a:rPr>
              <a:t>(“Hello World!”);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 ()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에 변수 혹은 텍스트를 넣으면 출력한 후 줄바꿈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en-US" altLang="ko-KR" sz="1400" dirty="0" err="1">
                <a:latin typeface="+mn-ea"/>
              </a:rPr>
              <a:t>Serial.print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변수</a:t>
            </a:r>
            <a:r>
              <a:rPr lang="en-US" altLang="ko-KR" sz="1400" dirty="0">
                <a:latin typeface="+mn-ea"/>
              </a:rPr>
              <a:t>);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//()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에 변수 혹은 텍스트를 넣으면 출력한 후 줄바꿈하지 않음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}   </a:t>
            </a:r>
          </a:p>
          <a:p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87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자료형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프로그램 </a:t>
            </a:r>
            <a:r>
              <a:rPr lang="ko-KR" altLang="en-US" sz="1400" dirty="0" err="1" smtClean="0">
                <a:latin typeface="+mn-ea"/>
              </a:rPr>
              <a:t>자료형입니다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29002" y="6577568"/>
            <a:ext cx="32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</a:t>
            </a:r>
            <a:endParaRPr lang="ko-KR" altLang="en-US" sz="1100"/>
          </a:p>
        </p:txBody>
      </p:sp>
      <p:sp>
        <p:nvSpPr>
          <p:cNvPr id="33" name="내용 개체 틀 5"/>
          <p:cNvSpPr txBox="1">
            <a:spLocks/>
          </p:cNvSpPr>
          <p:nvPr/>
        </p:nvSpPr>
        <p:spPr>
          <a:xfrm>
            <a:off x="179512" y="2862976"/>
            <a:ext cx="8784976" cy="32631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6319" y="2877046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int</a:t>
            </a:r>
            <a:endParaRPr lang="en-US" altLang="ko-KR" sz="1400" dirty="0"/>
          </a:p>
          <a:p>
            <a:r>
              <a:rPr lang="en-US" altLang="ko-KR" sz="1400" dirty="0" smtClean="0"/>
              <a:t>  - </a:t>
            </a:r>
            <a:r>
              <a:rPr lang="ko-KR" altLang="en-US" sz="1400" dirty="0" smtClean="0"/>
              <a:t>정수형의 데이터를 저장 할 수 있는 </a:t>
            </a:r>
            <a:r>
              <a:rPr lang="ko-KR" altLang="en-US" sz="1400" dirty="0" err="1" smtClean="0"/>
              <a:t>자료형으로</a:t>
            </a:r>
            <a:r>
              <a:rPr lang="ko-KR" altLang="en-US" sz="1400" dirty="0" smtClean="0"/>
              <a:t> 범위는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-32768 ~ </a:t>
            </a:r>
            <a:r>
              <a:rPr lang="en-US" altLang="ko-KR" sz="1400" dirty="0" smtClean="0"/>
              <a:t>32767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unsinged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unsinged</a:t>
            </a:r>
            <a:r>
              <a:rPr lang="ko-KR" altLang="en-US" sz="1400" dirty="0" smtClean="0"/>
              <a:t>를 추가한 형태로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가 음수</a:t>
            </a:r>
            <a:r>
              <a:rPr lang="en-US" altLang="ko-KR" sz="1400" dirty="0" smtClean="0"/>
              <a:t>(-)</a:t>
            </a:r>
            <a:r>
              <a:rPr lang="ko-KR" altLang="en-US" sz="1400" dirty="0" smtClean="0"/>
              <a:t>부터 시작 할 수 있는 형태라면 </a:t>
            </a:r>
            <a:r>
              <a:rPr lang="en-US" altLang="ko-KR" sz="1400" dirty="0" smtClean="0"/>
              <a:t> unsinged</a:t>
            </a:r>
            <a:r>
              <a:rPr lang="ko-KR" altLang="en-US" sz="1400" dirty="0" smtClean="0"/>
              <a:t>를 추가하여 음수를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쓰지 않고 전부 양수</a:t>
            </a:r>
            <a:r>
              <a:rPr lang="en-US" altLang="ko-KR" sz="1400" dirty="0" smtClean="0"/>
              <a:t>(+)</a:t>
            </a:r>
            <a:r>
              <a:rPr lang="ko-KR" altLang="en-US" sz="1400" dirty="0" smtClean="0"/>
              <a:t>로 쓸 수 있게 해서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0 ~ </a:t>
            </a:r>
            <a:r>
              <a:rPr lang="en-US" altLang="ko-KR" sz="1400" dirty="0" smtClean="0"/>
              <a:t>65535</a:t>
            </a:r>
            <a:r>
              <a:rPr lang="ko-KR" altLang="en-US" sz="1400" dirty="0" smtClean="0"/>
              <a:t>의 양수의 값을 </a:t>
            </a:r>
            <a:r>
              <a:rPr lang="ko-KR" altLang="en-US" sz="1400" dirty="0" err="1" smtClean="0"/>
              <a:t>가질수</a:t>
            </a:r>
            <a:r>
              <a:rPr lang="ko-KR" altLang="en-US" sz="1400" dirty="0" smtClean="0"/>
              <a:t>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char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문자형이 저장이 가능한 </a:t>
            </a:r>
            <a:r>
              <a:rPr lang="ko-KR" altLang="en-US" sz="1400" dirty="0" err="1" smtClean="0"/>
              <a:t>자료형으로</a:t>
            </a:r>
            <a:r>
              <a:rPr lang="ko-KR" altLang="en-US" sz="1400" dirty="0" smtClean="0"/>
              <a:t> 범위는 </a:t>
            </a:r>
            <a:r>
              <a:rPr lang="en-US" altLang="ko-KR" sz="1400" dirty="0" smtClean="0"/>
              <a:t>-128~127</a:t>
            </a:r>
            <a:r>
              <a:rPr lang="ko-KR" altLang="en-US" sz="1400" dirty="0" smtClean="0"/>
              <a:t>값을 가집니다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 받은 데이터가 문자지만 아스키코드로 전환해서 숫자로 들어가집니다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보단 범위가 적지만 정수로써도 사용이 가능합니다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unsinged char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unsinged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와 마찬가지로 음수의 값을 지니고 있는 </a:t>
            </a:r>
            <a:r>
              <a:rPr lang="en-US" altLang="ko-KR" sz="1400" dirty="0" smtClean="0"/>
              <a:t>char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255</a:t>
            </a:r>
            <a:r>
              <a:rPr lang="ko-KR" altLang="en-US" sz="1400" dirty="0" smtClean="0"/>
              <a:t>까지 표현이 가능해집니다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206319" y="1231087"/>
            <a:ext cx="8135937" cy="129397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92D050"/>
                </a:solidFill>
              </a:rPr>
              <a:t>C</a:t>
            </a:r>
            <a:r>
              <a:rPr lang="ko-KR" altLang="en-US" sz="1400" dirty="0" smtClean="0">
                <a:solidFill>
                  <a:srgbClr val="92D050"/>
                </a:solidFill>
              </a:rPr>
              <a:t>언어와 마찬가지로 </a:t>
            </a:r>
            <a:r>
              <a:rPr lang="ko-KR" altLang="en-US" sz="1400" dirty="0" err="1" smtClean="0">
                <a:solidFill>
                  <a:srgbClr val="92D050"/>
                </a:solidFill>
              </a:rPr>
              <a:t>아두이노에도</a:t>
            </a:r>
            <a:r>
              <a:rPr lang="ko-KR" altLang="en-US" sz="1400" dirty="0" smtClean="0">
                <a:solidFill>
                  <a:srgbClr val="92D050"/>
                </a:solidFill>
              </a:rPr>
              <a:t> </a:t>
            </a:r>
            <a:r>
              <a:rPr lang="ko-KR" altLang="en-US" sz="1400" dirty="0" err="1" smtClean="0">
                <a:solidFill>
                  <a:srgbClr val="92D050"/>
                </a:solidFill>
              </a:rPr>
              <a:t>자료형</a:t>
            </a:r>
            <a:r>
              <a:rPr lang="en-US" altLang="ko-KR" sz="1400" dirty="0" smtClean="0">
                <a:solidFill>
                  <a:srgbClr val="92D050"/>
                </a:solidFill>
              </a:rPr>
              <a:t>(</a:t>
            </a:r>
            <a:r>
              <a:rPr lang="ko-KR" altLang="en-US" sz="1400" dirty="0" smtClean="0">
                <a:solidFill>
                  <a:srgbClr val="92D050"/>
                </a:solidFill>
              </a:rPr>
              <a:t>데이터 타입</a:t>
            </a:r>
            <a:r>
              <a:rPr lang="en-US" altLang="ko-KR" sz="1400" dirty="0" smtClean="0">
                <a:solidFill>
                  <a:srgbClr val="92D050"/>
                </a:solidFill>
              </a:rPr>
              <a:t>)</a:t>
            </a:r>
            <a:r>
              <a:rPr lang="ko-KR" altLang="en-US" sz="1400" dirty="0" smtClean="0">
                <a:solidFill>
                  <a:srgbClr val="92D050"/>
                </a:solidFill>
              </a:rPr>
              <a:t>이 존재합니다</a:t>
            </a:r>
            <a:r>
              <a:rPr lang="en-US" altLang="ko-KR" sz="1400" dirty="0" smtClean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rgbClr val="92D050"/>
                </a:solidFill>
              </a:rPr>
              <a:t>자료형을</a:t>
            </a:r>
            <a:r>
              <a:rPr lang="ko-KR" altLang="en-US" sz="1400" dirty="0" smtClean="0">
                <a:solidFill>
                  <a:srgbClr val="92D050"/>
                </a:solidFill>
              </a:rPr>
              <a:t> </a:t>
            </a:r>
            <a:r>
              <a:rPr lang="ko-KR" altLang="en-US" sz="1400" dirty="0">
                <a:solidFill>
                  <a:srgbClr val="92D050"/>
                </a:solidFill>
              </a:rPr>
              <a:t>어떤 것을 선언하냐에 따라 음수</a:t>
            </a:r>
            <a:r>
              <a:rPr lang="en-US" altLang="ko-KR" sz="1400" dirty="0">
                <a:solidFill>
                  <a:srgbClr val="92D050"/>
                </a:solidFill>
              </a:rPr>
              <a:t>, </a:t>
            </a:r>
            <a:r>
              <a:rPr lang="ko-KR" altLang="en-US" sz="1400" dirty="0">
                <a:solidFill>
                  <a:srgbClr val="92D050"/>
                </a:solidFill>
              </a:rPr>
              <a:t>양수</a:t>
            </a:r>
            <a:r>
              <a:rPr lang="en-US" altLang="ko-KR" sz="1400" dirty="0">
                <a:solidFill>
                  <a:srgbClr val="92D050"/>
                </a:solidFill>
              </a:rPr>
              <a:t>, </a:t>
            </a:r>
            <a:r>
              <a:rPr lang="ko-KR" altLang="en-US" sz="1400" dirty="0">
                <a:solidFill>
                  <a:srgbClr val="92D050"/>
                </a:solidFill>
              </a:rPr>
              <a:t>숫자</a:t>
            </a:r>
            <a:r>
              <a:rPr lang="en-US" altLang="ko-KR" sz="1400" dirty="0">
                <a:solidFill>
                  <a:srgbClr val="92D050"/>
                </a:solidFill>
              </a:rPr>
              <a:t>, </a:t>
            </a:r>
            <a:r>
              <a:rPr lang="ko-KR" altLang="en-US" sz="1400" dirty="0">
                <a:solidFill>
                  <a:srgbClr val="92D050"/>
                </a:solidFill>
              </a:rPr>
              <a:t>문자의 저장이 가능합니다</a:t>
            </a:r>
            <a:r>
              <a:rPr lang="en-US" altLang="ko-KR" sz="1400" dirty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rgbClr val="92D050"/>
                </a:solidFill>
              </a:rPr>
              <a:t>자료형을</a:t>
            </a:r>
            <a:r>
              <a:rPr lang="ko-KR" altLang="en-US" sz="1400" dirty="0">
                <a:solidFill>
                  <a:srgbClr val="92D050"/>
                </a:solidFill>
              </a:rPr>
              <a:t> 어떤 것을 선언하냐에 따라 할당 받는 메모리의 양이 달라집니다</a:t>
            </a:r>
            <a:r>
              <a:rPr lang="en-US" altLang="ko-KR" sz="1400" dirty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rgbClr val="92D050"/>
                </a:solidFill>
              </a:rPr>
              <a:t>자료형이란</a:t>
            </a:r>
            <a:r>
              <a:rPr lang="ko-KR" altLang="en-US" sz="1400" dirty="0">
                <a:solidFill>
                  <a:srgbClr val="92D050"/>
                </a:solidFill>
              </a:rPr>
              <a:t> 한마디로 박스의 크기와 박스의 종류를 뜻합니다</a:t>
            </a:r>
            <a:r>
              <a:rPr lang="en-US" altLang="ko-KR" sz="1400" dirty="0" smtClean="0">
                <a:solidFill>
                  <a:srgbClr val="92D050"/>
                </a:solidFill>
              </a:rPr>
              <a:t>.</a:t>
            </a:r>
            <a:endParaRPr lang="ko-KR" altLang="en-US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225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err="1" smtClean="0"/>
              <a:t>자료형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프로그램 </a:t>
            </a:r>
            <a:r>
              <a:rPr lang="ko-KR" altLang="en-US" sz="1400" dirty="0" err="1" smtClean="0">
                <a:latin typeface="+mn-ea"/>
              </a:rPr>
              <a:t>자료형입니다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29002" y="6577568"/>
            <a:ext cx="32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</a:t>
            </a:r>
            <a:endParaRPr lang="ko-KR" altLang="en-US" sz="1100"/>
          </a:p>
        </p:txBody>
      </p:sp>
      <p:sp>
        <p:nvSpPr>
          <p:cNvPr id="33" name="내용 개체 틀 5"/>
          <p:cNvSpPr txBox="1">
            <a:spLocks/>
          </p:cNvSpPr>
          <p:nvPr/>
        </p:nvSpPr>
        <p:spPr>
          <a:xfrm>
            <a:off x="179512" y="3033726"/>
            <a:ext cx="8784976" cy="30924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6319" y="2791190"/>
            <a:ext cx="8483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byte </a:t>
            </a:r>
          </a:p>
          <a:p>
            <a:r>
              <a:rPr lang="en-US" altLang="ko-KR" sz="1400" dirty="0" smtClean="0"/>
              <a:t>  - </a:t>
            </a:r>
            <a:r>
              <a:rPr lang="ko-KR" altLang="en-US" sz="1400" dirty="0" smtClean="0"/>
              <a:t>정수형을 저장하는 </a:t>
            </a:r>
            <a:r>
              <a:rPr lang="ko-KR" altLang="en-US" sz="1400" dirty="0" err="1" smtClean="0"/>
              <a:t>자료형으로</a:t>
            </a:r>
            <a:r>
              <a:rPr lang="ko-KR" altLang="en-US" sz="1400" dirty="0" smtClean="0"/>
              <a:t> 범위는 </a:t>
            </a:r>
            <a:r>
              <a:rPr lang="en-US" altLang="ko-KR" sz="1400" dirty="0"/>
              <a:t>-128 ~ </a:t>
            </a:r>
            <a:r>
              <a:rPr lang="en-US" altLang="ko-KR" sz="1400" dirty="0" smtClean="0"/>
              <a:t>127</a:t>
            </a:r>
            <a:r>
              <a:rPr lang="ko-KR" altLang="en-US" sz="1400" dirty="0" smtClean="0"/>
              <a:t>를 가집니다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double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- </a:t>
            </a:r>
            <a:r>
              <a:rPr lang="ko-KR" altLang="en-US" sz="1400" dirty="0" err="1" smtClean="0"/>
              <a:t>실수형을</a:t>
            </a:r>
            <a:r>
              <a:rPr lang="ko-KR" altLang="en-US" sz="1400" dirty="0" smtClean="0"/>
              <a:t> 저장하기 위한 </a:t>
            </a:r>
            <a:r>
              <a:rPr lang="ko-KR" altLang="en-US" sz="1400" dirty="0" err="1" smtClean="0"/>
              <a:t>자료형으로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1.7*10^-308 ~ </a:t>
            </a:r>
            <a:r>
              <a:rPr lang="en-US" altLang="ko-KR" sz="1400" dirty="0" smtClean="0"/>
              <a:t>1.7*10^308</a:t>
            </a:r>
            <a:r>
              <a:rPr lang="ko-KR" altLang="en-US" sz="1400" dirty="0" smtClean="0"/>
              <a:t>의 범위를 가집니다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float</a:t>
            </a:r>
          </a:p>
          <a:p>
            <a:r>
              <a:rPr lang="en-US" altLang="ko-KR" sz="1400" dirty="0" smtClean="0"/>
              <a:t>  - double</a:t>
            </a:r>
            <a:r>
              <a:rPr lang="ko-KR" altLang="en-US" sz="1400" dirty="0" smtClean="0"/>
              <a:t>와 마찬가지로 </a:t>
            </a:r>
            <a:r>
              <a:rPr lang="ko-KR" altLang="en-US" sz="1400" dirty="0" err="1" smtClean="0"/>
              <a:t>실수형을</a:t>
            </a:r>
            <a:r>
              <a:rPr lang="ko-KR" altLang="en-US" sz="1400" dirty="0" smtClean="0"/>
              <a:t> 저장하는 </a:t>
            </a:r>
            <a:r>
              <a:rPr lang="ko-KR" altLang="en-US" sz="1400" dirty="0" err="1" smtClean="0"/>
              <a:t>자료형입니다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3.4*10</a:t>
            </a:r>
            <a:r>
              <a:rPr lang="en-US" altLang="ko-KR" sz="1400" dirty="0"/>
              <a:t>^-38 ~ </a:t>
            </a:r>
            <a:r>
              <a:rPr lang="en-US" altLang="ko-KR" sz="1400" dirty="0" smtClean="0"/>
              <a:t>3.4*10^38</a:t>
            </a:r>
            <a:r>
              <a:rPr lang="ko-KR" altLang="en-US" sz="1400" dirty="0" smtClean="0"/>
              <a:t>의 범위를 가지며 </a:t>
            </a:r>
            <a:r>
              <a:rPr lang="en-US" altLang="ko-KR" sz="1400" dirty="0" smtClean="0"/>
              <a:t>double</a:t>
            </a:r>
            <a:r>
              <a:rPr lang="ko-KR" altLang="en-US" sz="1400" dirty="0" smtClean="0"/>
              <a:t>와 달리 소수점 표현 범위가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더 적기에 큰 범위를 계산시 </a:t>
            </a:r>
            <a:r>
              <a:rPr lang="en-US" altLang="ko-KR" sz="1400" dirty="0" smtClean="0"/>
              <a:t>float</a:t>
            </a:r>
            <a:r>
              <a:rPr lang="ko-KR" altLang="en-US" sz="1400" dirty="0" smtClean="0"/>
              <a:t>보단 </a:t>
            </a:r>
            <a:r>
              <a:rPr lang="en-US" altLang="ko-KR" sz="1400" dirty="0" smtClean="0"/>
              <a:t>double</a:t>
            </a:r>
            <a:r>
              <a:rPr lang="ko-KR" altLang="en-US" sz="1400" dirty="0" smtClean="0"/>
              <a:t>을 씁니다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String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char</a:t>
            </a:r>
            <a:r>
              <a:rPr lang="ko-KR" altLang="en-US" sz="1400" dirty="0" smtClean="0"/>
              <a:t>와 달리 오로지 문자만 사용할 때 쓰는 </a:t>
            </a:r>
            <a:r>
              <a:rPr lang="ko-KR" altLang="en-US" sz="1400" dirty="0" err="1" smtClean="0"/>
              <a:t>자료형입니다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char</a:t>
            </a:r>
            <a:r>
              <a:rPr lang="ko-KR" altLang="en-US" sz="1400" dirty="0" smtClean="0"/>
              <a:t>는 정수로 저장되지만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은 데이터로써 저장합니다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boolean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- 1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을 표현하는 </a:t>
            </a:r>
            <a:r>
              <a:rPr lang="ko-KR" altLang="en-US" sz="1400" dirty="0" err="1" smtClean="0"/>
              <a:t>자료형으로</a:t>
            </a:r>
            <a:r>
              <a:rPr lang="ko-KR" altLang="en-US" sz="1400" dirty="0" smtClean="0"/>
              <a:t> 가장 적은 </a:t>
            </a:r>
            <a:r>
              <a:rPr lang="ko-KR" altLang="en-US" sz="1400" dirty="0" err="1" smtClean="0"/>
              <a:t>범위값을</a:t>
            </a:r>
            <a:r>
              <a:rPr lang="ko-KR" altLang="en-US" sz="1400" dirty="0" smtClean="0"/>
              <a:t> 지니고 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206319" y="1231087"/>
            <a:ext cx="8135937" cy="129397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자료형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rgbClr val="92D050"/>
                </a:solidFill>
              </a:rPr>
              <a:t>C</a:t>
            </a:r>
            <a:r>
              <a:rPr lang="ko-KR" altLang="en-US" sz="1400" dirty="0" smtClean="0">
                <a:solidFill>
                  <a:srgbClr val="92D050"/>
                </a:solidFill>
              </a:rPr>
              <a:t>언어와 마찬가지로 </a:t>
            </a:r>
            <a:r>
              <a:rPr lang="ko-KR" altLang="en-US" sz="1400" dirty="0" err="1" smtClean="0">
                <a:solidFill>
                  <a:srgbClr val="92D050"/>
                </a:solidFill>
              </a:rPr>
              <a:t>아두이노에도</a:t>
            </a:r>
            <a:r>
              <a:rPr lang="ko-KR" altLang="en-US" sz="1400" dirty="0" smtClean="0">
                <a:solidFill>
                  <a:srgbClr val="92D050"/>
                </a:solidFill>
              </a:rPr>
              <a:t> </a:t>
            </a:r>
            <a:r>
              <a:rPr lang="ko-KR" altLang="en-US" sz="1400" dirty="0" err="1" smtClean="0">
                <a:solidFill>
                  <a:srgbClr val="92D050"/>
                </a:solidFill>
              </a:rPr>
              <a:t>자료형</a:t>
            </a:r>
            <a:r>
              <a:rPr lang="en-US" altLang="ko-KR" sz="1400" dirty="0" smtClean="0">
                <a:solidFill>
                  <a:srgbClr val="92D050"/>
                </a:solidFill>
              </a:rPr>
              <a:t>(</a:t>
            </a:r>
            <a:r>
              <a:rPr lang="ko-KR" altLang="en-US" sz="1400" dirty="0" smtClean="0">
                <a:solidFill>
                  <a:srgbClr val="92D050"/>
                </a:solidFill>
              </a:rPr>
              <a:t>데이터 타입</a:t>
            </a:r>
            <a:r>
              <a:rPr lang="en-US" altLang="ko-KR" sz="1400" dirty="0" smtClean="0">
                <a:solidFill>
                  <a:srgbClr val="92D050"/>
                </a:solidFill>
              </a:rPr>
              <a:t>)</a:t>
            </a:r>
            <a:r>
              <a:rPr lang="ko-KR" altLang="en-US" sz="1400" dirty="0" smtClean="0">
                <a:solidFill>
                  <a:srgbClr val="92D050"/>
                </a:solidFill>
              </a:rPr>
              <a:t>이 존재합니다</a:t>
            </a:r>
            <a:r>
              <a:rPr lang="en-US" altLang="ko-KR" sz="1400" dirty="0" smtClean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rgbClr val="92D050"/>
                </a:solidFill>
              </a:rPr>
              <a:t>자료형을</a:t>
            </a:r>
            <a:r>
              <a:rPr lang="ko-KR" altLang="en-US" sz="1400" dirty="0" smtClean="0">
                <a:solidFill>
                  <a:srgbClr val="92D050"/>
                </a:solidFill>
              </a:rPr>
              <a:t> </a:t>
            </a:r>
            <a:r>
              <a:rPr lang="ko-KR" altLang="en-US" sz="1400" dirty="0">
                <a:solidFill>
                  <a:srgbClr val="92D050"/>
                </a:solidFill>
              </a:rPr>
              <a:t>어떤 것을 선언하냐에 따라 음수</a:t>
            </a:r>
            <a:r>
              <a:rPr lang="en-US" altLang="ko-KR" sz="1400" dirty="0">
                <a:solidFill>
                  <a:srgbClr val="92D050"/>
                </a:solidFill>
              </a:rPr>
              <a:t>, </a:t>
            </a:r>
            <a:r>
              <a:rPr lang="ko-KR" altLang="en-US" sz="1400" dirty="0">
                <a:solidFill>
                  <a:srgbClr val="92D050"/>
                </a:solidFill>
              </a:rPr>
              <a:t>양수</a:t>
            </a:r>
            <a:r>
              <a:rPr lang="en-US" altLang="ko-KR" sz="1400" dirty="0">
                <a:solidFill>
                  <a:srgbClr val="92D050"/>
                </a:solidFill>
              </a:rPr>
              <a:t>, </a:t>
            </a:r>
            <a:r>
              <a:rPr lang="ko-KR" altLang="en-US" sz="1400" dirty="0">
                <a:solidFill>
                  <a:srgbClr val="92D050"/>
                </a:solidFill>
              </a:rPr>
              <a:t>숫자</a:t>
            </a:r>
            <a:r>
              <a:rPr lang="en-US" altLang="ko-KR" sz="1400" dirty="0">
                <a:solidFill>
                  <a:srgbClr val="92D050"/>
                </a:solidFill>
              </a:rPr>
              <a:t>, </a:t>
            </a:r>
            <a:r>
              <a:rPr lang="ko-KR" altLang="en-US" sz="1400" dirty="0">
                <a:solidFill>
                  <a:srgbClr val="92D050"/>
                </a:solidFill>
              </a:rPr>
              <a:t>문자의 저장이 가능합니다</a:t>
            </a:r>
            <a:r>
              <a:rPr lang="en-US" altLang="ko-KR" sz="1400" dirty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rgbClr val="92D050"/>
                </a:solidFill>
              </a:rPr>
              <a:t>자료형을</a:t>
            </a:r>
            <a:r>
              <a:rPr lang="ko-KR" altLang="en-US" sz="1400" dirty="0">
                <a:solidFill>
                  <a:srgbClr val="92D050"/>
                </a:solidFill>
              </a:rPr>
              <a:t> 어떤 것을 선언하냐에 따라 할당 받는 메모리의 양이 달라집니다</a:t>
            </a:r>
            <a:r>
              <a:rPr lang="en-US" altLang="ko-KR" sz="1400" dirty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solidFill>
                  <a:srgbClr val="92D050"/>
                </a:solidFill>
              </a:rPr>
              <a:t>자료형이란</a:t>
            </a:r>
            <a:r>
              <a:rPr lang="ko-KR" altLang="en-US" sz="1400" dirty="0">
                <a:solidFill>
                  <a:srgbClr val="92D050"/>
                </a:solidFill>
              </a:rPr>
              <a:t> 한마디로 박스의 크기와 박스의 종류를 뜻합니다</a:t>
            </a:r>
            <a:r>
              <a:rPr lang="en-US" altLang="ko-KR" sz="1400" dirty="0" smtClean="0">
                <a:solidFill>
                  <a:srgbClr val="92D050"/>
                </a:solidFill>
              </a:rPr>
              <a:t>.</a:t>
            </a:r>
            <a:endParaRPr lang="ko-KR" altLang="en-US" sz="1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변수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변수 </a:t>
            </a:r>
            <a:r>
              <a:rPr lang="ko-KR" altLang="en-US" sz="1400" dirty="0" smtClean="0">
                <a:latin typeface="+mn-ea"/>
              </a:rPr>
              <a:t>선언하는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9832" y="1916832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+mn-ea"/>
              </a:rPr>
              <a:t>int</a:t>
            </a:r>
            <a:r>
              <a:rPr lang="en-US" altLang="ko-KR" sz="2400" b="1" dirty="0" smtClean="0">
                <a:latin typeface="+mn-ea"/>
              </a:rPr>
              <a:t> a = 100;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59832" y="2413613"/>
            <a:ext cx="52572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8401" y="2522240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rgbClr val="FF0000"/>
                </a:solidFill>
                <a:latin typeface="+mn-ea"/>
              </a:rPr>
              <a:t>int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의 </a:t>
            </a:r>
            <a:r>
              <a:rPr lang="ko-KR" altLang="en-US" sz="1600" dirty="0" err="1" smtClean="0">
                <a:solidFill>
                  <a:srgbClr val="FF0000"/>
                </a:solidFill>
                <a:latin typeface="+mn-ea"/>
              </a:rPr>
              <a:t>자료형을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 사용하여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63370" y="2413613"/>
            <a:ext cx="36004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4612" y="289908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+mn-ea"/>
              </a:rPr>
              <a:t>a</a:t>
            </a:r>
            <a:r>
              <a:rPr lang="ko-KR" altLang="en-US" sz="1600" dirty="0" smtClean="0">
                <a:solidFill>
                  <a:srgbClr val="0070C0"/>
                </a:solidFill>
                <a:latin typeface="+mn-ea"/>
              </a:rPr>
              <a:t>라는 이름을 지정하여</a:t>
            </a:r>
            <a:endParaRPr lang="ko-KR" altLang="en-US" sz="16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247557" y="2413613"/>
            <a:ext cx="745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47557" y="2529754"/>
            <a:ext cx="2081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100</a:t>
            </a:r>
            <a:r>
              <a:rPr lang="ko-KR" altLang="en-US" sz="1600" dirty="0" smtClean="0">
                <a:latin typeface="+mn-ea"/>
              </a:rPr>
              <a:t>의 값을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에 저장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8" name="내용 개체 틀 5"/>
          <p:cNvSpPr txBox="1">
            <a:spLocks/>
          </p:cNvSpPr>
          <p:nvPr/>
        </p:nvSpPr>
        <p:spPr>
          <a:xfrm>
            <a:off x="548640" y="3312583"/>
            <a:ext cx="8784976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변수 이름 선언 시 반드시 알파벳으로 시작해야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알파벳 뒤에 숫자로 표현은 가능하고 공백은 불가능합니다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변수의 이름은 중복되어 사용해선 안됩니다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알파벳 대소문자 사용여부는 상관없으나 둘은 구분이 됩니다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ex)A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는 서로 다른 변수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4342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변수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전역 변수와 </a:t>
            </a:r>
            <a:r>
              <a:rPr lang="ko-KR" altLang="en-US" sz="1400" dirty="0" smtClean="0">
                <a:latin typeface="+mn-ea"/>
              </a:rPr>
              <a:t>지역변수입니다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7352" y="1301848"/>
            <a:ext cx="2818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smtClean="0"/>
              <a:t>위치에 따른 전역변수와 지역변수</a:t>
            </a:r>
            <a:endParaRPr lang="ko-KR" altLang="en-US" sz="1400"/>
          </a:p>
        </p:txBody>
      </p:sp>
      <p:pic>
        <p:nvPicPr>
          <p:cNvPr id="1025" name="_x148871896" descr="EMB000034848c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52" y="1684337"/>
            <a:ext cx="5400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2207173" y="35637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.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9941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변수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전역 변수와 지역변수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41433" y="1249965"/>
            <a:ext cx="64848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전역변수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-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모든 함수에서 사용할 수 있습니다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-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프로그램이 시작될 때 생성됩니다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.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-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프로그램이 완전 종료 때까지 존재 합니다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_x150018904" descr="EMB000034848c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485427"/>
            <a:ext cx="2097088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1433" y="19556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/>
              </a:rPr>
              <a:t>.</a:t>
            </a: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2789</TotalTime>
  <Words>1964</Words>
  <Application>Microsoft Office PowerPoint</Application>
  <PresentationFormat>화면 슬라이드 쇼(4:3)</PresentationFormat>
  <Paragraphs>346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-윤고딕330</vt:lpstr>
      <vt:lpstr>함초롬바탕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350</cp:revision>
  <cp:lastPrinted>2016-11-01T05:57:52Z</cp:lastPrinted>
  <dcterms:created xsi:type="dcterms:W3CDTF">2016-05-19T08:11:56Z</dcterms:created>
  <dcterms:modified xsi:type="dcterms:W3CDTF">2018-08-02T02:11:05Z</dcterms:modified>
</cp:coreProperties>
</file>