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1" r:id="rId2"/>
    <p:sldId id="312" r:id="rId3"/>
    <p:sldId id="322" r:id="rId4"/>
    <p:sldId id="331" r:id="rId5"/>
    <p:sldId id="323" r:id="rId6"/>
    <p:sldId id="324" r:id="rId7"/>
    <p:sldId id="325" r:id="rId8"/>
    <p:sldId id="330" r:id="rId9"/>
    <p:sldId id="326" r:id="rId10"/>
    <p:sldId id="327" r:id="rId11"/>
    <p:sldId id="328" r:id="rId12"/>
    <p:sldId id="329" r:id="rId13"/>
    <p:sldId id="333" r:id="rId14"/>
    <p:sldId id="332" r:id="rId15"/>
    <p:sldId id="321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0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76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93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9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6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8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3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3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6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4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디지털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</a:t>
            </a:r>
            <a:r>
              <a:rPr lang="ko-KR" altLang="en-US" sz="1400" dirty="0" smtClean="0">
                <a:latin typeface="+mn-ea"/>
              </a:rPr>
              <a:t>값 출력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2420888"/>
            <a:ext cx="283353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void setup()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(2, OUTPUT);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loop()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(2, HIGH);   </a:t>
            </a:r>
          </a:p>
          <a:p>
            <a:r>
              <a:rPr lang="en-US" altLang="ko-KR" dirty="0" smtClean="0"/>
              <a:t>  delay(1000);             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(2, LOW);    </a:t>
            </a:r>
          </a:p>
          <a:p>
            <a:r>
              <a:rPr lang="en-US" altLang="ko-KR" dirty="0" smtClean="0"/>
              <a:t>  delay(1000);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932040" y="2420888"/>
            <a:ext cx="2833533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995936" y="2420888"/>
            <a:ext cx="792088" cy="4680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4001" y="2420888"/>
            <a:ext cx="40879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void setup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ko-KR" altLang="en-US" sz="1600" dirty="0" err="1" smtClean="0">
                <a:latin typeface="+mn-ea"/>
              </a:rPr>
              <a:t>아두이노에서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서론과 같은 존재로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프로그램 실행 시 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ko-KR" altLang="en-US" sz="1600" dirty="0" smtClean="0">
                <a:latin typeface="+mn-ea"/>
              </a:rPr>
              <a:t>번 실행됩니다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pinMode</a:t>
            </a:r>
            <a:r>
              <a:rPr lang="en-US" altLang="ko-KR" sz="1600" dirty="0" smtClean="0">
                <a:latin typeface="+mn-ea"/>
              </a:rPr>
              <a:t>(2, OUTPUT);</a:t>
            </a:r>
          </a:p>
          <a:p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pinMode</a:t>
            </a:r>
            <a:r>
              <a:rPr lang="ko-KR" altLang="en-US" sz="1600" dirty="0" smtClean="0">
                <a:latin typeface="+mn-ea"/>
              </a:rPr>
              <a:t>는 사용할 핀에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대하여 설정을 해주는 명령어입니다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LED</a:t>
            </a:r>
            <a:r>
              <a:rPr lang="ko-KR" altLang="en-US" sz="1600" dirty="0" smtClean="0">
                <a:latin typeface="+mn-ea"/>
              </a:rPr>
              <a:t>소자를 디지털 </a:t>
            </a:r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번 핀에 연결 하였으니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</a:t>
            </a:r>
            <a:r>
              <a:rPr lang="ko-KR" altLang="en-US" sz="1600" dirty="0" smtClean="0">
                <a:latin typeface="+mn-ea"/>
              </a:rPr>
              <a:t>를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입력하고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출력 설정을 위해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OUTPUT</a:t>
            </a:r>
            <a:r>
              <a:rPr lang="ko-KR" altLang="en-US" sz="1600" dirty="0" smtClean="0">
                <a:latin typeface="+mn-ea"/>
              </a:rPr>
              <a:t>을 입력합니다</a:t>
            </a:r>
            <a:r>
              <a:rPr lang="en-US" altLang="ko-KR" sz="1600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3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값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2420888"/>
            <a:ext cx="283353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void setup()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(2, OUTPUT);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loop()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(2, HIGH);   </a:t>
            </a:r>
          </a:p>
          <a:p>
            <a:r>
              <a:rPr lang="en-US" altLang="ko-KR" dirty="0" smtClean="0"/>
              <a:t>  delay(1000);             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(2, LOW);    </a:t>
            </a:r>
          </a:p>
          <a:p>
            <a:r>
              <a:rPr lang="en-US" altLang="ko-KR" dirty="0" smtClean="0"/>
              <a:t>  delay(1000);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32040" y="3429000"/>
            <a:ext cx="2833533" cy="1854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3995936" y="3618023"/>
            <a:ext cx="792088" cy="4680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8482" y="2236222"/>
            <a:ext cx="3093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void loop()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아두이노에서</a:t>
            </a:r>
            <a:endParaRPr lang="en-US" altLang="ko-KR" sz="1600" dirty="0"/>
          </a:p>
          <a:p>
            <a:r>
              <a:rPr lang="ko-KR" altLang="en-US" sz="1600" dirty="0" smtClean="0"/>
              <a:t>본문과 같은 존재로 </a:t>
            </a:r>
            <a:r>
              <a:rPr lang="en-US" altLang="ko-KR" sz="1600" dirty="0" smtClean="0"/>
              <a:t>setup</a:t>
            </a:r>
            <a:r>
              <a:rPr lang="ko-KR" altLang="en-US" sz="1600" dirty="0" smtClean="0"/>
              <a:t>과 달리</a:t>
            </a:r>
            <a:endParaRPr lang="en-US" altLang="ko-KR" sz="1600" dirty="0" smtClean="0"/>
          </a:p>
          <a:p>
            <a:r>
              <a:rPr lang="ko-KR" altLang="en-US" sz="1600" dirty="0" smtClean="0"/>
              <a:t>무한 반복 실행됩니다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digitalWrite</a:t>
            </a:r>
            <a:r>
              <a:rPr lang="en-US" altLang="ko-KR" sz="1600" dirty="0" smtClean="0"/>
              <a:t>(2, HIGH);</a:t>
            </a:r>
          </a:p>
          <a:p>
            <a:r>
              <a:rPr lang="en-US" altLang="ko-KR" sz="1600" dirty="0" err="1" smtClean="0"/>
              <a:t>digitalWrite</a:t>
            </a:r>
            <a:r>
              <a:rPr lang="ko-KR" altLang="en-US" sz="1600" dirty="0" smtClean="0"/>
              <a:t>는 디지털 핀에 대해</a:t>
            </a:r>
            <a:endParaRPr lang="en-US" altLang="ko-KR" sz="1600" dirty="0" smtClean="0"/>
          </a:p>
          <a:p>
            <a:r>
              <a:rPr lang="ko-KR" altLang="en-US" sz="1600" dirty="0" smtClean="0"/>
              <a:t>쓰기를 사용하겠다는 명령어로</a:t>
            </a:r>
            <a:endParaRPr lang="en-US" altLang="ko-KR" sz="1600" dirty="0" smtClean="0"/>
          </a:p>
          <a:p>
            <a:r>
              <a:rPr lang="en-US" altLang="ko-KR" sz="1600" dirty="0" smtClean="0"/>
              <a:t>(2, HIGH)</a:t>
            </a:r>
            <a:r>
              <a:rPr lang="ko-KR" altLang="en-US" sz="1600" dirty="0" smtClean="0"/>
              <a:t>는 디지털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핀을</a:t>
            </a:r>
            <a:endParaRPr lang="en-US" altLang="ko-KR" sz="1600" dirty="0" smtClean="0"/>
          </a:p>
          <a:p>
            <a:r>
              <a:rPr lang="en-US" altLang="ko-KR" sz="1600" dirty="0" smtClean="0"/>
              <a:t>HIGH</a:t>
            </a:r>
            <a:r>
              <a:rPr lang="ko-KR" altLang="en-US" sz="1600" dirty="0" smtClean="0"/>
              <a:t>값으로</a:t>
            </a:r>
            <a:r>
              <a:rPr lang="en-US" altLang="ko-KR" sz="1600" dirty="0" smtClean="0"/>
              <a:t>(5V)</a:t>
            </a:r>
            <a:r>
              <a:rPr lang="ko-KR" altLang="en-US" sz="1600" dirty="0" smtClean="0"/>
              <a:t>로 사용합니다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delay(1000);</a:t>
            </a:r>
            <a:r>
              <a:rPr lang="ko-KR" altLang="en-US" sz="1600" dirty="0" smtClean="0"/>
              <a:t>은 입력 만큼</a:t>
            </a:r>
            <a:endParaRPr lang="en-US" altLang="ko-KR" sz="1600" dirty="0" smtClean="0"/>
          </a:p>
          <a:p>
            <a:r>
              <a:rPr lang="ko-KR" altLang="en-US" sz="1600" dirty="0" smtClean="0"/>
              <a:t>대기 하는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현상 유지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명령어로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입력값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1000 = 1</a:t>
            </a:r>
            <a:r>
              <a:rPr lang="ko-KR" altLang="en-US" sz="1600" dirty="0" smtClean="0"/>
              <a:t>초 입니다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4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값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96066" y="2420888"/>
            <a:ext cx="253973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void setup() {</a:t>
            </a:r>
          </a:p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pinMode</a:t>
            </a:r>
            <a:r>
              <a:rPr lang="en-US" altLang="ko-KR" sz="1600" dirty="0" smtClean="0">
                <a:latin typeface="+mn-ea"/>
              </a:rPr>
              <a:t>(2, OUTPUT);</a:t>
            </a:r>
          </a:p>
          <a:p>
            <a:r>
              <a:rPr lang="en-US" altLang="ko-KR" sz="1600" dirty="0" smtClean="0">
                <a:latin typeface="+mn-ea"/>
              </a:rPr>
              <a:t>}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void loop() {</a:t>
            </a:r>
          </a:p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digitalWrite</a:t>
            </a:r>
            <a:r>
              <a:rPr lang="en-US" altLang="ko-KR" sz="1600" dirty="0" smtClean="0">
                <a:latin typeface="+mn-ea"/>
              </a:rPr>
              <a:t>(2, HIGH);   </a:t>
            </a:r>
          </a:p>
          <a:p>
            <a:r>
              <a:rPr lang="en-US" altLang="ko-KR" sz="1600" dirty="0" smtClean="0">
                <a:latin typeface="+mn-ea"/>
              </a:rPr>
              <a:t>  delay(1000);              </a:t>
            </a:r>
          </a:p>
          <a:p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digitalWrite</a:t>
            </a:r>
            <a:r>
              <a:rPr lang="en-US" altLang="ko-KR" sz="1600" dirty="0" smtClean="0">
                <a:latin typeface="+mn-ea"/>
              </a:rPr>
              <a:t>(2, LOW);    </a:t>
            </a:r>
          </a:p>
          <a:p>
            <a:r>
              <a:rPr lang="en-US" altLang="ko-KR" sz="1600" dirty="0" smtClean="0">
                <a:latin typeface="+mn-ea"/>
              </a:rPr>
              <a:t>  delay(1000);</a:t>
            </a:r>
          </a:p>
          <a:p>
            <a:r>
              <a:rPr lang="en-US" altLang="ko-KR" sz="1600" dirty="0" smtClean="0">
                <a:latin typeface="+mn-ea"/>
              </a:rPr>
              <a:t>}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529199" y="2780928"/>
            <a:ext cx="504056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2184" y="2596552"/>
            <a:ext cx="1755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디지털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핀을</a:t>
            </a:r>
            <a:endParaRPr lang="en-US" altLang="ko-KR" sz="1600" dirty="0" smtClean="0"/>
          </a:p>
          <a:p>
            <a:r>
              <a:rPr lang="en-US" altLang="ko-KR" sz="1600" dirty="0" smtClean="0"/>
              <a:t>OUTPUT</a:t>
            </a:r>
            <a:r>
              <a:rPr lang="ko-KR" altLang="en-US" sz="1600" dirty="0" smtClean="0"/>
              <a:t>으로 설정</a:t>
            </a:r>
            <a:endParaRPr lang="ko-KR" altLang="en-US" sz="1600" dirty="0"/>
          </a:p>
        </p:txBody>
      </p:sp>
      <p:sp>
        <p:nvSpPr>
          <p:cNvPr id="27" name="오른쪽 화살표 설명선 26"/>
          <p:cNvSpPr/>
          <p:nvPr/>
        </p:nvSpPr>
        <p:spPr>
          <a:xfrm>
            <a:off x="3376091" y="3647294"/>
            <a:ext cx="3456384" cy="513055"/>
          </a:xfrm>
          <a:prstGeom prst="rightArrowCallout">
            <a:avLst>
              <a:gd name="adj1" fmla="val 25000"/>
              <a:gd name="adj2" fmla="val 21287"/>
              <a:gd name="adj3" fmla="val 125252"/>
              <a:gd name="adj4" fmla="val 660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2475" y="3614282"/>
            <a:ext cx="1845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초동안</a:t>
            </a:r>
            <a:endParaRPr lang="en-US" altLang="ko-KR" sz="1600" dirty="0" smtClean="0"/>
          </a:p>
          <a:p>
            <a:r>
              <a:rPr lang="ko-KR" altLang="en-US" sz="1600" dirty="0" smtClean="0"/>
              <a:t>디지털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번을 </a:t>
            </a:r>
            <a:r>
              <a:rPr lang="en-US" altLang="ko-KR" sz="1600" dirty="0" smtClean="0"/>
              <a:t>HIGH</a:t>
            </a:r>
          </a:p>
        </p:txBody>
      </p:sp>
      <p:sp>
        <p:nvSpPr>
          <p:cNvPr id="29" name="오른쪽 화살표 설명선 28"/>
          <p:cNvSpPr/>
          <p:nvPr/>
        </p:nvSpPr>
        <p:spPr>
          <a:xfrm rot="10800000">
            <a:off x="2186488" y="4225575"/>
            <a:ext cx="3456384" cy="513055"/>
          </a:xfrm>
          <a:prstGeom prst="rightArrowCallout">
            <a:avLst>
              <a:gd name="adj1" fmla="val 25000"/>
              <a:gd name="adj2" fmla="val 21287"/>
              <a:gd name="adj3" fmla="val 125252"/>
              <a:gd name="adj4" fmla="val 660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54689" y="4103252"/>
            <a:ext cx="1806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초동안</a:t>
            </a:r>
            <a:endParaRPr lang="en-US" altLang="ko-KR" sz="1600" dirty="0" smtClean="0"/>
          </a:p>
          <a:p>
            <a:r>
              <a:rPr lang="ko-KR" altLang="en-US" sz="1600" dirty="0" smtClean="0"/>
              <a:t>디지털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번을 </a:t>
            </a:r>
            <a:r>
              <a:rPr lang="en-US" altLang="ko-KR" sz="1600" dirty="0" smtClean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8610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디지털 </a:t>
            </a:r>
            <a:r>
              <a:rPr lang="ko-KR" altLang="en-US" b="1" dirty="0" smtClean="0"/>
              <a:t>입력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</a:t>
            </a:r>
            <a:r>
              <a:rPr lang="ko-KR" altLang="en-US" sz="1400" dirty="0" smtClean="0">
                <a:latin typeface="+mn-ea"/>
              </a:rPr>
              <a:t>입력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06319" y="1139521"/>
            <a:ext cx="8135937" cy="141315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smtClean="0"/>
              <a:t>디지털 입력을 통해서 논리적으로 </a:t>
            </a:r>
            <a:r>
              <a:rPr lang="en-US" altLang="ko-KR" sz="1400" dirty="0" smtClean="0"/>
              <a:t>HIGH</a:t>
            </a:r>
            <a:r>
              <a:rPr lang="ko-KR" altLang="en-US" sz="1400" dirty="0" smtClean="0"/>
              <a:t>인지 </a:t>
            </a:r>
            <a:r>
              <a:rPr lang="en-US" altLang="ko-KR" sz="1400" dirty="0" smtClean="0"/>
              <a:t>LOW</a:t>
            </a:r>
            <a:r>
              <a:rPr lang="ko-KR" altLang="en-US" sz="1400" dirty="0" smtClean="0"/>
              <a:t>인지 판단할 수 있다</a:t>
            </a:r>
            <a:r>
              <a:rPr lang="en-US" altLang="ko-KR" sz="1400" dirty="0" smtClean="0"/>
              <a:t>.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accent6"/>
                </a:solidFill>
              </a:rPr>
              <a:t>pinMode</a:t>
            </a:r>
            <a:r>
              <a:rPr lang="en-US" altLang="ko-KR" sz="1400" dirty="0">
                <a:solidFill>
                  <a:schemeClr val="accent6"/>
                </a:solidFill>
              </a:rPr>
              <a:t> </a:t>
            </a:r>
            <a:r>
              <a:rPr lang="ko-KR" altLang="en-US" sz="1400" dirty="0">
                <a:solidFill>
                  <a:schemeClr val="accent6"/>
                </a:solidFill>
              </a:rPr>
              <a:t>함수를 통해서 입력으로 설정한 후에</a:t>
            </a:r>
            <a:r>
              <a:rPr lang="en-US" altLang="ko-KR" sz="1400" dirty="0">
                <a:solidFill>
                  <a:schemeClr val="accent6"/>
                </a:solidFill>
              </a:rPr>
              <a:t>, </a:t>
            </a:r>
            <a:r>
              <a:rPr lang="en-US" altLang="ko-KR" sz="1400" dirty="0" err="1">
                <a:solidFill>
                  <a:schemeClr val="accent6"/>
                </a:solidFill>
              </a:rPr>
              <a:t>digitalRead</a:t>
            </a:r>
            <a:r>
              <a:rPr lang="en-US" altLang="ko-KR" sz="1400" dirty="0">
                <a:solidFill>
                  <a:schemeClr val="accent6"/>
                </a:solidFill>
              </a:rPr>
              <a:t> </a:t>
            </a:r>
            <a:r>
              <a:rPr lang="ko-KR" altLang="en-US" sz="1400" dirty="0">
                <a:solidFill>
                  <a:schemeClr val="accent6"/>
                </a:solidFill>
              </a:rPr>
              <a:t>함수를 통해서 값을 얻을 수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있다</a:t>
            </a:r>
            <a:r>
              <a:rPr lang="en-US" altLang="ko-KR" sz="1400" dirty="0" smtClean="0">
                <a:solidFill>
                  <a:schemeClr val="accent6"/>
                </a:solidFill>
              </a:rPr>
              <a:t>.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accent6"/>
                </a:solidFill>
              </a:rPr>
              <a:t>Ex</a:t>
            </a:r>
            <a:r>
              <a:rPr lang="en-US" altLang="ko-KR" sz="1400" dirty="0">
                <a:solidFill>
                  <a:schemeClr val="accent6"/>
                </a:solidFill>
              </a:rPr>
              <a:t>) </a:t>
            </a:r>
            <a:r>
              <a:rPr lang="en-US" altLang="ko-KR" sz="1400" dirty="0" err="1">
                <a:solidFill>
                  <a:schemeClr val="accent6"/>
                </a:solidFill>
              </a:rPr>
              <a:t>pinMode</a:t>
            </a:r>
            <a:r>
              <a:rPr lang="en-US" altLang="ko-KR" sz="1400" dirty="0">
                <a:solidFill>
                  <a:schemeClr val="accent6"/>
                </a:solidFill>
              </a:rPr>
              <a:t>(7, INPUT); </a:t>
            </a:r>
            <a:r>
              <a:rPr lang="en-US" altLang="ko-KR" sz="1400" dirty="0" smtClean="0">
                <a:solidFill>
                  <a:schemeClr val="accent6"/>
                </a:solidFill>
              </a:rPr>
              <a:t> value </a:t>
            </a:r>
            <a:r>
              <a:rPr lang="en-US" altLang="ko-KR" sz="1400" dirty="0">
                <a:solidFill>
                  <a:schemeClr val="accent6"/>
                </a:solidFill>
              </a:rPr>
              <a:t>= </a:t>
            </a:r>
            <a:r>
              <a:rPr lang="en-US" altLang="ko-KR" sz="1400" dirty="0" err="1">
                <a:solidFill>
                  <a:schemeClr val="accent6"/>
                </a:solidFill>
              </a:rPr>
              <a:t>digitalRead</a:t>
            </a:r>
            <a:r>
              <a:rPr lang="en-US" altLang="ko-KR" sz="1400" dirty="0">
                <a:solidFill>
                  <a:schemeClr val="accent6"/>
                </a:solidFill>
              </a:rPr>
              <a:t>(7</a:t>
            </a:r>
            <a:r>
              <a:rPr lang="en-US" altLang="ko-KR" sz="1400" dirty="0" smtClean="0">
                <a:solidFill>
                  <a:schemeClr val="accent6"/>
                </a:solidFill>
              </a:rPr>
              <a:t>);</a:t>
            </a:r>
            <a:endParaRPr lang="en-US" altLang="ko-KR" sz="1400" dirty="0">
              <a:solidFill>
                <a:schemeClr val="accent6"/>
              </a:solidFill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06318" y="3015619"/>
            <a:ext cx="8135937" cy="69806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/>
              <a:t>아날로그 입력 핀들은 디지털 핀처럼 사용할 수 도 있다</a:t>
            </a:r>
            <a:r>
              <a:rPr lang="en-US" altLang="ko-KR" sz="1400" dirty="0" smtClean="0"/>
              <a:t>.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accent6"/>
                </a:solidFill>
              </a:rPr>
              <a:t>Ex) value = </a:t>
            </a:r>
            <a:r>
              <a:rPr lang="en-US" altLang="ko-KR" sz="1400" dirty="0" err="1" smtClean="0">
                <a:solidFill>
                  <a:schemeClr val="accent6"/>
                </a:solidFill>
              </a:rPr>
              <a:t>digitalRead</a:t>
            </a:r>
            <a:r>
              <a:rPr lang="en-US" altLang="ko-KR" sz="1400" dirty="0" smtClean="0">
                <a:solidFill>
                  <a:schemeClr val="accent6"/>
                </a:solidFill>
              </a:rPr>
              <a:t>(A0);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527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신호등 만들기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</a:t>
            </a:r>
            <a:r>
              <a:rPr lang="ko-KR" altLang="en-US" sz="1400" dirty="0" smtClean="0">
                <a:latin typeface="+mn-ea"/>
              </a:rPr>
              <a:t>센서를 이용하여 신호등 만들기 예제입니다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8" name="Rectangle 12"/>
          <p:cNvSpPr/>
          <p:nvPr/>
        </p:nvSpPr>
        <p:spPr>
          <a:xfrm>
            <a:off x="5076056" y="1844824"/>
            <a:ext cx="3744416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delay(5000);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delay(1000);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delay(5000);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4214009"/>
            <a:ext cx="4061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Uno R3, USB cable, </a:t>
            </a:r>
            <a:r>
              <a:rPr lang="ko-KR" altLang="en-US" sz="1400" dirty="0"/>
              <a:t>브레드보드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ko-KR" altLang="en-US" sz="1400" dirty="0" smtClean="0"/>
              <a:t>빨강 </a:t>
            </a:r>
            <a:r>
              <a:rPr lang="ko-KR" altLang="en-US" sz="1400" dirty="0"/>
              <a:t>노랑 초록 </a:t>
            </a:r>
            <a:r>
              <a:rPr lang="en-US" altLang="ko-KR" sz="1400" dirty="0"/>
              <a:t>LED, 220Ohm </a:t>
            </a:r>
            <a:r>
              <a:rPr lang="ko-KR" altLang="en-US" sz="1400" dirty="0"/>
              <a:t>저항 </a:t>
            </a:r>
            <a:r>
              <a:rPr lang="en-US" altLang="ko-KR" sz="1400" dirty="0"/>
              <a:t>(3</a:t>
            </a:r>
            <a:r>
              <a:rPr lang="ko-KR" altLang="en-US" sz="1400" dirty="0"/>
              <a:t>개</a:t>
            </a:r>
            <a:r>
              <a:rPr lang="en-US" altLang="ko-KR" sz="1400" dirty="0"/>
              <a:t>), </a:t>
            </a:r>
            <a:r>
              <a:rPr lang="ko-KR" altLang="en-US" sz="1400" dirty="0"/>
              <a:t>점퍼선</a:t>
            </a:r>
            <a:endParaRPr lang="en-US" sz="1400" dirty="0"/>
          </a:p>
        </p:txBody>
      </p:sp>
      <p:pic>
        <p:nvPicPr>
          <p:cNvPr id="25" name="그림 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4679950" cy="2336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0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명령어 </a:t>
            </a:r>
            <a:r>
              <a:rPr lang="ko-KR" altLang="en-US" sz="1400" dirty="0" smtClean="0">
                <a:latin typeface="+mn-ea"/>
              </a:rPr>
              <a:t>규칙입니다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18313" y="1067385"/>
            <a:ext cx="8659211" cy="5550456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명령어 내용</a:t>
            </a:r>
            <a:endParaRPr lang="en-US" altLang="ko-KR" sz="1400" dirty="0" smtClean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6"/>
                </a:solidFill>
              </a:rPr>
              <a:t>디지털 명령어</a:t>
            </a:r>
          </a:p>
          <a:p>
            <a:pPr marL="9334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accent6"/>
                </a:solidFill>
                <a:latin typeface="+mn-ea"/>
                <a:ea typeface="+mn-ea"/>
              </a:rPr>
              <a:t>0 (LOW)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또는 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  <a:ea typeface="+mn-ea"/>
              </a:rPr>
              <a:t>1 (HIGH)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값을 가지는 부품 제어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2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6"/>
                </a:solidFill>
              </a:rPr>
              <a:t>아날로그 명령어</a:t>
            </a:r>
          </a:p>
          <a:p>
            <a:pPr marL="9334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accent6"/>
                </a:solidFill>
                <a:latin typeface="+mn-ea"/>
                <a:ea typeface="+mn-ea"/>
              </a:rPr>
              <a:t>0 ~ 1023 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사이의 값을 가지는 센서 제어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2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6"/>
                </a:solidFill>
              </a:rPr>
              <a:t>소리 생성 명령어</a:t>
            </a:r>
          </a:p>
          <a:p>
            <a:pPr marL="9334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소리를 발생시키는 명령어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2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6"/>
                </a:solidFill>
              </a:rPr>
              <a:t>모터 제어 명령어</a:t>
            </a:r>
          </a:p>
          <a:p>
            <a:pPr marL="9334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accent6"/>
                </a:solidFill>
                <a:latin typeface="+mn-ea"/>
                <a:ea typeface="+mn-ea"/>
              </a:rPr>
              <a:t>서보모터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 및 다양한 모터 제어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2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accent6"/>
                </a:solidFill>
              </a:rPr>
              <a:t>LCD </a:t>
            </a:r>
            <a:r>
              <a:rPr lang="ko-KR" altLang="en-US" sz="1200" dirty="0">
                <a:solidFill>
                  <a:schemeClr val="accent6"/>
                </a:solidFill>
              </a:rPr>
              <a:t>명령어</a:t>
            </a:r>
          </a:p>
          <a:p>
            <a:pPr marL="9334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문자 출력 장치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2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6"/>
                </a:solidFill>
              </a:rPr>
              <a:t>통신 명령어</a:t>
            </a:r>
          </a:p>
          <a:p>
            <a:pPr marL="9334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인터넷</a:t>
            </a:r>
            <a:r>
              <a:rPr lang="en-US" altLang="ko-KR" sz="1200" dirty="0">
                <a:solidFill>
                  <a:schemeClr val="accent6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+mn-ea"/>
                <a:ea typeface="+mn-ea"/>
              </a:rPr>
              <a:t>블루투스</a:t>
            </a:r>
            <a:r>
              <a:rPr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 등의 </a:t>
            </a:r>
            <a:r>
              <a:rPr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통신</a:t>
            </a:r>
            <a:endParaRPr lang="ko-KR" altLang="en-US" sz="120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출력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1" name="_x251068720" descr="EMB0000165867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8" y="3634291"/>
            <a:ext cx="3641791" cy="270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39521"/>
            <a:ext cx="8135937" cy="212824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출력 디지털 출력</a:t>
            </a:r>
            <a:r>
              <a:rPr lang="en-US" altLang="ko-KR" sz="1400" dirty="0"/>
              <a:t>, PWM </a:t>
            </a:r>
            <a:r>
              <a:rPr lang="ko-KR" altLang="en-US" sz="1400" dirty="0"/>
              <a:t>출력</a:t>
            </a:r>
            <a:r>
              <a:rPr lang="en-US" altLang="ko-KR" sz="1400" dirty="0"/>
              <a:t>(</a:t>
            </a:r>
            <a:r>
              <a:rPr lang="ko-KR" altLang="en-US" sz="1400" dirty="0"/>
              <a:t>아날로그 출력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accent6"/>
                </a:solidFill>
              </a:rPr>
              <a:t>Digital </a:t>
            </a:r>
            <a:r>
              <a:rPr lang="ko-KR" altLang="en-US" sz="1400" dirty="0">
                <a:solidFill>
                  <a:schemeClr val="accent6"/>
                </a:solidFill>
              </a:rPr>
              <a:t>출력</a:t>
            </a:r>
            <a:r>
              <a:rPr lang="en-US" altLang="ko-KR" sz="1400" dirty="0">
                <a:solidFill>
                  <a:schemeClr val="accent6"/>
                </a:solidFill>
              </a:rPr>
              <a:t>(14</a:t>
            </a:r>
            <a:r>
              <a:rPr lang="ko-KR" altLang="en-US" sz="1400" dirty="0">
                <a:solidFill>
                  <a:schemeClr val="accent6"/>
                </a:solidFill>
              </a:rPr>
              <a:t>개</a:t>
            </a:r>
            <a:r>
              <a:rPr lang="en-US" altLang="ko-KR" sz="1400" dirty="0">
                <a:solidFill>
                  <a:schemeClr val="accent6"/>
                </a:solidFill>
              </a:rPr>
              <a:t>) : </a:t>
            </a:r>
            <a:r>
              <a:rPr lang="en-US" altLang="ko-KR" sz="1400" dirty="0" err="1">
                <a:solidFill>
                  <a:schemeClr val="accent6"/>
                </a:solidFill>
              </a:rPr>
              <a:t>digitalWrite</a:t>
            </a:r>
            <a:r>
              <a:rPr lang="en-US" altLang="ko-KR" sz="1400" dirty="0">
                <a:solidFill>
                  <a:schemeClr val="accent6"/>
                </a:solidFill>
              </a:rPr>
              <a:t>() </a:t>
            </a:r>
            <a:r>
              <a:rPr lang="ko-KR" altLang="en-US" sz="1400" dirty="0">
                <a:solidFill>
                  <a:schemeClr val="accent6"/>
                </a:solidFill>
              </a:rPr>
              <a:t>함수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PWM </a:t>
            </a:r>
            <a:r>
              <a:rPr lang="ko-KR" altLang="en-US" sz="1400" dirty="0">
                <a:solidFill>
                  <a:schemeClr val="accent6"/>
                </a:solidFill>
              </a:rPr>
              <a:t>출력</a:t>
            </a:r>
            <a:r>
              <a:rPr lang="en-US" altLang="ko-KR" sz="1400" dirty="0">
                <a:solidFill>
                  <a:schemeClr val="accent6"/>
                </a:solidFill>
              </a:rPr>
              <a:t>(6</a:t>
            </a:r>
            <a:r>
              <a:rPr lang="ko-KR" altLang="en-US" sz="1400" dirty="0">
                <a:solidFill>
                  <a:schemeClr val="accent6"/>
                </a:solidFill>
              </a:rPr>
              <a:t>개</a:t>
            </a:r>
            <a:r>
              <a:rPr lang="en-US" altLang="ko-KR" sz="1400" dirty="0">
                <a:solidFill>
                  <a:schemeClr val="accent6"/>
                </a:solidFill>
              </a:rPr>
              <a:t>, ~ </a:t>
            </a:r>
            <a:r>
              <a:rPr lang="ko-KR" altLang="en-US" sz="1400" dirty="0">
                <a:solidFill>
                  <a:schemeClr val="accent6"/>
                </a:solidFill>
              </a:rPr>
              <a:t>표시</a:t>
            </a:r>
            <a:r>
              <a:rPr lang="en-US" altLang="ko-KR" sz="1400" dirty="0">
                <a:solidFill>
                  <a:schemeClr val="accent6"/>
                </a:solidFill>
              </a:rPr>
              <a:t>) : </a:t>
            </a:r>
            <a:r>
              <a:rPr lang="en-US" altLang="ko-KR" sz="1400" dirty="0" err="1">
                <a:solidFill>
                  <a:schemeClr val="accent6"/>
                </a:solidFill>
              </a:rPr>
              <a:t>analogWrite</a:t>
            </a:r>
            <a:r>
              <a:rPr lang="en-US" altLang="ko-KR" sz="1400" dirty="0">
                <a:solidFill>
                  <a:schemeClr val="accent6"/>
                </a:solidFill>
              </a:rPr>
              <a:t>() </a:t>
            </a:r>
            <a:r>
              <a:rPr lang="ko-KR" altLang="en-US" sz="1400" dirty="0">
                <a:solidFill>
                  <a:schemeClr val="accent6"/>
                </a:solidFill>
              </a:rPr>
              <a:t>함수</a:t>
            </a:r>
          </a:p>
          <a:p>
            <a:pPr marL="933450"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accent6"/>
                </a:solidFill>
              </a:rPr>
              <a:t>PWM(Pulse Width Modulation) : 256 </a:t>
            </a:r>
            <a:r>
              <a:rPr lang="ko-KR" altLang="en-US" sz="1200" dirty="0">
                <a:solidFill>
                  <a:schemeClr val="accent6"/>
                </a:solidFill>
              </a:rPr>
              <a:t>단계</a:t>
            </a:r>
            <a:r>
              <a:rPr lang="en-US" altLang="ko-KR" sz="1200" dirty="0">
                <a:solidFill>
                  <a:schemeClr val="accent6"/>
                </a:solidFill>
              </a:rPr>
              <a:t>(0~255)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Analog </a:t>
            </a:r>
            <a:r>
              <a:rPr lang="ko-KR" altLang="en-US" sz="1400" dirty="0">
                <a:solidFill>
                  <a:schemeClr val="accent6"/>
                </a:solidFill>
              </a:rPr>
              <a:t>입력</a:t>
            </a:r>
            <a:r>
              <a:rPr lang="en-US" altLang="ko-KR" sz="1400" dirty="0">
                <a:solidFill>
                  <a:schemeClr val="accent6"/>
                </a:solidFill>
              </a:rPr>
              <a:t>(6</a:t>
            </a:r>
            <a:r>
              <a:rPr lang="ko-KR" altLang="en-US" sz="1400" dirty="0">
                <a:solidFill>
                  <a:schemeClr val="accent6"/>
                </a:solidFill>
              </a:rPr>
              <a:t>개</a:t>
            </a:r>
            <a:r>
              <a:rPr lang="en-US" altLang="ko-KR" sz="1400" dirty="0">
                <a:solidFill>
                  <a:schemeClr val="accent6"/>
                </a:solidFill>
              </a:rPr>
              <a:t>) : </a:t>
            </a:r>
            <a:r>
              <a:rPr lang="en-US" altLang="ko-KR" sz="1400" dirty="0" err="1">
                <a:solidFill>
                  <a:schemeClr val="accent6"/>
                </a:solidFill>
              </a:rPr>
              <a:t>analogRead</a:t>
            </a:r>
            <a:r>
              <a:rPr lang="en-US" altLang="ko-KR" sz="1400" dirty="0">
                <a:solidFill>
                  <a:schemeClr val="accent6"/>
                </a:solidFill>
              </a:rPr>
              <a:t>()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ADC(Analog-Digital Converter) 1024</a:t>
            </a:r>
            <a:r>
              <a:rPr lang="ko-KR" altLang="en-US" sz="1400" dirty="0">
                <a:solidFill>
                  <a:schemeClr val="accent6"/>
                </a:solidFill>
              </a:rPr>
              <a:t>단계</a:t>
            </a:r>
            <a:r>
              <a:rPr lang="en-US" altLang="ko-KR" sz="1400" dirty="0">
                <a:solidFill>
                  <a:schemeClr val="accent6"/>
                </a:solidFill>
              </a:rPr>
              <a:t>(0~1023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  <a:endParaRPr lang="en-US" altLang="ko-K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8469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출력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3" name="Picture 2" descr="http://www.homofaciens.de/bilder/technik/arduino-uno_002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7343" y="1187517"/>
            <a:ext cx="4572000" cy="12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6319" y="2739364"/>
            <a:ext cx="831349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디지털 출력은 </a:t>
            </a:r>
            <a:r>
              <a:rPr lang="en-US" altLang="ko-KR" sz="1500" dirty="0" smtClean="0"/>
              <a:t>0 (Low) </a:t>
            </a:r>
            <a:r>
              <a:rPr lang="ko-KR" altLang="en-US" sz="1500" dirty="0" smtClean="0"/>
              <a:t>혹은 </a:t>
            </a:r>
            <a:r>
              <a:rPr lang="en-US" altLang="ko-KR" sz="1500" dirty="0" smtClean="0"/>
              <a:t>1 (HIGH)</a:t>
            </a:r>
            <a:r>
              <a:rPr lang="ko-KR" altLang="en-US" sz="1500" dirty="0" smtClean="0"/>
              <a:t>를 포트를 통해서 내보내는 것인데</a:t>
            </a:r>
            <a:r>
              <a:rPr lang="en-US" altLang="ko-KR" sz="1500" dirty="0" smtClean="0"/>
              <a:t>, </a:t>
            </a:r>
          </a:p>
          <a:p>
            <a:r>
              <a:rPr lang="ko-KR" altLang="en-US" sz="1500" dirty="0" smtClean="0"/>
              <a:t>로직상으로는 </a:t>
            </a:r>
            <a:r>
              <a:rPr lang="en-US" altLang="ko-KR" sz="1500" dirty="0" smtClean="0"/>
              <a:t>0</a:t>
            </a:r>
            <a:r>
              <a:rPr lang="ko-KR" altLang="en-US" sz="1500" dirty="0" smtClean="0"/>
              <a:t>과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이지만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실제로 전압으로 그 값을 내보내는 것이기 때문에</a:t>
            </a:r>
            <a:r>
              <a:rPr lang="en-US" altLang="ko-KR" sz="1500" dirty="0" smtClean="0"/>
              <a:t>, </a:t>
            </a:r>
          </a:p>
          <a:p>
            <a:r>
              <a:rPr lang="en-US" altLang="ko-KR" sz="1500" dirty="0" smtClean="0"/>
              <a:t>5V </a:t>
            </a:r>
            <a:r>
              <a:rPr lang="ko-KR" altLang="en-US" sz="1500" dirty="0" smtClean="0"/>
              <a:t>출력을 하기 위해서 </a:t>
            </a:r>
            <a:r>
              <a:rPr lang="en-US" altLang="ko-KR" sz="1500" dirty="0" smtClean="0"/>
              <a:t>HIGH, 0V</a:t>
            </a:r>
            <a:r>
              <a:rPr lang="ko-KR" altLang="en-US" sz="1500" dirty="0" smtClean="0"/>
              <a:t>를 출력하기 위해서 </a:t>
            </a:r>
            <a:r>
              <a:rPr lang="en-US" altLang="ko-KR" sz="1500" dirty="0" smtClean="0"/>
              <a:t>LOW</a:t>
            </a:r>
            <a:r>
              <a:rPr lang="ko-KR" altLang="en-US" sz="1500" dirty="0" smtClean="0"/>
              <a:t>를 </a:t>
            </a:r>
            <a:r>
              <a:rPr lang="ko-KR" altLang="en-US" sz="1500" dirty="0" smtClean="0"/>
              <a:t>사용합니다</a:t>
            </a:r>
            <a:r>
              <a:rPr lang="en-US" altLang="ko-KR" sz="1500" dirty="0" smtClean="0"/>
              <a:t>. </a:t>
            </a:r>
            <a:endParaRPr lang="en-US" altLang="ko-KR" sz="1500" dirty="0" smtClean="0"/>
          </a:p>
          <a:p>
            <a:r>
              <a:rPr lang="en-US" altLang="ko-KR" sz="1500" b="1" dirty="0" smtClean="0"/>
              <a:t>Ex) </a:t>
            </a:r>
            <a:r>
              <a:rPr lang="en-US" altLang="ko-KR" sz="1500" b="1" dirty="0" err="1" smtClean="0"/>
              <a:t>digitalWrite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핀번호</a:t>
            </a:r>
            <a:r>
              <a:rPr lang="en-US" altLang="ko-KR" sz="1500" b="1" dirty="0" smtClean="0"/>
              <a:t>, HIGH); </a:t>
            </a:r>
            <a:endParaRPr lang="en-US" altLang="ko-KR" sz="1500" b="1" dirty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13</a:t>
            </a:r>
            <a:r>
              <a:rPr lang="ko-KR" altLang="en-US" sz="1500" dirty="0" smtClean="0"/>
              <a:t>번핀은 일반적으로 내장된 </a:t>
            </a:r>
            <a:r>
              <a:rPr lang="en-US" altLang="ko-KR" sz="1500" dirty="0" smtClean="0"/>
              <a:t>LED</a:t>
            </a:r>
            <a:r>
              <a:rPr lang="ko-KR" altLang="en-US" sz="1500" dirty="0" smtClean="0"/>
              <a:t>에 연결되어 있기 때문에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아두이노의 기본 예제인 </a:t>
            </a:r>
            <a:r>
              <a:rPr lang="en-US" altLang="ko-KR" sz="1500" dirty="0" smtClean="0"/>
              <a:t>Blink</a:t>
            </a:r>
            <a:r>
              <a:rPr lang="ko-KR" altLang="en-US" sz="1500" dirty="0" smtClean="0"/>
              <a:t>를 통해서</a:t>
            </a:r>
            <a:endParaRPr lang="en-US" altLang="ko-KR" sz="1500" dirty="0" smtClean="0"/>
          </a:p>
          <a:p>
            <a:r>
              <a:rPr lang="ko-KR" altLang="en-US" sz="1500" dirty="0" smtClean="0"/>
              <a:t>디지털 출력에 대해서 이해해볼 수 </a:t>
            </a:r>
            <a:r>
              <a:rPr lang="ko-KR" altLang="en-US" sz="1500" dirty="0" smtClean="0"/>
              <a:t>있습니다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7863" y="1176005"/>
            <a:ext cx="37553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우노의 경우 </a:t>
            </a:r>
            <a:r>
              <a:rPr lang="en-US" altLang="ko-KR" sz="1500" dirty="0" smtClean="0"/>
              <a:t>0~13</a:t>
            </a:r>
            <a:r>
              <a:rPr lang="ko-KR" altLang="en-US" sz="1500" dirty="0" smtClean="0"/>
              <a:t>번까지 사용할 수 있으며</a:t>
            </a:r>
            <a:r>
              <a:rPr lang="en-US" altLang="ko-KR" sz="1500" dirty="0" smtClean="0"/>
              <a:t>, 0</a:t>
            </a:r>
            <a:r>
              <a:rPr lang="ko-KR" altLang="en-US" sz="1500" dirty="0" smtClean="0"/>
              <a:t>번과 </a:t>
            </a:r>
            <a:r>
              <a:rPr lang="en-US" altLang="ko-KR" sz="1500" dirty="0" smtClean="0"/>
              <a:t>1</a:t>
            </a:r>
            <a:r>
              <a:rPr lang="ko-KR" altLang="en-US" sz="1500" dirty="0" smtClean="0"/>
              <a:t>번은 통신포트이고</a:t>
            </a:r>
            <a:r>
              <a:rPr lang="en-US" altLang="ko-KR" sz="1500" dirty="0" smtClean="0"/>
              <a:t>, </a:t>
            </a:r>
            <a:r>
              <a:rPr lang="en-US" altLang="ko-KR" sz="1500" b="1" dirty="0" smtClean="0"/>
              <a:t>~</a:t>
            </a:r>
            <a:r>
              <a:rPr lang="ko-KR" altLang="en-US" sz="1500" dirty="0" smtClean="0"/>
              <a:t>표시가 있는 것은 </a:t>
            </a:r>
            <a:r>
              <a:rPr lang="en-US" altLang="ko-KR" sz="1500" b="1" dirty="0" smtClean="0"/>
              <a:t>PWM</a:t>
            </a:r>
            <a:r>
              <a:rPr lang="ko-KR" altLang="en-US" sz="1500" dirty="0" smtClean="0"/>
              <a:t>포트로도 사용할 수 </a:t>
            </a:r>
            <a:r>
              <a:rPr lang="ko-KR" altLang="en-US" sz="1500" dirty="0" smtClean="0"/>
              <a:t>있습니다</a:t>
            </a:r>
            <a:r>
              <a:rPr lang="en-US" altLang="ko-KR" sz="1500" dirty="0" smtClean="0"/>
              <a:t>. </a:t>
            </a:r>
            <a:endParaRPr lang="en-US" altLang="ko-KR" sz="1500" dirty="0" smtClean="0"/>
          </a:p>
        </p:txBody>
      </p:sp>
      <p:sp>
        <p:nvSpPr>
          <p:cNvPr id="18" name="Rectangle 7"/>
          <p:cNvSpPr/>
          <p:nvPr/>
        </p:nvSpPr>
        <p:spPr>
          <a:xfrm>
            <a:off x="452796" y="4543763"/>
            <a:ext cx="4427984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= 13;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setup() {               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13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핀을 출력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(OUTPUT)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 함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loop() {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 HIGH);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13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핀에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인가함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(HIGH)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delay(1000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          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 1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(1000ms)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간 상태를 유지함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(led, LOW);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13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핀에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0V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인가함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delay(1000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               // 1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 </a:t>
            </a:r>
            <a:r>
              <a:rPr lang="en-US" altLang="ko-KR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(1000ms)</a:t>
            </a:r>
            <a:r>
              <a:rPr lang="ko-KR" alt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간 상태를 유지함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429" y="4681721"/>
            <a:ext cx="4155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기본적으로 디지털 출력에 관여하는 함수는 </a:t>
            </a:r>
            <a:endParaRPr lang="en-US" altLang="ko-KR" sz="1400" dirty="0" smtClean="0"/>
          </a:p>
          <a:p>
            <a:r>
              <a:rPr lang="ko-KR" altLang="en-US" sz="1400" dirty="0" smtClean="0"/>
              <a:t>크게 두가지이다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하나는 핀을 출력으로 사용할지 </a:t>
            </a:r>
            <a:endParaRPr lang="en-US" altLang="ko-KR" sz="1400" dirty="0" smtClean="0"/>
          </a:p>
          <a:p>
            <a:r>
              <a:rPr lang="ko-KR" altLang="en-US" sz="1400" dirty="0" smtClean="0"/>
              <a:t>입력으로 사용할 지 결정하는 </a:t>
            </a:r>
            <a:r>
              <a:rPr lang="en-US" altLang="ko-KR" sz="1400" b="1" dirty="0" err="1" smtClean="0"/>
              <a:t>pinMode</a:t>
            </a:r>
            <a:r>
              <a:rPr lang="ko-KR" altLang="en-US" sz="1400" dirty="0" smtClean="0"/>
              <a:t>이고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다른 하나는 출력값을 </a:t>
            </a:r>
            <a:r>
              <a:rPr lang="en-US" altLang="ko-KR" sz="1400" dirty="0" smtClean="0"/>
              <a:t>HIGH</a:t>
            </a:r>
            <a:r>
              <a:rPr lang="ko-KR" altLang="en-US" sz="1400" dirty="0" smtClean="0"/>
              <a:t>로 할지 </a:t>
            </a:r>
            <a:r>
              <a:rPr lang="en-US" altLang="ko-KR" sz="1400" dirty="0" smtClean="0"/>
              <a:t>LOW</a:t>
            </a:r>
            <a:r>
              <a:rPr lang="ko-KR" altLang="en-US" sz="1400" dirty="0" smtClean="0"/>
              <a:t>로 할지 </a:t>
            </a:r>
            <a:endParaRPr lang="en-US" altLang="ko-KR" sz="1400" dirty="0" smtClean="0"/>
          </a:p>
          <a:p>
            <a:r>
              <a:rPr lang="ko-KR" altLang="en-US" sz="1400" dirty="0" smtClean="0"/>
              <a:t>결정하는 </a:t>
            </a:r>
            <a:r>
              <a:rPr lang="en-US" altLang="ko-KR" sz="1400" b="1" dirty="0" err="1" smtClean="0"/>
              <a:t>digitalWrite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43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</a:t>
            </a:r>
            <a:r>
              <a:rPr lang="ko-KR" altLang="en-US" sz="1400" dirty="0" smtClean="0">
                <a:latin typeface="+mn-ea"/>
              </a:rPr>
              <a:t>값 출력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302006" y="2073606"/>
            <a:ext cx="7920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302006" y="3369750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15527" y="253504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전압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04496" y="1888940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5V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4495" y="318508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r>
              <a:rPr lang="en-US" altLang="ko-KR" dirty="0" smtClean="0"/>
              <a:t>V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10118" y="1569550"/>
            <a:ext cx="1656184" cy="2335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아두이노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254334" y="2102147"/>
            <a:ext cx="74061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254334" y="3398291"/>
            <a:ext cx="74061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84808" y="191748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HIGH </a:t>
            </a:r>
            <a:r>
              <a:rPr lang="ko-KR" altLang="en-US" smtClean="0"/>
              <a:t>또는 </a:t>
            </a:r>
            <a:r>
              <a:rPr lang="en-US" altLang="ko-KR" dirty="0" smtClean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3949" y="3213625"/>
            <a:ext cx="143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LOW </a:t>
            </a:r>
            <a:r>
              <a:rPr lang="ko-KR" altLang="en-US" smtClean="0"/>
              <a:t>또는 </a:t>
            </a:r>
            <a:r>
              <a:rPr lang="en-US" altLang="ko-KR" dirty="0" smtClean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5866" y="4425244"/>
            <a:ext cx="8439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디지털 센서는 </a:t>
            </a:r>
            <a:r>
              <a:rPr lang="en-US" altLang="ko-KR" sz="1400" dirty="0" smtClean="0"/>
              <a:t>0V ~ 5V </a:t>
            </a:r>
            <a:r>
              <a:rPr lang="ko-KR" altLang="en-US" sz="1400" dirty="0" smtClean="0"/>
              <a:t>사이의 </a:t>
            </a:r>
            <a:r>
              <a:rPr lang="ko-KR" altLang="en-US" sz="1400" dirty="0" smtClean="0"/>
              <a:t>전압 값이 </a:t>
            </a:r>
            <a:r>
              <a:rPr lang="ko-KR" altLang="en-US" sz="1400" dirty="0" smtClean="0"/>
              <a:t>출력되며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아두이노에서는</a:t>
            </a:r>
            <a:r>
              <a:rPr lang="ko-KR" altLang="en-US" sz="1400" dirty="0" smtClean="0"/>
              <a:t> 이 </a:t>
            </a:r>
            <a:r>
              <a:rPr lang="ko-KR" altLang="en-US" sz="1400" dirty="0" smtClean="0"/>
              <a:t>전압 값이 </a:t>
            </a:r>
            <a:r>
              <a:rPr lang="en-US" altLang="ko-KR" sz="1400" dirty="0" smtClean="0"/>
              <a:t>0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처리됩니다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  0V ~ 2.5V </a:t>
            </a:r>
            <a:r>
              <a:rPr lang="ko-KR" altLang="en-US" sz="1400" dirty="0" smtClean="0">
                <a:solidFill>
                  <a:srgbClr val="C00000"/>
                </a:solidFill>
              </a:rPr>
              <a:t>사이는 </a:t>
            </a:r>
            <a:r>
              <a:rPr lang="en-US" altLang="ko-KR" sz="1400" dirty="0" smtClean="0">
                <a:solidFill>
                  <a:srgbClr val="C00000"/>
                </a:solidFill>
              </a:rPr>
              <a:t>0</a:t>
            </a:r>
            <a:r>
              <a:rPr lang="ko-KR" altLang="en-US" sz="1400" dirty="0" smtClean="0">
                <a:solidFill>
                  <a:srgbClr val="C00000"/>
                </a:solidFill>
              </a:rPr>
              <a:t>으로 표시하고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</a:rPr>
              <a:t>  2.5V ~ 5V </a:t>
            </a:r>
            <a:r>
              <a:rPr lang="ko-KR" altLang="en-US" sz="1400" dirty="0" smtClean="0">
                <a:solidFill>
                  <a:srgbClr val="C00000"/>
                </a:solidFill>
              </a:rPr>
              <a:t>사이는 </a:t>
            </a:r>
            <a:r>
              <a:rPr lang="en-US" altLang="ko-KR" sz="1400" dirty="0" smtClean="0">
                <a:solidFill>
                  <a:srgbClr val="C00000"/>
                </a:solidFill>
              </a:rPr>
              <a:t>1</a:t>
            </a:r>
            <a:r>
              <a:rPr lang="ko-KR" altLang="en-US" sz="1400" dirty="0" smtClean="0">
                <a:solidFill>
                  <a:srgbClr val="C00000"/>
                </a:solidFill>
              </a:rPr>
              <a:t>로 표시합니다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41143" y="1536204"/>
            <a:ext cx="989313" cy="233561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디지털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센서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</a:t>
            </a:r>
            <a:r>
              <a:rPr lang="ko-KR" altLang="en-US" sz="1400" dirty="0" smtClean="0">
                <a:latin typeface="+mn-ea"/>
              </a:rPr>
              <a:t>값 출력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08920"/>
            <a:ext cx="2808312" cy="11715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15616" y="4149080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디지털 센서의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출력 또는 입력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076056" y="3284984"/>
            <a:ext cx="266429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8439" y="2619457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8439" y="358480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</a:t>
            </a:r>
            <a:r>
              <a:rPr lang="en-US" altLang="ko-KR" dirty="0" smtClean="0"/>
              <a:t>V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4283968" y="3068960"/>
            <a:ext cx="432048" cy="3600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770435" y="2596622"/>
            <a:ext cx="109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HIGH 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99576" y="3561968"/>
            <a:ext cx="103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LOW (0)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08104" y="4005064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보드에서의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디지털 </a:t>
            </a:r>
            <a:r>
              <a:rPr lang="ko-KR" altLang="en-US" sz="1600" dirty="0" err="1" smtClean="0"/>
              <a:t>센서값</a:t>
            </a:r>
            <a:r>
              <a:rPr lang="ko-KR" altLang="en-US" sz="1600" dirty="0" smtClean="0"/>
              <a:t> 처리</a:t>
            </a:r>
            <a:endParaRPr lang="en-US" altLang="ko-KR" sz="1600" dirty="0" smtClean="0">
              <a:solidFill>
                <a:srgbClr val="C00000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148064" y="2780928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796136" y="3789040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444208" y="2780928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796136" y="2780928"/>
            <a:ext cx="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444208" y="2780928"/>
            <a:ext cx="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092280" y="2780928"/>
            <a:ext cx="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081066" y="3789040"/>
            <a:ext cx="6480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2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</a:t>
            </a:r>
            <a:r>
              <a:rPr lang="ko-KR" altLang="en-US" sz="1400" dirty="0" smtClean="0">
                <a:latin typeface="+mn-ea"/>
              </a:rPr>
              <a:t>값 출력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046587" y="2888279"/>
            <a:ext cx="7920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46587" y="4359797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74725" y="2703613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5V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74724" y="417513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0</a:t>
            </a:r>
            <a:r>
              <a:rPr lang="en-US" altLang="ko-KR" sz="1600" dirty="0" smtClean="0"/>
              <a:t>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5951" y="2703613"/>
            <a:ext cx="2864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HIGH </a:t>
            </a:r>
            <a:r>
              <a:rPr lang="ko-KR" altLang="en-US" sz="1600" dirty="0" smtClean="0"/>
              <a:t>라는 단어를 사용합니다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15312" y="4175131"/>
            <a:ext cx="282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LOW </a:t>
            </a:r>
            <a:r>
              <a:rPr lang="ko-KR" altLang="en-US" sz="1600" smtClean="0"/>
              <a:t>라는 단어를 사용합니다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80004" y="3300756"/>
            <a:ext cx="2533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예</a:t>
            </a:r>
            <a:r>
              <a:rPr lang="en-US" altLang="ko-KR" sz="1600" dirty="0" smtClean="0"/>
              <a:t>)    </a:t>
            </a:r>
            <a:r>
              <a:rPr lang="en-US" altLang="ko-KR" sz="1600" dirty="0" err="1"/>
              <a:t>d</a:t>
            </a:r>
            <a:r>
              <a:rPr lang="en-US" altLang="ko-KR" sz="1600" dirty="0" err="1" smtClean="0"/>
              <a:t>igitalWrite</a:t>
            </a:r>
            <a:r>
              <a:rPr lang="en-US" altLang="ko-KR" sz="1600" dirty="0" smtClean="0"/>
              <a:t>(13, HIGH);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02553" y="4751195"/>
            <a:ext cx="2494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예</a:t>
            </a:r>
            <a:r>
              <a:rPr lang="en-US" altLang="ko-KR" sz="1600" dirty="0" smtClean="0"/>
              <a:t>)    </a:t>
            </a:r>
            <a:r>
              <a:rPr lang="en-US" altLang="ko-KR" sz="1600" dirty="0" err="1" smtClean="0"/>
              <a:t>digitalWrite</a:t>
            </a:r>
            <a:r>
              <a:rPr lang="en-US" altLang="ko-KR" sz="1600" dirty="0" smtClean="0"/>
              <a:t>(13, LOW);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06319" y="1396100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아두이노에서</a:t>
            </a:r>
            <a:r>
              <a:rPr lang="ko-KR" altLang="en-US" sz="1400" dirty="0" smtClean="0"/>
              <a:t> 디지털 센서 값은 다음과 같이 예약어로 사용됩니다</a:t>
            </a:r>
            <a:r>
              <a:rPr lang="en-US" altLang="ko-KR" sz="1400" dirty="0" smtClean="0"/>
              <a:t>.</a:t>
            </a:r>
            <a:endParaRPr lang="en-US" altLang="ko-K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</a:t>
            </a:r>
            <a:r>
              <a:rPr lang="ko-KR" altLang="en-US" sz="1400" dirty="0" smtClean="0">
                <a:latin typeface="+mn-ea"/>
              </a:rPr>
              <a:t>핀을 제어하는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>
          <a:xfrm>
            <a:off x="390415" y="1233488"/>
            <a:ext cx="6842125" cy="4895850"/>
          </a:xfrm>
          <a:prstGeom prst="rect">
            <a:avLst/>
          </a:prstGeom>
          <a:ln/>
        </p:spPr>
        <p:txBody>
          <a:bodyPr tIns="21168"/>
          <a:lstStyle/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디지털 핀</a:t>
            </a:r>
            <a:endParaRPr lang="en-US" altLang="ko-KR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- 0~13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번 핀 사용가능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(UNO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보드 기준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)</a:t>
            </a: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- 0V(off, LOW, 0), 5V(on, HIGH, 1)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출력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/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입력 가능</a:t>
            </a:r>
            <a:endParaRPr lang="en-US" altLang="ko-KR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altLang="ko-KR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디지털 핀 제어 방법</a:t>
            </a:r>
            <a:endParaRPr lang="en-US" altLang="ko-KR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-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디지털 핀 초기화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: </a:t>
            </a:r>
            <a:r>
              <a:rPr lang="en-US" altLang="ko-KR" sz="160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pinMode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pinNumber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, mode)</a:t>
            </a: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zh-TW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-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디지털 핀 입력 체크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 : </a:t>
            </a:r>
            <a:r>
              <a:rPr lang="en-US" altLang="ko-KR" sz="160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digitalRead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pinNumber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)</a:t>
            </a: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		</a:t>
            </a:r>
            <a:r>
              <a:rPr lang="en-US" altLang="ko-KR" sz="1600" b="1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on, off = 5V, 0V = HIGH, LOW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체크</a:t>
            </a:r>
            <a:endParaRPr lang="en-US" altLang="ko-KR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-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디지털 핀 출력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: </a:t>
            </a:r>
            <a:r>
              <a:rPr lang="en-US" altLang="ko-KR" sz="160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digitalWrite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pinNumber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, state)</a:t>
            </a: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		</a:t>
            </a:r>
            <a:r>
              <a:rPr lang="en-US" altLang="ko-KR" sz="1600" b="1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 on, off = 5V, 0V = HIGH, LOW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출력</a:t>
            </a:r>
            <a:endParaRPr lang="en-US" altLang="ko-KR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endParaRPr lang="en-US" altLang="ko-KR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특별한 디지털 핀</a:t>
            </a:r>
            <a:endParaRPr lang="en-US" altLang="ko-KR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- 0, 1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번 핀은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Hardware serial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핀으로 예약</a:t>
            </a:r>
            <a:endParaRPr lang="en-US" altLang="ko-KR" sz="1600" kern="0" dirty="0">
              <a:solidFill>
                <a:srgbClr val="000000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- 3, 5, 6, 9, 10, 11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핀은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PWM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핀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(UNO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보드의 경우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~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표시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)</a:t>
            </a:r>
          </a:p>
          <a:p>
            <a:pPr marL="342900" indent="-342900" hangingPunct="1">
              <a:lnSpc>
                <a:spcPct val="93000"/>
              </a:lnSpc>
              <a:spcAft>
                <a:spcPts val="65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	- 10, 11, 12, 13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핀은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SPI </a:t>
            </a:r>
            <a:r>
              <a:rPr lang="ko-KR" altLang="en-US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통신 핀으로 예약 </a:t>
            </a:r>
            <a:r>
              <a:rPr lang="en-US" altLang="ko-KR" sz="1600" kern="0" dirty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(SS, MOSI, MISO, SCK)</a:t>
            </a:r>
          </a:p>
        </p:txBody>
      </p:sp>
    </p:spTree>
    <p:extLst>
      <p:ext uri="{BB962C8B-B14F-4D97-AF65-F5344CB8AC3E}">
        <p14:creationId xmlns:p14="http://schemas.microsoft.com/office/powerpoint/2010/main" val="42033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디지털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</a:t>
            </a:r>
            <a:r>
              <a:rPr lang="ko-KR" altLang="en-US" sz="1400" dirty="0" smtClean="0">
                <a:latin typeface="+mn-ea"/>
              </a:rPr>
              <a:t>값 출력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2040" y="2420888"/>
            <a:ext cx="283353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void setup()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(2, OUTPUT);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loop() 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(2, HIGH);   </a:t>
            </a:r>
          </a:p>
          <a:p>
            <a:r>
              <a:rPr lang="en-US" altLang="ko-KR" dirty="0" smtClean="0"/>
              <a:t>  delay(1000);             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(2, LOW);    </a:t>
            </a:r>
          </a:p>
          <a:p>
            <a:r>
              <a:rPr lang="en-US" altLang="ko-KR" dirty="0" smtClean="0"/>
              <a:t>  delay(1000);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3995936" y="3383997"/>
            <a:ext cx="792088" cy="4680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1130" y="3429000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우측 소스를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프로그램에</a:t>
            </a:r>
            <a:endParaRPr lang="en-US" altLang="ko-KR" dirty="0" smtClean="0"/>
          </a:p>
          <a:p>
            <a:r>
              <a:rPr lang="ko-KR" altLang="en-US" dirty="0" smtClean="0"/>
              <a:t>입력하도록 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4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2766</TotalTime>
  <Words>983</Words>
  <Application>Microsoft Office PowerPoint</Application>
  <PresentationFormat>화면 슬라이드 쇼(4:3)</PresentationFormat>
  <Paragraphs>229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나눔고딕</vt:lpstr>
      <vt:lpstr>맑은 고딕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342</cp:revision>
  <cp:lastPrinted>2016-11-01T05:57:52Z</cp:lastPrinted>
  <dcterms:created xsi:type="dcterms:W3CDTF">2016-05-19T08:11:56Z</dcterms:created>
  <dcterms:modified xsi:type="dcterms:W3CDTF">2018-08-02T02:30:20Z</dcterms:modified>
</cp:coreProperties>
</file>