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11" r:id="rId2"/>
    <p:sldId id="313" r:id="rId3"/>
    <p:sldId id="330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1" r:id="rId12"/>
    <p:sldId id="333" r:id="rId13"/>
    <p:sldId id="332" r:id="rId14"/>
    <p:sldId id="334" r:id="rId15"/>
    <p:sldId id="321" r:id="rId16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66" autoAdjust="0"/>
    <p:restoredTop sz="94009" autoAdjust="0"/>
  </p:normalViewPr>
  <p:slideViewPr>
    <p:cSldViewPr snapToGrid="0">
      <p:cViewPr varScale="1">
        <p:scale>
          <a:sx n="109" d="100"/>
          <a:sy n="109" d="100"/>
        </p:scale>
        <p:origin x="2016" y="108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5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737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815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610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7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152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40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54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85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84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7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9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5.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아날로그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아날로그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조도 센서일 경우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5" name="내용 개체 틀 5"/>
          <p:cNvSpPr txBox="1">
            <a:spLocks/>
          </p:cNvSpPr>
          <p:nvPr/>
        </p:nvSpPr>
        <p:spPr>
          <a:xfrm>
            <a:off x="179512" y="1412776"/>
            <a:ext cx="8784976" cy="47133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mtClean="0"/>
              <a:t>프로그램을 작동시킨 후 조도센서를 어둡게 가려 봅니다</a:t>
            </a:r>
            <a:r>
              <a:rPr lang="en-US" altLang="ko-KR" sz="1400" smtClean="0"/>
              <a:t>.</a:t>
            </a:r>
          </a:p>
          <a:p>
            <a:r>
              <a:rPr lang="ko-KR" altLang="en-US" sz="1400" smtClean="0"/>
              <a:t>콘솔창에 표시되는 센서값을 확인해 봅니다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364" y="3212976"/>
            <a:ext cx="4339499" cy="2565430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>
            <a:off x="1907704" y="4725144"/>
            <a:ext cx="1152128" cy="5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921" y="4072717"/>
            <a:ext cx="2105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손으로 가려서</a:t>
            </a:r>
            <a:endParaRPr lang="en-US" altLang="ko-KR" sz="1400" dirty="0" smtClean="0"/>
          </a:p>
          <a:p>
            <a:r>
              <a:rPr lang="ko-KR" altLang="en-US" sz="1400" smtClean="0"/>
              <a:t>밝기를 변화시켜 봅니다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47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715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아날로그 입력과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PWM(Pulse Width Modulation)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29002" y="6577568"/>
            <a:ext cx="32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/>
          </a:p>
        </p:txBody>
      </p:sp>
      <p:sp>
        <p:nvSpPr>
          <p:cNvPr id="61" name="TextBox 4"/>
          <p:cNvSpPr txBox="1">
            <a:spLocks noChangeArrowheads="1"/>
          </p:cNvSpPr>
          <p:nvPr/>
        </p:nvSpPr>
        <p:spPr bwMode="auto">
          <a:xfrm>
            <a:off x="206319" y="1117600"/>
            <a:ext cx="8135937" cy="214526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342900" indent="-342900" eaLnBrk="1" hangingPunct="1">
              <a:buFont typeface="Wingdings" panose="05000000000000000000" pitchFamily="2" charset="2"/>
              <a:buChar char="v"/>
              <a:defRPr/>
            </a:pP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</a:rPr>
              <a:t>PWM(Pulse Width Modulation</a:t>
            </a: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</a:p>
          <a:p>
            <a:pPr marL="452438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b="1" dirty="0" err="1">
                <a:solidFill>
                  <a:schemeClr val="accent6"/>
                </a:solidFill>
                <a:latin typeface="+mn-ea"/>
                <a:ea typeface="+mn-ea"/>
              </a:rPr>
              <a:t>펄스폭을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 조절해서 전류를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조정하는</a:t>
            </a:r>
            <a:r>
              <a:rPr lang="en-US" altLang="ko-KR" sz="1200" b="1" dirty="0" smtClean="0">
                <a:solidFill>
                  <a:schemeClr val="accent6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기법으로 출력되는 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신호의 </a:t>
            </a:r>
            <a:r>
              <a:rPr lang="en-US" altLang="ko-KR" sz="1200" b="1" dirty="0">
                <a:solidFill>
                  <a:schemeClr val="accent6"/>
                </a:solidFill>
                <a:latin typeface="+mn-ea"/>
                <a:ea typeface="+mn-ea"/>
              </a:rPr>
              <a:t>High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와 </a:t>
            </a:r>
            <a:r>
              <a:rPr lang="en-US" altLang="ko-KR" sz="1200" b="1" dirty="0">
                <a:solidFill>
                  <a:schemeClr val="accent6"/>
                </a:solidFill>
                <a:latin typeface="+mn-ea"/>
                <a:ea typeface="+mn-ea"/>
              </a:rPr>
              <a:t>Low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의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비율을 이용하여 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전체적인 전압을 제어해주는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방식</a:t>
            </a:r>
            <a:endParaRPr lang="ko-KR" altLang="en-US" sz="1200" b="1" dirty="0">
              <a:solidFill>
                <a:schemeClr val="accent6"/>
              </a:solidFill>
              <a:latin typeface="+mn-ea"/>
              <a:ea typeface="+mn-ea"/>
            </a:endParaRPr>
          </a:p>
          <a:p>
            <a:pPr marL="452438" indent="-3429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응용분야</a:t>
            </a:r>
            <a:endParaRPr lang="ko-KR" altLang="en-US" sz="1200" b="1" dirty="0">
              <a:solidFill>
                <a:schemeClr val="accent6"/>
              </a:solidFill>
              <a:latin typeface="+mn-ea"/>
              <a:ea typeface="+mn-ea"/>
            </a:endParaRPr>
          </a:p>
          <a:p>
            <a:pPr marL="617538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간단한 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무드 등을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제어</a:t>
            </a:r>
            <a:endParaRPr lang="en-US" altLang="ko-KR" sz="1200" b="1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617538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b="1" dirty="0" err="1" smtClean="0">
                <a:solidFill>
                  <a:schemeClr val="accent6"/>
                </a:solidFill>
                <a:latin typeface="+mn-ea"/>
                <a:ea typeface="+mn-ea"/>
              </a:rPr>
              <a:t>부저의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음계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제어</a:t>
            </a:r>
            <a:endParaRPr lang="en-US" altLang="ko-KR" sz="1200" b="1" dirty="0" smtClean="0">
              <a:solidFill>
                <a:schemeClr val="accent6"/>
              </a:solidFill>
              <a:latin typeface="+mn-ea"/>
              <a:ea typeface="+mn-ea"/>
            </a:endParaRPr>
          </a:p>
          <a:p>
            <a:pPr marL="617538" indent="-342900" eaLnBrk="1" hangingPunct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스마트 </a:t>
            </a:r>
            <a:r>
              <a:rPr lang="ko-KR" altLang="en-US" sz="1200" b="1" dirty="0" err="1">
                <a:solidFill>
                  <a:schemeClr val="accent6"/>
                </a:solidFill>
                <a:latin typeface="+mn-ea"/>
                <a:ea typeface="+mn-ea"/>
              </a:rPr>
              <a:t>폰등에서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 </a:t>
            </a:r>
            <a:r>
              <a:rPr lang="en-US" altLang="ko-KR" sz="1200" b="1" dirty="0">
                <a:solidFill>
                  <a:schemeClr val="accent6"/>
                </a:solidFill>
                <a:latin typeface="+mn-ea"/>
                <a:ea typeface="+mn-ea"/>
              </a:rPr>
              <a:t>LCD(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밝기</a:t>
            </a:r>
            <a:r>
              <a:rPr lang="en-US" altLang="ko-KR" sz="1200" b="1" dirty="0">
                <a:solidFill>
                  <a:schemeClr val="accent6"/>
                </a:solidFill>
                <a:latin typeface="+mn-ea"/>
                <a:ea typeface="+mn-ea"/>
              </a:rPr>
              <a:t>) </a:t>
            </a:r>
            <a:r>
              <a:rPr lang="ko-KR" altLang="en-US" sz="1200" b="1" dirty="0" err="1">
                <a:solidFill>
                  <a:schemeClr val="accent6"/>
                </a:solidFill>
                <a:latin typeface="+mn-ea"/>
                <a:ea typeface="+mn-ea"/>
              </a:rPr>
              <a:t>백라이트</a:t>
            </a:r>
            <a:r>
              <a:rPr lang="ko-KR" altLang="en-US" sz="1200" b="1" dirty="0">
                <a:solidFill>
                  <a:schemeClr val="accent6"/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 smtClean="0">
                <a:solidFill>
                  <a:schemeClr val="accent6"/>
                </a:solidFill>
                <a:latin typeface="+mn-ea"/>
                <a:ea typeface="+mn-ea"/>
              </a:rPr>
              <a:t>조정</a:t>
            </a:r>
            <a:endParaRPr lang="ko-KR" altLang="en-US" sz="1200" b="1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62" name="TextBox 4"/>
          <p:cNvSpPr txBox="1">
            <a:spLocks noChangeArrowheads="1"/>
          </p:cNvSpPr>
          <p:nvPr/>
        </p:nvSpPr>
        <p:spPr bwMode="auto">
          <a:xfrm>
            <a:off x="206319" y="3646998"/>
            <a:ext cx="4952840" cy="30646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200" dirty="0" err="1" smtClean="0"/>
              <a:t>아두이노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PWM </a:t>
            </a:r>
            <a:r>
              <a:rPr lang="ko-KR" altLang="en-US" sz="1200" dirty="0"/>
              <a:t>출력 기능</a:t>
            </a:r>
            <a:endParaRPr lang="en-US" altLang="ko-KR" sz="1200" dirty="0"/>
          </a:p>
        </p:txBody>
      </p:sp>
      <p:pic>
        <p:nvPicPr>
          <p:cNvPr id="63" name="_x252932840" descr="EMB000015bc07b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4" y="3979841"/>
            <a:ext cx="3714872" cy="276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4"/>
          <p:cNvSpPr txBox="1">
            <a:spLocks noChangeArrowheads="1"/>
          </p:cNvSpPr>
          <p:nvPr/>
        </p:nvSpPr>
        <p:spPr bwMode="auto">
          <a:xfrm>
            <a:off x="4152289" y="4155687"/>
            <a:ext cx="4383397" cy="1940957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solidFill>
                  <a:schemeClr val="accent6"/>
                </a:solidFill>
              </a:rPr>
              <a:t>아두이노</a:t>
            </a:r>
            <a:r>
              <a:rPr lang="ko-KR" altLang="en-US" sz="1200" dirty="0" smtClean="0">
                <a:solidFill>
                  <a:schemeClr val="accent6"/>
                </a:solidFill>
              </a:rPr>
              <a:t> 보드 </a:t>
            </a:r>
            <a:r>
              <a:rPr lang="en-US" altLang="ko-KR" sz="1200" dirty="0">
                <a:solidFill>
                  <a:schemeClr val="accent6"/>
                </a:solidFill>
              </a:rPr>
              <a:t>3, 5, 6, 9, 10, 11 </a:t>
            </a:r>
            <a:r>
              <a:rPr lang="ko-KR" altLang="en-US" sz="1200" dirty="0">
                <a:solidFill>
                  <a:schemeClr val="accent6"/>
                </a:solidFill>
              </a:rPr>
              <a:t>번 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핀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 err="1" smtClean="0">
                <a:solidFill>
                  <a:schemeClr val="accent6"/>
                </a:solidFill>
              </a:rPr>
              <a:t>analogWrite</a:t>
            </a:r>
            <a:r>
              <a:rPr lang="en-US" altLang="ko-KR" sz="1200" dirty="0" smtClean="0">
                <a:solidFill>
                  <a:schemeClr val="accent6"/>
                </a:solidFill>
              </a:rPr>
              <a:t>(0~255)</a:t>
            </a:r>
            <a:r>
              <a:rPr lang="ko-KR" altLang="en-US" sz="1200" dirty="0" smtClean="0">
                <a:solidFill>
                  <a:schemeClr val="accent6"/>
                </a:solidFill>
              </a:rPr>
              <a:t>함수를 이용하여 </a:t>
            </a:r>
            <a:r>
              <a:rPr lang="en-US" altLang="ko-KR" sz="1200" dirty="0">
                <a:solidFill>
                  <a:schemeClr val="accent6"/>
                </a:solidFill>
              </a:rPr>
              <a:t>PWM </a:t>
            </a:r>
            <a:r>
              <a:rPr lang="ko-KR" altLang="en-US" sz="1200" dirty="0" smtClean="0">
                <a:solidFill>
                  <a:schemeClr val="accent6"/>
                </a:solidFill>
              </a:rPr>
              <a:t>출력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solidFill>
                  <a:schemeClr val="accent6"/>
                </a:solidFill>
              </a:rPr>
              <a:t>아두이노</a:t>
            </a:r>
            <a:r>
              <a:rPr lang="ko-KR" altLang="en-US" sz="1200" dirty="0">
                <a:solidFill>
                  <a:schemeClr val="accent6"/>
                </a:solidFill>
              </a:rPr>
              <a:t> 하드웨어의 출력 핀에 </a:t>
            </a:r>
            <a:r>
              <a:rPr lang="en-US" altLang="ko-KR" sz="1200" dirty="0">
                <a:solidFill>
                  <a:schemeClr val="accent6"/>
                </a:solidFill>
              </a:rPr>
              <a:t>“~”</a:t>
            </a:r>
            <a:r>
              <a:rPr lang="ko-KR" altLang="en-US" sz="1200" dirty="0">
                <a:solidFill>
                  <a:schemeClr val="accent6"/>
                </a:solidFill>
              </a:rPr>
              <a:t>을</a:t>
            </a:r>
            <a:r>
              <a:rPr lang="en-US" altLang="ko-KR" sz="1200" dirty="0">
                <a:solidFill>
                  <a:schemeClr val="accent6"/>
                </a:solidFill>
              </a:rPr>
              <a:t> </a:t>
            </a:r>
            <a:r>
              <a:rPr lang="ko-KR" altLang="en-US" sz="1200" dirty="0">
                <a:solidFill>
                  <a:schemeClr val="accent6"/>
                </a:solidFill>
              </a:rPr>
              <a:t>표시</a:t>
            </a:r>
            <a:r>
              <a:rPr lang="en-US" altLang="ko-KR" sz="1200" dirty="0">
                <a:solidFill>
                  <a:schemeClr val="accent6"/>
                </a:solidFill>
              </a:rPr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:</a:t>
            </a: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accent6"/>
                </a:solidFill>
              </a:rPr>
              <a:t>일반 </a:t>
            </a:r>
            <a:r>
              <a:rPr lang="ko-KR" altLang="en-US" sz="1200" dirty="0">
                <a:solidFill>
                  <a:schemeClr val="accent6"/>
                </a:solidFill>
              </a:rPr>
              <a:t>디지털 </a:t>
            </a:r>
            <a:r>
              <a:rPr lang="en-US" altLang="ko-KR" sz="1200" dirty="0">
                <a:solidFill>
                  <a:schemeClr val="accent6"/>
                </a:solidFill>
              </a:rPr>
              <a:t>I/O </a:t>
            </a:r>
            <a:r>
              <a:rPr lang="ko-KR" altLang="en-US" sz="1200" dirty="0">
                <a:solidFill>
                  <a:schemeClr val="accent6"/>
                </a:solidFill>
              </a:rPr>
              <a:t>핀과 </a:t>
            </a:r>
            <a:r>
              <a:rPr lang="ko-KR" altLang="en-US" sz="1200" dirty="0" smtClean="0">
                <a:solidFill>
                  <a:schemeClr val="accent6"/>
                </a:solidFill>
              </a:rPr>
              <a:t>구분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err="1" smtClean="0">
                <a:solidFill>
                  <a:schemeClr val="accent6"/>
                </a:solidFill>
              </a:rPr>
              <a:t>아두이노에서는</a:t>
            </a:r>
            <a:r>
              <a:rPr lang="ko-KR" altLang="en-US" sz="1200" dirty="0" smtClean="0">
                <a:solidFill>
                  <a:schemeClr val="accent6"/>
                </a:solidFill>
              </a:rPr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500Hz, 2ms </a:t>
            </a:r>
            <a:r>
              <a:rPr lang="ko-KR" altLang="en-US" sz="1200" dirty="0" smtClean="0">
                <a:solidFill>
                  <a:schemeClr val="accent6"/>
                </a:solidFill>
              </a:rPr>
              <a:t>간격으로 작업 수행</a:t>
            </a:r>
            <a:endParaRPr lang="en-US" altLang="ko-KR" sz="12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solidFill>
                  <a:schemeClr val="accent6"/>
                </a:solidFill>
              </a:rPr>
              <a:t>아날로그 핀이 아니라 디지털 핀 사용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715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아날로그 입력과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PWM(Pulse Width Modulation)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7565" y="1479306"/>
            <a:ext cx="68421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21240" rIns="90000" bIns="46800"/>
          <a:lstStyle>
            <a:lvl1pPr marL="341313" indent="-34131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나눔고딕" pitchFamily="48" charset="0"/>
              </a:rPr>
              <a:t>PWM – 출력 전압 조절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고딕" pitchFamily="48" charset="0"/>
              </a:rPr>
              <a:t>- </a:t>
            </a:r>
            <a:r>
              <a:rPr lang="ko-KR" altLang="ko-KR" sz="1400" dirty="0">
                <a:latin typeface="나눔고딕" pitchFamily="48" charset="0"/>
              </a:rPr>
              <a:t>LED 밝기를 조절하려면? --&gt; 출력 전압을 조절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고딕" pitchFamily="48" charset="0"/>
              </a:rPr>
              <a:t>- </a:t>
            </a:r>
            <a:r>
              <a:rPr lang="en-US" altLang="ko-KR" sz="1400" dirty="0" err="1">
                <a:latin typeface="나눔고딕" pitchFamily="48" charset="0"/>
              </a:rPr>
              <a:t>아두이노는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출력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전압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자체를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조절하는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능력이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없다</a:t>
            </a:r>
            <a:endParaRPr lang="en-US" altLang="ko-KR" sz="1400" dirty="0">
              <a:latin typeface="나눔고딕" pitchFamily="48" charset="0"/>
            </a:endParaRP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고딕" pitchFamily="48" charset="0"/>
              </a:rPr>
              <a:t>- </a:t>
            </a:r>
            <a:r>
              <a:rPr lang="en-US" altLang="ko-KR" sz="1400" dirty="0" err="1">
                <a:latin typeface="나눔고딕" pitchFamily="48" charset="0"/>
              </a:rPr>
              <a:t>그래서</a:t>
            </a:r>
            <a:r>
              <a:rPr lang="en-US" altLang="ko-KR" sz="1400" dirty="0">
                <a:latin typeface="나눔고딕" pitchFamily="48" charset="0"/>
              </a:rPr>
              <a:t> PWM </a:t>
            </a:r>
            <a:r>
              <a:rPr lang="en-US" altLang="ko-KR" sz="1400" dirty="0" err="1">
                <a:latin typeface="나눔고딕" pitchFamily="48" charset="0"/>
              </a:rPr>
              <a:t>사용</a:t>
            </a:r>
            <a:r>
              <a:rPr lang="en-US" altLang="ko-KR" sz="1400" dirty="0">
                <a:latin typeface="나눔고딕" pitchFamily="48" charset="0"/>
              </a:rPr>
              <a:t> (Pulse Width Modulation, </a:t>
            </a:r>
            <a:r>
              <a:rPr lang="en-US" altLang="ko-KR" sz="1400" dirty="0" err="1">
                <a:latin typeface="나눔고딕" pitchFamily="48" charset="0"/>
              </a:rPr>
              <a:t>펄스</a:t>
            </a:r>
            <a:r>
              <a:rPr lang="en-US" altLang="ko-KR" sz="1400" dirty="0">
                <a:latin typeface="나눔고딕" pitchFamily="48" charset="0"/>
              </a:rPr>
              <a:t> 폭 </a:t>
            </a:r>
            <a:r>
              <a:rPr lang="en-US" altLang="ko-KR" sz="1400" dirty="0" err="1">
                <a:latin typeface="나눔고딕" pitchFamily="48" charset="0"/>
              </a:rPr>
              <a:t>변조</a:t>
            </a:r>
            <a:r>
              <a:rPr lang="en-US" altLang="ko-KR" sz="1400" dirty="0">
                <a:latin typeface="나눔고딕" pitchFamily="48" charset="0"/>
              </a:rPr>
              <a:t>)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endParaRPr lang="en-US" altLang="ko-KR" sz="1400" dirty="0">
              <a:latin typeface="나눔고딕" pitchFamily="48" charset="0"/>
            </a:endParaRP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나눔고딕" pitchFamily="48" charset="0"/>
              </a:rPr>
              <a:t>PWM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고딕" pitchFamily="48" charset="0"/>
              </a:rPr>
              <a:t>- 5V </a:t>
            </a:r>
            <a:r>
              <a:rPr lang="en-US" altLang="ko-KR" sz="1400" dirty="0" err="1">
                <a:latin typeface="나눔고딕" pitchFamily="48" charset="0"/>
              </a:rPr>
              <a:t>출력을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계속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유지하는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것이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아니라</a:t>
            </a:r>
            <a:r>
              <a:rPr lang="en-US" altLang="ko-KR" sz="1400" dirty="0">
                <a:latin typeface="나눔고딕" pitchFamily="48" charset="0"/>
              </a:rPr>
              <a:t> on/off 를 </a:t>
            </a:r>
            <a:r>
              <a:rPr lang="en-US" altLang="ko-KR" sz="1400" dirty="0" err="1">
                <a:latin typeface="나눔고딕" pitchFamily="48" charset="0"/>
              </a:rPr>
              <a:t>빠르게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반복</a:t>
            </a:r>
            <a:endParaRPr lang="en-US" altLang="ko-KR" sz="1400" dirty="0">
              <a:latin typeface="나눔고딕" pitchFamily="48" charset="0"/>
            </a:endParaRP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r>
              <a:rPr lang="en-US" altLang="ko-KR" sz="1400" dirty="0">
                <a:latin typeface="나눔고딕" pitchFamily="48" charset="0"/>
              </a:rPr>
              <a:t>- on/off </a:t>
            </a:r>
            <a:r>
              <a:rPr lang="en-US" altLang="ko-KR" sz="1400" dirty="0" err="1">
                <a:latin typeface="나눔고딕" pitchFamily="48" charset="0"/>
              </a:rPr>
              <a:t>간격</a:t>
            </a:r>
            <a:r>
              <a:rPr lang="en-US" altLang="ko-KR" sz="1400" dirty="0">
                <a:latin typeface="나눔고딕" pitchFamily="48" charset="0"/>
              </a:rPr>
              <a:t>(pulse width)에 </a:t>
            </a:r>
            <a:r>
              <a:rPr lang="en-US" altLang="ko-KR" sz="1400" dirty="0" err="1">
                <a:latin typeface="나눔고딕" pitchFamily="48" charset="0"/>
              </a:rPr>
              <a:t>따라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평균전압이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낮아지는</a:t>
            </a:r>
            <a:r>
              <a:rPr lang="en-US" altLang="ko-KR" sz="1400" dirty="0">
                <a:latin typeface="나눔고딕" pitchFamily="48" charset="0"/>
              </a:rPr>
              <a:t> </a:t>
            </a:r>
            <a:r>
              <a:rPr lang="en-US" altLang="ko-KR" sz="1400" dirty="0" err="1">
                <a:latin typeface="나눔고딕" pitchFamily="48" charset="0"/>
              </a:rPr>
              <a:t>효과</a:t>
            </a:r>
            <a:endParaRPr lang="en-US" altLang="ko-KR" sz="1400" dirty="0">
              <a:latin typeface="나눔고딕" pitchFamily="48" charset="0"/>
            </a:endParaRPr>
          </a:p>
          <a:p>
            <a:pPr hangingPunct="1">
              <a:lnSpc>
                <a:spcPct val="93000"/>
              </a:lnSpc>
              <a:spcAft>
                <a:spcPts val="650"/>
              </a:spcAft>
              <a:buClrTx/>
              <a:buSzTx/>
              <a:buFontTx/>
              <a:buNone/>
            </a:pPr>
            <a:endParaRPr lang="en-US" altLang="ko-KR" sz="1400" dirty="0">
              <a:latin typeface="나눔고딕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2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715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아날로그 입력과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altLang="ko-KR" sz="1400" dirty="0">
                <a:latin typeface="+mn-ea"/>
              </a:rPr>
              <a:t>PWM(Pulse Width Modulation)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29002" y="6577568"/>
            <a:ext cx="32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/>
          </a:p>
        </p:txBody>
      </p:sp>
      <p:sp>
        <p:nvSpPr>
          <p:cNvPr id="16" name="TextBox 15"/>
          <p:cNvSpPr txBox="1"/>
          <p:nvPr/>
        </p:nvSpPr>
        <p:spPr>
          <a:xfrm>
            <a:off x="750618" y="2194001"/>
            <a:ext cx="342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0V</a:t>
            </a:r>
            <a:endParaRPr lang="ko-KR" altLang="en-US" sz="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0618" y="1736123"/>
            <a:ext cx="342726" cy="22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5V</a:t>
            </a:r>
            <a:endParaRPr lang="ko-KR" altLang="en-US" sz="800" b="1" dirty="0"/>
          </a:p>
        </p:txBody>
      </p:sp>
      <p:cxnSp>
        <p:nvCxnSpPr>
          <p:cNvPr id="18" name="꺾인 연결선 17"/>
          <p:cNvCxnSpPr/>
          <p:nvPr/>
        </p:nvCxnSpPr>
        <p:spPr>
          <a:xfrm flipV="1">
            <a:off x="1058418" y="1836294"/>
            <a:ext cx="3734511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 bwMode="auto">
          <a:xfrm>
            <a:off x="1218895" y="1609070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2112404" y="1601064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3005913" y="1593059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>
            <a:off x="3899422" y="1585054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4792931" y="1577049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직선 연결선 28"/>
          <p:cNvCxnSpPr/>
          <p:nvPr/>
        </p:nvCxnSpPr>
        <p:spPr bwMode="auto">
          <a:xfrm>
            <a:off x="1218896" y="2552487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직선 연결선 29"/>
          <p:cNvCxnSpPr/>
          <p:nvPr/>
        </p:nvCxnSpPr>
        <p:spPr bwMode="auto">
          <a:xfrm>
            <a:off x="2112404" y="2545686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직선 연결선 30"/>
          <p:cNvCxnSpPr/>
          <p:nvPr/>
        </p:nvCxnSpPr>
        <p:spPr bwMode="auto">
          <a:xfrm>
            <a:off x="3005913" y="2538885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직선 연결선 31"/>
          <p:cNvCxnSpPr/>
          <p:nvPr/>
        </p:nvCxnSpPr>
        <p:spPr bwMode="auto">
          <a:xfrm>
            <a:off x="3899422" y="2532084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직선 연결선 32"/>
          <p:cNvCxnSpPr/>
          <p:nvPr/>
        </p:nvCxnSpPr>
        <p:spPr bwMode="auto">
          <a:xfrm>
            <a:off x="4792931" y="2525283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750618" y="3032874"/>
            <a:ext cx="342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0V</a:t>
            </a:r>
            <a:endParaRPr lang="ko-KR" altLang="en-US" sz="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12283" y="2643871"/>
            <a:ext cx="381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5V</a:t>
            </a:r>
            <a:endParaRPr lang="ko-KR" altLang="en-US" sz="800" b="1" dirty="0"/>
          </a:p>
        </p:txBody>
      </p:sp>
      <p:cxnSp>
        <p:nvCxnSpPr>
          <p:cNvPr id="36" name="직선 연결선 35"/>
          <p:cNvCxnSpPr/>
          <p:nvPr/>
        </p:nvCxnSpPr>
        <p:spPr bwMode="auto">
          <a:xfrm>
            <a:off x="1218896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직선 연결선 36"/>
          <p:cNvCxnSpPr/>
          <p:nvPr/>
        </p:nvCxnSpPr>
        <p:spPr bwMode="auto">
          <a:xfrm>
            <a:off x="2112404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직선 연결선 37"/>
          <p:cNvCxnSpPr/>
          <p:nvPr/>
        </p:nvCxnSpPr>
        <p:spPr bwMode="auto">
          <a:xfrm>
            <a:off x="3005913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직선 연결선 38"/>
          <p:cNvCxnSpPr/>
          <p:nvPr/>
        </p:nvCxnSpPr>
        <p:spPr bwMode="auto">
          <a:xfrm>
            <a:off x="3899422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/>
          <p:nvPr/>
        </p:nvCxnSpPr>
        <p:spPr bwMode="auto">
          <a:xfrm>
            <a:off x="4792929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712283" y="3808462"/>
            <a:ext cx="381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0V</a:t>
            </a:r>
            <a:endParaRPr lang="ko-KR" altLang="en-US" sz="8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12283" y="3429369"/>
            <a:ext cx="381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5V</a:t>
            </a:r>
            <a:endParaRPr lang="ko-KR" altLang="en-US" sz="800" b="1" dirty="0"/>
          </a:p>
        </p:txBody>
      </p:sp>
      <p:cxnSp>
        <p:nvCxnSpPr>
          <p:cNvPr id="43" name="직선 연결선 42"/>
          <p:cNvCxnSpPr/>
          <p:nvPr/>
        </p:nvCxnSpPr>
        <p:spPr bwMode="auto">
          <a:xfrm>
            <a:off x="1218896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12283" y="4615964"/>
            <a:ext cx="381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0V</a:t>
            </a:r>
            <a:endParaRPr lang="ko-KR" altLang="en-US" sz="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12283" y="4192164"/>
            <a:ext cx="381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5V</a:t>
            </a:r>
            <a:endParaRPr lang="ko-KR" altLang="en-US" sz="800" b="1" dirty="0"/>
          </a:p>
        </p:txBody>
      </p:sp>
      <p:cxnSp>
        <p:nvCxnSpPr>
          <p:cNvPr id="46" name="직선 연결선 45"/>
          <p:cNvCxnSpPr/>
          <p:nvPr/>
        </p:nvCxnSpPr>
        <p:spPr bwMode="auto">
          <a:xfrm>
            <a:off x="2113021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/>
          <p:cNvCxnSpPr/>
          <p:nvPr/>
        </p:nvCxnSpPr>
        <p:spPr bwMode="auto">
          <a:xfrm>
            <a:off x="3007146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직선 연결선 47"/>
          <p:cNvCxnSpPr/>
          <p:nvPr/>
        </p:nvCxnSpPr>
        <p:spPr bwMode="auto">
          <a:xfrm>
            <a:off x="3901271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직선 연결선 48"/>
          <p:cNvCxnSpPr/>
          <p:nvPr/>
        </p:nvCxnSpPr>
        <p:spPr bwMode="auto">
          <a:xfrm>
            <a:off x="4795396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꺾인 연결선 49"/>
          <p:cNvCxnSpPr/>
          <p:nvPr/>
        </p:nvCxnSpPr>
        <p:spPr>
          <a:xfrm flipV="1">
            <a:off x="1058418" y="5499271"/>
            <a:ext cx="3734511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 bwMode="auto">
          <a:xfrm>
            <a:off x="1218895" y="4976769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직선 연결선 51"/>
          <p:cNvCxnSpPr/>
          <p:nvPr/>
        </p:nvCxnSpPr>
        <p:spPr bwMode="auto">
          <a:xfrm>
            <a:off x="2112404" y="4969980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직선 연결선 52"/>
          <p:cNvCxnSpPr/>
          <p:nvPr/>
        </p:nvCxnSpPr>
        <p:spPr bwMode="auto">
          <a:xfrm>
            <a:off x="3005913" y="4963191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직선 연결선 53"/>
          <p:cNvCxnSpPr/>
          <p:nvPr/>
        </p:nvCxnSpPr>
        <p:spPr bwMode="auto">
          <a:xfrm>
            <a:off x="3899422" y="4956402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직선 연결선 54"/>
          <p:cNvCxnSpPr/>
          <p:nvPr/>
        </p:nvCxnSpPr>
        <p:spPr bwMode="auto">
          <a:xfrm>
            <a:off x="4792931" y="4949613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50618" y="5413974"/>
            <a:ext cx="342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0V</a:t>
            </a:r>
            <a:endParaRPr lang="ko-KR" altLang="en-US" sz="8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50618" y="5025658"/>
            <a:ext cx="342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5V</a:t>
            </a:r>
            <a:endParaRPr lang="ko-KR" altLang="en-US" sz="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371743" y="1626103"/>
            <a:ext cx="2160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0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% </a:t>
            </a:r>
            <a:r>
              <a:rPr lang="en-US" altLang="ko-KR" sz="800" b="1" dirty="0" smtClean="0"/>
              <a:t>Duty Cycle - </a:t>
            </a:r>
            <a:r>
              <a:rPr lang="en-US" altLang="ko-KR" sz="800" b="1" dirty="0" err="1" smtClean="0">
                <a:solidFill>
                  <a:srgbClr val="0070C0"/>
                </a:solidFill>
              </a:rPr>
              <a:t>analogWrite</a:t>
            </a:r>
            <a:r>
              <a:rPr lang="en-US" altLang="ko-KR" sz="800" b="1" dirty="0" smtClean="0"/>
              <a:t>(</a:t>
            </a:r>
            <a:r>
              <a:rPr lang="en-US" altLang="ko-KR" sz="800" i="1" dirty="0" smtClean="0"/>
              <a:t>pin</a:t>
            </a:r>
            <a:r>
              <a:rPr lang="en-US" altLang="ko-KR" sz="800" b="1" dirty="0" smtClean="0"/>
              <a:t>,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0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371743" y="2446449"/>
            <a:ext cx="2160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25% </a:t>
            </a:r>
            <a:r>
              <a:rPr lang="en-US" altLang="ko-KR" sz="800" b="1" dirty="0" smtClean="0"/>
              <a:t>Duty Cycle - </a:t>
            </a:r>
            <a:r>
              <a:rPr lang="en-US" altLang="ko-KR" sz="800" b="1" dirty="0" err="1" smtClean="0">
                <a:solidFill>
                  <a:srgbClr val="0070C0"/>
                </a:solidFill>
              </a:rPr>
              <a:t>analogWrite</a:t>
            </a:r>
            <a:r>
              <a:rPr lang="en-US" altLang="ko-KR" sz="800" b="1" dirty="0" smtClean="0"/>
              <a:t>(</a:t>
            </a:r>
            <a:r>
              <a:rPr lang="en-US" altLang="ko-KR" sz="800" i="1" dirty="0" smtClean="0"/>
              <a:t>pin</a:t>
            </a:r>
            <a:r>
              <a:rPr lang="en-US" altLang="ko-KR" sz="800" b="1" dirty="0" smtClean="0"/>
              <a:t>,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63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371743" y="3266795"/>
            <a:ext cx="2160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50% </a:t>
            </a:r>
            <a:r>
              <a:rPr lang="en-US" altLang="ko-KR" sz="800" b="1" dirty="0" smtClean="0"/>
              <a:t>Duty Cycle - </a:t>
            </a:r>
            <a:r>
              <a:rPr lang="en-US" altLang="ko-KR" sz="800" b="1" dirty="0" err="1" smtClean="0">
                <a:solidFill>
                  <a:srgbClr val="0070C0"/>
                </a:solidFill>
              </a:rPr>
              <a:t>analogWrite</a:t>
            </a:r>
            <a:r>
              <a:rPr lang="en-US" altLang="ko-KR" sz="800" b="1" dirty="0" smtClean="0"/>
              <a:t>(</a:t>
            </a:r>
            <a:r>
              <a:rPr lang="en-US" altLang="ko-KR" sz="800" i="1" dirty="0" smtClean="0"/>
              <a:t>pin</a:t>
            </a:r>
            <a:r>
              <a:rPr lang="en-US" altLang="ko-KR" sz="800" b="1" dirty="0" smtClean="0"/>
              <a:t>,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127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371743" y="4087141"/>
            <a:ext cx="2160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75% </a:t>
            </a:r>
            <a:r>
              <a:rPr lang="en-US" altLang="ko-KR" sz="800" b="1" dirty="0" smtClean="0"/>
              <a:t>Duty Cycle - </a:t>
            </a:r>
            <a:r>
              <a:rPr lang="en-US" altLang="ko-KR" sz="800" b="1" dirty="0" err="1" smtClean="0">
                <a:solidFill>
                  <a:srgbClr val="0070C0"/>
                </a:solidFill>
              </a:rPr>
              <a:t>analogWrite</a:t>
            </a:r>
            <a:r>
              <a:rPr lang="en-US" altLang="ko-KR" sz="800" b="1" dirty="0" smtClean="0"/>
              <a:t>(</a:t>
            </a:r>
            <a:r>
              <a:rPr lang="en-US" altLang="ko-KR" sz="800" i="1" dirty="0" smtClean="0"/>
              <a:t>pin</a:t>
            </a:r>
            <a:r>
              <a:rPr lang="en-US" altLang="ko-KR" sz="800" b="1" dirty="0" smtClean="0"/>
              <a:t>,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191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71743" y="4907486"/>
            <a:ext cx="2160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FF0000"/>
                </a:solidFill>
              </a:rPr>
              <a:t>100% </a:t>
            </a:r>
            <a:r>
              <a:rPr lang="en-US" altLang="ko-KR" sz="800" b="1" dirty="0" smtClean="0"/>
              <a:t>Duty Cycle - </a:t>
            </a:r>
            <a:r>
              <a:rPr lang="en-US" altLang="ko-KR" sz="800" b="1" dirty="0" err="1" smtClean="0">
                <a:solidFill>
                  <a:srgbClr val="0070C0"/>
                </a:solidFill>
              </a:rPr>
              <a:t>analogWrite</a:t>
            </a:r>
            <a:r>
              <a:rPr lang="en-US" altLang="ko-KR" sz="800" b="1" dirty="0" smtClean="0"/>
              <a:t>(</a:t>
            </a:r>
            <a:r>
              <a:rPr lang="en-US" altLang="ko-KR" sz="800" i="1" dirty="0" smtClean="0"/>
              <a:t>pin</a:t>
            </a:r>
            <a:r>
              <a:rPr lang="en-US" altLang="ko-KR" sz="800" b="1" dirty="0" smtClean="0"/>
              <a:t>,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255</a:t>
            </a:r>
            <a:r>
              <a:rPr lang="en-US" altLang="ko-KR" sz="800" b="1" dirty="0" smtClean="0"/>
              <a:t>)</a:t>
            </a:r>
            <a:endParaRPr lang="ko-KR" altLang="en-US" sz="800" b="1" dirty="0"/>
          </a:p>
        </p:txBody>
      </p:sp>
      <p:grpSp>
        <p:nvGrpSpPr>
          <p:cNvPr id="68" name="그룹 67"/>
          <p:cNvGrpSpPr/>
          <p:nvPr/>
        </p:nvGrpSpPr>
        <p:grpSpPr>
          <a:xfrm>
            <a:off x="1058418" y="2294376"/>
            <a:ext cx="7309700" cy="2"/>
            <a:chOff x="1058418" y="2425367"/>
            <a:chExt cx="7309700" cy="2"/>
          </a:xfrm>
        </p:grpSpPr>
        <p:cxnSp>
          <p:nvCxnSpPr>
            <p:cNvPr id="69" name="꺾인 연결선 68"/>
            <p:cNvCxnSpPr/>
            <p:nvPr/>
          </p:nvCxnSpPr>
          <p:spPr>
            <a:xfrm flipV="1">
              <a:off x="1058418" y="2425367"/>
              <a:ext cx="373451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꺾인 연결선 69"/>
            <p:cNvCxnSpPr/>
            <p:nvPr/>
          </p:nvCxnSpPr>
          <p:spPr>
            <a:xfrm flipV="1">
              <a:off x="4633607" y="2425367"/>
              <a:ext cx="373451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꺾인 연결선 70"/>
          <p:cNvCxnSpPr/>
          <p:nvPr/>
        </p:nvCxnSpPr>
        <p:spPr>
          <a:xfrm flipV="1">
            <a:off x="4633606" y="1836294"/>
            <a:ext cx="3734511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 bwMode="auto">
          <a:xfrm>
            <a:off x="4794084" y="1609070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직선 연결선 72"/>
          <p:cNvCxnSpPr/>
          <p:nvPr/>
        </p:nvCxnSpPr>
        <p:spPr bwMode="auto">
          <a:xfrm>
            <a:off x="5687592" y="1601064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직선 연결선 73"/>
          <p:cNvCxnSpPr/>
          <p:nvPr/>
        </p:nvCxnSpPr>
        <p:spPr bwMode="auto">
          <a:xfrm>
            <a:off x="6581101" y="1593059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직선 연결선 74"/>
          <p:cNvCxnSpPr/>
          <p:nvPr/>
        </p:nvCxnSpPr>
        <p:spPr bwMode="auto">
          <a:xfrm>
            <a:off x="7474610" y="1585054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>
            <a:off x="8368119" y="1577049"/>
            <a:ext cx="0" cy="885619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직선 연결선 76"/>
          <p:cNvCxnSpPr/>
          <p:nvPr/>
        </p:nvCxnSpPr>
        <p:spPr bwMode="auto">
          <a:xfrm>
            <a:off x="4794083" y="2552487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78" name="그룹 77"/>
          <p:cNvGrpSpPr/>
          <p:nvPr/>
        </p:nvGrpSpPr>
        <p:grpSpPr>
          <a:xfrm>
            <a:off x="1058418" y="2727299"/>
            <a:ext cx="7309699" cy="389179"/>
            <a:chOff x="1058418" y="2858290"/>
            <a:chExt cx="7309699" cy="389179"/>
          </a:xfrm>
        </p:grpSpPr>
        <p:grpSp>
          <p:nvGrpSpPr>
            <p:cNvPr id="79" name="그룹 78"/>
            <p:cNvGrpSpPr/>
            <p:nvPr/>
          </p:nvGrpSpPr>
          <p:grpSpPr>
            <a:xfrm>
              <a:off x="1058418" y="2858293"/>
              <a:ext cx="1053986" cy="389176"/>
              <a:chOff x="1433671" y="2228624"/>
              <a:chExt cx="1698467" cy="490633"/>
            </a:xfrm>
          </p:grpSpPr>
          <p:cxnSp>
            <p:nvCxnSpPr>
              <p:cNvPr id="101" name="꺾인 연결선 100"/>
              <p:cNvCxnSpPr/>
              <p:nvPr/>
            </p:nvCxnSpPr>
            <p:spPr>
              <a:xfrm flipV="1">
                <a:off x="1433671" y="2228624"/>
                <a:ext cx="625332" cy="490633"/>
              </a:xfrm>
              <a:prstGeom prst="bentConnector3">
                <a:avLst>
                  <a:gd name="adj1" fmla="val 4213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꺾인 연결선 101"/>
              <p:cNvCxnSpPr/>
              <p:nvPr/>
            </p:nvCxnSpPr>
            <p:spPr>
              <a:xfrm>
                <a:off x="2059003" y="2228624"/>
                <a:ext cx="1073135" cy="490633"/>
              </a:xfrm>
              <a:prstGeom prst="bentConnector3">
                <a:avLst>
                  <a:gd name="adj1" fmla="val -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1951927" y="2858292"/>
              <a:ext cx="1053986" cy="389176"/>
              <a:chOff x="1433671" y="2228624"/>
              <a:chExt cx="1698467" cy="490633"/>
            </a:xfrm>
          </p:grpSpPr>
          <p:cxnSp>
            <p:nvCxnSpPr>
              <p:cNvPr id="99" name="꺾인 연결선 98"/>
              <p:cNvCxnSpPr/>
              <p:nvPr/>
            </p:nvCxnSpPr>
            <p:spPr>
              <a:xfrm flipV="1">
                <a:off x="1433671" y="2228624"/>
                <a:ext cx="625332" cy="490633"/>
              </a:xfrm>
              <a:prstGeom prst="bentConnector3">
                <a:avLst>
                  <a:gd name="adj1" fmla="val 4213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꺾인 연결선 99"/>
              <p:cNvCxnSpPr/>
              <p:nvPr/>
            </p:nvCxnSpPr>
            <p:spPr>
              <a:xfrm>
                <a:off x="2059003" y="2228624"/>
                <a:ext cx="1073135" cy="490633"/>
              </a:xfrm>
              <a:prstGeom prst="bentConnector3">
                <a:avLst>
                  <a:gd name="adj1" fmla="val -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/>
            <p:cNvGrpSpPr/>
            <p:nvPr/>
          </p:nvGrpSpPr>
          <p:grpSpPr>
            <a:xfrm>
              <a:off x="2845435" y="2858291"/>
              <a:ext cx="1053986" cy="389176"/>
              <a:chOff x="1433671" y="2228624"/>
              <a:chExt cx="1698467" cy="490633"/>
            </a:xfrm>
          </p:grpSpPr>
          <p:cxnSp>
            <p:nvCxnSpPr>
              <p:cNvPr id="97" name="꺾인 연결선 96"/>
              <p:cNvCxnSpPr/>
              <p:nvPr/>
            </p:nvCxnSpPr>
            <p:spPr>
              <a:xfrm flipV="1">
                <a:off x="1433671" y="2228624"/>
                <a:ext cx="625332" cy="490633"/>
              </a:xfrm>
              <a:prstGeom prst="bentConnector3">
                <a:avLst>
                  <a:gd name="adj1" fmla="val 4213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꺾인 연결선 97"/>
              <p:cNvCxnSpPr/>
              <p:nvPr/>
            </p:nvCxnSpPr>
            <p:spPr>
              <a:xfrm>
                <a:off x="2059003" y="2228624"/>
                <a:ext cx="1073135" cy="490633"/>
              </a:xfrm>
              <a:prstGeom prst="bentConnector3">
                <a:avLst>
                  <a:gd name="adj1" fmla="val -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그룹 81"/>
            <p:cNvGrpSpPr/>
            <p:nvPr/>
          </p:nvGrpSpPr>
          <p:grpSpPr>
            <a:xfrm>
              <a:off x="3738943" y="2858290"/>
              <a:ext cx="1053986" cy="389176"/>
              <a:chOff x="1433671" y="2228624"/>
              <a:chExt cx="1698467" cy="490633"/>
            </a:xfrm>
          </p:grpSpPr>
          <p:cxnSp>
            <p:nvCxnSpPr>
              <p:cNvPr id="95" name="꺾인 연결선 94"/>
              <p:cNvCxnSpPr/>
              <p:nvPr/>
            </p:nvCxnSpPr>
            <p:spPr>
              <a:xfrm flipV="1">
                <a:off x="1433671" y="2228624"/>
                <a:ext cx="625332" cy="490633"/>
              </a:xfrm>
              <a:prstGeom prst="bentConnector3">
                <a:avLst>
                  <a:gd name="adj1" fmla="val 4213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꺾인 연결선 95"/>
              <p:cNvCxnSpPr/>
              <p:nvPr/>
            </p:nvCxnSpPr>
            <p:spPr>
              <a:xfrm>
                <a:off x="2059003" y="2228624"/>
                <a:ext cx="1073135" cy="490633"/>
              </a:xfrm>
              <a:prstGeom prst="bentConnector3">
                <a:avLst>
                  <a:gd name="adj1" fmla="val -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4633606" y="2858293"/>
              <a:ext cx="1053986" cy="389176"/>
              <a:chOff x="1433671" y="2228624"/>
              <a:chExt cx="1698467" cy="490633"/>
            </a:xfrm>
          </p:grpSpPr>
          <p:cxnSp>
            <p:nvCxnSpPr>
              <p:cNvPr id="93" name="꺾인 연결선 92"/>
              <p:cNvCxnSpPr/>
              <p:nvPr/>
            </p:nvCxnSpPr>
            <p:spPr>
              <a:xfrm flipV="1">
                <a:off x="1433671" y="2228624"/>
                <a:ext cx="625332" cy="490633"/>
              </a:xfrm>
              <a:prstGeom prst="bentConnector3">
                <a:avLst>
                  <a:gd name="adj1" fmla="val 4213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꺾인 연결선 93"/>
              <p:cNvCxnSpPr/>
              <p:nvPr/>
            </p:nvCxnSpPr>
            <p:spPr>
              <a:xfrm>
                <a:off x="2059003" y="2228624"/>
                <a:ext cx="1073135" cy="490633"/>
              </a:xfrm>
              <a:prstGeom prst="bentConnector3">
                <a:avLst>
                  <a:gd name="adj1" fmla="val -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/>
            <p:cNvGrpSpPr/>
            <p:nvPr/>
          </p:nvGrpSpPr>
          <p:grpSpPr>
            <a:xfrm>
              <a:off x="5527114" y="2858292"/>
              <a:ext cx="1053986" cy="389176"/>
              <a:chOff x="1433671" y="2228624"/>
              <a:chExt cx="1698467" cy="490633"/>
            </a:xfrm>
          </p:grpSpPr>
          <p:cxnSp>
            <p:nvCxnSpPr>
              <p:cNvPr id="91" name="꺾인 연결선 90"/>
              <p:cNvCxnSpPr/>
              <p:nvPr/>
            </p:nvCxnSpPr>
            <p:spPr>
              <a:xfrm flipV="1">
                <a:off x="1433671" y="2228624"/>
                <a:ext cx="625332" cy="490633"/>
              </a:xfrm>
              <a:prstGeom prst="bentConnector3">
                <a:avLst>
                  <a:gd name="adj1" fmla="val 4213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꺾인 연결선 91"/>
              <p:cNvCxnSpPr/>
              <p:nvPr/>
            </p:nvCxnSpPr>
            <p:spPr>
              <a:xfrm>
                <a:off x="2059003" y="2228624"/>
                <a:ext cx="1073135" cy="490633"/>
              </a:xfrm>
              <a:prstGeom prst="bentConnector3">
                <a:avLst>
                  <a:gd name="adj1" fmla="val -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그룹 84"/>
            <p:cNvGrpSpPr/>
            <p:nvPr/>
          </p:nvGrpSpPr>
          <p:grpSpPr>
            <a:xfrm>
              <a:off x="6420623" y="2858291"/>
              <a:ext cx="1053986" cy="389176"/>
              <a:chOff x="1433671" y="2228624"/>
              <a:chExt cx="1698467" cy="490633"/>
            </a:xfrm>
          </p:grpSpPr>
          <p:cxnSp>
            <p:nvCxnSpPr>
              <p:cNvPr id="89" name="꺾인 연결선 88"/>
              <p:cNvCxnSpPr/>
              <p:nvPr/>
            </p:nvCxnSpPr>
            <p:spPr>
              <a:xfrm flipV="1">
                <a:off x="1433671" y="2228624"/>
                <a:ext cx="625332" cy="490633"/>
              </a:xfrm>
              <a:prstGeom prst="bentConnector3">
                <a:avLst>
                  <a:gd name="adj1" fmla="val 4213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꺾인 연결선 89"/>
              <p:cNvCxnSpPr/>
              <p:nvPr/>
            </p:nvCxnSpPr>
            <p:spPr>
              <a:xfrm>
                <a:off x="2059003" y="2228624"/>
                <a:ext cx="1073135" cy="490633"/>
              </a:xfrm>
              <a:prstGeom prst="bentConnector3">
                <a:avLst>
                  <a:gd name="adj1" fmla="val -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그룹 85"/>
            <p:cNvGrpSpPr/>
            <p:nvPr/>
          </p:nvGrpSpPr>
          <p:grpSpPr>
            <a:xfrm>
              <a:off x="7314131" y="2858290"/>
              <a:ext cx="1053986" cy="389176"/>
              <a:chOff x="1433671" y="2228624"/>
              <a:chExt cx="1698467" cy="490633"/>
            </a:xfrm>
          </p:grpSpPr>
          <p:cxnSp>
            <p:nvCxnSpPr>
              <p:cNvPr id="87" name="꺾인 연결선 86"/>
              <p:cNvCxnSpPr/>
              <p:nvPr/>
            </p:nvCxnSpPr>
            <p:spPr>
              <a:xfrm flipV="1">
                <a:off x="1433671" y="2228624"/>
                <a:ext cx="625332" cy="490633"/>
              </a:xfrm>
              <a:prstGeom prst="bentConnector3">
                <a:avLst>
                  <a:gd name="adj1" fmla="val 4213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꺾인 연결선 87"/>
              <p:cNvCxnSpPr/>
              <p:nvPr/>
            </p:nvCxnSpPr>
            <p:spPr>
              <a:xfrm>
                <a:off x="2059003" y="2228624"/>
                <a:ext cx="1073135" cy="490633"/>
              </a:xfrm>
              <a:prstGeom prst="bentConnector3">
                <a:avLst>
                  <a:gd name="adj1" fmla="val -81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3" name="직선 연결선 102"/>
          <p:cNvCxnSpPr/>
          <p:nvPr/>
        </p:nvCxnSpPr>
        <p:spPr bwMode="auto">
          <a:xfrm>
            <a:off x="5687592" y="2545686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직선 연결선 103"/>
          <p:cNvCxnSpPr/>
          <p:nvPr/>
        </p:nvCxnSpPr>
        <p:spPr bwMode="auto">
          <a:xfrm>
            <a:off x="6581101" y="2538885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직선 연결선 104"/>
          <p:cNvCxnSpPr/>
          <p:nvPr/>
        </p:nvCxnSpPr>
        <p:spPr bwMode="auto">
          <a:xfrm>
            <a:off x="7474610" y="2532084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직선 연결선 105"/>
          <p:cNvCxnSpPr/>
          <p:nvPr/>
        </p:nvCxnSpPr>
        <p:spPr bwMode="auto">
          <a:xfrm>
            <a:off x="8368119" y="2525283"/>
            <a:ext cx="0" cy="752402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직선 연결선 106"/>
          <p:cNvCxnSpPr/>
          <p:nvPr/>
        </p:nvCxnSpPr>
        <p:spPr bwMode="auto">
          <a:xfrm>
            <a:off x="4794083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직선 연결선 107"/>
          <p:cNvCxnSpPr/>
          <p:nvPr/>
        </p:nvCxnSpPr>
        <p:spPr bwMode="auto">
          <a:xfrm>
            <a:off x="5687592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직선 연결선 108"/>
          <p:cNvCxnSpPr/>
          <p:nvPr/>
        </p:nvCxnSpPr>
        <p:spPr bwMode="auto">
          <a:xfrm>
            <a:off x="6581101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10" name="그룹 109"/>
          <p:cNvGrpSpPr/>
          <p:nvPr/>
        </p:nvGrpSpPr>
        <p:grpSpPr>
          <a:xfrm>
            <a:off x="1058418" y="3512469"/>
            <a:ext cx="7309701" cy="379262"/>
            <a:chOff x="1058418" y="3643460"/>
            <a:chExt cx="7309701" cy="379262"/>
          </a:xfrm>
        </p:grpSpPr>
        <p:cxnSp>
          <p:nvCxnSpPr>
            <p:cNvPr id="111" name="꺾인 연결선 110"/>
            <p:cNvCxnSpPr/>
            <p:nvPr/>
          </p:nvCxnSpPr>
          <p:spPr>
            <a:xfrm flipV="1">
              <a:off x="1058418" y="3643460"/>
              <a:ext cx="388051" cy="379262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꺾인 연결선 111"/>
            <p:cNvCxnSpPr/>
            <p:nvPr/>
          </p:nvCxnSpPr>
          <p:spPr>
            <a:xfrm>
              <a:off x="1446469" y="3643460"/>
              <a:ext cx="665935" cy="379262"/>
            </a:xfrm>
            <a:prstGeom prst="bentConnector3">
              <a:avLst>
                <a:gd name="adj1" fmla="val 331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/>
            <p:nvPr/>
          </p:nvCxnSpPr>
          <p:spPr>
            <a:xfrm flipV="1">
              <a:off x="1951927" y="3643460"/>
              <a:ext cx="388051" cy="379262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/>
            <p:nvPr/>
          </p:nvCxnSpPr>
          <p:spPr>
            <a:xfrm>
              <a:off x="2339978" y="3643460"/>
              <a:ext cx="665935" cy="379262"/>
            </a:xfrm>
            <a:prstGeom prst="bentConnector3">
              <a:avLst>
                <a:gd name="adj1" fmla="val 331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/>
            <p:nvPr/>
          </p:nvCxnSpPr>
          <p:spPr>
            <a:xfrm flipV="1">
              <a:off x="2845436" y="3643460"/>
              <a:ext cx="388051" cy="379262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/>
            <p:nvPr/>
          </p:nvCxnSpPr>
          <p:spPr>
            <a:xfrm>
              <a:off x="3233487" y="3643460"/>
              <a:ext cx="665935" cy="379262"/>
            </a:xfrm>
            <a:prstGeom prst="bentConnector3">
              <a:avLst>
                <a:gd name="adj1" fmla="val 331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꺾인 연결선 116"/>
            <p:cNvCxnSpPr/>
            <p:nvPr/>
          </p:nvCxnSpPr>
          <p:spPr>
            <a:xfrm flipV="1">
              <a:off x="3738945" y="3643460"/>
              <a:ext cx="388051" cy="379262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꺾인 연결선 117"/>
            <p:cNvCxnSpPr/>
            <p:nvPr/>
          </p:nvCxnSpPr>
          <p:spPr>
            <a:xfrm>
              <a:off x="4126996" y="3643460"/>
              <a:ext cx="665935" cy="379262"/>
            </a:xfrm>
            <a:prstGeom prst="bentConnector3">
              <a:avLst>
                <a:gd name="adj1" fmla="val 331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/>
            <p:nvPr/>
          </p:nvCxnSpPr>
          <p:spPr>
            <a:xfrm flipV="1">
              <a:off x="4633606" y="3643460"/>
              <a:ext cx="388051" cy="379262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꺾인 연결선 119"/>
            <p:cNvCxnSpPr/>
            <p:nvPr/>
          </p:nvCxnSpPr>
          <p:spPr>
            <a:xfrm>
              <a:off x="5021657" y="3643460"/>
              <a:ext cx="665935" cy="379262"/>
            </a:xfrm>
            <a:prstGeom prst="bentConnector3">
              <a:avLst>
                <a:gd name="adj1" fmla="val 331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/>
            <p:nvPr/>
          </p:nvCxnSpPr>
          <p:spPr>
            <a:xfrm flipV="1">
              <a:off x="5527115" y="3643460"/>
              <a:ext cx="388051" cy="379262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꺾인 연결선 121"/>
            <p:cNvCxnSpPr/>
            <p:nvPr/>
          </p:nvCxnSpPr>
          <p:spPr>
            <a:xfrm>
              <a:off x="5915166" y="3643460"/>
              <a:ext cx="665935" cy="379262"/>
            </a:xfrm>
            <a:prstGeom prst="bentConnector3">
              <a:avLst>
                <a:gd name="adj1" fmla="val 331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꺾인 연결선 122"/>
            <p:cNvCxnSpPr/>
            <p:nvPr/>
          </p:nvCxnSpPr>
          <p:spPr>
            <a:xfrm flipV="1">
              <a:off x="6420624" y="3643460"/>
              <a:ext cx="388051" cy="379262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꺾인 연결선 123"/>
            <p:cNvCxnSpPr/>
            <p:nvPr/>
          </p:nvCxnSpPr>
          <p:spPr>
            <a:xfrm>
              <a:off x="6808675" y="3643460"/>
              <a:ext cx="665935" cy="379262"/>
            </a:xfrm>
            <a:prstGeom prst="bentConnector3">
              <a:avLst>
                <a:gd name="adj1" fmla="val 331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꺾인 연결선 124"/>
            <p:cNvCxnSpPr/>
            <p:nvPr/>
          </p:nvCxnSpPr>
          <p:spPr>
            <a:xfrm flipV="1">
              <a:off x="7314133" y="3643460"/>
              <a:ext cx="388051" cy="379262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꺾인 연결선 125"/>
            <p:cNvCxnSpPr/>
            <p:nvPr/>
          </p:nvCxnSpPr>
          <p:spPr>
            <a:xfrm>
              <a:off x="7702184" y="3643460"/>
              <a:ext cx="665935" cy="379262"/>
            </a:xfrm>
            <a:prstGeom prst="bentConnector3">
              <a:avLst>
                <a:gd name="adj1" fmla="val 3313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직선 연결선 126"/>
          <p:cNvCxnSpPr/>
          <p:nvPr/>
        </p:nvCxnSpPr>
        <p:spPr bwMode="auto">
          <a:xfrm>
            <a:off x="7474610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직선 연결선 127"/>
          <p:cNvCxnSpPr/>
          <p:nvPr/>
        </p:nvCxnSpPr>
        <p:spPr bwMode="auto">
          <a:xfrm>
            <a:off x="8368117" y="3335483"/>
            <a:ext cx="0" cy="733234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직선 연결선 128"/>
          <p:cNvCxnSpPr/>
          <p:nvPr/>
        </p:nvCxnSpPr>
        <p:spPr bwMode="auto">
          <a:xfrm>
            <a:off x="4794083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grpSp>
        <p:nvGrpSpPr>
          <p:cNvPr id="130" name="그룹 129"/>
          <p:cNvGrpSpPr/>
          <p:nvPr/>
        </p:nvGrpSpPr>
        <p:grpSpPr>
          <a:xfrm>
            <a:off x="1058418" y="4285066"/>
            <a:ext cx="7309701" cy="428687"/>
            <a:chOff x="1058418" y="4416057"/>
            <a:chExt cx="7309701" cy="428687"/>
          </a:xfrm>
        </p:grpSpPr>
        <p:cxnSp>
          <p:nvCxnSpPr>
            <p:cNvPr id="131" name="꺾인 연결선 130"/>
            <p:cNvCxnSpPr/>
            <p:nvPr/>
          </p:nvCxnSpPr>
          <p:spPr>
            <a:xfrm flipV="1">
              <a:off x="1058418" y="4420754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꺾인 연결선 131"/>
            <p:cNvCxnSpPr/>
            <p:nvPr/>
          </p:nvCxnSpPr>
          <p:spPr>
            <a:xfrm>
              <a:off x="1446469" y="4420754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꺾인 연결선 132"/>
            <p:cNvCxnSpPr/>
            <p:nvPr/>
          </p:nvCxnSpPr>
          <p:spPr>
            <a:xfrm flipV="1">
              <a:off x="1951927" y="4419188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꺾인 연결선 133"/>
            <p:cNvCxnSpPr/>
            <p:nvPr/>
          </p:nvCxnSpPr>
          <p:spPr>
            <a:xfrm>
              <a:off x="2339978" y="4419188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꺾인 연결선 134"/>
            <p:cNvCxnSpPr/>
            <p:nvPr/>
          </p:nvCxnSpPr>
          <p:spPr>
            <a:xfrm flipV="1">
              <a:off x="2845436" y="4417623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꺾인 연결선 135"/>
            <p:cNvCxnSpPr/>
            <p:nvPr/>
          </p:nvCxnSpPr>
          <p:spPr>
            <a:xfrm>
              <a:off x="3233487" y="4417623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/>
            <p:nvPr/>
          </p:nvCxnSpPr>
          <p:spPr>
            <a:xfrm flipV="1">
              <a:off x="3738945" y="4416057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꺾인 연결선 137"/>
            <p:cNvCxnSpPr/>
            <p:nvPr/>
          </p:nvCxnSpPr>
          <p:spPr>
            <a:xfrm>
              <a:off x="4126996" y="4416057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꺾인 연결선 138"/>
            <p:cNvCxnSpPr/>
            <p:nvPr/>
          </p:nvCxnSpPr>
          <p:spPr>
            <a:xfrm flipV="1">
              <a:off x="4633606" y="4420754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꺾인 연결선 139"/>
            <p:cNvCxnSpPr/>
            <p:nvPr/>
          </p:nvCxnSpPr>
          <p:spPr>
            <a:xfrm>
              <a:off x="5021657" y="4420754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꺾인 연결선 140"/>
            <p:cNvCxnSpPr/>
            <p:nvPr/>
          </p:nvCxnSpPr>
          <p:spPr>
            <a:xfrm flipV="1">
              <a:off x="5527115" y="4419188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꺾인 연결선 141"/>
            <p:cNvCxnSpPr/>
            <p:nvPr/>
          </p:nvCxnSpPr>
          <p:spPr>
            <a:xfrm>
              <a:off x="5915166" y="4419188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꺾인 연결선 142"/>
            <p:cNvCxnSpPr/>
            <p:nvPr/>
          </p:nvCxnSpPr>
          <p:spPr>
            <a:xfrm flipV="1">
              <a:off x="6420624" y="4417623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꺾인 연결선 143"/>
            <p:cNvCxnSpPr/>
            <p:nvPr/>
          </p:nvCxnSpPr>
          <p:spPr>
            <a:xfrm>
              <a:off x="6808675" y="4417623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꺾인 연결선 144"/>
            <p:cNvCxnSpPr/>
            <p:nvPr/>
          </p:nvCxnSpPr>
          <p:spPr>
            <a:xfrm flipV="1">
              <a:off x="7314133" y="4416057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꺾인 연결선 145"/>
            <p:cNvCxnSpPr/>
            <p:nvPr/>
          </p:nvCxnSpPr>
          <p:spPr>
            <a:xfrm>
              <a:off x="7702184" y="4416057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직선 연결선 146"/>
          <p:cNvCxnSpPr/>
          <p:nvPr/>
        </p:nvCxnSpPr>
        <p:spPr bwMode="auto">
          <a:xfrm>
            <a:off x="5688208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직선 연결선 147"/>
          <p:cNvCxnSpPr/>
          <p:nvPr/>
        </p:nvCxnSpPr>
        <p:spPr bwMode="auto">
          <a:xfrm>
            <a:off x="6582334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9" name="직선 연결선 148"/>
          <p:cNvCxnSpPr/>
          <p:nvPr/>
        </p:nvCxnSpPr>
        <p:spPr bwMode="auto">
          <a:xfrm>
            <a:off x="7476459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직선 연결선 149"/>
          <p:cNvCxnSpPr/>
          <p:nvPr/>
        </p:nvCxnSpPr>
        <p:spPr bwMode="auto">
          <a:xfrm>
            <a:off x="8370584" y="4099311"/>
            <a:ext cx="0" cy="819707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꺾인 연결선 150"/>
          <p:cNvCxnSpPr/>
          <p:nvPr/>
        </p:nvCxnSpPr>
        <p:spPr>
          <a:xfrm flipV="1">
            <a:off x="4633606" y="5499271"/>
            <a:ext cx="3734511" cy="1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/>
          <p:cNvGrpSpPr/>
          <p:nvPr/>
        </p:nvGrpSpPr>
        <p:grpSpPr>
          <a:xfrm>
            <a:off x="1058420" y="5110781"/>
            <a:ext cx="7309699" cy="2"/>
            <a:chOff x="1058420" y="5241772"/>
            <a:chExt cx="7309699" cy="2"/>
          </a:xfrm>
        </p:grpSpPr>
        <p:cxnSp>
          <p:nvCxnSpPr>
            <p:cNvPr id="153" name="꺾인 연결선 152"/>
            <p:cNvCxnSpPr/>
            <p:nvPr/>
          </p:nvCxnSpPr>
          <p:spPr>
            <a:xfrm flipV="1">
              <a:off x="1058420" y="5241772"/>
              <a:ext cx="373451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꺾인 연결선 153"/>
            <p:cNvCxnSpPr/>
            <p:nvPr/>
          </p:nvCxnSpPr>
          <p:spPr>
            <a:xfrm flipV="1">
              <a:off x="4633608" y="5241772"/>
              <a:ext cx="3734511" cy="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직선 연결선 154"/>
          <p:cNvCxnSpPr/>
          <p:nvPr/>
        </p:nvCxnSpPr>
        <p:spPr bwMode="auto">
          <a:xfrm>
            <a:off x="4794083" y="4976769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직선 연결선 155"/>
          <p:cNvCxnSpPr/>
          <p:nvPr/>
        </p:nvCxnSpPr>
        <p:spPr bwMode="auto">
          <a:xfrm>
            <a:off x="5687592" y="4969980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7" name="직선 연결선 156"/>
          <p:cNvCxnSpPr/>
          <p:nvPr/>
        </p:nvCxnSpPr>
        <p:spPr bwMode="auto">
          <a:xfrm>
            <a:off x="6581101" y="4963191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직선 연결선 157"/>
          <p:cNvCxnSpPr/>
          <p:nvPr/>
        </p:nvCxnSpPr>
        <p:spPr bwMode="auto">
          <a:xfrm>
            <a:off x="7474610" y="4956402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직선 연결선 158"/>
          <p:cNvCxnSpPr/>
          <p:nvPr/>
        </p:nvCxnSpPr>
        <p:spPr bwMode="auto">
          <a:xfrm>
            <a:off x="8368119" y="4949613"/>
            <a:ext cx="0" cy="751076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TextBox 159"/>
          <p:cNvSpPr txBox="1"/>
          <p:nvPr/>
        </p:nvSpPr>
        <p:spPr>
          <a:xfrm>
            <a:off x="4069800" y="6044795"/>
            <a:ext cx="48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250</a:t>
            </a:r>
          </a:p>
          <a:p>
            <a:pPr algn="ctr"/>
            <a:r>
              <a:rPr lang="en-US" altLang="ko-KR" sz="800" dirty="0" err="1" smtClean="0"/>
              <a:t>msec</a:t>
            </a:r>
            <a:endParaRPr lang="ko-KR" altLang="en-US" sz="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541926" y="6040789"/>
            <a:ext cx="48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7</a:t>
            </a:r>
            <a:r>
              <a:rPr lang="en-US" altLang="ko-KR" sz="800" dirty="0" smtClean="0"/>
              <a:t>50</a:t>
            </a:r>
          </a:p>
          <a:p>
            <a:pPr algn="ctr"/>
            <a:r>
              <a:rPr lang="en-US" altLang="ko-KR" sz="800" dirty="0" err="1" smtClean="0"/>
              <a:t>msec</a:t>
            </a:r>
            <a:endParaRPr lang="ko-KR" altLang="en-US" sz="8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69680" y="6275934"/>
            <a:ext cx="34272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0V</a:t>
            </a:r>
            <a:endParaRPr lang="ko-KR" altLang="en-US" sz="8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2869680" y="5866711"/>
            <a:ext cx="342726" cy="22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5V</a:t>
            </a:r>
            <a:endParaRPr lang="ko-KR" altLang="en-US" sz="800" b="1" dirty="0"/>
          </a:p>
        </p:txBody>
      </p:sp>
      <p:grpSp>
        <p:nvGrpSpPr>
          <p:cNvPr id="164" name="그룹 163"/>
          <p:cNvGrpSpPr/>
          <p:nvPr/>
        </p:nvGrpSpPr>
        <p:grpSpPr>
          <a:xfrm>
            <a:off x="3201563" y="5785596"/>
            <a:ext cx="3319625" cy="733234"/>
            <a:chOff x="6171503" y="3611839"/>
            <a:chExt cx="2841004" cy="733234"/>
          </a:xfrm>
        </p:grpSpPr>
        <p:cxnSp>
          <p:nvCxnSpPr>
            <p:cNvPr id="165" name="꺾인 연결선 164"/>
            <p:cNvCxnSpPr/>
            <p:nvPr/>
          </p:nvCxnSpPr>
          <p:spPr>
            <a:xfrm flipV="1">
              <a:off x="6171503" y="3789040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꺾인 연결선 165"/>
            <p:cNvCxnSpPr/>
            <p:nvPr/>
          </p:nvCxnSpPr>
          <p:spPr>
            <a:xfrm>
              <a:off x="6559554" y="3789040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꺾인 연결선 166"/>
            <p:cNvCxnSpPr/>
            <p:nvPr/>
          </p:nvCxnSpPr>
          <p:spPr>
            <a:xfrm flipV="1">
              <a:off x="7065012" y="3787475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/>
            <p:nvPr/>
          </p:nvCxnSpPr>
          <p:spPr>
            <a:xfrm>
              <a:off x="7453063" y="3787475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꺾인 연결선 168"/>
            <p:cNvCxnSpPr/>
            <p:nvPr/>
          </p:nvCxnSpPr>
          <p:spPr>
            <a:xfrm flipV="1">
              <a:off x="7958521" y="3785909"/>
              <a:ext cx="388051" cy="423990"/>
            </a:xfrm>
            <a:prstGeom prst="bentConnector3">
              <a:avLst>
                <a:gd name="adj1" fmla="val 4213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꺾인 연결선 169"/>
            <p:cNvCxnSpPr/>
            <p:nvPr/>
          </p:nvCxnSpPr>
          <p:spPr>
            <a:xfrm>
              <a:off x="8346572" y="3785909"/>
              <a:ext cx="665935" cy="423990"/>
            </a:xfrm>
            <a:prstGeom prst="bentConnector3">
              <a:avLst>
                <a:gd name="adj1" fmla="val 670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auto">
            <a:xfrm>
              <a:off x="6330828" y="3611839"/>
              <a:ext cx="0" cy="73323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0000FF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직선 연결선 171"/>
            <p:cNvCxnSpPr/>
            <p:nvPr/>
          </p:nvCxnSpPr>
          <p:spPr bwMode="auto">
            <a:xfrm>
              <a:off x="7225489" y="3611839"/>
              <a:ext cx="0" cy="73323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0000FF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직선 연결선 172"/>
            <p:cNvCxnSpPr/>
            <p:nvPr/>
          </p:nvCxnSpPr>
          <p:spPr bwMode="auto">
            <a:xfrm>
              <a:off x="8118998" y="3611839"/>
              <a:ext cx="0" cy="73323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0000FF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직선 연결선 173"/>
            <p:cNvCxnSpPr/>
            <p:nvPr/>
          </p:nvCxnSpPr>
          <p:spPr bwMode="auto">
            <a:xfrm>
              <a:off x="9012507" y="3611839"/>
              <a:ext cx="0" cy="733234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0000FF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5" name="TextBox 174"/>
          <p:cNvSpPr txBox="1"/>
          <p:nvPr/>
        </p:nvSpPr>
        <p:spPr>
          <a:xfrm>
            <a:off x="3474288" y="5721467"/>
            <a:ext cx="2160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>
                <a:solidFill>
                  <a:srgbClr val="0070C0"/>
                </a:solidFill>
              </a:rPr>
              <a:t>75% Duty Cycle - </a:t>
            </a:r>
            <a:r>
              <a:rPr lang="en-US" altLang="ko-KR" sz="800" b="1" dirty="0" err="1" smtClean="0">
                <a:solidFill>
                  <a:srgbClr val="0070C0"/>
                </a:solidFill>
              </a:rPr>
              <a:t>analogWrite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(</a:t>
            </a:r>
            <a:r>
              <a:rPr lang="en-US" altLang="ko-KR" sz="800" i="1" dirty="0" smtClean="0">
                <a:solidFill>
                  <a:srgbClr val="0070C0"/>
                </a:solidFill>
              </a:rPr>
              <a:t>pin</a:t>
            </a:r>
            <a:r>
              <a:rPr lang="en-US" altLang="ko-KR" sz="800" b="1" dirty="0" smtClean="0">
                <a:solidFill>
                  <a:srgbClr val="0070C0"/>
                </a:solidFill>
              </a:rPr>
              <a:t>, 191)</a:t>
            </a:r>
            <a:endParaRPr lang="ko-KR" altLang="en-US" sz="800" b="1" dirty="0">
              <a:solidFill>
                <a:srgbClr val="0070C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46259" y="6037939"/>
            <a:ext cx="5564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(</a:t>
            </a:r>
            <a:r>
              <a:rPr lang="ko-KR" altLang="en-US" sz="1000" b="1" dirty="0" smtClean="0">
                <a:solidFill>
                  <a:srgbClr val="0070C0"/>
                </a:solidFill>
              </a:rPr>
              <a:t>예시</a:t>
            </a:r>
            <a:r>
              <a:rPr lang="en-US" altLang="ko-KR" sz="1000" b="1" dirty="0" smtClean="0">
                <a:solidFill>
                  <a:srgbClr val="0070C0"/>
                </a:solidFill>
              </a:rPr>
              <a:t>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715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아날로그 입력과 출력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포틴쇼미터로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LED </a:t>
            </a:r>
            <a:r>
              <a:rPr lang="ko-KR" altLang="en-US" sz="1400" dirty="0" smtClean="0">
                <a:latin typeface="+mn-ea"/>
              </a:rPr>
              <a:t>밝기 조절을 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29002" y="6577568"/>
            <a:ext cx="3209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</a:t>
            </a:r>
            <a:endParaRPr lang="ko-KR" altLang="en-US" sz="1100"/>
          </a:p>
        </p:txBody>
      </p:sp>
      <p:pic>
        <p:nvPicPr>
          <p:cNvPr id="177" name="그림 2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9" y="2297260"/>
            <a:ext cx="4679950" cy="2369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8" name="Rectangle 2"/>
          <p:cNvSpPr/>
          <p:nvPr/>
        </p:nvSpPr>
        <p:spPr>
          <a:xfrm>
            <a:off x="5030855" y="2297260"/>
            <a:ext cx="3744416" cy="36724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=0;//Define analogue interface.#0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=11;//Define digital interface #11.(PWM output)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=0;//temporary storage the Variable value from the sensor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setup()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pinMode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ledpin,OUTPUT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 Define digital interface #11 as output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Serial.begin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(9600);//Setup Baud rate as 9600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loop()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analogRead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potpin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 Read analogue value from sensor and assign to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Serial.println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);//Show 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variable. </a:t>
            </a:r>
          </a:p>
          <a:p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analogWrite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ledpin,val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/4);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delay(10);//Delay 0.01 sec. </a:t>
            </a: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06319" y="4666445"/>
            <a:ext cx="3788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준비물</a:t>
            </a:r>
            <a:r>
              <a:rPr lang="en-US" altLang="ko-KR" sz="1200" dirty="0"/>
              <a:t>: Uno R3, USB cable, </a:t>
            </a:r>
            <a:r>
              <a:rPr lang="ko-KR" altLang="en-US" sz="1200" dirty="0"/>
              <a:t>브레드보드</a:t>
            </a:r>
            <a:r>
              <a:rPr lang="en-US" altLang="ko-KR" sz="1200" dirty="0"/>
              <a:t>, </a:t>
            </a:r>
            <a:r>
              <a:rPr lang="ko-KR" altLang="en-US" sz="1200" dirty="0"/>
              <a:t>포텐시오미터</a:t>
            </a:r>
            <a:r>
              <a:rPr lang="en-US" altLang="ko-KR" sz="1200" dirty="0"/>
              <a:t>, </a:t>
            </a:r>
            <a:endParaRPr lang="en-US" altLang="ko-KR" sz="1200" dirty="0" smtClean="0"/>
          </a:p>
          <a:p>
            <a:r>
              <a:rPr lang="en-US" altLang="ko-KR" sz="1200" dirty="0" smtClean="0"/>
              <a:t>220Ohm </a:t>
            </a:r>
            <a:r>
              <a:rPr lang="ko-KR" altLang="en-US" sz="1200" dirty="0"/>
              <a:t>저항</a:t>
            </a:r>
            <a:r>
              <a:rPr lang="en-US" altLang="ko-KR" sz="1200" dirty="0"/>
              <a:t>,</a:t>
            </a:r>
            <a:r>
              <a:rPr lang="ko-KR" altLang="en-US" sz="1200" dirty="0"/>
              <a:t>빨간 </a:t>
            </a:r>
            <a:r>
              <a:rPr lang="en-US" altLang="ko-KR" sz="1200" dirty="0"/>
              <a:t>LED, </a:t>
            </a:r>
            <a:r>
              <a:rPr lang="ko-KR" altLang="en-US" sz="1200" dirty="0"/>
              <a:t>점퍼선</a:t>
            </a:r>
            <a:endParaRPr 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06319" y="1244885"/>
            <a:ext cx="8280920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포텐쇼미터를 돌리면 그 값을 읽고 값에 따라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의 밝기를 조절한다</a:t>
            </a:r>
            <a:r>
              <a:rPr lang="en-US" altLang="ko-KR" sz="1400" dirty="0" smtClean="0"/>
              <a:t>. </a:t>
            </a:r>
          </a:p>
          <a:p>
            <a:r>
              <a:rPr lang="ko-KR" altLang="en-US" sz="1400" dirty="0" smtClean="0"/>
              <a:t>포텐쇼미터의 값은 </a:t>
            </a:r>
            <a:r>
              <a:rPr lang="en-US" altLang="ko-KR" sz="1400" dirty="0" err="1" smtClean="0"/>
              <a:t>analogRead</a:t>
            </a:r>
            <a:r>
              <a:rPr lang="ko-KR" altLang="en-US" sz="1400" dirty="0" smtClean="0"/>
              <a:t>를 통해서 읽고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</a:t>
            </a:r>
            <a:r>
              <a:rPr lang="en-US" altLang="ko-KR" sz="1400" dirty="0" err="1" smtClean="0"/>
              <a:t>analogWrite</a:t>
            </a:r>
            <a:r>
              <a:rPr lang="ko-KR" altLang="en-US" sz="1400" dirty="0" smtClean="0"/>
              <a:t>를 통해 </a:t>
            </a:r>
            <a:r>
              <a:rPr lang="en-US" altLang="ko-KR" sz="1400" dirty="0" smtClean="0"/>
              <a:t>LED</a:t>
            </a:r>
            <a:r>
              <a:rPr lang="ko-KR" altLang="en-US" sz="1400" dirty="0" smtClean="0"/>
              <a:t>에 </a:t>
            </a:r>
            <a:r>
              <a:rPr lang="en-US" altLang="ko-KR" sz="1400" dirty="0" smtClean="0"/>
              <a:t>PWM </a:t>
            </a:r>
            <a:r>
              <a:rPr lang="ko-KR" altLang="en-US" sz="1400" dirty="0" smtClean="0"/>
              <a:t>출력한다</a:t>
            </a:r>
            <a:r>
              <a:rPr lang="en-US" altLang="ko-KR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272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아날로그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아날로그 핀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06319" y="1233488"/>
            <a:ext cx="684212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21240" rIns="90000" bIns="46800"/>
          <a:lstStyle>
            <a:lvl1pPr marL="341313" indent="-341313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9263" fontAlgn="base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나눔고딕" pitchFamily="48" charset="0"/>
              </a:rPr>
              <a:t>아날로그 핀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r>
              <a:rPr lang="en-US" altLang="ko-KR" sz="1400" dirty="0">
                <a:latin typeface="나눔고딕" pitchFamily="48" charset="0"/>
              </a:rPr>
              <a:t>	- </a:t>
            </a:r>
            <a:r>
              <a:rPr lang="ko-KR" altLang="ko-KR" sz="1400" dirty="0">
                <a:latin typeface="나눔고딕" pitchFamily="48" charset="0"/>
              </a:rPr>
              <a:t>아날로그 신호를 입력 받을 수 있음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r>
              <a:rPr lang="en-US" altLang="ko-KR" sz="1400" dirty="0">
                <a:latin typeface="나눔고딕" pitchFamily="48" charset="0"/>
              </a:rPr>
              <a:t>	- 0~5V </a:t>
            </a:r>
            <a:r>
              <a:rPr lang="ko-KR" altLang="ko-KR" sz="1400" dirty="0">
                <a:latin typeface="나눔고딕" pitchFamily="48" charset="0"/>
              </a:rPr>
              <a:t>를 </a:t>
            </a:r>
            <a:r>
              <a:rPr lang="en-US" altLang="ko-KR" sz="1400" dirty="0">
                <a:latin typeface="나눔고딕" pitchFamily="48" charset="0"/>
              </a:rPr>
              <a:t>1024 </a:t>
            </a:r>
            <a:r>
              <a:rPr lang="ko-KR" altLang="ko-KR" sz="1400" dirty="0">
                <a:latin typeface="나눔고딕" pitchFamily="48" charset="0"/>
              </a:rPr>
              <a:t>단계로 구분된 값으로 변환</a:t>
            </a:r>
            <a:r>
              <a:rPr lang="en-US" altLang="ko-KR" sz="1400" dirty="0">
                <a:latin typeface="나눔고딕" pitchFamily="48" charset="0"/>
              </a:rPr>
              <a:t>(10bit resolution)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r>
              <a:rPr lang="en-US" altLang="ko-KR" sz="1400" dirty="0">
                <a:latin typeface="나눔고딕" pitchFamily="48" charset="0"/>
              </a:rPr>
              <a:t>	- ADC (Analog to Digital Converter)</a:t>
            </a: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None/>
            </a:pPr>
            <a:endParaRPr lang="en-US" altLang="ko-KR" sz="1400" dirty="0">
              <a:latin typeface="나눔고딕" pitchFamily="48" charset="0"/>
            </a:endParaRP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Char char="•"/>
            </a:pPr>
            <a:r>
              <a:rPr lang="ko-KR" altLang="ko-KR" sz="1400" dirty="0">
                <a:latin typeface="나눔고딕" pitchFamily="48" charset="0"/>
              </a:rPr>
              <a:t>아날로그 핀 제어 방법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r>
              <a:rPr lang="en-US" altLang="ko-KR" sz="1400" dirty="0">
                <a:latin typeface="나눔고딕" pitchFamily="48" charset="0"/>
              </a:rPr>
              <a:t>	- </a:t>
            </a:r>
            <a:r>
              <a:rPr lang="ko-KR" altLang="ko-KR" sz="1400" dirty="0">
                <a:latin typeface="나눔고딕" pitchFamily="48" charset="0"/>
              </a:rPr>
              <a:t>초기화가 필요 없음 </a:t>
            </a:r>
            <a:r>
              <a:rPr lang="en-US" altLang="ko-KR" sz="1400" dirty="0">
                <a:latin typeface="나눔고딕" pitchFamily="48" charset="0"/>
              </a:rPr>
              <a:t>: input </a:t>
            </a:r>
            <a:r>
              <a:rPr lang="ko-KR" altLang="ko-KR" sz="1400" dirty="0">
                <a:latin typeface="나눔고딕" pitchFamily="48" charset="0"/>
              </a:rPr>
              <a:t>모드만 가능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r>
              <a:rPr lang="en-US" altLang="ko-KR" sz="1400" dirty="0">
                <a:latin typeface="나눔고딕" pitchFamily="48" charset="0"/>
              </a:rPr>
              <a:t>	- </a:t>
            </a:r>
            <a:r>
              <a:rPr lang="ko-KR" altLang="ko-KR" sz="1400" dirty="0">
                <a:latin typeface="나눔고딕" pitchFamily="48" charset="0"/>
              </a:rPr>
              <a:t>아날로그 핀 입력 체크</a:t>
            </a:r>
            <a:r>
              <a:rPr lang="en-US" altLang="ko-KR" sz="1400" dirty="0">
                <a:latin typeface="나눔고딕" pitchFamily="48" charset="0"/>
              </a:rPr>
              <a:t> : </a:t>
            </a:r>
            <a:r>
              <a:rPr lang="en-US" altLang="ko-KR" sz="1400" dirty="0" err="1">
                <a:latin typeface="나눔고딕" pitchFamily="48" charset="0"/>
              </a:rPr>
              <a:t>analogRead</a:t>
            </a:r>
            <a:r>
              <a:rPr lang="en-US" altLang="ko-KR" sz="1400" dirty="0">
                <a:latin typeface="나눔고딕" pitchFamily="48" charset="0"/>
              </a:rPr>
              <a:t>(</a:t>
            </a:r>
            <a:r>
              <a:rPr lang="en-US" altLang="ko-KR" sz="1400" dirty="0" err="1">
                <a:latin typeface="나눔고딕" pitchFamily="48" charset="0"/>
              </a:rPr>
              <a:t>pinNumber</a:t>
            </a:r>
            <a:r>
              <a:rPr lang="en-US" altLang="ko-KR" sz="1400" dirty="0">
                <a:latin typeface="나눔고딕" pitchFamily="48" charset="0"/>
              </a:rPr>
              <a:t>)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r>
              <a:rPr lang="en-US" altLang="ko-KR" sz="1400" dirty="0">
                <a:latin typeface="나눔고딕" pitchFamily="48" charset="0"/>
              </a:rPr>
              <a:t>			</a:t>
            </a:r>
            <a:r>
              <a:rPr lang="ko-KR" altLang="ko-KR" sz="1400" dirty="0">
                <a:latin typeface="나눔고딕" pitchFamily="48" charset="0"/>
              </a:rPr>
              <a:t>입력된 전압에 따라 </a:t>
            </a:r>
            <a:r>
              <a:rPr lang="en-US" altLang="ko-KR" sz="1400" dirty="0">
                <a:latin typeface="나눔고딕" pitchFamily="48" charset="0"/>
              </a:rPr>
              <a:t>0~1023 </a:t>
            </a:r>
            <a:r>
              <a:rPr lang="ko-KR" altLang="ko-KR" sz="1400" dirty="0">
                <a:latin typeface="나눔고딕" pitchFamily="48" charset="0"/>
              </a:rPr>
              <a:t>사이의 값 출력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r>
              <a:rPr lang="en-US" altLang="ko-KR" sz="1400" dirty="0">
                <a:latin typeface="나눔고딕" pitchFamily="48" charset="0"/>
              </a:rPr>
              <a:t>			A0 ~ A7 </a:t>
            </a:r>
            <a:r>
              <a:rPr lang="ko-KR" altLang="ko-KR" sz="1400" dirty="0">
                <a:latin typeface="나눔고딕" pitchFamily="48" charset="0"/>
              </a:rPr>
              <a:t>까지의 상수로 핀 지정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endParaRPr lang="en-US" altLang="ko-KR" sz="1400" dirty="0">
              <a:latin typeface="나눔고딕" pitchFamily="48" charset="0"/>
            </a:endParaRPr>
          </a:p>
          <a:p>
            <a:pPr hangingPunct="1">
              <a:lnSpc>
                <a:spcPct val="93000"/>
              </a:lnSpc>
              <a:spcAft>
                <a:spcPts val="650"/>
              </a:spcAft>
              <a:buFont typeface="Arial" panose="020B0604020202020204" pitchFamily="34" charset="0"/>
              <a:buChar char="•"/>
            </a:pPr>
            <a:r>
              <a:rPr lang="ko-KR" altLang="ko-KR" sz="1400" dirty="0" err="1">
                <a:latin typeface="나눔고딕" pitchFamily="48" charset="0"/>
              </a:rPr>
              <a:t>아두이노</a:t>
            </a:r>
            <a:r>
              <a:rPr lang="ko-KR" altLang="ko-KR" sz="1400" dirty="0">
                <a:latin typeface="나눔고딕" pitchFamily="48" charset="0"/>
              </a:rPr>
              <a:t> 아날로그 핀 </a:t>
            </a:r>
            <a:r>
              <a:rPr lang="en-US" altLang="ko-KR" sz="1400" dirty="0">
                <a:latin typeface="나눔고딕" pitchFamily="48" charset="0"/>
              </a:rPr>
              <a:t>(input)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r>
              <a:rPr lang="en-US" altLang="ko-KR" sz="1400" dirty="0">
                <a:latin typeface="나눔고딕" pitchFamily="48" charset="0"/>
              </a:rPr>
              <a:t>	- A0~A7 </a:t>
            </a:r>
            <a:r>
              <a:rPr lang="ko-KR" altLang="ko-KR" sz="1400" dirty="0">
                <a:latin typeface="나눔고딕" pitchFamily="48" charset="0"/>
              </a:rPr>
              <a:t>까지 </a:t>
            </a:r>
            <a:r>
              <a:rPr lang="en-US" altLang="ko-KR" sz="1400" dirty="0">
                <a:latin typeface="나눔고딕" pitchFamily="48" charset="0"/>
              </a:rPr>
              <a:t>8</a:t>
            </a:r>
            <a:r>
              <a:rPr lang="ko-KR" altLang="ko-KR" sz="1400" dirty="0">
                <a:latin typeface="나눔고딕" pitchFamily="48" charset="0"/>
              </a:rPr>
              <a:t>개 핀 제공 </a:t>
            </a:r>
            <a:r>
              <a:rPr lang="en-US" altLang="ko-KR" sz="1400" dirty="0">
                <a:latin typeface="나눔고딕" pitchFamily="48" charset="0"/>
              </a:rPr>
              <a:t>(UNO </a:t>
            </a:r>
            <a:r>
              <a:rPr lang="ko-KR" altLang="ko-KR" sz="1400" dirty="0">
                <a:latin typeface="나눔고딕" pitchFamily="48" charset="0"/>
              </a:rPr>
              <a:t>기준</a:t>
            </a:r>
            <a:r>
              <a:rPr lang="en-US" altLang="ko-KR" sz="1400" dirty="0">
                <a:latin typeface="나눔고딕" pitchFamily="48" charset="0"/>
              </a:rPr>
              <a:t>)</a:t>
            </a:r>
          </a:p>
          <a:p>
            <a:pPr marL="342900" hangingPunct="1">
              <a:lnSpc>
                <a:spcPct val="93000"/>
              </a:lnSpc>
              <a:spcAft>
                <a:spcPts val="650"/>
              </a:spcAft>
              <a:buClrTx/>
              <a:buFontTx/>
              <a:buNone/>
            </a:pPr>
            <a:r>
              <a:rPr lang="en-US" altLang="ko-KR" sz="1400" dirty="0">
                <a:latin typeface="나눔고딕" pitchFamily="48" charset="0"/>
              </a:rPr>
              <a:t>	- A4, A5 </a:t>
            </a:r>
            <a:r>
              <a:rPr lang="ko-KR" altLang="ko-KR" sz="1400" dirty="0">
                <a:latin typeface="나눔고딕" pitchFamily="48" charset="0"/>
              </a:rPr>
              <a:t>핀은 </a:t>
            </a:r>
            <a:r>
              <a:rPr lang="en-US" altLang="ko-KR" sz="1400" dirty="0">
                <a:latin typeface="나눔고딕" pitchFamily="48" charset="0"/>
              </a:rPr>
              <a:t>I2C </a:t>
            </a:r>
            <a:r>
              <a:rPr lang="ko-KR" altLang="ko-KR" sz="1400" dirty="0">
                <a:latin typeface="나눔고딕" pitchFamily="48" charset="0"/>
              </a:rPr>
              <a:t>핀으로 예약 </a:t>
            </a:r>
            <a:r>
              <a:rPr lang="en-US" altLang="ko-KR" sz="1400" dirty="0">
                <a:latin typeface="나눔고딕" pitchFamily="48" charset="0"/>
              </a:rPr>
              <a:t>(SDA, SCL)</a:t>
            </a:r>
          </a:p>
        </p:txBody>
      </p:sp>
    </p:spTree>
    <p:extLst>
      <p:ext uri="{BB962C8B-B14F-4D97-AF65-F5344CB8AC3E}">
        <p14:creationId xmlns:p14="http://schemas.microsoft.com/office/powerpoint/2010/main" val="27514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아날로그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아날로그 핀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6319" y="1233488"/>
            <a:ext cx="8483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아날로</a:t>
            </a:r>
            <a:r>
              <a:rPr lang="ko-KR" altLang="en-US" sz="1400" dirty="0"/>
              <a:t>그</a:t>
            </a:r>
            <a:r>
              <a:rPr lang="ko-KR" altLang="en-US" sz="1400" dirty="0" smtClean="0"/>
              <a:t> 핀은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번부터 </a:t>
            </a:r>
            <a:r>
              <a:rPr lang="en-US" altLang="ko-KR" sz="1400" dirty="0" smtClean="0"/>
              <a:t>7</a:t>
            </a:r>
            <a:r>
              <a:rPr lang="ko-KR" altLang="en-US" sz="1400" dirty="0" smtClean="0"/>
              <a:t>번까지 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아날로그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번 핀과 </a:t>
            </a:r>
            <a:r>
              <a:rPr lang="en-US" altLang="ko-KR" sz="1400" dirty="0" smtClean="0"/>
              <a:t>5</a:t>
            </a:r>
            <a:r>
              <a:rPr lang="ko-KR" altLang="en-US" sz="1400" dirty="0" smtClean="0"/>
              <a:t>번 핀은 </a:t>
            </a:r>
            <a:r>
              <a:rPr lang="en-US" altLang="ko-KR" sz="1400" dirty="0" smtClean="0"/>
              <a:t>I2C</a:t>
            </a:r>
            <a:r>
              <a:rPr lang="ko-KR" altLang="en-US" sz="1400" dirty="0" smtClean="0"/>
              <a:t>에 연결되어 있으며 </a:t>
            </a:r>
            <a:r>
              <a:rPr lang="en-US" altLang="ko-KR" sz="1400" dirty="0" smtClean="0"/>
              <a:t>I2C</a:t>
            </a:r>
            <a:r>
              <a:rPr lang="ko-KR" altLang="en-US" sz="1400" dirty="0" smtClean="0"/>
              <a:t>를 사용할 땐 </a:t>
            </a:r>
            <a:r>
              <a:rPr lang="en-US" altLang="ko-KR" sz="1400" dirty="0" smtClean="0"/>
              <a:t>I2C</a:t>
            </a:r>
            <a:r>
              <a:rPr lang="ko-KR" altLang="en-US" sz="1400" dirty="0" smtClean="0"/>
              <a:t>가 아날로그 </a:t>
            </a:r>
            <a:r>
              <a:rPr lang="en-US" altLang="ko-KR" sz="1400" dirty="0" smtClean="0"/>
              <a:t>4,5</a:t>
            </a:r>
            <a:r>
              <a:rPr lang="ko-KR" altLang="en-US" sz="1400" dirty="0" smtClean="0"/>
              <a:t>번을 사용하게 되므로 </a:t>
            </a:r>
            <a:r>
              <a:rPr lang="en-US" altLang="ko-KR" sz="1400" dirty="0" smtClean="0"/>
              <a:t>I2C</a:t>
            </a:r>
            <a:r>
              <a:rPr lang="ko-KR" altLang="en-US" sz="1400" dirty="0" smtClean="0"/>
              <a:t>가 사용될 땐 다른 아날로그 핀을 이용하도록 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4" name="내용 개체 틀 5"/>
          <p:cNvSpPr txBox="1">
            <a:spLocks/>
          </p:cNvSpPr>
          <p:nvPr/>
        </p:nvSpPr>
        <p:spPr>
          <a:xfrm>
            <a:off x="206624" y="2795954"/>
            <a:ext cx="8784976" cy="367518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 smtClean="0"/>
              <a:t>아날로그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핀 센서 핀의 구조</a:t>
            </a:r>
            <a:endParaRPr lang="ko-KR" altLang="en-US" sz="14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440851" y="4278032"/>
            <a:ext cx="7920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440851" y="3629960"/>
            <a:ext cx="79208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3800" y="471008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측정된</a:t>
            </a:r>
            <a:endParaRPr lang="en-US" altLang="ko-KR" sz="1400" dirty="0" smtClean="0"/>
          </a:p>
          <a:p>
            <a:pPr algn="ctr"/>
            <a:r>
              <a:rPr lang="ko-KR" altLang="en-US" sz="1400" dirty="0" err="1" smtClean="0"/>
              <a:t>센서값</a:t>
            </a:r>
            <a:endParaRPr lang="en-US" altLang="ko-KR" sz="14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906129" y="3467504"/>
            <a:ext cx="378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0</a:t>
            </a:r>
            <a:r>
              <a:rPr lang="en-US" altLang="ko-KR" sz="1400" dirty="0" smtClean="0"/>
              <a:t>V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06125" y="4134016"/>
            <a:ext cx="378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5</a:t>
            </a:r>
            <a:r>
              <a:rPr lang="en-US" altLang="ko-KR" sz="1400" dirty="0" smtClean="0"/>
              <a:t>V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84667" y="3114768"/>
            <a:ext cx="1656184" cy="23356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아날로그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센서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2440851" y="4998112"/>
            <a:ext cx="792088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734107" y="4124724"/>
            <a:ext cx="2334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(V: Voltage, </a:t>
            </a:r>
            <a:r>
              <a:rPr lang="ko-KR" altLang="en-US" sz="1400" smtClean="0"/>
              <a:t>또는 </a:t>
            </a:r>
            <a:r>
              <a:rPr lang="en-US" altLang="ko-KR" sz="1400" dirty="0" err="1" smtClean="0"/>
              <a:t>Vcc</a:t>
            </a:r>
            <a:r>
              <a:rPr lang="ko-KR" altLang="en-US" sz="1400" smtClean="0"/>
              <a:t>로 표기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734107" y="4844804"/>
            <a:ext cx="1535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(S: Sensor</a:t>
            </a:r>
            <a:r>
              <a:rPr lang="ko-KR" altLang="en-US" sz="1400" smtClean="0"/>
              <a:t>로 표기</a:t>
            </a:r>
            <a:r>
              <a:rPr lang="en-US" altLang="ko-KR" sz="1400" dirty="0" smtClean="0"/>
              <a:t>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12703" y="3413936"/>
            <a:ext cx="2450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(G: Ground, </a:t>
            </a:r>
            <a:r>
              <a:rPr lang="ko-KR" altLang="en-US" sz="1400" smtClean="0"/>
              <a:t>또는</a:t>
            </a:r>
            <a:r>
              <a:rPr lang="en-US" altLang="ko-KR" sz="1400" dirty="0" smtClean="0"/>
              <a:t> GND</a:t>
            </a:r>
            <a:r>
              <a:rPr lang="ko-KR" altLang="en-US" sz="1400" smtClean="0"/>
              <a:t>로 표기</a:t>
            </a:r>
            <a:r>
              <a:rPr lang="en-US" altLang="ko-KR" sz="1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59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아날로그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아날로그 핀 연결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5" name="내용 개체 틀 5"/>
          <p:cNvSpPr txBox="1">
            <a:spLocks/>
          </p:cNvSpPr>
          <p:nvPr/>
        </p:nvSpPr>
        <p:spPr>
          <a:xfrm>
            <a:off x="179512" y="1412776"/>
            <a:ext cx="8784976" cy="47133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smtClean="0"/>
              <a:t>아날로그 </a:t>
            </a:r>
            <a:r>
              <a:rPr lang="en-US" altLang="ko-KR" sz="1400" smtClean="0"/>
              <a:t>3</a:t>
            </a:r>
            <a:r>
              <a:rPr lang="ko-KR" altLang="en-US" sz="1400" smtClean="0"/>
              <a:t>핀 센서를</a:t>
            </a:r>
            <a:r>
              <a:rPr lang="en-US" altLang="ko-KR" sz="1400" smtClean="0"/>
              <a:t> </a:t>
            </a:r>
            <a:r>
              <a:rPr lang="ko-KR" altLang="en-US" sz="1400" smtClean="0"/>
              <a:t>아두이노 보드에 연결하는 방법</a:t>
            </a:r>
            <a:endParaRPr lang="ko-KR" altLang="en-US" sz="14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698717" y="3001999"/>
            <a:ext cx="2231268" cy="2335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370584" y="2700830"/>
            <a:ext cx="2231268" cy="2335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99592" y="2489350"/>
            <a:ext cx="1656184" cy="233561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아날로그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센서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2555776" y="3645024"/>
            <a:ext cx="1440160" cy="48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33254" y="284208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49281" y="413823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2555776" y="4293096"/>
            <a:ext cx="1440160" cy="11136"/>
          </a:xfrm>
          <a:prstGeom prst="straightConnector1">
            <a:avLst/>
          </a:prstGeom>
          <a:ln w="571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238864" y="3499306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</a:t>
            </a: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2555776" y="2996952"/>
            <a:ext cx="1440160" cy="11136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/>
          <p:cNvSpPr/>
          <p:nvPr/>
        </p:nvSpPr>
        <p:spPr>
          <a:xfrm>
            <a:off x="4068924" y="2473670"/>
            <a:ext cx="2231268" cy="2335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아두이노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보드의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아날로그 핀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77470" y="284939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93497" y="4145534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83080" y="3506610"/>
            <a:ext cx="287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88187" y="5412441"/>
            <a:ext cx="685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보드에는 총 </a:t>
            </a:r>
            <a:r>
              <a:rPr lang="en-US" altLang="ko-KR" sz="1400" dirty="0"/>
              <a:t>6</a:t>
            </a:r>
            <a:r>
              <a:rPr lang="ko-KR" altLang="en-US" sz="1400" dirty="0" smtClean="0"/>
              <a:t>개의 아날로그 핀</a:t>
            </a:r>
            <a:r>
              <a:rPr lang="en-US" altLang="ko-KR" sz="1400" dirty="0" smtClean="0"/>
              <a:t>(0</a:t>
            </a:r>
            <a:r>
              <a:rPr lang="ko-KR" altLang="en-US" sz="1400" dirty="0" smtClean="0"/>
              <a:t>번 핀 </a:t>
            </a:r>
            <a:r>
              <a:rPr lang="en-US" altLang="ko-KR" sz="1400" dirty="0" smtClean="0"/>
              <a:t>~ </a:t>
            </a:r>
            <a:r>
              <a:rPr lang="en-US" altLang="ko-KR" sz="1400" dirty="0"/>
              <a:t>5</a:t>
            </a:r>
            <a:r>
              <a:rPr lang="ko-KR" altLang="en-US" sz="1400" dirty="0" smtClean="0"/>
              <a:t>번 핀</a:t>
            </a:r>
            <a:r>
              <a:rPr lang="en-US" altLang="ko-KR" sz="1400" dirty="0" smtClean="0"/>
              <a:t>)</a:t>
            </a:r>
            <a:r>
              <a:rPr lang="ko-KR" altLang="en-US" sz="1400" dirty="0" err="1" smtClean="0"/>
              <a:t>이있으며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 제품에 따라서는 </a:t>
            </a:r>
            <a:r>
              <a:rPr lang="en-US" altLang="ko-KR" sz="1400" dirty="0" smtClean="0"/>
              <a:t>8</a:t>
            </a:r>
            <a:r>
              <a:rPr lang="ko-KR" altLang="en-US" sz="1400" dirty="0" smtClean="0"/>
              <a:t>개의 아날로그 핀으로 구성된 보드도 있습니다</a:t>
            </a:r>
            <a:r>
              <a:rPr lang="en-US" altLang="ko-KR" sz="1400" dirty="0" smtClean="0"/>
              <a:t>. </a:t>
            </a:r>
          </a:p>
        </p:txBody>
      </p:sp>
      <p:sp>
        <p:nvSpPr>
          <p:cNvPr id="52" name="오른쪽 중괄호 51"/>
          <p:cNvSpPr/>
          <p:nvPr/>
        </p:nvSpPr>
        <p:spPr>
          <a:xfrm rot="19002387">
            <a:off x="6594680" y="2044679"/>
            <a:ext cx="553492" cy="10785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7111495" y="1887148"/>
            <a:ext cx="12153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6~8</a:t>
            </a:r>
            <a:r>
              <a:rPr lang="ko-KR" altLang="en-US" sz="1400" smtClean="0"/>
              <a:t>개의 핀을</a:t>
            </a:r>
            <a:endParaRPr lang="en-US" altLang="ko-KR" sz="1400" dirty="0" smtClean="0"/>
          </a:p>
          <a:p>
            <a:r>
              <a:rPr lang="ko-KR" altLang="en-US" sz="1400" dirty="0" smtClean="0"/>
              <a:t>사용할 수</a:t>
            </a:r>
            <a:endParaRPr lang="en-US" altLang="ko-KR" sz="1400" dirty="0" smtClean="0"/>
          </a:p>
          <a:p>
            <a:r>
              <a:rPr lang="ko-KR" altLang="en-US" sz="1400" dirty="0" smtClean="0"/>
              <a:t>있습니다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65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아날로그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아날로그 값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217" y="1293813"/>
            <a:ext cx="762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아두이노에서</a:t>
            </a:r>
            <a:r>
              <a:rPr lang="ko-KR" altLang="en-US" sz="1400" dirty="0" smtClean="0"/>
              <a:t> 특별히 아날로그 센서 값을 읽고자 할 땐 다음과 같이 사용합니다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60420" y="1884905"/>
            <a:ext cx="128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analogRead</a:t>
            </a:r>
            <a:r>
              <a:rPr lang="en-US" altLang="ko-KR" sz="1400" dirty="0" smtClean="0"/>
              <a:t>(0);</a:t>
            </a:r>
            <a:endParaRPr lang="ko-KR" altLang="en-US" sz="1400" dirty="0"/>
          </a:p>
        </p:txBody>
      </p:sp>
      <p:sp>
        <p:nvSpPr>
          <p:cNvPr id="35" name="오른쪽 화살표 34"/>
          <p:cNvSpPr/>
          <p:nvPr/>
        </p:nvSpPr>
        <p:spPr>
          <a:xfrm>
            <a:off x="2688201" y="1884905"/>
            <a:ext cx="575859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80084" y="1884905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아날로그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번의 값을 읽어옵니다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777285" y="2924944"/>
            <a:ext cx="185980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void setup()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Serial.begin</a:t>
            </a:r>
            <a:r>
              <a:rPr lang="en-US" altLang="ko-KR" sz="1400" dirty="0" smtClean="0"/>
              <a:t>(57600);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void loop()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 = </a:t>
            </a:r>
            <a:r>
              <a:rPr lang="en-US" altLang="ko-KR" sz="1400" dirty="0" err="1" smtClean="0"/>
              <a:t>analogRead</a:t>
            </a:r>
            <a:r>
              <a:rPr lang="en-US" altLang="ko-KR" sz="1400" dirty="0" smtClean="0"/>
              <a:t>(0);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Serial.println</a:t>
            </a:r>
            <a:r>
              <a:rPr lang="en-US" altLang="ko-KR" sz="1400" dirty="0" smtClean="0"/>
              <a:t>(a);</a:t>
            </a:r>
          </a:p>
          <a:p>
            <a:r>
              <a:rPr lang="en-US" altLang="ko-KR" sz="1400" dirty="0" smtClean="0"/>
              <a:t>  delay(1000);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777285" y="2924944"/>
            <a:ext cx="1859805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오른쪽 화살표 39"/>
          <p:cNvSpPr/>
          <p:nvPr/>
        </p:nvSpPr>
        <p:spPr>
          <a:xfrm>
            <a:off x="3913189" y="3284984"/>
            <a:ext cx="792088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TextBox 40"/>
          <p:cNvSpPr txBox="1"/>
          <p:nvPr/>
        </p:nvSpPr>
        <p:spPr>
          <a:xfrm>
            <a:off x="425696" y="2924944"/>
            <a:ext cx="34874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프로그램 실행 시 한번 적용되는 </a:t>
            </a:r>
            <a:r>
              <a:rPr lang="en-US" altLang="ko-KR" sz="1400" dirty="0" smtClean="0"/>
              <a:t>setup</a:t>
            </a:r>
            <a:r>
              <a:rPr lang="ko-KR" altLang="en-US" sz="1400" dirty="0" smtClean="0"/>
              <a:t>문에</a:t>
            </a:r>
            <a:endParaRPr lang="en-US" altLang="ko-KR" sz="1400" dirty="0" smtClean="0"/>
          </a:p>
          <a:p>
            <a:r>
              <a:rPr lang="en-US" altLang="ko-KR" sz="1400" dirty="0" err="1" smtClean="0"/>
              <a:t>Serial.begin</a:t>
            </a:r>
            <a:r>
              <a:rPr lang="en-US" altLang="ko-KR" sz="1400" dirty="0" smtClean="0"/>
              <a:t>(57600);</a:t>
            </a:r>
            <a:r>
              <a:rPr lang="ko-KR" altLang="en-US" sz="1400" dirty="0" smtClean="0"/>
              <a:t>를 입력해줍니다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Serial.begin</a:t>
            </a:r>
            <a:r>
              <a:rPr lang="ko-KR" altLang="en-US" sz="1400" dirty="0" smtClean="0"/>
              <a:t>은 시리얼통신을 시작하고자</a:t>
            </a:r>
            <a:endParaRPr lang="en-US" altLang="ko-KR" sz="1400" dirty="0" smtClean="0"/>
          </a:p>
          <a:p>
            <a:r>
              <a:rPr lang="ko-KR" altLang="en-US" sz="1400" dirty="0" smtClean="0"/>
              <a:t>할 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사용해주는 명령어입니다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smtClean="0"/>
              <a:t>(57600)</a:t>
            </a:r>
            <a:r>
              <a:rPr lang="ko-KR" altLang="en-US" sz="1400" dirty="0" smtClean="0"/>
              <a:t>은 통신 속도입니다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703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아날로그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아날로그 값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217" y="1293813"/>
            <a:ext cx="762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아두이노에서</a:t>
            </a:r>
            <a:r>
              <a:rPr lang="ko-KR" altLang="en-US" sz="1400" dirty="0" smtClean="0"/>
              <a:t> 특별히 아날로그 센서 값을 읽고자 할 땐 다음과 같이 사용합니다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60420" y="1884905"/>
            <a:ext cx="128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analogRead</a:t>
            </a:r>
            <a:r>
              <a:rPr lang="en-US" altLang="ko-KR" sz="1400" dirty="0" smtClean="0"/>
              <a:t>(0);</a:t>
            </a:r>
            <a:endParaRPr lang="ko-KR" altLang="en-US" sz="1400" dirty="0"/>
          </a:p>
        </p:txBody>
      </p:sp>
      <p:sp>
        <p:nvSpPr>
          <p:cNvPr id="35" name="오른쪽 화살표 34"/>
          <p:cNvSpPr/>
          <p:nvPr/>
        </p:nvSpPr>
        <p:spPr>
          <a:xfrm>
            <a:off x="2688201" y="1884905"/>
            <a:ext cx="575859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80084" y="1884905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아날로그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번의 값을 읽어옵니다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053272" y="2839154"/>
            <a:ext cx="185980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void setup()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Serial.begin</a:t>
            </a:r>
            <a:r>
              <a:rPr lang="en-US" altLang="ko-KR" sz="1400" dirty="0" smtClean="0"/>
              <a:t>(57600);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void loop()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 = </a:t>
            </a:r>
            <a:r>
              <a:rPr lang="en-US" altLang="ko-KR" sz="1400" dirty="0" err="1" smtClean="0"/>
              <a:t>analogRead</a:t>
            </a:r>
            <a:r>
              <a:rPr lang="en-US" altLang="ko-KR" sz="1400" dirty="0" smtClean="0"/>
              <a:t>(0);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Serial.println</a:t>
            </a:r>
            <a:r>
              <a:rPr lang="en-US" altLang="ko-KR" sz="1400" dirty="0" smtClean="0"/>
              <a:t>(a);</a:t>
            </a:r>
          </a:p>
          <a:p>
            <a:r>
              <a:rPr lang="en-US" altLang="ko-KR" sz="1400" dirty="0" smtClean="0"/>
              <a:t>  delay(1000);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053272" y="3991283"/>
            <a:ext cx="1859805" cy="10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오른쪽 화살표 19"/>
          <p:cNvSpPr/>
          <p:nvPr/>
        </p:nvSpPr>
        <p:spPr>
          <a:xfrm>
            <a:off x="5261184" y="3746514"/>
            <a:ext cx="792088" cy="43204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/>
          <p:cNvSpPr/>
          <p:nvPr/>
        </p:nvSpPr>
        <p:spPr>
          <a:xfrm>
            <a:off x="471686" y="3041377"/>
            <a:ext cx="518043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센서값을</a:t>
            </a:r>
            <a:r>
              <a:rPr lang="ko-KR" altLang="en-US" sz="1400" dirty="0" smtClean="0"/>
              <a:t> 계속 읽기 위해 </a:t>
            </a:r>
            <a:r>
              <a:rPr lang="en-US" altLang="ko-KR" sz="1400" dirty="0" smtClean="0"/>
              <a:t>loop()</a:t>
            </a:r>
            <a:r>
              <a:rPr lang="ko-KR" altLang="en-US" sz="1400" dirty="0" smtClean="0"/>
              <a:t>문을 사용합니다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</a:t>
            </a:r>
            <a:r>
              <a:rPr lang="ko-KR" altLang="en-US" sz="1400" dirty="0" smtClean="0"/>
              <a:t>는 </a:t>
            </a:r>
            <a:r>
              <a:rPr lang="en-US" altLang="ko-KR" sz="1400" dirty="0" err="1" smtClean="0"/>
              <a:t>int</a:t>
            </a:r>
            <a:r>
              <a:rPr lang="ko-KR" altLang="en-US" sz="1400" dirty="0" smtClean="0"/>
              <a:t>라는 데이터 타입을 가지고 와서</a:t>
            </a:r>
            <a:endParaRPr lang="en-US" altLang="ko-KR" sz="1400" dirty="0" smtClean="0"/>
          </a:p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라는 이름을 지정해줍니다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조도 센서가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번 핀에 있으니</a:t>
            </a:r>
            <a:endParaRPr lang="en-US" altLang="ko-KR" sz="1400" dirty="0" smtClean="0"/>
          </a:p>
          <a:p>
            <a:r>
              <a:rPr lang="en-US" altLang="ko-KR" sz="1400" dirty="0" err="1" smtClean="0"/>
              <a:t>analogRead</a:t>
            </a:r>
            <a:r>
              <a:rPr lang="en-US" altLang="ko-KR" sz="1400" dirty="0" smtClean="0"/>
              <a:t>(0);</a:t>
            </a:r>
            <a:r>
              <a:rPr lang="ko-KR" altLang="en-US" sz="1400" dirty="0" smtClean="0"/>
              <a:t>의 명령어를 사용합니다</a:t>
            </a:r>
            <a:r>
              <a:rPr lang="en-US" altLang="ko-KR" sz="1400" dirty="0" smtClean="0"/>
              <a:t>.</a:t>
            </a:r>
          </a:p>
          <a:p>
            <a:r>
              <a:rPr lang="en-US" altLang="ko-KR" sz="1400" dirty="0" err="1" smtClean="0"/>
              <a:t>Serial.println</a:t>
            </a:r>
            <a:r>
              <a:rPr lang="en-US" altLang="ko-KR" sz="1400" dirty="0" smtClean="0"/>
              <a:t>(a);</a:t>
            </a:r>
            <a:r>
              <a:rPr lang="ko-KR" altLang="en-US" sz="1400" dirty="0" smtClean="0"/>
              <a:t>를 입력하면 변수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의 값을</a:t>
            </a:r>
            <a:endParaRPr lang="en-US" altLang="ko-KR" sz="1400" dirty="0" smtClean="0"/>
          </a:p>
          <a:p>
            <a:r>
              <a:rPr lang="ko-KR" altLang="en-US" sz="1400" dirty="0" smtClean="0"/>
              <a:t>모니터링 할 수 있습니다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1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아날로그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아날로그 값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217" y="1293813"/>
            <a:ext cx="7624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아두이노에서</a:t>
            </a:r>
            <a:r>
              <a:rPr lang="ko-KR" altLang="en-US" sz="1400" dirty="0" smtClean="0"/>
              <a:t> 특별히 아날로그 센서 값을 읽고자 할 땐 다음과 같이 사용합니다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960420" y="1884905"/>
            <a:ext cx="1287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/>
              <a:t>analogRead</a:t>
            </a:r>
            <a:r>
              <a:rPr lang="en-US" altLang="ko-KR" sz="1400" dirty="0" smtClean="0"/>
              <a:t>(0);</a:t>
            </a:r>
            <a:endParaRPr lang="ko-KR" altLang="en-US" sz="1400" dirty="0"/>
          </a:p>
        </p:txBody>
      </p:sp>
      <p:sp>
        <p:nvSpPr>
          <p:cNvPr id="35" name="오른쪽 화살표 34"/>
          <p:cNvSpPr/>
          <p:nvPr/>
        </p:nvSpPr>
        <p:spPr>
          <a:xfrm>
            <a:off x="2688201" y="1884905"/>
            <a:ext cx="575859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/>
          <p:cNvSpPr txBox="1"/>
          <p:nvPr/>
        </p:nvSpPr>
        <p:spPr>
          <a:xfrm>
            <a:off x="3480084" y="1884905"/>
            <a:ext cx="2775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아날로그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번의 값을 읽어옵니다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3063999" y="2420888"/>
            <a:ext cx="1859805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void setup()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Serial.begin</a:t>
            </a:r>
            <a:r>
              <a:rPr lang="en-US" altLang="ko-KR" sz="1400" dirty="0" smtClean="0"/>
              <a:t>(57600);</a:t>
            </a:r>
          </a:p>
          <a:p>
            <a:r>
              <a:rPr lang="en-US" altLang="ko-KR" sz="1400" dirty="0" smtClean="0"/>
              <a:t>}</a:t>
            </a:r>
          </a:p>
          <a:p>
            <a:r>
              <a:rPr lang="en-US" altLang="ko-KR" sz="1400" dirty="0" smtClean="0"/>
              <a:t>void loop()</a:t>
            </a:r>
          </a:p>
          <a:p>
            <a:r>
              <a:rPr lang="en-US" altLang="ko-KR" sz="1400" dirty="0" smtClean="0"/>
              <a:t>{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 = </a:t>
            </a:r>
            <a:r>
              <a:rPr lang="en-US" altLang="ko-KR" sz="1400" dirty="0" err="1" smtClean="0"/>
              <a:t>analogRead</a:t>
            </a:r>
            <a:r>
              <a:rPr lang="en-US" altLang="ko-KR" sz="1400" dirty="0" smtClean="0"/>
              <a:t>(0);</a:t>
            </a:r>
          </a:p>
          <a:p>
            <a:r>
              <a:rPr lang="en-US" altLang="ko-KR" sz="1400" dirty="0" smtClean="0"/>
              <a:t>  </a:t>
            </a:r>
            <a:r>
              <a:rPr lang="en-US" altLang="ko-KR" sz="1400" dirty="0" err="1" smtClean="0"/>
              <a:t>Serial.println</a:t>
            </a:r>
            <a:r>
              <a:rPr lang="en-US" altLang="ko-KR" sz="1400" dirty="0" smtClean="0"/>
              <a:t>(a);</a:t>
            </a:r>
          </a:p>
          <a:p>
            <a:r>
              <a:rPr lang="en-US" altLang="ko-KR" sz="1400" dirty="0" smtClean="0"/>
              <a:t>  delay(1000);</a:t>
            </a:r>
          </a:p>
          <a:p>
            <a:r>
              <a:rPr lang="en-US" altLang="ko-KR" sz="1400" dirty="0" smtClean="0"/>
              <a:t>}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2559943" y="2903698"/>
            <a:ext cx="504056" cy="2160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1030251" y="2750100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통신 속도를</a:t>
            </a:r>
            <a:endParaRPr lang="en-US" altLang="ko-KR" sz="1400" dirty="0" smtClean="0"/>
          </a:p>
          <a:p>
            <a:r>
              <a:rPr lang="en-US" altLang="ko-KR" sz="1400" dirty="0" smtClean="0"/>
              <a:t>57600</a:t>
            </a:r>
            <a:r>
              <a:rPr lang="ko-KR" altLang="en-US" sz="1400" dirty="0" smtClean="0"/>
              <a:t>으로 설정</a:t>
            </a:r>
            <a:endParaRPr lang="ko-KR" altLang="en-US" sz="1400" dirty="0"/>
          </a:p>
        </p:txBody>
      </p:sp>
      <p:sp>
        <p:nvSpPr>
          <p:cNvPr id="29" name="오른쪽 화살표 설명선 28"/>
          <p:cNvSpPr/>
          <p:nvPr/>
        </p:nvSpPr>
        <p:spPr>
          <a:xfrm>
            <a:off x="3195612" y="3732194"/>
            <a:ext cx="3456384" cy="256527"/>
          </a:xfrm>
          <a:prstGeom prst="rightArrowCallout">
            <a:avLst>
              <a:gd name="adj1" fmla="val 25000"/>
              <a:gd name="adj2" fmla="val 21287"/>
              <a:gd name="adj3" fmla="val 125252"/>
              <a:gd name="adj4" fmla="val 660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6651996" y="3598847"/>
            <a:ext cx="2012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아날로그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번 값을 읽어</a:t>
            </a:r>
            <a:endParaRPr lang="en-US" altLang="ko-KR" sz="1400" dirty="0" smtClean="0"/>
          </a:p>
          <a:p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a</a:t>
            </a:r>
            <a:r>
              <a:rPr lang="ko-KR" altLang="en-US" sz="1400" dirty="0" smtClean="0"/>
              <a:t>에 저장</a:t>
            </a:r>
            <a:endParaRPr lang="en-US" altLang="ko-KR" sz="1400" dirty="0" smtClean="0"/>
          </a:p>
        </p:txBody>
      </p:sp>
      <p:sp>
        <p:nvSpPr>
          <p:cNvPr id="31" name="오른쪽 화살표 설명선 30"/>
          <p:cNvSpPr/>
          <p:nvPr/>
        </p:nvSpPr>
        <p:spPr>
          <a:xfrm rot="10800000">
            <a:off x="2017166" y="4018797"/>
            <a:ext cx="3446977" cy="513055"/>
          </a:xfrm>
          <a:prstGeom prst="rightArrowCallout">
            <a:avLst>
              <a:gd name="adj1" fmla="val 25000"/>
              <a:gd name="adj2" fmla="val 16146"/>
              <a:gd name="adj3" fmla="val 125252"/>
              <a:gd name="adj4" fmla="val 6605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7663" y="4121435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</a:t>
            </a:r>
            <a:r>
              <a:rPr lang="ko-KR" altLang="en-US" sz="1400" dirty="0" smtClean="0"/>
              <a:t>값을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초마다 출력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524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아날로그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시리얼 모니터링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30" y="1455848"/>
            <a:ext cx="3560956" cy="460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직사각형 36"/>
          <p:cNvSpPr/>
          <p:nvPr/>
        </p:nvSpPr>
        <p:spPr>
          <a:xfrm>
            <a:off x="2981926" y="181588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8" name="오른쪽 화살표 37"/>
          <p:cNvSpPr/>
          <p:nvPr/>
        </p:nvSpPr>
        <p:spPr>
          <a:xfrm rot="10800000">
            <a:off x="3990038" y="1779884"/>
            <a:ext cx="576064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4710118" y="1806596"/>
            <a:ext cx="285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업로드 이후 시리얼 모니터를 클릭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801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012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01. </a:t>
            </a:r>
            <a:r>
              <a:rPr lang="ko-KR" altLang="en-US" b="1" dirty="0" smtClean="0"/>
              <a:t>아날로그 명령어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시리얼 모니터링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88840"/>
            <a:ext cx="4951111" cy="383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427984" y="5517232"/>
            <a:ext cx="918663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TextBox 16"/>
          <p:cNvSpPr txBox="1"/>
          <p:nvPr/>
        </p:nvSpPr>
        <p:spPr>
          <a:xfrm>
            <a:off x="2483768" y="5949280"/>
            <a:ext cx="534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void setup</a:t>
            </a:r>
            <a:r>
              <a:rPr lang="ko-KR" altLang="en-US" sz="1400" dirty="0" smtClean="0">
                <a:solidFill>
                  <a:srgbClr val="FF0000"/>
                </a:solidFill>
              </a:rPr>
              <a:t>에서 입력한 </a:t>
            </a:r>
            <a:r>
              <a:rPr lang="en-US" altLang="ko-KR" sz="1400" dirty="0" err="1">
                <a:solidFill>
                  <a:srgbClr val="FF0000"/>
                </a:solidFill>
              </a:rPr>
              <a:t>s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erial.begin</a:t>
            </a:r>
            <a:r>
              <a:rPr lang="en-US" altLang="ko-KR" sz="1400" dirty="0" smtClean="0">
                <a:solidFill>
                  <a:srgbClr val="FF0000"/>
                </a:solidFill>
              </a:rPr>
              <a:t>(57600);</a:t>
            </a:r>
            <a:r>
              <a:rPr lang="ko-KR" altLang="en-US" sz="1400" dirty="0" smtClean="0">
                <a:solidFill>
                  <a:srgbClr val="FF0000"/>
                </a:solidFill>
              </a:rPr>
              <a:t>으로</a:t>
            </a:r>
            <a:r>
              <a:rPr lang="en-US" altLang="ko-KR" sz="1400" dirty="0" smtClean="0">
                <a:solidFill>
                  <a:srgbClr val="FF0000"/>
                </a:solidFill>
              </a:rPr>
              <a:t> </a:t>
            </a:r>
            <a:r>
              <a:rPr lang="ko-KR" altLang="en-US" sz="1400" dirty="0" smtClean="0">
                <a:solidFill>
                  <a:srgbClr val="FF0000"/>
                </a:solidFill>
              </a:rPr>
              <a:t>설정을 확인합니다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8" name="아래쪽 화살표 17"/>
          <p:cNvSpPr/>
          <p:nvPr/>
        </p:nvSpPr>
        <p:spPr>
          <a:xfrm rot="5400000">
            <a:off x="5094619" y="2780928"/>
            <a:ext cx="504056" cy="108012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152127" y="307660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센서의 값의 변화를</a:t>
            </a:r>
            <a:endParaRPr lang="en-US" altLang="ko-KR" sz="1400" dirty="0" smtClean="0"/>
          </a:p>
          <a:p>
            <a:r>
              <a:rPr lang="ko-KR" altLang="en-US" sz="1400" dirty="0" smtClean="0"/>
              <a:t>확인 할 수 있습니다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577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2759</TotalTime>
  <Words>878</Words>
  <Application>Microsoft Office PowerPoint</Application>
  <PresentationFormat>화면 슬라이드 쇼(4:3)</PresentationFormat>
  <Paragraphs>215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나눔고딕</vt:lpstr>
      <vt:lpstr>맑은 고딕</vt:lpstr>
      <vt:lpstr>-윤고딕330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343</cp:revision>
  <cp:lastPrinted>2016-11-01T05:57:52Z</cp:lastPrinted>
  <dcterms:created xsi:type="dcterms:W3CDTF">2016-05-19T08:11:56Z</dcterms:created>
  <dcterms:modified xsi:type="dcterms:W3CDTF">2018-08-02T02:35:53Z</dcterms:modified>
</cp:coreProperties>
</file>