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1" r:id="rId2"/>
    <p:sldId id="312" r:id="rId3"/>
    <p:sldId id="322" r:id="rId4"/>
    <p:sldId id="323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24" r:id="rId13"/>
    <p:sldId id="333" r:id="rId14"/>
    <p:sldId id="334" r:id="rId15"/>
    <p:sldId id="335" r:id="rId16"/>
    <p:sldId id="325" r:id="rId17"/>
    <p:sldId id="336" r:id="rId18"/>
    <p:sldId id="337" r:id="rId19"/>
    <p:sldId id="338" r:id="rId20"/>
    <p:sldId id="321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240" autoAdjust="0"/>
  </p:normalViewPr>
  <p:slideViewPr>
    <p:cSldViewPr snapToGrid="0">
      <p:cViewPr varScale="1">
        <p:scale>
          <a:sx n="109" d="100"/>
          <a:sy n="109" d="100"/>
        </p:scale>
        <p:origin x="2016" y="114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65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71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2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21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35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73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91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6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2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2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936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2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95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4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1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jrc.com/teensy/td_libs_AltSoftSerial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rduino.cc/en/Reference/SoftwareSerial" TargetMode="External"/><Relationship Id="rId4" Type="http://schemas.openxmlformats.org/officeDocument/2006/relationships/hyperlink" Target="http://arduiniana.org/libraries/newsoftseria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7.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시리얼 통신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Software </a:t>
            </a:r>
            <a:r>
              <a:rPr lang="en-US" altLang="ko-KR" sz="1400" dirty="0" smtClean="0">
                <a:latin typeface="+mn-ea"/>
              </a:rPr>
              <a:t>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- </a:t>
            </a:r>
            <a:r>
              <a:rPr lang="en-US" altLang="ko-KR" sz="1400" dirty="0" err="1"/>
              <a:t>SoftwareSerial</a:t>
            </a:r>
            <a:r>
              <a:rPr lang="en-US" altLang="ko-KR" sz="1400" dirty="0"/>
              <a:t> </a:t>
            </a:r>
            <a:r>
              <a:rPr lang="ko-KR" altLang="en-US" sz="1400" dirty="0"/>
              <a:t>을 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677275"/>
            <a:ext cx="8135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이란 디지털 핀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개를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(0, 1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번을 제외한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이용해서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하는 방법을 말합니다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그리고 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Serial.xxx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함수들을 대신할 수 있도록 전용의 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 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라이브러리가 제공되고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블루투스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모듈을 보통 이런 방법으로 사용합니다</a:t>
            </a:r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7" y="2661535"/>
            <a:ext cx="81359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여기서는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에서 받은 데이터는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블루투스로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보내주고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블루투스에서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받은 데이터는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보내주도록 작성된 겁니다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일단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아래 두 라인을 파일 제일 위에 선언해서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파일에서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사용가능하도록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설정해줍니다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#include &lt;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SoftwareSerial.h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&gt;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mySerial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(10, 11);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여기서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mySerial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(10, 11)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부분이 중요합니다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이렇게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선언하면 이후 코드에서는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mySerial.xxx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형태로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함수들을 사용할 수 있습니다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10-11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모듈의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RX, TX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핀을 연결한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디지털 핀 번호입니다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소스코드에서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mySerial.xxx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사용한 코드들이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10, 11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번 핀으로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통신을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하기 위한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함수들입니다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b="0" i="0" dirty="0">
              <a:solidFill>
                <a:srgbClr val="50505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4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Software </a:t>
            </a:r>
            <a:r>
              <a:rPr lang="en-US" altLang="ko-KR" sz="1400" dirty="0" smtClean="0">
                <a:latin typeface="+mn-ea"/>
              </a:rPr>
              <a:t>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– 0,1</a:t>
            </a:r>
            <a:r>
              <a:rPr lang="ko-KR" altLang="en-US" sz="1400" dirty="0" smtClean="0"/>
              <a:t>번 </a:t>
            </a:r>
            <a:r>
              <a:rPr lang="en-US" altLang="ko-KR" sz="1400" dirty="0" err="1" smtClean="0"/>
              <a:t>HardwareSerial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을 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8" y="1944921"/>
            <a:ext cx="81359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와의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연결없이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독립적으로 동작한다면 굳이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사용하지 않아도 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그냥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0, 1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번 핀에 모듈을 물려서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Serial.xxx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함수들을 사용하면 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20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단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아래 주의사항만 지키면 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소스코드를 업로드 할 때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0, 1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번 핀이 다른 모듈에 의해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사용 중이면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안됩니다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따라서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0, 1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번 핀에 연결된 모듈을 제거하고 소스코드를 업로드 한 다음 다시 연결하고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리셋해야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일부 보드에서는 굳이 모듈을 제거하지 않고도 업로드가 가능하도록 지원하기도 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.)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–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통신에 문제가 있을 경우 문제가 되는 곳을 추적할 방법이 없으므로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을 사용해서 소스코드를 안정화 시킨 다음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Hardware serial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로 바꿔주는 것이 좋습니다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 </a:t>
            </a:r>
            <a:endParaRPr lang="ko-KR" altLang="en-US" sz="1200" b="0" i="0" dirty="0">
              <a:solidFill>
                <a:srgbClr val="50505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3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I2C (Inter-Integrated Circuit</a:t>
            </a:r>
            <a:r>
              <a:rPr lang="en-US" altLang="ko-KR" sz="1400" dirty="0" smtClean="0">
                <a:latin typeface="+mn-ea"/>
              </a:rPr>
              <a:t>)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817275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I2C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는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필리스에서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개발한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시그널 핀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개를 사용해서 여러 장치들과 통신하게 해주는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1:N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 표준입니다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TWI(Two Wire Interface), eye-squared-see, Inter IC Control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이라고도 불립니다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클럭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시그널을 전송하는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SCL(Serial 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CLock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핀과 데이터 전송을 위한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SDA(Serial 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DAta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핀을 사용합니다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연결이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간단한데 비해 데이터 전송을 위해 하나의 커넥션만 사용하므로 데이터는 한번에 한 방향으로만 전송됩니다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양방향 전송을 할 경우 속도가 느려지는 단점이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고속의 데이터가 필요치 않은 센서 모듈들을 연결할 때 자주 사용됩니다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아두이노가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I2C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마스터가 되고 다른 모듈들이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I2C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슬레이브가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I2C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슬레이브들은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고유의 식별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ID(Address)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가지고 있으며 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address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통하여 원하는 모듈에 데이터를 전송합니다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UNO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에서는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I2C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용으로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SDA-Analog 4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번 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SCL-Analog 5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번 핀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이 예약되어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Mega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보드에서는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SDA-Digital 20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SCL-Digital 21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 핀이 예약되어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보통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I2C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지원하는 디바이스는 다음의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4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핀을 가지고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 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VCC / GND / SDA / SCL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I2C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위해서는 전용 라이브러리를 설치해야 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 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505050"/>
                </a:solidFill>
                <a:latin typeface="+mn-ea"/>
              </a:rPr>
              <a:t>#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include &lt;</a:t>
            </a:r>
            <a:r>
              <a:rPr lang="en-US" altLang="ko-KR" sz="1200" b="1" dirty="0" err="1">
                <a:solidFill>
                  <a:srgbClr val="505050"/>
                </a:solidFill>
                <a:latin typeface="+mn-ea"/>
              </a:rPr>
              <a:t>Wire.h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&gt;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 를 선언함으로써 사용할 수 있으며 표준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스트림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클래스를 상속하므로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read(), write(), print()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등의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함수명을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사용할 수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  <a:endParaRPr lang="en-US" altLang="ko-KR" sz="1200" b="0" i="0" dirty="0">
              <a:solidFill>
                <a:srgbClr val="50505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387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>
                <a:latin typeface="+mn-ea"/>
              </a:rPr>
              <a:t>I2C (Inter-Integrated Circuit) </a:t>
            </a:r>
            <a:r>
              <a:rPr lang="ko-KR" altLang="en-US" sz="1400">
                <a:latin typeface="+mn-ea"/>
              </a:rPr>
              <a:t>내용입니다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– I2C</a:t>
            </a:r>
            <a:r>
              <a:rPr lang="ko-KR" altLang="en-US" sz="1400" dirty="0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8" y="1766980"/>
            <a:ext cx="81359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Master</a:t>
            </a:r>
          </a:p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#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include &lt;</a:t>
            </a:r>
            <a:r>
              <a:rPr lang="en-US" altLang="ko-KR" sz="1200" dirty="0" err="1">
                <a:solidFill>
                  <a:srgbClr val="8F8E8E"/>
                </a:solidFill>
                <a:latin typeface="+mn-ea"/>
              </a:rPr>
              <a:t>Wire.h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#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define SLAVE 4 //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슬레이브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주소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setup() {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Wire.begin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Wire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라이브러리 초기화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Serial.begin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9600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직렬 통신 </a:t>
            </a:r>
            <a:r>
              <a:rPr lang="ko-KR" altLang="en-US" sz="1200" dirty="0" smtClean="0">
                <a:solidFill>
                  <a:srgbClr val="8F8E8E"/>
                </a:solidFill>
                <a:latin typeface="+mn-ea"/>
              </a:rPr>
              <a:t>초기화</a:t>
            </a:r>
            <a:endParaRPr lang="en-US" altLang="ko-KR" sz="1200" dirty="0" smtClean="0">
              <a:solidFill>
                <a:srgbClr val="8F8E8E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Serial.println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"I2C"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} </a:t>
            </a:r>
          </a:p>
          <a:p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loop() {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i2c_communication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슬레이브로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데이터 요구 및 수신 데이터 처리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delay(</a:t>
            </a:r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1000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}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i2c_communication() 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Wire.requestFrom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(SLAVE,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1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바이트 크기의 데이터 </a:t>
            </a:r>
            <a:r>
              <a:rPr lang="ko-KR" altLang="en-US" sz="1200" dirty="0" smtClean="0">
                <a:solidFill>
                  <a:srgbClr val="8F8E8E"/>
                </a:solidFill>
                <a:latin typeface="+mn-ea"/>
              </a:rPr>
              <a:t>요청</a:t>
            </a:r>
            <a:endParaRPr lang="en-US" altLang="ko-KR" sz="1200" dirty="0" smtClean="0">
              <a:solidFill>
                <a:srgbClr val="8F8E8E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8F8E8E"/>
                </a:solidFill>
                <a:latin typeface="+mn-ea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c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Wire.read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수신 데이터 읽기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Serial.println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(c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수신 데이터 출력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} </a:t>
            </a:r>
            <a:r>
              <a:rPr lang="ko-KR" altLang="en-US" sz="1200" dirty="0">
                <a:latin typeface="+mn-ea"/>
              </a:rPr>
              <a:t/>
            </a:r>
            <a:br>
              <a:rPr lang="ko-KR" altLang="en-US" sz="1200" dirty="0">
                <a:latin typeface="+mn-ea"/>
              </a:rPr>
            </a:b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9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>
                <a:latin typeface="+mn-ea"/>
              </a:rPr>
              <a:t>I2C (Inter-Integrated Circuit) </a:t>
            </a:r>
            <a:r>
              <a:rPr lang="ko-KR" altLang="en-US" sz="1400">
                <a:latin typeface="+mn-ea"/>
              </a:rPr>
              <a:t>내용입니다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– I2C</a:t>
            </a:r>
            <a:r>
              <a:rPr lang="ko-KR" altLang="en-US" sz="1400" dirty="0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8" y="1766980"/>
            <a:ext cx="81359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Slave</a:t>
            </a:r>
          </a:p>
          <a:p>
            <a:r>
              <a:rPr lang="en-US" altLang="ko-KR" sz="1200" dirty="0">
                <a:latin typeface="+mn-ea"/>
              </a:rPr>
              <a:t>#include &lt;</a:t>
            </a:r>
            <a:r>
              <a:rPr lang="en-US" altLang="ko-KR" sz="1200" dirty="0" err="1">
                <a:latin typeface="+mn-ea"/>
              </a:rPr>
              <a:t>Wire.h</a:t>
            </a:r>
            <a:r>
              <a:rPr lang="en-US" altLang="ko-KR" sz="1200" dirty="0">
                <a:latin typeface="+mn-ea"/>
              </a:rPr>
              <a:t>&gt;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#</a:t>
            </a:r>
            <a:r>
              <a:rPr lang="en-US" altLang="ko-KR" sz="1200" b="1" dirty="0">
                <a:latin typeface="+mn-ea"/>
              </a:rPr>
              <a:t>define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SLAVE 4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byte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count = 'A'; // </a:t>
            </a:r>
            <a:r>
              <a:rPr lang="ko-KR" altLang="en-US" sz="1200" dirty="0">
                <a:latin typeface="+mn-ea"/>
              </a:rPr>
              <a:t>카운터 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void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setup() {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en-US" altLang="ko-KR" sz="1200" dirty="0">
                <a:latin typeface="+mn-ea"/>
              </a:rPr>
              <a:t>Wire </a:t>
            </a:r>
            <a:r>
              <a:rPr lang="ko-KR" altLang="en-US" sz="1200" dirty="0">
                <a:latin typeface="+mn-ea"/>
              </a:rPr>
              <a:t>라이브러리 초기화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// </a:t>
            </a:r>
            <a:r>
              <a:rPr lang="ko-KR" altLang="en-US" sz="1200" dirty="0" err="1">
                <a:latin typeface="+mn-ea"/>
              </a:rPr>
              <a:t>슬레이브로</a:t>
            </a:r>
            <a:r>
              <a:rPr lang="ko-KR" altLang="en-US" sz="1200" dirty="0">
                <a:latin typeface="+mn-ea"/>
              </a:rPr>
              <a:t> 참여하기 위해서는 주소를 지정해야 한다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Wire.begin</a:t>
            </a:r>
            <a:r>
              <a:rPr lang="en-US" altLang="ko-KR" sz="1200" dirty="0" smtClean="0">
                <a:latin typeface="+mn-ea"/>
              </a:rPr>
              <a:t>(SLAVE</a:t>
            </a:r>
            <a:r>
              <a:rPr lang="en-US" altLang="ko-KR" sz="1200" dirty="0">
                <a:latin typeface="+mn-ea"/>
              </a:rPr>
              <a:t>); // </a:t>
            </a:r>
            <a:r>
              <a:rPr lang="ko-KR" altLang="en-US" sz="1200" dirty="0">
                <a:latin typeface="+mn-ea"/>
              </a:rPr>
              <a:t>마스터의 데이터 전송 요구가 있을 때 처리할 함수 </a:t>
            </a:r>
            <a:r>
              <a:rPr lang="ko-KR" altLang="en-US" sz="1200" dirty="0" smtClean="0">
                <a:latin typeface="+mn-ea"/>
              </a:rPr>
              <a:t>등록</a:t>
            </a:r>
            <a:endParaRPr lang="en-US" altLang="ko-KR" sz="1200" dirty="0" smtClean="0">
              <a:latin typeface="+mn-ea"/>
            </a:endParaRPr>
          </a:p>
          <a:p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Wire.onRequest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sendToMaster</a:t>
            </a:r>
            <a:r>
              <a:rPr lang="en-US" altLang="ko-KR" sz="1200" dirty="0">
                <a:latin typeface="+mn-ea"/>
              </a:rPr>
              <a:t>);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 </a:t>
            </a: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void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loop () </a:t>
            </a:r>
            <a:r>
              <a:rPr lang="en-US" altLang="ko-KR" sz="1200" dirty="0" smtClean="0">
                <a:latin typeface="+mn-ea"/>
              </a:rPr>
              <a:t>{</a:t>
            </a:r>
          </a:p>
          <a:p>
            <a:r>
              <a:rPr lang="en-US" altLang="ko-KR" sz="1200" dirty="0" smtClean="0">
                <a:latin typeface="+mn-ea"/>
              </a:rPr>
              <a:t>} </a:t>
            </a:r>
          </a:p>
          <a:p>
            <a:endParaRPr lang="en-US" altLang="ko-KR" sz="1200" b="1" dirty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void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err="1">
                <a:latin typeface="+mn-ea"/>
              </a:rPr>
              <a:t>sendToMaster</a:t>
            </a:r>
            <a:r>
              <a:rPr lang="en-US" altLang="ko-KR" sz="1200" dirty="0">
                <a:latin typeface="+mn-ea"/>
              </a:rPr>
              <a:t>() { 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err="1" smtClean="0">
                <a:latin typeface="+mn-ea"/>
              </a:rPr>
              <a:t>Wire.write</a:t>
            </a:r>
            <a:r>
              <a:rPr lang="en-US" altLang="ko-KR" sz="1200" dirty="0">
                <a:latin typeface="+mn-ea"/>
              </a:rPr>
              <a:t>(++count); // </a:t>
            </a:r>
            <a:r>
              <a:rPr lang="ko-KR" altLang="en-US" sz="1200" dirty="0">
                <a:latin typeface="+mn-ea"/>
              </a:rPr>
              <a:t>카운터 값을 증가시키고 마스터로 전송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if</a:t>
            </a:r>
            <a:r>
              <a:rPr lang="en-US" altLang="ko-KR" sz="1200" dirty="0" smtClean="0">
                <a:latin typeface="+mn-ea"/>
              </a:rPr>
              <a:t>(count </a:t>
            </a:r>
            <a:r>
              <a:rPr lang="en-US" altLang="ko-KR" sz="1200" dirty="0">
                <a:latin typeface="+mn-ea"/>
              </a:rPr>
              <a:t>&gt;= 'z'){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count </a:t>
            </a:r>
            <a:r>
              <a:rPr lang="en-US" altLang="ko-KR" sz="1200" dirty="0">
                <a:latin typeface="+mn-ea"/>
              </a:rPr>
              <a:t>= 'A</a:t>
            </a:r>
            <a:r>
              <a:rPr lang="en-US" altLang="ko-KR" sz="1200" dirty="0" smtClean="0">
                <a:latin typeface="+mn-ea"/>
              </a:rPr>
              <a:t>';</a:t>
            </a:r>
          </a:p>
          <a:p>
            <a:r>
              <a:rPr lang="en-US" altLang="ko-KR" sz="1200" dirty="0" smtClean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}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72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>
                <a:latin typeface="+mn-ea"/>
              </a:rPr>
              <a:t>I2C (Inter-Integrated Circuit) </a:t>
            </a:r>
            <a:r>
              <a:rPr lang="ko-KR" altLang="en-US" sz="1400">
                <a:latin typeface="+mn-ea"/>
              </a:rPr>
              <a:t>내용입니다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– I2C</a:t>
            </a:r>
            <a:r>
              <a:rPr lang="ko-KR" altLang="en-US" sz="1400" dirty="0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319" y="1598019"/>
            <a:ext cx="7849072" cy="498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마스터가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슬레이브에게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요청을 할 경우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슬레이브에서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 1byte의 알파벳 'A'부터 1증가시킨 후 마스터로 전송합니다. 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 Wire 라이브러리 초기화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참여하기 위해서는 주소를 지정해야 한다.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Wire.begin(SLAVE);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 마스터의 데이터 전송 요구가 있을 때 처리할 함수 등록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Wire.onRequest(sendToMaster);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 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슬레이브는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자신의 주소를 설정하고 마스터의 요청을 기다립니다.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8F8E8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마스터의 요청이 들어왔을 경우 sendToMaster 함수를 실행 합니다. 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Wire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begin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();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Wire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라이브러리 초기화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마스터는 자신의 주소를 따로 설정할 필요 없이 Wire 라이브러리만 초기화 시켜주면 됩니다.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 </a:t>
            </a:r>
            <a:endParaRPr kumimoji="0" lang="ko-KR" altLang="ko-KR" sz="1200" b="1" i="0" u="none" strike="noStrike" cap="none" normalizeH="0" baseline="0" dirty="0" smtClean="0">
              <a:ln>
                <a:noFill/>
              </a:ln>
              <a:solidFill>
                <a:srgbClr val="8F8E8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void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loop() {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i2c_communication();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데이터 요구 및 수신 데이터 처리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delay(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1000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}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void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i2c_communication() {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Wire.requestFrom(SLAVE,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);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 1 바이트 크기의 데이터 요청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char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c = Wire.read();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 수신 데이터 읽기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8F8E8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Serial.println(c);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// 수신 데이터 출력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8F8E8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</a:rPr>
              <a:t> } 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 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1초마다 지정된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(여기서는 4번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슬레이브입니다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.)에 데이터를 요청합니다.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8F8E8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requestFrom() 함수를 통해 4번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슬레이브에게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1바이트의 데이터를 요청하고,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8F8E8E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Wire.read()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를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통해 전송된 1바이트의 데이터를 c에 저장합니다.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이렇게 받은 c(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전송받은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데이터)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를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F8E8E"/>
                </a:solidFill>
                <a:effectLst/>
                <a:latin typeface="+mn-ea"/>
              </a:rPr>
              <a:t> 시리얼 모니터에 출력합니다.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243" name="Picture 3" descr="http://kocoafab.cc/data/2015033016492711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90" y="3121270"/>
            <a:ext cx="2306458" cy="34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3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SPI(</a:t>
            </a:r>
            <a:r>
              <a:rPr lang="en-US" altLang="ko-KR" sz="1400" dirty="0">
                <a:latin typeface="나눔고딕 ExtraBold" pitchFamily="48" charset="0"/>
              </a:rPr>
              <a:t>Serial Peripheral </a:t>
            </a:r>
            <a:r>
              <a:rPr lang="en-US" altLang="ko-KR" sz="1400" dirty="0" smtClean="0">
                <a:latin typeface="나눔고딕 ExtraBold" pitchFamily="48" charset="0"/>
              </a:rPr>
              <a:t>Interface</a:t>
            </a:r>
            <a:r>
              <a:rPr lang="en-US" altLang="ko-KR" sz="1400" dirty="0" smtClean="0">
                <a:latin typeface="+mn-ea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132105"/>
            <a:ext cx="8322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SPI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는 고속으로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1:N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위한 프로토콜입니다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 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I2C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와는 달리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INPUT, OUTPUT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커넥션이 분리되어 있어서 동시에 읽기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쓰기를 할 수 있으므로 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빠른 것이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장점입니다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endParaRPr lang="en-US" altLang="ko-KR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Micro-controller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들 간의 통신에도 사용이 가능합니다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I2C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처럼 하나의 마스터 디바이스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보통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보드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가 있고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여기서 다른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슬레이브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디바이스를 컨트롤 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아래와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같은 라인들이 통신을 위해 사용되는 공통 라인입니다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MISO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4F4E4E"/>
                </a:solidFill>
                <a:latin typeface="+mn-ea"/>
              </a:rPr>
              <a:t>(Master In Slave Out) – </a:t>
            </a:r>
            <a:r>
              <a:rPr lang="ko-KR" altLang="en-US" sz="1200" dirty="0">
                <a:solidFill>
                  <a:srgbClr val="4F4E4E"/>
                </a:solidFill>
                <a:latin typeface="+mn-ea"/>
              </a:rPr>
              <a:t>마스터로 데이터를 전송하는 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MOSI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4F4E4E"/>
                </a:solidFill>
                <a:latin typeface="+mn-ea"/>
              </a:rPr>
              <a:t>(Master Out Slave In) – </a:t>
            </a:r>
            <a:r>
              <a:rPr lang="ko-KR" altLang="en-US" sz="1200" dirty="0">
                <a:solidFill>
                  <a:srgbClr val="4F4E4E"/>
                </a:solidFill>
                <a:latin typeface="+mn-ea"/>
              </a:rPr>
              <a:t>마스터에서 디바이스로 전송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SCK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4F4E4E"/>
                </a:solidFill>
                <a:latin typeface="+mn-ea"/>
              </a:rPr>
              <a:t>(Serial Clock) – </a:t>
            </a:r>
            <a:r>
              <a:rPr lang="ko-KR" altLang="en-US" sz="1200" dirty="0">
                <a:solidFill>
                  <a:srgbClr val="4F4E4E"/>
                </a:solidFill>
                <a:latin typeface="+mn-ea"/>
              </a:rPr>
              <a:t>데이터 전송의 동기화를 맞추기 위해 마스터가 생성하는 </a:t>
            </a:r>
            <a:r>
              <a:rPr lang="en-US" altLang="ko-KR" sz="1200" dirty="0">
                <a:solidFill>
                  <a:srgbClr val="4F4E4E"/>
                </a:solidFill>
                <a:latin typeface="+mn-ea"/>
              </a:rPr>
              <a:t>clock pulse. 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아래라인은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슬레이브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선택을 위해 사용되는 라인입니다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SS</a:t>
            </a:r>
            <a:r>
              <a:rPr lang="ko-KR" altLang="en-US" sz="1200" dirty="0">
                <a:solidFill>
                  <a:srgbClr val="4F4E4E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4F4E4E"/>
                </a:solidFill>
                <a:latin typeface="+mn-ea"/>
              </a:rPr>
              <a:t>(Slave Select) – </a:t>
            </a:r>
            <a:r>
              <a:rPr lang="ko-KR" altLang="en-US" sz="1200" dirty="0">
                <a:solidFill>
                  <a:srgbClr val="4F4E4E"/>
                </a:solidFill>
                <a:latin typeface="+mn-ea"/>
              </a:rPr>
              <a:t>마스터가 특정 디바이스를 활성화</a:t>
            </a:r>
            <a:r>
              <a:rPr lang="en-US" altLang="ko-KR" sz="1200" dirty="0">
                <a:solidFill>
                  <a:srgbClr val="4F4E4E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rgbClr val="4F4E4E"/>
                </a:solidFill>
                <a:latin typeface="+mn-ea"/>
              </a:rPr>
              <a:t>비활성화 하기 위해 사용되는 디바이스 상의 </a:t>
            </a:r>
            <a:r>
              <a:rPr lang="ko-KR" altLang="en-US" sz="1200" dirty="0" smtClean="0">
                <a:solidFill>
                  <a:srgbClr val="4F4E4E"/>
                </a:solidFill>
                <a:latin typeface="+mn-ea"/>
              </a:rPr>
              <a:t>핀</a:t>
            </a:r>
            <a:endParaRPr lang="en-US" altLang="ko-KR" sz="1200" dirty="0" smtClean="0">
              <a:solidFill>
                <a:srgbClr val="4F4E4E"/>
              </a:solidFill>
              <a:latin typeface="+mn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0" i="0" dirty="0">
              <a:solidFill>
                <a:srgbClr val="4F4E4E"/>
              </a:solidFill>
              <a:effectLst/>
              <a:latin typeface="+mn-ea"/>
            </a:endParaRPr>
          </a:p>
          <a:p>
            <a:endParaRPr lang="ko-KR" altLang="en-US" sz="1200" b="0" i="0" dirty="0">
              <a:solidFill>
                <a:srgbClr val="4F4E4E"/>
              </a:solidFill>
              <a:effectLst/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600353"/>
              </p:ext>
            </p:extLst>
          </p:nvPr>
        </p:nvGraphicFramePr>
        <p:xfrm>
          <a:off x="206318" y="4197526"/>
          <a:ext cx="7944150" cy="556260"/>
        </p:xfrm>
        <a:graphic>
          <a:graphicData uri="http://schemas.openxmlformats.org/drawingml/2006/table">
            <a:tbl>
              <a:tblPr/>
              <a:tblGrid>
                <a:gridCol w="1549917"/>
                <a:gridCol w="1354289"/>
                <a:gridCol w="1284839"/>
                <a:gridCol w="1336926"/>
                <a:gridCol w="1137255"/>
                <a:gridCol w="12809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Arduino Board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MOSI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MISO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SCK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SS (slave)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SS (master)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Uno or </a:t>
                      </a:r>
                      <a:r>
                        <a:rPr lang="en-US" sz="1200" b="0" dirty="0" err="1">
                          <a:effectLst/>
                          <a:latin typeface="+mn-ea"/>
                          <a:ea typeface="+mn-ea"/>
                        </a:rPr>
                        <a:t>Duemilanove</a:t>
                      </a:r>
                      <a:endParaRPr lang="en-US" sz="12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en-US" sz="1200" b="0" dirty="0">
                          <a:effectLst/>
                          <a:latin typeface="+mn-ea"/>
                          <a:ea typeface="+mn-ea"/>
                        </a:rPr>
                        <a:t> or ICSP-4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 or ICSP-1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r>
                        <a:rPr lang="en-US" sz="1200" b="0">
                          <a:effectLst/>
                          <a:latin typeface="+mn-ea"/>
                          <a:ea typeface="+mn-ea"/>
                        </a:rPr>
                        <a:t> or ICSP-3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altLang="en-US" sz="12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  <a:latin typeface="+mn-ea"/>
                          <a:ea typeface="+mn-ea"/>
                        </a:rPr>
                        <a:t>–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SPI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– SPI</a:t>
            </a:r>
            <a:r>
              <a:rPr lang="ko-KR" altLang="en-US" sz="1400" dirty="0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947180"/>
            <a:ext cx="813593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Master</a:t>
            </a:r>
          </a:p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#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include &lt;</a:t>
            </a:r>
            <a:r>
              <a:rPr lang="en-US" altLang="ko-KR" sz="1200" dirty="0" err="1">
                <a:solidFill>
                  <a:srgbClr val="8F8E8E"/>
                </a:solidFill>
                <a:latin typeface="+mn-ea"/>
              </a:rPr>
              <a:t>SPI.h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setup (</a:t>
            </a:r>
            <a:r>
              <a:rPr lang="en-US" altLang="ko-KR" sz="1200" b="1" dirty="0">
                <a:solidFill>
                  <a:srgbClr val="8F8E8E"/>
                </a:solidFill>
                <a:latin typeface="+mn-ea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SPI.begin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SPI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통신 초기화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(SS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HIGH);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슬레이브가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선택되지 않은 상태로 유지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안정적인 전송을 위해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분주비를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높여 전송 속도를 낮춤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SPI.setClockDivider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(SPI_CLOCK_DIV16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Serial.begin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9600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} </a:t>
            </a:r>
          </a:p>
          <a:p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loop (</a:t>
            </a:r>
            <a:r>
              <a:rPr lang="en-US" altLang="ko-KR" sz="1200" b="1" dirty="0">
                <a:solidFill>
                  <a:srgbClr val="8F8E8E"/>
                </a:solidFill>
                <a:latin typeface="+mn-ea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{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Serial.available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()){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char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data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Serial.read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데이터 입력 확인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if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(data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==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'K'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){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(SS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LOW);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슬레이브를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선택한다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//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바이트 데이터 수신을 위해 의미 없는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바이트 데이터를 전송한다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8F8E8E"/>
                </a:solidFill>
                <a:latin typeface="+mn-ea"/>
              </a:rPr>
              <a:t>char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received =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SPI.transfer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digitalWrite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(SS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HIGH);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//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슬레이브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선택을 해제한다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000000"/>
                </a:solidFill>
                <a:latin typeface="+mn-ea"/>
              </a:rPr>
              <a:t>Serial.println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(received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); </a:t>
            </a:r>
            <a:endParaRPr lang="en-US" altLang="ko-KR" sz="12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 }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 } 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0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SPI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– SPI</a:t>
            </a:r>
            <a:r>
              <a:rPr lang="ko-KR" altLang="en-US" sz="1400" dirty="0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947180"/>
            <a:ext cx="81359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8F8E8E"/>
                </a:solidFill>
                <a:latin typeface="+mn-ea"/>
              </a:rPr>
              <a:t>Slave</a:t>
            </a:r>
          </a:p>
          <a:p>
            <a:r>
              <a:rPr lang="en-US" altLang="ko-KR" sz="1200" dirty="0"/>
              <a:t>#include &lt;</a:t>
            </a:r>
            <a:r>
              <a:rPr lang="en-US" altLang="ko-KR" sz="1200" dirty="0" err="1"/>
              <a:t>SPI.h</a:t>
            </a:r>
            <a:r>
              <a:rPr lang="en-US" altLang="ko-KR" sz="1200" dirty="0"/>
              <a:t>&gt;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b="1" dirty="0" smtClean="0"/>
              <a:t>byte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count; </a:t>
            </a:r>
            <a:endParaRPr lang="en-US" altLang="ko-KR" sz="1200" dirty="0" smtClean="0"/>
          </a:p>
          <a:p>
            <a:r>
              <a:rPr lang="en-US" altLang="ko-KR" sz="1200" b="1" dirty="0" smtClean="0"/>
              <a:t>void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setup (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) { </a:t>
            </a:r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en-US" altLang="ko-KR" sz="1200" dirty="0"/>
              <a:t>SPI </a:t>
            </a:r>
            <a:r>
              <a:rPr lang="ko-KR" altLang="en-US" sz="1200" dirty="0"/>
              <a:t>통신을 위한 핀들의 입출력 설정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pinMode</a:t>
            </a:r>
            <a:r>
              <a:rPr lang="en-US" altLang="ko-KR" sz="1200" dirty="0" smtClean="0"/>
              <a:t>(MISO</a:t>
            </a:r>
            <a:r>
              <a:rPr lang="en-US" altLang="ko-KR" sz="1200" dirty="0"/>
              <a:t>, OUTPUT</a:t>
            </a:r>
            <a:r>
              <a:rPr lang="en-US" altLang="ko-KR" sz="1200" dirty="0" smtClean="0"/>
              <a:t>);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/>
              <a:t>pinMode</a:t>
            </a:r>
            <a:r>
              <a:rPr lang="en-US" altLang="ko-KR" sz="1200" dirty="0"/>
              <a:t>(MOSI, INPUT);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pinMode</a:t>
            </a:r>
            <a:r>
              <a:rPr lang="en-US" altLang="ko-KR" sz="1200" dirty="0" smtClean="0"/>
              <a:t>(SCK</a:t>
            </a:r>
            <a:r>
              <a:rPr lang="en-US" altLang="ko-KR" sz="1200" dirty="0"/>
              <a:t>, INPUT);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pinMode</a:t>
            </a:r>
            <a:r>
              <a:rPr lang="en-US" altLang="ko-KR" sz="1200" dirty="0" smtClean="0"/>
              <a:t>(SS</a:t>
            </a:r>
            <a:r>
              <a:rPr lang="en-US" altLang="ko-KR" sz="1200" dirty="0"/>
              <a:t>, INPUT); </a:t>
            </a:r>
            <a:endParaRPr lang="en-US" altLang="ko-KR" sz="1200" dirty="0" smtClean="0"/>
          </a:p>
          <a:p>
            <a:r>
              <a:rPr lang="en-US" altLang="ko-KR" sz="1200" dirty="0" smtClean="0"/>
              <a:t>// </a:t>
            </a:r>
            <a:r>
              <a:rPr lang="ko-KR" altLang="en-US" sz="1200" dirty="0"/>
              <a:t>마스터의 전송 속도에 맞추어 통신 속도를 설정한다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SPI.setClockDivider</a:t>
            </a:r>
            <a:r>
              <a:rPr lang="en-US" altLang="ko-KR" sz="1200" dirty="0" smtClean="0"/>
              <a:t>(SPI_CLOCK_DIV16</a:t>
            </a:r>
            <a:r>
              <a:rPr lang="en-US" altLang="ko-KR" sz="1200" dirty="0"/>
              <a:t>); // SPI </a:t>
            </a:r>
            <a:r>
              <a:rPr lang="ko-KR" altLang="en-US" sz="1200" dirty="0"/>
              <a:t>통신을 위한 레지스터를 설정 </a:t>
            </a:r>
            <a:endParaRPr lang="en-US" altLang="ko-KR" sz="1200" dirty="0" smtClean="0"/>
          </a:p>
          <a:p>
            <a:r>
              <a:rPr lang="en-US" altLang="ko-KR" sz="1200" dirty="0" smtClean="0"/>
              <a:t>SPCR </a:t>
            </a:r>
            <a:r>
              <a:rPr lang="en-US" altLang="ko-KR" sz="1200" dirty="0"/>
              <a:t>|= _BV(SPE); // SPI </a:t>
            </a:r>
            <a:r>
              <a:rPr lang="ko-KR" altLang="en-US" sz="1200" dirty="0"/>
              <a:t>활성화 </a:t>
            </a:r>
            <a:endParaRPr lang="en-US" altLang="ko-KR" sz="1200" dirty="0" smtClean="0"/>
          </a:p>
          <a:p>
            <a:r>
              <a:rPr lang="en-US" altLang="ko-KR" sz="1200" dirty="0" smtClean="0"/>
              <a:t>SPCR </a:t>
            </a:r>
            <a:r>
              <a:rPr lang="en-US" altLang="ko-KR" sz="1200" dirty="0"/>
              <a:t>&amp;= ~_BV(MSTR); // Slave </a:t>
            </a:r>
            <a:r>
              <a:rPr lang="ko-KR" altLang="en-US" sz="1200" dirty="0"/>
              <a:t>모드 선택 </a:t>
            </a:r>
            <a:endParaRPr lang="en-US" altLang="ko-KR" sz="1200" dirty="0" smtClean="0"/>
          </a:p>
          <a:p>
            <a:r>
              <a:rPr lang="en-US" altLang="ko-KR" sz="1200" dirty="0" smtClean="0"/>
              <a:t>SPCR </a:t>
            </a:r>
            <a:r>
              <a:rPr lang="en-US" altLang="ko-KR" sz="1200" dirty="0"/>
              <a:t>|= _BV(SPIE); // </a:t>
            </a:r>
            <a:r>
              <a:rPr lang="ko-KR" altLang="en-US" sz="1200" dirty="0"/>
              <a:t>인터럽트 허용 </a:t>
            </a:r>
            <a:endParaRPr lang="en-US" altLang="ko-KR" sz="1200" dirty="0" smtClean="0"/>
          </a:p>
          <a:p>
            <a:r>
              <a:rPr lang="en-US" altLang="ko-KR" sz="1200" dirty="0" smtClean="0"/>
              <a:t>count </a:t>
            </a:r>
            <a:r>
              <a:rPr lang="en-US" altLang="ko-KR" sz="1200" dirty="0"/>
              <a:t>= '0'; // </a:t>
            </a:r>
            <a:r>
              <a:rPr lang="ko-KR" altLang="en-US" sz="1200" dirty="0"/>
              <a:t>카운터 초기화 </a:t>
            </a:r>
            <a:endParaRPr lang="en-US" altLang="ko-KR" sz="1200" dirty="0" smtClean="0"/>
          </a:p>
          <a:p>
            <a:r>
              <a:rPr lang="en-US" altLang="ko-KR" sz="1200" dirty="0" smtClean="0"/>
              <a:t>} </a:t>
            </a:r>
          </a:p>
          <a:p>
            <a:r>
              <a:rPr lang="en-US" altLang="ko-KR" sz="1200" dirty="0" smtClean="0"/>
              <a:t>// </a:t>
            </a:r>
            <a:r>
              <a:rPr lang="en-US" altLang="ko-KR" sz="1200" dirty="0"/>
              <a:t>SPI </a:t>
            </a:r>
            <a:r>
              <a:rPr lang="ko-KR" altLang="en-US" sz="1200" dirty="0"/>
              <a:t>통신으로 데이터가 수신될 때 발생하는 인터럽트 처리 루틴 </a:t>
            </a:r>
            <a:endParaRPr lang="en-US" altLang="ko-KR" sz="1200" dirty="0" smtClean="0"/>
          </a:p>
          <a:p>
            <a:r>
              <a:rPr lang="en-US" altLang="ko-KR" sz="1200" dirty="0" smtClean="0"/>
              <a:t>ISR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SPI_STC_vect</a:t>
            </a:r>
            <a:r>
              <a:rPr lang="en-US" altLang="ko-KR" sz="1200" dirty="0"/>
              <a:t>) </a:t>
            </a:r>
            <a:endParaRPr lang="en-US" altLang="ko-KR" sz="1200" dirty="0" smtClean="0"/>
          </a:p>
          <a:p>
            <a:r>
              <a:rPr lang="en-US" altLang="ko-KR" sz="1200" dirty="0" smtClean="0"/>
              <a:t>{ </a:t>
            </a:r>
          </a:p>
          <a:p>
            <a:r>
              <a:rPr lang="en-US" altLang="ko-KR" sz="1200" dirty="0" smtClean="0"/>
              <a:t>SPDR </a:t>
            </a:r>
            <a:r>
              <a:rPr lang="en-US" altLang="ko-KR" sz="1200" dirty="0"/>
              <a:t>= count; // </a:t>
            </a:r>
            <a:r>
              <a:rPr lang="ko-KR" altLang="en-US" sz="1200" dirty="0"/>
              <a:t>카운터 값을 </a:t>
            </a:r>
            <a:r>
              <a:rPr lang="en-US" altLang="ko-KR" sz="1200" dirty="0"/>
              <a:t>ASCII </a:t>
            </a:r>
            <a:r>
              <a:rPr lang="ko-KR" altLang="en-US" sz="1200" dirty="0"/>
              <a:t>값으로 전달 </a:t>
            </a:r>
            <a:endParaRPr lang="en-US" altLang="ko-KR" sz="1200" dirty="0" smtClean="0"/>
          </a:p>
          <a:p>
            <a:r>
              <a:rPr lang="en-US" altLang="ko-KR" sz="1200" dirty="0" smtClean="0"/>
              <a:t>} </a:t>
            </a:r>
          </a:p>
          <a:p>
            <a:r>
              <a:rPr lang="en-US" altLang="ko-KR" sz="1200" b="1" dirty="0" smtClean="0"/>
              <a:t>void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loop (</a:t>
            </a:r>
            <a:r>
              <a:rPr lang="en-US" altLang="ko-KR" sz="1200" b="1" dirty="0"/>
              <a:t>void</a:t>
            </a:r>
            <a:r>
              <a:rPr lang="en-US" altLang="ko-KR" sz="1200" dirty="0"/>
              <a:t>) { </a:t>
            </a:r>
            <a:endParaRPr lang="en-US" altLang="ko-KR" sz="1200" dirty="0" smtClean="0"/>
          </a:p>
          <a:p>
            <a:r>
              <a:rPr lang="en-US" altLang="ko-KR" sz="1200" dirty="0" smtClean="0"/>
              <a:t>count </a:t>
            </a:r>
            <a:r>
              <a:rPr lang="en-US" altLang="ko-KR" sz="1200" dirty="0"/>
              <a:t>= (count + 1) ; // </a:t>
            </a:r>
            <a:r>
              <a:rPr lang="ko-KR" altLang="en-US" sz="1200" dirty="0"/>
              <a:t>카운터 값 증가 </a:t>
            </a:r>
            <a:endParaRPr lang="en-US" altLang="ko-KR" sz="1200" dirty="0" smtClean="0"/>
          </a:p>
          <a:p>
            <a:r>
              <a:rPr lang="en-US" altLang="ko-KR" sz="1200" dirty="0" smtClean="0"/>
              <a:t>delay(1000</a:t>
            </a:r>
            <a:r>
              <a:rPr lang="en-US" altLang="ko-KR" sz="1200" dirty="0"/>
              <a:t>); </a:t>
            </a:r>
            <a:endParaRPr lang="en-US" altLang="ko-KR" sz="1200" dirty="0" smtClean="0"/>
          </a:p>
          <a:p>
            <a:r>
              <a:rPr lang="en-US" altLang="ko-KR" sz="1200" dirty="0" smtClean="0"/>
              <a:t>}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96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SPI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– SPI</a:t>
            </a:r>
            <a:r>
              <a:rPr lang="ko-KR" altLang="en-US" sz="1400" dirty="0" smtClean="0"/>
              <a:t>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793520"/>
            <a:ext cx="8278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마스터 시리얼 모니터에서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K(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대문자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를 입력하시면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슬레이브에게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데이터를 요청하여 알파벳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A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부터 하나씩 받아옵니다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. (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현재 해당하는 알파벳이 전송됩니다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. ex : A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를 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받은후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3</a:t>
            </a:r>
            <a:r>
              <a:rPr lang="ko-KR" altLang="en-US" sz="1200" dirty="0" err="1">
                <a:solidFill>
                  <a:srgbClr val="8F8E8E"/>
                </a:solidFill>
                <a:latin typeface="+mn-ea"/>
              </a:rPr>
              <a:t>초뒤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 다시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K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입력 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-&gt; D </a:t>
            </a:r>
            <a:r>
              <a:rPr lang="ko-KR" altLang="en-US" sz="1200" dirty="0">
                <a:solidFill>
                  <a:srgbClr val="8F8E8E"/>
                </a:solidFill>
                <a:latin typeface="+mn-ea"/>
              </a:rPr>
              <a:t>수신</a:t>
            </a:r>
            <a:r>
              <a:rPr lang="en-US" altLang="ko-KR" sz="1200" dirty="0">
                <a:solidFill>
                  <a:srgbClr val="8F8E8E"/>
                </a:solidFill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3314" name="Picture 2" descr="http://kocoafab.cc/data/2015033016051457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73" y="2635846"/>
            <a:ext cx="2378028" cy="357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6318" y="2555503"/>
            <a:ext cx="57284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SPI 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통신에서 마스터가 </a:t>
            </a:r>
            <a:r>
              <a:rPr lang="ko-KR" altLang="en-US" sz="1200" dirty="0" err="1">
                <a:solidFill>
                  <a:srgbClr val="8F8E8E"/>
                </a:solidFill>
                <a:latin typeface="Noto Sans KR"/>
              </a:rPr>
              <a:t>슬레이브로부터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 데이터를 수신하기 위해서는 </a:t>
            </a:r>
            <a:r>
              <a:rPr lang="ko-KR" altLang="en-US" sz="1200" dirty="0" err="1">
                <a:solidFill>
                  <a:srgbClr val="8F8E8E"/>
                </a:solidFill>
                <a:latin typeface="Noto Sans KR"/>
              </a:rPr>
              <a:t>슬레이브로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 데이터를 송신하여야 합니다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. 1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바이트 데이터를 </a:t>
            </a:r>
            <a:r>
              <a:rPr lang="ko-KR" altLang="en-US" sz="1200" dirty="0" err="1">
                <a:solidFill>
                  <a:srgbClr val="8F8E8E"/>
                </a:solidFill>
                <a:latin typeface="Noto Sans KR"/>
              </a:rPr>
              <a:t>얻기위해서는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 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1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바이트의 데이터를 보내야만 합니다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.</a:t>
            </a:r>
          </a:p>
          <a:p>
            <a:endParaRPr lang="en-US" altLang="ko-KR" sz="1200" dirty="0" smtClean="0">
              <a:solidFill>
                <a:srgbClr val="8F8E8E"/>
              </a:solidFill>
              <a:latin typeface="Noto Sans KR"/>
            </a:endParaRPr>
          </a:p>
          <a:p>
            <a:r>
              <a:rPr lang="ko-KR" altLang="en-US" sz="1200" dirty="0" smtClean="0">
                <a:solidFill>
                  <a:srgbClr val="8F8E8E"/>
                </a:solidFill>
                <a:latin typeface="Noto Sans KR"/>
              </a:rPr>
              <a:t>위 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코드에서 </a:t>
            </a:r>
            <a:r>
              <a:rPr lang="ko-KR" altLang="en-US" sz="1200" dirty="0" err="1">
                <a:solidFill>
                  <a:srgbClr val="8F8E8E"/>
                </a:solidFill>
                <a:latin typeface="Noto Sans KR"/>
              </a:rPr>
              <a:t>슬레이브는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 알파벳 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A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부터 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1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초마다 하나씩 증가하는 카운터입니다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. 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마스터에 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'K'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가 입력이 되면 마스터는 </a:t>
            </a:r>
            <a:r>
              <a:rPr lang="ko-KR" altLang="en-US" sz="1200" dirty="0" err="1">
                <a:solidFill>
                  <a:srgbClr val="8F8E8E"/>
                </a:solidFill>
                <a:latin typeface="Noto Sans KR"/>
              </a:rPr>
              <a:t>슬레이브에게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 현재 카운트 값을 요청하고 </a:t>
            </a:r>
            <a:r>
              <a:rPr lang="ko-KR" altLang="en-US" sz="1200" dirty="0" err="1">
                <a:solidFill>
                  <a:srgbClr val="8F8E8E"/>
                </a:solidFill>
                <a:latin typeface="Noto Sans KR"/>
              </a:rPr>
              <a:t>슬레이브에서는</a:t>
            </a:r>
            <a:r>
              <a:rPr lang="ko-KR" altLang="en-US" sz="1200" dirty="0">
                <a:solidFill>
                  <a:srgbClr val="8F8E8E"/>
                </a:solidFill>
                <a:latin typeface="Noto Sans KR"/>
              </a:rPr>
              <a:t> 현재 카운트를 마스터로 보냅니다</a:t>
            </a:r>
            <a:r>
              <a:rPr lang="en-US" altLang="ko-KR" sz="1200" dirty="0">
                <a:solidFill>
                  <a:srgbClr val="8F8E8E"/>
                </a:solidFill>
                <a:latin typeface="Noto Sans KR"/>
              </a:rPr>
              <a:t>.</a:t>
            </a:r>
            <a:endParaRPr lang="en-US" altLang="ko-KR" sz="1200" b="0" i="0" dirty="0">
              <a:solidFill>
                <a:srgbClr val="8F8E8E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2252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아두이노의</a:t>
            </a:r>
            <a:r>
              <a:rPr lang="ko-KR" altLang="en-US" sz="1400" dirty="0" smtClean="0">
                <a:latin typeface="+mn-ea"/>
              </a:rPr>
              <a:t> 통신 방법에 대한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1413153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 방법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UART(</a:t>
            </a:r>
            <a:r>
              <a:rPr lang="ko-KR" altLang="en-US" sz="1400" dirty="0">
                <a:solidFill>
                  <a:schemeClr val="accent6"/>
                </a:solidFill>
              </a:rPr>
              <a:t>범용 </a:t>
            </a:r>
            <a:r>
              <a:rPr lang="ko-KR" altLang="en-US" sz="1400" dirty="0" err="1">
                <a:solidFill>
                  <a:schemeClr val="accent6"/>
                </a:solidFill>
              </a:rPr>
              <a:t>비동기화</a:t>
            </a:r>
            <a:r>
              <a:rPr lang="ko-KR" altLang="en-US" sz="1400" dirty="0">
                <a:solidFill>
                  <a:schemeClr val="accent6"/>
                </a:solidFill>
              </a:rPr>
              <a:t> 송수신기</a:t>
            </a:r>
            <a:r>
              <a:rPr lang="en-US" altLang="ko-KR" sz="1400" dirty="0">
                <a:solidFill>
                  <a:schemeClr val="accent6"/>
                </a:solidFill>
              </a:rPr>
              <a:t>: Universal asynchronous receiver/transmitter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SPI(Serial Peripheral Interface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accent6"/>
                </a:solidFill>
              </a:rPr>
              <a:t>I2C(Inter-Integrated Circuit, TWI</a:t>
            </a:r>
            <a:r>
              <a:rPr lang="en-US" altLang="ko-KR" sz="1400" dirty="0" smtClean="0">
                <a:solidFill>
                  <a:schemeClr val="accent6"/>
                </a:solidFill>
              </a:rPr>
              <a:t>)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2692822"/>
            <a:ext cx="8135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UART</a:t>
            </a:r>
            <a:r>
              <a:rPr lang="ko-KR" altLang="en-US" sz="1200" dirty="0"/>
              <a:t>는 병렬 및 직렬 방식으로 데이터를 전송하는 컴퓨터 하드웨어의 일종입니다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마이크로컨트롤러에서</a:t>
            </a:r>
            <a:r>
              <a:rPr lang="ko-KR" altLang="en-US" sz="1200" dirty="0"/>
              <a:t> 사용되는 대표적인 시리얼 통신 방법 중 하나로</a:t>
            </a:r>
            <a:r>
              <a:rPr lang="en-US" altLang="ko-KR" sz="1200" dirty="0"/>
              <a:t>, </a:t>
            </a:r>
            <a:r>
              <a:rPr lang="ko-KR" altLang="en-US" sz="1200" dirty="0"/>
              <a:t>많은 장비들이 지원하고 연결이 간단하여 많이 사용되고 있습니다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UART </a:t>
            </a:r>
            <a:r>
              <a:rPr lang="ko-KR" altLang="en-US" sz="1200" dirty="0"/>
              <a:t>시리얼 통신은 </a:t>
            </a:r>
            <a:r>
              <a:rPr lang="en-US" altLang="ko-KR" sz="1200" dirty="0"/>
              <a:t>1:1</a:t>
            </a:r>
            <a:r>
              <a:rPr lang="ko-KR" altLang="en-US" sz="1200" dirty="0"/>
              <a:t>통신이라서 따로 마스터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슬레이브를</a:t>
            </a:r>
            <a:r>
              <a:rPr lang="ko-KR" altLang="en-US" sz="1200" dirty="0"/>
              <a:t> 따로 정하지 않습니다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>
          <a:xfrm>
            <a:off x="206316" y="3450989"/>
            <a:ext cx="8135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 smtClean="0"/>
              <a:t>SPI </a:t>
            </a:r>
            <a:r>
              <a:rPr lang="ko-KR" altLang="en-US" sz="1200" dirty="0"/>
              <a:t>통신은 </a:t>
            </a:r>
            <a:r>
              <a:rPr lang="en-US" altLang="ko-KR" sz="1200" dirty="0"/>
              <a:t>1:N</a:t>
            </a:r>
            <a:r>
              <a:rPr lang="ko-KR" altLang="en-US" sz="1200" dirty="0"/>
              <a:t>연결을 지원하고 </a:t>
            </a:r>
            <a:r>
              <a:rPr lang="en-US" altLang="ko-KR" sz="1200" dirty="0"/>
              <a:t>Master-Slave </a:t>
            </a:r>
            <a:r>
              <a:rPr lang="ko-KR" altLang="en-US" sz="1200" dirty="0"/>
              <a:t>모드로 통신합니다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SPI </a:t>
            </a:r>
            <a:r>
              <a:rPr lang="ko-KR" altLang="en-US" sz="1200" dirty="0"/>
              <a:t>통신을 위해서는 </a:t>
            </a:r>
            <a:r>
              <a:rPr lang="en-US" altLang="ko-KR" sz="1200" dirty="0"/>
              <a:t>MISO</a:t>
            </a:r>
            <a:r>
              <a:rPr lang="ko-KR" altLang="en-US" sz="1200" dirty="0"/>
              <a:t>와 </a:t>
            </a:r>
            <a:r>
              <a:rPr lang="en-US" altLang="ko-KR" sz="1200" dirty="0"/>
              <a:t>MOSI, SCK, SS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.(4-wire) SPI </a:t>
            </a:r>
            <a:r>
              <a:rPr lang="ko-KR" altLang="en-US" sz="1200" dirty="0"/>
              <a:t>통신은 </a:t>
            </a:r>
            <a:r>
              <a:rPr lang="en-US" altLang="ko-KR" sz="1200" dirty="0"/>
              <a:t>SS</a:t>
            </a:r>
            <a:r>
              <a:rPr lang="ko-KR" altLang="en-US" sz="1200" dirty="0"/>
              <a:t>를 이용하기 때문에 같은 주소 충돌이 발생하지 않지만</a:t>
            </a:r>
            <a:r>
              <a:rPr lang="en-US" altLang="ko-KR" sz="1200" dirty="0"/>
              <a:t>, </a:t>
            </a:r>
            <a:r>
              <a:rPr lang="ko-KR" altLang="en-US" sz="1200" dirty="0"/>
              <a:t>연결하는 장치수가 늘어날 수록 연결선의 수가 늘어납니다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 smtClean="0"/>
              <a:t>아두이노에서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SPI</a:t>
            </a:r>
            <a:r>
              <a:rPr lang="ko-KR" altLang="en-US" sz="1200" dirty="0"/>
              <a:t>통신을 위한 라이브러리를 제공하므로</a:t>
            </a:r>
            <a:r>
              <a:rPr lang="en-US" altLang="ko-KR" sz="1200" dirty="0"/>
              <a:t>, </a:t>
            </a:r>
            <a:r>
              <a:rPr lang="ko-KR" altLang="en-US" sz="1200" dirty="0"/>
              <a:t>주변 장치와 </a:t>
            </a:r>
            <a:r>
              <a:rPr lang="en-US" altLang="ko-KR" sz="1200" dirty="0"/>
              <a:t>SPI</a:t>
            </a:r>
            <a:r>
              <a:rPr lang="ko-KR" altLang="en-US" sz="1200" dirty="0"/>
              <a:t>통신이 쉽게 가능합니다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</a:t>
            </a:r>
            <a:r>
              <a:rPr lang="ko-KR" altLang="en-US" sz="1200" dirty="0" err="1"/>
              <a:t>아두이노</a:t>
            </a:r>
            <a:r>
              <a:rPr lang="ko-KR" altLang="en-US" sz="1200" dirty="0"/>
              <a:t> </a:t>
            </a:r>
            <a:r>
              <a:rPr lang="en-US" altLang="ko-KR" sz="1200" dirty="0"/>
              <a:t>SPI </a:t>
            </a:r>
            <a:r>
              <a:rPr lang="ko-KR" altLang="en-US" sz="1200" dirty="0"/>
              <a:t>라이브러리는 마스터 모드만 지원하므로 </a:t>
            </a:r>
            <a:r>
              <a:rPr lang="ko-KR" altLang="en-US" sz="1200" dirty="0" err="1"/>
              <a:t>슬레이브를</a:t>
            </a:r>
            <a:r>
              <a:rPr lang="ko-KR" altLang="en-US" sz="1200" dirty="0"/>
              <a:t> 설정하실 경우는 직접 레지스터를 통해 제어하셔야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06316" y="4607782"/>
            <a:ext cx="84101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I2C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필립스에서</a:t>
            </a:r>
            <a:r>
              <a:rPr lang="ko-KR" altLang="en-US" sz="1200" dirty="0"/>
              <a:t> 개발한 직렬 컴퓨터 버스이며</a:t>
            </a:r>
            <a:r>
              <a:rPr lang="en-US" altLang="ko-KR" sz="1200" dirty="0"/>
              <a:t>, </a:t>
            </a:r>
            <a:r>
              <a:rPr lang="ko-KR" altLang="en-US" sz="1200" dirty="0" err="1" smtClean="0"/>
              <a:t>임베디드나</a:t>
            </a:r>
            <a:r>
              <a:rPr lang="ko-KR" altLang="en-US" sz="1200" dirty="0" smtClean="0"/>
              <a:t> 휴대전화 </a:t>
            </a:r>
            <a:r>
              <a:rPr lang="ko-KR" altLang="en-US" sz="1200" dirty="0"/>
              <a:t>등에 저속의 주변기기를 연결하기 위해 사용됩니다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I2C </a:t>
            </a:r>
            <a:r>
              <a:rPr lang="ko-KR" altLang="en-US" sz="1200" dirty="0"/>
              <a:t>통신은 </a:t>
            </a:r>
            <a:r>
              <a:rPr lang="en-US" altLang="ko-KR" sz="1200" dirty="0"/>
              <a:t>1:N</a:t>
            </a:r>
            <a:r>
              <a:rPr lang="ko-KR" altLang="en-US" sz="1200" dirty="0"/>
              <a:t>연결을 지원하고 </a:t>
            </a:r>
            <a:r>
              <a:rPr lang="en-US" altLang="ko-KR" sz="1200" dirty="0"/>
              <a:t>Master-Slave </a:t>
            </a:r>
            <a:r>
              <a:rPr lang="ko-KR" altLang="en-US" sz="1200" dirty="0"/>
              <a:t>모드로 통신합니다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I2C </a:t>
            </a:r>
            <a:r>
              <a:rPr lang="ko-KR" altLang="en-US" sz="1200" dirty="0"/>
              <a:t>통신은 </a:t>
            </a:r>
            <a:r>
              <a:rPr lang="en-US" altLang="ko-KR" sz="1200" dirty="0"/>
              <a:t>SPI</a:t>
            </a:r>
            <a:r>
              <a:rPr lang="ko-KR" altLang="en-US" sz="1200" dirty="0"/>
              <a:t>와 다르게 </a:t>
            </a:r>
            <a:r>
              <a:rPr lang="ko-KR" altLang="en-US" sz="1200" dirty="0" err="1"/>
              <a:t>슬레이브</a:t>
            </a:r>
            <a:r>
              <a:rPr lang="ko-KR" altLang="en-US" sz="1200" dirty="0"/>
              <a:t> 선택을 위해 소프트웨어적인 주소를 사용하므로 연결하는 장치가 늘어나도 사용하는 핀이 증가하지 않습니다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/>
              <a:t>I2C </a:t>
            </a:r>
            <a:r>
              <a:rPr lang="ko-KR" altLang="en-US" sz="1200" dirty="0"/>
              <a:t>통신은 데이터 송수신을 위한 </a:t>
            </a:r>
            <a:r>
              <a:rPr lang="en-US" altLang="ko-KR" sz="1200" dirty="0"/>
              <a:t>SDA</a:t>
            </a:r>
            <a:r>
              <a:rPr lang="ko-KR" altLang="en-US" sz="1200" dirty="0"/>
              <a:t>와 동기화 </a:t>
            </a:r>
            <a:r>
              <a:rPr lang="ko-KR" altLang="en-US" sz="1200" dirty="0" err="1"/>
              <a:t>클록을</a:t>
            </a:r>
            <a:r>
              <a:rPr lang="ko-KR" altLang="en-US" sz="1200" dirty="0"/>
              <a:t> 위한 </a:t>
            </a:r>
            <a:r>
              <a:rPr lang="en-US" altLang="ko-KR" sz="1200" dirty="0"/>
              <a:t>SCL </a:t>
            </a:r>
            <a:r>
              <a:rPr lang="ko-KR" altLang="en-US" sz="1200" dirty="0"/>
              <a:t>핀 </a:t>
            </a:r>
            <a:r>
              <a:rPr lang="en-US" altLang="ko-KR" sz="1200" dirty="0"/>
              <a:t>2</a:t>
            </a:r>
            <a:r>
              <a:rPr lang="ko-KR" altLang="en-US" sz="1200" dirty="0"/>
              <a:t>개만 사용합니다</a:t>
            </a:r>
            <a:r>
              <a:rPr lang="en-US" altLang="ko-KR" sz="1200" dirty="0"/>
              <a:t>.(2-Wire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UART</a:t>
            </a:r>
            <a:r>
              <a:rPr lang="ko-KR" altLang="en-US" sz="1200" dirty="0"/>
              <a:t>나 </a:t>
            </a:r>
            <a:r>
              <a:rPr lang="en-US" altLang="ko-KR" sz="1200" dirty="0"/>
              <a:t>SPI</a:t>
            </a:r>
            <a:r>
              <a:rPr lang="ko-KR" altLang="en-US" sz="1200" dirty="0"/>
              <a:t>와 비교할 때 속도의 한계가 있으므로 사용에는 제한됩니다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</a:t>
            </a:r>
            <a:r>
              <a:rPr lang="ko-KR" altLang="en-US" sz="1200" dirty="0" err="1"/>
              <a:t>아두이노에서는</a:t>
            </a:r>
            <a:r>
              <a:rPr lang="ko-KR" altLang="en-US" sz="1200" dirty="0"/>
              <a:t> </a:t>
            </a:r>
            <a:r>
              <a:rPr lang="en-US" altLang="ko-KR" sz="1200" dirty="0"/>
              <a:t>SPI</a:t>
            </a:r>
            <a:r>
              <a:rPr lang="ko-KR" altLang="en-US" sz="1200" dirty="0"/>
              <a:t>와 달리 </a:t>
            </a:r>
            <a:r>
              <a:rPr lang="en-US" altLang="ko-KR" sz="1200" dirty="0"/>
              <a:t>Wire</a:t>
            </a:r>
            <a:r>
              <a:rPr lang="ko-KR" altLang="en-US" sz="1200" dirty="0"/>
              <a:t>라이브러리에서 </a:t>
            </a:r>
            <a:r>
              <a:rPr lang="ko-KR" altLang="en-US" sz="1200" dirty="0" err="1"/>
              <a:t>슬레이브</a:t>
            </a:r>
            <a:r>
              <a:rPr lang="ko-KR" altLang="en-US" sz="1200" dirty="0"/>
              <a:t> 모드를 지원하고</a:t>
            </a:r>
            <a:r>
              <a:rPr lang="en-US" altLang="ko-KR" sz="1200" dirty="0"/>
              <a:t>, UART</a:t>
            </a:r>
            <a:r>
              <a:rPr lang="ko-KR" altLang="en-US" sz="1200" dirty="0"/>
              <a:t>와 달리 </a:t>
            </a:r>
            <a:r>
              <a:rPr lang="en-US" altLang="ko-KR" sz="1200" dirty="0"/>
              <a:t>1:N</a:t>
            </a:r>
            <a:r>
              <a:rPr lang="ko-KR" altLang="en-US" sz="1200" dirty="0"/>
              <a:t>통신이 지원되므로 비교적 간단하게 다양한 기능 구현이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Serial(UART) </a:t>
            </a:r>
            <a:r>
              <a:rPr lang="ko-KR" altLang="en-US" sz="1400" dirty="0" smtClean="0">
                <a:latin typeface="+mn-ea"/>
              </a:rPr>
              <a:t>통신 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0659" y="1152683"/>
            <a:ext cx="87002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아두이노의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가장 기본이 되는 통신은 시리얼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(Serial or UART) 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시리얼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통신은 프로세서에서 병렬로 한번에 처리되는 데이터를 외부 전송을 위해 직렬 데이터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스트림으로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바꿔서 통신을 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하게 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시리얼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통신은 두 기기간의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1:1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통신입니다</a:t>
            </a:r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아두이노와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의 통신도 시리얼 통신을 기본으로 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다만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아두이노와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의 동작전압이 서로 틀리기 때문에 이것을 보정해 줄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변환칩이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필요합니다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 USB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 칩이 기본으로 내장된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UNO, Mega, Nano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등의 보드에서는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USB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케이블로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와 연결하기만 하면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 기본으로 사용할 수 있으며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monitor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창을 통해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수신받은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데이터를 볼 수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하지만 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Pro mini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와 같이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USB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변환 칩이 없는 경우는 별도의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USB to UART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변환 모듈을 구입해서 연결해줘야 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–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간에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연결을 할 경우는 별도의 변환 칩이 필요치 않으므로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TX-RX, RX-TX 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핀을 서로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크로스해서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연결하면 통신이 가능합니다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내부적으로 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 TX(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전송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), RX(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수신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용도로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Digital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(TX), 0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(RX)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핀을 사용합니다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따라서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Digital 0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 핀에 다른 모듈을 연결하고 조작할 경우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 함수를 함께 사용할 수 없습니다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보통 디지털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 핀 외에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TX, RX  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핀이 추가로 달려 있는데 내부적으로는 디지털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번과 공유된 핀입니다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b="1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b="1" dirty="0" err="1" smtClean="0">
                <a:solidFill>
                  <a:srgbClr val="505050"/>
                </a:solidFill>
                <a:latin typeface="+mn-ea"/>
              </a:rPr>
              <a:t>아두이노의</a:t>
            </a:r>
            <a:r>
              <a:rPr lang="ko-KR" altLang="en-US" sz="1200" b="1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b="1" dirty="0">
                <a:solidFill>
                  <a:srgbClr val="505050"/>
                </a:solidFill>
                <a:latin typeface="+mn-ea"/>
              </a:rPr>
              <a:t>통신 예약 핀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(UNO </a:t>
            </a:r>
            <a:r>
              <a:rPr lang="ko-KR" altLang="en-US" sz="1200" b="1" dirty="0">
                <a:solidFill>
                  <a:srgbClr val="505050"/>
                </a:solidFill>
                <a:latin typeface="+mn-ea"/>
              </a:rPr>
              <a:t>보드 기준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) :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Digital 0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번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(RX), 1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번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(TX)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Mega </a:t>
            </a:r>
            <a:r>
              <a:rPr lang="ko-KR" altLang="en-US" sz="1200" b="1" dirty="0">
                <a:solidFill>
                  <a:srgbClr val="505050"/>
                </a:solidFill>
                <a:latin typeface="+mn-ea"/>
              </a:rPr>
              <a:t>보드는 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4</a:t>
            </a:r>
            <a:r>
              <a:rPr lang="ko-KR" altLang="en-US" sz="1200" b="1" dirty="0">
                <a:solidFill>
                  <a:srgbClr val="505050"/>
                </a:solidFill>
                <a:latin typeface="+mn-ea"/>
              </a:rPr>
              <a:t>개의 시리얼 연결을 지원 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: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Serial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: 0 (RX) and 1 (TX);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Serial 1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: 19 (RX) and 18 (TX);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Serial 2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: 17 (RX) and 16 (TX); 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Serial 3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: 15 (RX) and 14 (TX)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을 이용하기 위해 특별히 라이브러리를 설치할 필요는 없습니다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기본 클래스로 제공되기 때문에 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Serial.begin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();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등과 같이 사용하면 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표준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스트림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클래스를 상속하므로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read(), write(), print()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등의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함수명을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사용할 수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  <a:endParaRPr lang="en-US" altLang="ko-KR" sz="1200" b="0" i="0" dirty="0">
              <a:solidFill>
                <a:srgbClr val="50505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5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Software </a:t>
            </a:r>
            <a:r>
              <a:rPr lang="en-US" altLang="ko-KR" sz="1400" dirty="0" smtClean="0">
                <a:latin typeface="+mn-ea"/>
              </a:rPr>
              <a:t>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06319" y="5018096"/>
            <a:ext cx="8410143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21240" rIns="90000" bIns="46800"/>
          <a:lstStyle>
            <a:lvl1pPr marL="341313" indent="-34131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hangingPunct="1">
              <a:lnSpc>
                <a:spcPct val="93000"/>
              </a:lnSpc>
              <a:spcAft>
                <a:spcPts val="650"/>
              </a:spcAft>
            </a:pPr>
            <a:r>
              <a:rPr lang="ko-KR" altLang="ko-KR" sz="1200" dirty="0" smtClean="0">
                <a:latin typeface="+mn-ea"/>
                <a:ea typeface="+mn-ea"/>
              </a:rPr>
              <a:t>사용시 </a:t>
            </a:r>
            <a:r>
              <a:rPr lang="ko-KR" altLang="ko-KR" sz="1200" dirty="0">
                <a:latin typeface="+mn-ea"/>
                <a:ea typeface="+mn-ea"/>
              </a:rPr>
              <a:t>주의 </a:t>
            </a:r>
            <a:r>
              <a:rPr lang="ko-KR" altLang="ko-KR" sz="1200" dirty="0" smtClean="0">
                <a:latin typeface="+mn-ea"/>
                <a:ea typeface="+mn-ea"/>
              </a:rPr>
              <a:t>사항</a:t>
            </a:r>
            <a:r>
              <a:rPr lang="ko-KR" altLang="en-US" sz="1200" dirty="0" smtClean="0">
                <a:latin typeface="+mn-ea"/>
                <a:ea typeface="+mn-ea"/>
              </a:rPr>
              <a:t>이 있습니다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  <a:endParaRPr lang="ko-KR" altLang="ko-KR" sz="1200" dirty="0">
              <a:latin typeface="+mn-ea"/>
              <a:ea typeface="+mn-ea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ClrTx/>
              <a:buSzTx/>
              <a:buFontTx/>
              <a:buNone/>
            </a:pPr>
            <a:r>
              <a:rPr lang="ko-KR" altLang="ko-KR" sz="1200" dirty="0" smtClean="0">
                <a:latin typeface="+mn-ea"/>
                <a:ea typeface="+mn-ea"/>
              </a:rPr>
              <a:t>- </a:t>
            </a:r>
            <a:r>
              <a:rPr lang="ko-KR" altLang="ko-KR" sz="1200" dirty="0">
                <a:latin typeface="+mn-ea"/>
                <a:ea typeface="+mn-ea"/>
              </a:rPr>
              <a:t>Software Serial 버전에 따라 2개 이상의 </a:t>
            </a:r>
            <a:r>
              <a:rPr lang="ko-KR" altLang="ko-KR" sz="1200" dirty="0" err="1">
                <a:latin typeface="+mn-ea"/>
                <a:ea typeface="+mn-ea"/>
              </a:rPr>
              <a:t>인스턴스</a:t>
            </a:r>
            <a:r>
              <a:rPr lang="ko-KR" altLang="ko-KR" sz="1200" dirty="0">
                <a:latin typeface="+mn-ea"/>
                <a:ea typeface="+mn-ea"/>
              </a:rPr>
              <a:t> 지원에 문제가 있을 가능성이 있음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ClrTx/>
              <a:buSzTx/>
              <a:buFontTx/>
              <a:buNone/>
            </a:pPr>
            <a:r>
              <a:rPr lang="ko-KR" altLang="ko-KR" sz="1200" dirty="0" smtClean="0">
                <a:latin typeface="+mn-ea"/>
                <a:ea typeface="+mn-ea"/>
              </a:rPr>
              <a:t>- </a:t>
            </a:r>
            <a:r>
              <a:rPr lang="ko-KR" altLang="ko-KR" sz="1200" dirty="0">
                <a:latin typeface="+mn-ea"/>
                <a:ea typeface="+mn-ea"/>
              </a:rPr>
              <a:t>Timer 및 일부 라이브러리와의 </a:t>
            </a:r>
            <a:r>
              <a:rPr lang="ko-KR" altLang="ko-KR" sz="1200" dirty="0" smtClean="0">
                <a:latin typeface="+mn-ea"/>
                <a:ea typeface="+mn-ea"/>
              </a:rPr>
              <a:t>충</a:t>
            </a:r>
            <a:r>
              <a:rPr lang="ko-KR" altLang="en-US" sz="1200" dirty="0" smtClean="0">
                <a:latin typeface="+mn-ea"/>
                <a:ea typeface="+mn-ea"/>
              </a:rPr>
              <a:t>돌</a:t>
            </a:r>
            <a:r>
              <a:rPr lang="ko-KR" altLang="ko-KR" sz="1200" dirty="0" smtClean="0">
                <a:latin typeface="+mn-ea"/>
                <a:ea typeface="+mn-ea"/>
              </a:rPr>
              <a:t> </a:t>
            </a:r>
            <a:r>
              <a:rPr lang="ko-KR" altLang="ko-KR" sz="1200" dirty="0">
                <a:latin typeface="+mn-ea"/>
                <a:ea typeface="+mn-ea"/>
              </a:rPr>
              <a:t>가능성이 있음.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ClrTx/>
              <a:buSzTx/>
              <a:buFontTx/>
              <a:buNone/>
            </a:pPr>
            <a:r>
              <a:rPr lang="ko-KR" altLang="ko-KR" sz="1200" dirty="0" smtClean="0">
                <a:latin typeface="+mn-ea"/>
                <a:ea typeface="+mn-ea"/>
              </a:rPr>
              <a:t>- </a:t>
            </a:r>
            <a:r>
              <a:rPr lang="ko-KR" altLang="ko-KR" sz="1200" dirty="0">
                <a:latin typeface="+mn-ea"/>
                <a:ea typeface="+mn-ea"/>
              </a:rPr>
              <a:t>구형 라이브러리에서 인터럽트 핀을 사용해야 하는 경우도 있음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ClrTx/>
              <a:buSzTx/>
              <a:buFontTx/>
              <a:buNone/>
            </a:pPr>
            <a:r>
              <a:rPr lang="ko-KR" altLang="ko-KR" sz="1200" dirty="0" smtClean="0">
                <a:latin typeface="+mn-ea"/>
                <a:ea typeface="+mn-ea"/>
              </a:rPr>
              <a:t>- </a:t>
            </a:r>
            <a:r>
              <a:rPr lang="ko-KR" altLang="ko-KR" sz="1200" dirty="0">
                <a:latin typeface="+mn-ea"/>
                <a:ea typeface="+mn-ea"/>
              </a:rPr>
              <a:t>라이브러리가 RAM을 150~200 byte 정도 잡아먹음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06319" y="1100527"/>
            <a:ext cx="856249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Built-in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통신용 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0, 1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 핀 외에 다른 디지털 핀으로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원할 경우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Software 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을 사용합니다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두 개의 디지털 핀으로 가능하게 해주는 라이브러리를 사용하는 방식입니다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endParaRPr lang="en-US" altLang="ko-KR" sz="1200" dirty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블루투스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모듈의 예제를 보면 이 방식으로 구현되어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물론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Built-in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핀으로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블루투스를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연결해도 되지만 이 경우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와의 통신이 안돼서 디버깅 하기가 곤란해집니다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505050"/>
                </a:solidFill>
                <a:latin typeface="+mn-ea"/>
              </a:rPr>
              <a:t>SoftwareSerial</a:t>
            </a:r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라이브러리 중 일부는 직접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[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설치폴더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/libraries]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폴더에 복사하고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IDE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끄고 다시 실행시켜줘야 사용할 수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505050"/>
                </a:solidFill>
                <a:latin typeface="+mn-ea"/>
              </a:rPr>
              <a:t>SoftwareSerial</a:t>
            </a:r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라이브러리는 다음과 같이 몇 가지 종류가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AltSoftSerial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– Hardware serial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및 다른 라이브러리와의 충돌을 줄이고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여러 개의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통신을 사용할 경우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동시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송신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수신을 지원합니다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16bit timer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를 사용하기 때문에 같은 타이머를 필요로 하는 다른 라이브러리와 충돌 가능성이 있으며 몇 개의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PWM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핀을 잡아먹는 단점이 있습니다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 </a:t>
            </a:r>
            <a:r>
              <a:rPr lang="en-US" altLang="ko-KR" sz="1200" dirty="0">
                <a:solidFill>
                  <a:srgbClr val="009688"/>
                </a:solidFill>
                <a:latin typeface="+mn-ea"/>
                <a:hlinkClick r:id="rId3"/>
              </a:rPr>
              <a:t>http://www.pjrc.com/teensy/td_libs_AltSoftSerial.html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NewSoftSerial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(Arduino IDE 1.0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이후 버전만 지원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– Serial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모듈별로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인스턴스를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생성해서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여러 개를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사용할 수 있지만 한번에 하나의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인스턴스만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전송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수신 할 수 있습니다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다른 라이브러리와의 충돌 가능성도 약간 </a:t>
            </a:r>
            <a:r>
              <a:rPr lang="ko-KR" altLang="en-US" sz="1200" dirty="0" smtClean="0">
                <a:solidFill>
                  <a:srgbClr val="000000"/>
                </a:solidFill>
                <a:latin typeface="+mn-ea"/>
              </a:rPr>
              <a:t>있습니다</a:t>
            </a:r>
            <a:r>
              <a:rPr lang="en-US" altLang="ko-KR" sz="1200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1200" dirty="0" smtClean="0">
                <a:solidFill>
                  <a:srgbClr val="009688"/>
                </a:solidFill>
                <a:latin typeface="+mn-ea"/>
                <a:hlinkClick r:id="rId4"/>
              </a:rPr>
              <a:t>http</a:t>
            </a:r>
            <a:r>
              <a:rPr lang="en-US" altLang="ko-KR" sz="1200" dirty="0">
                <a:solidFill>
                  <a:srgbClr val="009688"/>
                </a:solidFill>
                <a:latin typeface="+mn-ea"/>
                <a:hlinkClick r:id="rId4"/>
              </a:rPr>
              <a:t>://arduiniana.org/libraries/newsoftserial/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Old </a:t>
            </a:r>
            <a:r>
              <a:rPr lang="en-US" altLang="ko-KR" sz="1200" b="1" dirty="0" err="1">
                <a:solidFill>
                  <a:srgbClr val="000000"/>
                </a:solidFill>
                <a:latin typeface="+mn-ea"/>
              </a:rPr>
              <a:t>SoftwareSerial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(Arduino IDE 0023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이전 버전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) –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초기 </a:t>
            </a:r>
            <a:r>
              <a:rPr lang="en-US" altLang="ko-KR" sz="1200" dirty="0" err="1">
                <a:solidFill>
                  <a:srgbClr val="00000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라이브러리로 상대적으로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퍼포먼스가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느립니다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200" dirty="0" err="1">
                <a:solidFill>
                  <a:srgbClr val="000000"/>
                </a:solidFill>
                <a:latin typeface="+mn-ea"/>
              </a:rPr>
              <a:t>아두이노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IDE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구 버전도 지원합니다</a:t>
            </a:r>
            <a:r>
              <a:rPr lang="en-US" altLang="ko-KR" sz="1200" dirty="0">
                <a:solidFill>
                  <a:srgbClr val="000000"/>
                </a:solidFill>
                <a:latin typeface="+mn-ea"/>
              </a:rPr>
              <a:t>. </a:t>
            </a:r>
            <a:r>
              <a:rPr lang="en-US" altLang="ko-KR" sz="1200" dirty="0">
                <a:solidFill>
                  <a:srgbClr val="009688"/>
                </a:solidFill>
                <a:latin typeface="+mn-ea"/>
                <a:hlinkClick r:id="rId5"/>
              </a:rPr>
              <a:t>http://arduino.cc/en/Reference/SoftwareSerial</a:t>
            </a:r>
            <a:endParaRPr lang="ko-KR" altLang="en-US" sz="120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err="1" smtClean="0">
                <a:solidFill>
                  <a:srgbClr val="505050"/>
                </a:solidFill>
                <a:latin typeface="+mn-ea"/>
              </a:rPr>
              <a:t>SoftwareSerial</a:t>
            </a:r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라이브러리는 인터럽트를 사용합니다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PCINT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적용 가능한 핀으로 연결해야 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우노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기준으로 디지털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(INT0), 3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 핀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(INT1)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  <a:endParaRPr lang="en-US" altLang="ko-KR" sz="1200" b="0" i="0" dirty="0">
              <a:solidFill>
                <a:srgbClr val="50505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517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Hardware </a:t>
            </a:r>
            <a:r>
              <a:rPr lang="en-US" altLang="ko-KR" sz="1400" dirty="0" smtClean="0">
                <a:latin typeface="+mn-ea"/>
              </a:rPr>
              <a:t>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송신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3006530"/>
            <a:ext cx="8135937" cy="323165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void setup(){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Serial.begin</a:t>
            </a:r>
            <a:r>
              <a:rPr lang="en-US" altLang="ko-KR" sz="1200" dirty="0">
                <a:latin typeface="+mn-ea"/>
              </a:rPr>
              <a:t>(9600);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void loop(){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Serial.print</a:t>
            </a:r>
            <a:r>
              <a:rPr lang="en-US" altLang="ko-KR" sz="1200" dirty="0">
                <a:latin typeface="+mn-ea"/>
              </a:rPr>
              <a:t>(78);     // "78"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Serial.print</a:t>
            </a:r>
            <a:r>
              <a:rPr lang="en-US" altLang="ko-KR" sz="1200" dirty="0">
                <a:latin typeface="+mn-ea"/>
              </a:rPr>
              <a:t>("Hello world.");     // "Hello world."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Serial.print</a:t>
            </a:r>
            <a:r>
              <a:rPr lang="en-US" altLang="ko-KR" sz="1200" dirty="0">
                <a:latin typeface="+mn-ea"/>
              </a:rPr>
              <a:t>("\n");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Serial.println</a:t>
            </a:r>
            <a:r>
              <a:rPr lang="en-US" altLang="ko-KR" sz="1200" dirty="0">
                <a:latin typeface="+mn-ea"/>
              </a:rPr>
              <a:t>(78);   // "78"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Serial.println</a:t>
            </a:r>
            <a:r>
              <a:rPr lang="en-US" altLang="ko-KR" sz="1200" dirty="0">
                <a:latin typeface="+mn-ea"/>
              </a:rPr>
              <a:t>("Hello world.");   // "Hello world."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Serial.println</a:t>
            </a:r>
            <a:r>
              <a:rPr lang="en-US" altLang="ko-KR" sz="1200" dirty="0">
                <a:latin typeface="+mn-ea"/>
              </a:rPr>
              <a:t>("");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Serial.write</a:t>
            </a:r>
            <a:r>
              <a:rPr lang="en-US" altLang="ko-KR" sz="1200" dirty="0">
                <a:latin typeface="+mn-ea"/>
              </a:rPr>
              <a:t>(78);	     // send a byte with the value 78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Serial.write</a:t>
            </a:r>
            <a:r>
              <a:rPr lang="en-US" altLang="ko-KR" sz="1200" dirty="0">
                <a:latin typeface="+mn-ea"/>
              </a:rPr>
              <a:t>(“hello”);   //send the string “hello” and return the length of the string.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Serial.println</a:t>
            </a:r>
            <a:r>
              <a:rPr lang="en-US" altLang="ko-KR" sz="1200" dirty="0">
                <a:latin typeface="+mn-ea"/>
              </a:rPr>
              <a:t>("");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18" y="1649701"/>
            <a:ext cx="8135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아두이노는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 기능과 이를 사용하기 위한 함수를 내장하고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이것을 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Hardware Serial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 이라고 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Hardware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 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용으로 디지털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0, 1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 핀이 예약되어 있는데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(UNO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보드 기준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 </a:t>
            </a:r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UNO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보드를 보시면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 핀이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RX, TX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라고 표시되어 있는 것을 알 수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통신에서 사용되는 데이터 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RX(</a:t>
            </a:r>
            <a:r>
              <a:rPr lang="ko-KR" altLang="en-US" sz="1200" b="1" dirty="0">
                <a:solidFill>
                  <a:srgbClr val="505050"/>
                </a:solidFill>
                <a:latin typeface="+mn-ea"/>
              </a:rPr>
              <a:t>수신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), TX(</a:t>
            </a:r>
            <a:r>
              <a:rPr lang="ko-KR" altLang="en-US" sz="1200" b="1" dirty="0">
                <a:solidFill>
                  <a:srgbClr val="505050"/>
                </a:solidFill>
                <a:latin typeface="+mn-ea"/>
              </a:rPr>
              <a:t>송신</a:t>
            </a:r>
            <a:r>
              <a:rPr lang="en-US" altLang="ko-KR" sz="1200" b="1" dirty="0">
                <a:solidFill>
                  <a:srgbClr val="505050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 용 핀입니다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Hardware 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송신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677275"/>
            <a:ext cx="850212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먼저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Serial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통신을 사용하겠다고 선언을 </a:t>
            </a:r>
            <a:r>
              <a:rPr lang="ko-KR" altLang="en-US" sz="1100" dirty="0" err="1">
                <a:solidFill>
                  <a:srgbClr val="505050"/>
                </a:solidFill>
                <a:latin typeface="Lato"/>
              </a:rPr>
              <a:t>해야합니다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setup()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함수 안에서 아래처럼 선언하면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Serial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통신을 사용할 수 있습니다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</a:t>
            </a:r>
          </a:p>
          <a:p>
            <a:r>
              <a:rPr lang="en-US" altLang="ko-KR" sz="1100" dirty="0" err="1">
                <a:solidFill>
                  <a:srgbClr val="0000FF"/>
                </a:solidFill>
                <a:latin typeface="Lato"/>
              </a:rPr>
              <a:t>Serial.begin</a:t>
            </a:r>
            <a:r>
              <a:rPr lang="en-US" altLang="ko-KR" sz="1100" dirty="0">
                <a:solidFill>
                  <a:srgbClr val="0000FF"/>
                </a:solidFill>
                <a:latin typeface="Lato"/>
              </a:rPr>
              <a:t>(9600);</a:t>
            </a:r>
            <a:endParaRPr lang="ko-KR" altLang="en-US" sz="1100" dirty="0">
              <a:solidFill>
                <a:srgbClr val="505050"/>
              </a:solidFill>
              <a:latin typeface="Lato"/>
            </a:endParaRP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9600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이 의미하는 것은 통신 속도입니다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 </a:t>
            </a:r>
            <a:r>
              <a:rPr lang="en-US" altLang="ko-KR" sz="1100" b="1" dirty="0">
                <a:solidFill>
                  <a:srgbClr val="505050"/>
                </a:solidFill>
                <a:latin typeface="Lato"/>
              </a:rPr>
              <a:t>Baud rate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 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(</a:t>
            </a:r>
            <a:r>
              <a:rPr lang="ko-KR" altLang="en-US" sz="1100" dirty="0" err="1">
                <a:solidFill>
                  <a:srgbClr val="505050"/>
                </a:solidFill>
                <a:latin typeface="Lato"/>
              </a:rPr>
              <a:t>보레이트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, bit per second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단위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라고 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주의할 점은 여기서 지정한 통신 속도와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Serial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통신으로 연결되는 상대방이 지정하는 통신 속도가 일치해야 한다는 점입니다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여기서는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USB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를 통해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PC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와 연결되므로 </a:t>
            </a:r>
            <a:r>
              <a:rPr lang="ko-KR" altLang="en-US" sz="1100" dirty="0" err="1">
                <a:solidFill>
                  <a:srgbClr val="505050"/>
                </a:solidFill>
                <a:latin typeface="Lato"/>
              </a:rPr>
              <a:t>아두이노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IDE – Serial Monitor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에 설정된 통신 속도가 일치해야 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Serial Monitor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를 실행해보면 하단부에 통신 속도를 선택할 수 있는 옵션이 있습니다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</a:t>
            </a: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 </a:t>
            </a:r>
          </a:p>
          <a:p>
            <a:r>
              <a:rPr lang="en-US" altLang="ko-KR" sz="1100" dirty="0" err="1">
                <a:solidFill>
                  <a:srgbClr val="505050"/>
                </a:solidFill>
                <a:latin typeface="Lato"/>
              </a:rPr>
              <a:t>Serial.begin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()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으로 통신이 준비되면 아래 함수들을 이용해서 데이터를 전송할 수 있습니다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</a:t>
            </a:r>
          </a:p>
          <a:p>
            <a:r>
              <a:rPr lang="en-US" altLang="ko-KR" sz="1100" dirty="0" err="1">
                <a:solidFill>
                  <a:srgbClr val="0000FF"/>
                </a:solidFill>
                <a:latin typeface="Lato"/>
              </a:rPr>
              <a:t>Serial.print</a:t>
            </a:r>
            <a:r>
              <a:rPr lang="en-US" altLang="ko-KR" sz="1100" dirty="0">
                <a:solidFill>
                  <a:srgbClr val="0000FF"/>
                </a:solidFill>
                <a:latin typeface="Lato"/>
              </a:rPr>
              <a:t>(), </a:t>
            </a:r>
            <a:r>
              <a:rPr lang="en-US" altLang="ko-KR" sz="1100" dirty="0" err="1">
                <a:solidFill>
                  <a:srgbClr val="0000FF"/>
                </a:solidFill>
                <a:latin typeface="Lato"/>
              </a:rPr>
              <a:t>Serial.println</a:t>
            </a:r>
            <a:r>
              <a:rPr lang="en-US" altLang="ko-KR" sz="1100" dirty="0">
                <a:solidFill>
                  <a:srgbClr val="0000FF"/>
                </a:solidFill>
                <a:latin typeface="Lato"/>
              </a:rPr>
              <a:t>(), </a:t>
            </a:r>
            <a:r>
              <a:rPr lang="en-US" altLang="ko-KR" sz="1100" dirty="0" err="1">
                <a:solidFill>
                  <a:srgbClr val="0000FF"/>
                </a:solidFill>
                <a:latin typeface="Lato"/>
              </a:rPr>
              <a:t>Serial.write</a:t>
            </a:r>
            <a:r>
              <a:rPr lang="en-US" altLang="ko-KR" sz="1100" dirty="0">
                <a:solidFill>
                  <a:srgbClr val="0000FF"/>
                </a:solidFill>
                <a:latin typeface="Lato"/>
              </a:rPr>
              <a:t>()</a:t>
            </a:r>
            <a:endParaRPr lang="ko-KR" altLang="en-US" sz="1100" dirty="0">
              <a:solidFill>
                <a:srgbClr val="505050"/>
              </a:solidFill>
              <a:latin typeface="Lato"/>
            </a:endParaRPr>
          </a:p>
          <a:p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먼저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print()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와 </a:t>
            </a:r>
            <a:r>
              <a:rPr lang="en-US" altLang="ko-KR" sz="1100" dirty="0" err="1">
                <a:solidFill>
                  <a:srgbClr val="505050"/>
                </a:solidFill>
                <a:latin typeface="Lato"/>
              </a:rPr>
              <a:t>println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()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은 동일한 역할을 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배열을 제외한 어떤 변수든 넣으면 그 값을 출력해줍니다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다만 </a:t>
            </a:r>
            <a:r>
              <a:rPr lang="en-US" altLang="ko-KR" sz="1100" dirty="0" err="1">
                <a:solidFill>
                  <a:srgbClr val="505050"/>
                </a:solidFill>
                <a:latin typeface="Lato"/>
              </a:rPr>
              <a:t>println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()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함수는 값을 출력한 뒤에 </a:t>
            </a:r>
            <a:r>
              <a:rPr lang="ko-KR" altLang="en-US" sz="1100" dirty="0" err="1">
                <a:solidFill>
                  <a:srgbClr val="505050"/>
                </a:solidFill>
                <a:latin typeface="Lato"/>
              </a:rPr>
              <a:t>줄넘김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 문자를 붙여주는 차이입니다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</a:t>
            </a: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write()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함수는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1 byte, 1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개의 문자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,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문자열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,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배열을 출력할 때 사용합니다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보통 문자열 외에 저장해 둔 데이터 값을 순차적으로 보낼 때 사용합니다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</a:t>
            </a:r>
          </a:p>
          <a:p>
            <a:endParaRPr lang="en-US" altLang="ko-KR" sz="1100" dirty="0" smtClean="0">
              <a:solidFill>
                <a:srgbClr val="505050"/>
              </a:solidFill>
              <a:latin typeface="Lato"/>
            </a:endParaRPr>
          </a:p>
          <a:p>
            <a:r>
              <a:rPr lang="ko-KR" altLang="en-US" sz="1100" dirty="0" smtClean="0">
                <a:solidFill>
                  <a:srgbClr val="505050"/>
                </a:solidFill>
                <a:latin typeface="Lato"/>
              </a:rPr>
              <a:t>이제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위 예제코드가 어떻게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Serial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통신으로 데이터를 전송하는지 확인해 보겠습니다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프로그램을 업로드하고 </a:t>
            </a:r>
            <a:r>
              <a:rPr lang="ko-KR" altLang="en-US" sz="1100" dirty="0" err="1">
                <a:solidFill>
                  <a:srgbClr val="505050"/>
                </a:solidFill>
                <a:latin typeface="Lato"/>
              </a:rPr>
              <a:t>아두이노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IDE – Serial Monitor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를 실행하면 아래와 같은 내용이 반복해서 </a:t>
            </a:r>
            <a:r>
              <a:rPr lang="ko-KR" altLang="en-US" sz="1100" dirty="0" smtClean="0">
                <a:solidFill>
                  <a:srgbClr val="505050"/>
                </a:solidFill>
                <a:latin typeface="Lato"/>
              </a:rPr>
              <a:t>출력됩니다</a:t>
            </a:r>
            <a:r>
              <a:rPr lang="en-US" altLang="ko-KR" sz="1100" dirty="0" smtClean="0">
                <a:solidFill>
                  <a:srgbClr val="505050"/>
                </a:solidFill>
                <a:latin typeface="Lato"/>
              </a:rPr>
              <a:t>.</a:t>
            </a:r>
            <a:endParaRPr lang="en-US" altLang="ko-KR" sz="1100" dirty="0">
              <a:solidFill>
                <a:srgbClr val="505050"/>
              </a:solidFill>
              <a:latin typeface="Lato"/>
            </a:endParaRP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———————————————</a:t>
            </a: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78Hello world.</a:t>
            </a: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78</a:t>
            </a: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Hello world.</a:t>
            </a: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 </a:t>
            </a:r>
          </a:p>
          <a:p>
            <a:r>
              <a:rPr lang="en-US" altLang="ko-KR" sz="1100" dirty="0" err="1">
                <a:solidFill>
                  <a:srgbClr val="505050"/>
                </a:solidFill>
                <a:latin typeface="Lato"/>
              </a:rPr>
              <a:t>Nhello</a:t>
            </a:r>
            <a:endParaRPr lang="en-US" altLang="ko-KR" sz="1100" dirty="0">
              <a:solidFill>
                <a:srgbClr val="505050"/>
              </a:solidFill>
              <a:latin typeface="Lato"/>
            </a:endParaRPr>
          </a:p>
          <a:p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———————————————</a:t>
            </a:r>
          </a:p>
          <a:p>
            <a:r>
              <a:rPr lang="ko-KR" altLang="en-US" sz="1100" dirty="0" err="1">
                <a:solidFill>
                  <a:srgbClr val="505050"/>
                </a:solidFill>
                <a:latin typeface="Lato"/>
              </a:rPr>
              <a:t>줄넘김이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 어떻게 처리되었는지 유심히 </a:t>
            </a:r>
            <a:r>
              <a:rPr lang="ko-KR" altLang="en-US" sz="1100" dirty="0" smtClean="0">
                <a:solidFill>
                  <a:srgbClr val="505050"/>
                </a:solidFill>
                <a:latin typeface="Lato"/>
              </a:rPr>
              <a:t>확인합니다</a:t>
            </a:r>
            <a:r>
              <a:rPr lang="en-US" altLang="ko-KR" sz="1100" dirty="0" smtClean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그리고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write(78)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이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N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으로 바뀐 점도 중요합니다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write(78)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은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78 (16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진수로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4E)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에 해당하는 아스키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(ASCII)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문자를 출력했습니다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 print()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에서는 숫자를 입력하면 문자열로 바꿔서 전송하지만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write()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에서는 숫자를 그대로 전송하기 때문에 </a:t>
            </a:r>
            <a:r>
              <a:rPr lang="ko-KR" altLang="en-US" sz="1100" dirty="0" err="1">
                <a:solidFill>
                  <a:srgbClr val="505050"/>
                </a:solidFill>
                <a:latin typeface="Lato"/>
              </a:rPr>
              <a:t>수신측에서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 문자로 인식해서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78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에 해당하는 아스키 문자 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– N </a:t>
            </a:r>
            <a:r>
              <a:rPr lang="ko-KR" altLang="en-US" sz="1100" dirty="0">
                <a:solidFill>
                  <a:srgbClr val="505050"/>
                </a:solidFill>
                <a:latin typeface="Lato"/>
              </a:rPr>
              <a:t>을 출력합니다</a:t>
            </a:r>
            <a:r>
              <a:rPr lang="en-US" altLang="ko-KR" sz="1100" dirty="0">
                <a:solidFill>
                  <a:srgbClr val="505050"/>
                </a:solidFill>
                <a:latin typeface="Lato"/>
              </a:rPr>
              <a:t>.</a:t>
            </a:r>
            <a:endParaRPr lang="en-US" altLang="ko-KR" sz="1100" b="0" i="0" dirty="0">
              <a:solidFill>
                <a:srgbClr val="50505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34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Hardware 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수신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7" y="3011521"/>
            <a:ext cx="81359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void setup()  </a:t>
            </a:r>
          </a:p>
          <a:p>
            <a:r>
              <a:rPr lang="en-US" altLang="ko-KR" sz="1200" dirty="0">
                <a:latin typeface="+mn-ea"/>
              </a:rPr>
              <a:t>{</a:t>
            </a:r>
          </a:p>
          <a:p>
            <a:r>
              <a:rPr lang="en-US" altLang="ko-KR" sz="1200" dirty="0">
                <a:latin typeface="+mn-ea"/>
              </a:rPr>
              <a:t>  </a:t>
            </a:r>
            <a:r>
              <a:rPr lang="en-US" altLang="ko-KR" sz="1200" dirty="0" err="1">
                <a:latin typeface="+mn-ea"/>
              </a:rPr>
              <a:t>Serial.begin</a:t>
            </a:r>
            <a:r>
              <a:rPr lang="en-US" altLang="ko-KR" sz="1200" dirty="0">
                <a:latin typeface="+mn-ea"/>
              </a:rPr>
              <a:t>(9600);</a:t>
            </a:r>
          </a:p>
          <a:p>
            <a:r>
              <a:rPr lang="en-US" altLang="ko-KR" sz="1200" dirty="0">
                <a:latin typeface="+mn-ea"/>
              </a:rPr>
              <a:t>}</a:t>
            </a: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void loop()</a:t>
            </a:r>
          </a:p>
          <a:p>
            <a:r>
              <a:rPr lang="en-US" altLang="ko-KR" sz="1200" dirty="0">
                <a:latin typeface="+mn-ea"/>
              </a:rPr>
              <a:t>{</a:t>
            </a:r>
          </a:p>
          <a:p>
            <a:r>
              <a:rPr lang="en-US" altLang="ko-KR" sz="1200" dirty="0">
                <a:latin typeface="+mn-ea"/>
              </a:rPr>
              <a:t>  if (</a:t>
            </a:r>
            <a:r>
              <a:rPr lang="en-US" altLang="ko-KR" sz="1200" dirty="0" err="1">
                <a:latin typeface="+mn-ea"/>
              </a:rPr>
              <a:t>Serial.available</a:t>
            </a:r>
            <a:r>
              <a:rPr lang="en-US" altLang="ko-KR" sz="1200" dirty="0">
                <a:latin typeface="+mn-ea"/>
              </a:rPr>
              <a:t>())</a:t>
            </a:r>
          </a:p>
          <a:p>
            <a:r>
              <a:rPr lang="en-US" altLang="ko-KR" sz="1200" dirty="0">
                <a:latin typeface="+mn-ea"/>
              </a:rPr>
              <a:t>  {</a:t>
            </a: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en-US" altLang="ko-KR" sz="1200" dirty="0" err="1">
                <a:latin typeface="+mn-ea"/>
              </a:rPr>
              <a:t>Serial.write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Serial.read</a:t>
            </a:r>
            <a:r>
              <a:rPr lang="en-US" altLang="ko-KR" sz="1200" dirty="0">
                <a:latin typeface="+mn-ea"/>
              </a:rPr>
              <a:t>());</a:t>
            </a:r>
          </a:p>
          <a:p>
            <a:r>
              <a:rPr lang="en-US" altLang="ko-KR" sz="1200" dirty="0">
                <a:latin typeface="+mn-ea"/>
              </a:rPr>
              <a:t>  }</a:t>
            </a:r>
          </a:p>
          <a:p>
            <a:r>
              <a:rPr lang="en-US" altLang="ko-KR" sz="1200" dirty="0">
                <a:latin typeface="+mn-ea"/>
              </a:rPr>
              <a:t>}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7" y="1688867"/>
            <a:ext cx="8135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PC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에서 </a:t>
            </a:r>
            <a:r>
              <a:rPr lang="ko-KR" altLang="en-US" sz="1200" dirty="0" err="1">
                <a:solidFill>
                  <a:srgbClr val="505050"/>
                </a:solidFill>
                <a:latin typeface="Lato"/>
              </a:rPr>
              <a:t>아두이노로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 데이터를 보내주고 이걸 받아서 처리하고 싶을 </a:t>
            </a:r>
            <a:r>
              <a:rPr lang="ko-KR" altLang="en-US" sz="1200" dirty="0" smtClean="0">
                <a:solidFill>
                  <a:srgbClr val="505050"/>
                </a:solidFill>
                <a:latin typeface="Lato"/>
              </a:rPr>
              <a:t>때</a:t>
            </a:r>
            <a:r>
              <a:rPr lang="en-US" altLang="ko-KR" sz="1200" dirty="0" smtClean="0">
                <a:solidFill>
                  <a:srgbClr val="505050"/>
                </a:solidFill>
                <a:latin typeface="Lato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혹은 </a:t>
            </a:r>
            <a:r>
              <a:rPr lang="ko-KR" altLang="en-US" sz="1200" dirty="0" err="1">
                <a:solidFill>
                  <a:srgbClr val="505050"/>
                </a:solidFill>
                <a:latin typeface="Lato"/>
              </a:rPr>
              <a:t>아두이노와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 다른 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통신 모듈이 연결되었을 때 다른 모듈에서 보내주는 데이터를 받을 때는 어떻게 해야 할까요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?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Lato"/>
            </a:endParaRPr>
          </a:p>
          <a:p>
            <a:r>
              <a:rPr lang="ko-KR" altLang="en-US" sz="1200" dirty="0" smtClean="0">
                <a:solidFill>
                  <a:srgbClr val="505050"/>
                </a:solidFill>
                <a:latin typeface="Lato"/>
              </a:rPr>
              <a:t>아래 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예제는 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을 통해 수신한 데이터를 그대로 다시 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을 통해 송신하는 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Serial echo 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예제입니다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즉 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PC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에서 뭔가를 보내주면 그걸 수신해서 그대로 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PC</a:t>
            </a:r>
            <a:r>
              <a:rPr lang="ko-KR" altLang="en-US" sz="1200" dirty="0">
                <a:solidFill>
                  <a:srgbClr val="505050"/>
                </a:solidFill>
                <a:latin typeface="Lato"/>
              </a:rPr>
              <a:t>로 다시 보내버리는 예제입니다</a:t>
            </a:r>
            <a:r>
              <a:rPr lang="en-US" altLang="ko-KR" sz="1200" dirty="0">
                <a:solidFill>
                  <a:srgbClr val="505050"/>
                </a:solidFill>
                <a:latin typeface="Lato"/>
              </a:rPr>
              <a:t>.</a:t>
            </a:r>
            <a:endParaRPr lang="en-US" altLang="ko-KR" sz="1200" b="0" i="0" dirty="0">
              <a:solidFill>
                <a:srgbClr val="50505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54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Hardware 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수신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8" y="1986539"/>
            <a:ext cx="8135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예제는 엄청 간단합니다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setup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함수에서 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Serial.begin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을 통해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준비합니다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그리고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200" b="1" dirty="0" err="1">
                <a:solidFill>
                  <a:srgbClr val="0000FF"/>
                </a:solidFill>
                <a:latin typeface="+mn-ea"/>
              </a:rPr>
              <a:t>Serial.available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()</a:t>
            </a:r>
            <a:r>
              <a:rPr lang="ko-KR" altLang="en-US" sz="1200" dirty="0">
                <a:solidFill>
                  <a:srgbClr val="000000"/>
                </a:solidFill>
                <a:latin typeface="+mn-ea"/>
              </a:rPr>
              <a:t> 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함수를 실행합니다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available()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함수는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을 통해 수신한 데이터가 있을 때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true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리턴해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줍니다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따라서 수신한 데이터가 없으면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loop()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구문을 계속 돌면서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available()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함수를 실행해서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들어온게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없나 체크하고 들어온 데이터가 있으면 아래 라인을 실행합니다</a:t>
            </a:r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Serial.write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+mn-ea"/>
              </a:rPr>
              <a:t>Serial.read</a:t>
            </a:r>
            <a:r>
              <a:rPr lang="en-US" altLang="ko-KR" sz="1200" dirty="0">
                <a:solidFill>
                  <a:srgbClr val="0000FF"/>
                </a:solidFill>
                <a:latin typeface="+mn-ea"/>
              </a:rPr>
              <a:t>());</a:t>
            </a:r>
            <a:endParaRPr lang="ko-KR" altLang="en-US" sz="1200" dirty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Serial.read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함수가 바로 수신한 데이터를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1byte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씩 읽어오는 함수입니다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read()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실행하면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1byte char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리턴해주는데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 이걸 그대로 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Serial.write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함수에 사용했습니다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따라서 수신한 데이터를 그대로 송신해 버리겠죠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아두이노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IDE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실행해서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Monitor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를 엽니다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그리고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Monitor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창 상단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문자열 입력하는 부분에 영문으로 아무거나 입력해보세요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그럼 입력한대로 다시 수신해서 </a:t>
            </a:r>
            <a:r>
              <a:rPr lang="ko-KR" altLang="en-US" sz="1200" dirty="0" err="1">
                <a:solidFill>
                  <a:srgbClr val="505050"/>
                </a:solidFill>
                <a:latin typeface="+mn-ea"/>
              </a:rPr>
              <a:t>보여줄겁니다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</a:p>
          <a:p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en-US" altLang="ko-KR" sz="1200" dirty="0" smtClean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이용한 데이터 수신은 위 예제코드를 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적절하게 변형해서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사용하면 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  <a:endParaRPr lang="en-US" altLang="ko-KR" sz="1200" b="0" i="0" dirty="0">
              <a:solidFill>
                <a:srgbClr val="50505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814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849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통신 방법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Software </a:t>
            </a:r>
            <a:r>
              <a:rPr lang="en-US" altLang="ko-KR" sz="1400" dirty="0" smtClean="0">
                <a:latin typeface="+mn-ea"/>
              </a:rPr>
              <a:t>serial </a:t>
            </a:r>
            <a:r>
              <a:rPr lang="ko-KR" altLang="en-US" sz="1400" dirty="0" smtClean="0">
                <a:latin typeface="+mn-ea"/>
              </a:rPr>
              <a:t>내용입니다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06319" y="1152683"/>
            <a:ext cx="8135937" cy="340519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통신하기 </a:t>
            </a:r>
            <a:r>
              <a:rPr lang="en-US" altLang="ko-KR" sz="1400" dirty="0" smtClean="0"/>
              <a:t>- </a:t>
            </a:r>
            <a:r>
              <a:rPr lang="en-US" altLang="ko-KR" sz="1400" dirty="0" err="1"/>
              <a:t>SoftwareSerial</a:t>
            </a:r>
            <a:r>
              <a:rPr lang="en-US" altLang="ko-KR" sz="1400" dirty="0"/>
              <a:t> </a:t>
            </a:r>
            <a:r>
              <a:rPr lang="ko-KR" altLang="en-US" sz="1400" dirty="0"/>
              <a:t>을 사용하는 </a:t>
            </a:r>
            <a:r>
              <a:rPr lang="ko-KR" altLang="en-US" sz="1400" dirty="0" smtClean="0"/>
              <a:t>방법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677275"/>
            <a:ext cx="8135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이란 디지털 핀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2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개를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(0, 1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번을 제외한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이용해서 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Serial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통신을 하는 방법을 말합니다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그리고 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Serial.xxx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()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함수들을 대신할 수 있도록 전용의 </a:t>
            </a:r>
            <a:r>
              <a:rPr lang="en-US" altLang="ko-KR" sz="1200" dirty="0" err="1">
                <a:solidFill>
                  <a:srgbClr val="505050"/>
                </a:solidFill>
                <a:latin typeface="+mn-ea"/>
              </a:rPr>
              <a:t>SoftwareSerial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 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라이브러리가 제공되고 있습니다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endParaRPr lang="en-US" altLang="ko-KR" sz="1200" dirty="0" smtClean="0">
              <a:solidFill>
                <a:srgbClr val="505050"/>
              </a:solidFill>
              <a:latin typeface="+mn-ea"/>
            </a:endParaRPr>
          </a:p>
          <a:p>
            <a:r>
              <a:rPr lang="ko-KR" altLang="en-US" sz="1200" dirty="0" err="1" smtClean="0">
                <a:solidFill>
                  <a:srgbClr val="505050"/>
                </a:solidFill>
                <a:latin typeface="+mn-ea"/>
              </a:rPr>
              <a:t>블루투스</a:t>
            </a:r>
            <a:r>
              <a:rPr lang="ko-KR" altLang="en-US" sz="1200" dirty="0" smtClean="0">
                <a:solidFill>
                  <a:srgbClr val="505050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모듈을 보통 이런 방법으로 사용합니다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rgbClr val="505050"/>
                </a:solidFill>
                <a:latin typeface="+mn-ea"/>
              </a:rPr>
              <a:t>아래 예제처럼 사용이 가능합니다</a:t>
            </a:r>
            <a:r>
              <a:rPr lang="en-US" altLang="ko-KR" sz="1200" dirty="0">
                <a:solidFill>
                  <a:srgbClr val="505050"/>
                </a:solidFill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8" y="2439442"/>
            <a:ext cx="7666892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#include &lt;</a:t>
            </a:r>
            <a:r>
              <a:rPr lang="en-US" altLang="ko-KR" sz="1050" dirty="0" err="1">
                <a:latin typeface="+mn-ea"/>
              </a:rPr>
              <a:t>SoftwareSerial.h</a:t>
            </a:r>
            <a:r>
              <a:rPr lang="en-US" altLang="ko-KR" sz="1050" dirty="0">
                <a:latin typeface="+mn-ea"/>
              </a:rPr>
              <a:t>&gt;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 err="1">
                <a:latin typeface="+mn-ea"/>
              </a:rPr>
              <a:t>SoftwareSerial</a:t>
            </a:r>
            <a:r>
              <a:rPr lang="en-US" altLang="ko-KR" sz="1050" dirty="0">
                <a:latin typeface="+mn-ea"/>
              </a:rPr>
              <a:t> </a:t>
            </a:r>
            <a:r>
              <a:rPr lang="en-US" altLang="ko-KR" sz="1050" dirty="0" err="1">
                <a:latin typeface="+mn-ea"/>
              </a:rPr>
              <a:t>mySerial</a:t>
            </a:r>
            <a:r>
              <a:rPr lang="en-US" altLang="ko-KR" sz="1050" dirty="0">
                <a:latin typeface="+mn-ea"/>
              </a:rPr>
              <a:t>(10, 11); // RX, TX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void setup()  </a:t>
            </a:r>
          </a:p>
          <a:p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 // Open serial communications and wait for port to open:</a:t>
            </a:r>
          </a:p>
          <a:p>
            <a:r>
              <a:rPr lang="en-US" altLang="ko-KR" sz="1050" dirty="0">
                <a:latin typeface="+mn-ea"/>
              </a:rPr>
              <a:t>  </a:t>
            </a:r>
            <a:r>
              <a:rPr lang="en-US" altLang="ko-KR" sz="1050" dirty="0" err="1">
                <a:latin typeface="+mn-ea"/>
              </a:rPr>
              <a:t>Serial.begin</a:t>
            </a:r>
            <a:r>
              <a:rPr lang="en-US" altLang="ko-KR" sz="1050" dirty="0">
                <a:latin typeface="+mn-ea"/>
              </a:rPr>
              <a:t>(9600);</a:t>
            </a:r>
          </a:p>
          <a:p>
            <a:r>
              <a:rPr lang="en-US" altLang="ko-KR" sz="1050" dirty="0">
                <a:latin typeface="+mn-ea"/>
              </a:rPr>
              <a:t>  </a:t>
            </a:r>
            <a:r>
              <a:rPr lang="en-US" altLang="ko-KR" sz="1050" dirty="0" err="1">
                <a:latin typeface="+mn-ea"/>
              </a:rPr>
              <a:t>Serial.println</a:t>
            </a:r>
            <a:r>
              <a:rPr lang="en-US" altLang="ko-KR" sz="1050" dirty="0">
                <a:latin typeface="+mn-ea"/>
              </a:rPr>
              <a:t>("Goodnight moon!");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// set the data rate for the </a:t>
            </a:r>
            <a:r>
              <a:rPr lang="en-US" altLang="ko-KR" sz="1050" dirty="0" err="1">
                <a:latin typeface="+mn-ea"/>
              </a:rPr>
              <a:t>SoftwareSerial</a:t>
            </a:r>
            <a:r>
              <a:rPr lang="en-US" altLang="ko-KR" sz="1050" dirty="0">
                <a:latin typeface="+mn-ea"/>
              </a:rPr>
              <a:t> port</a:t>
            </a:r>
          </a:p>
          <a:p>
            <a:r>
              <a:rPr lang="en-US" altLang="ko-KR" sz="1050" dirty="0">
                <a:latin typeface="+mn-ea"/>
              </a:rPr>
              <a:t>  </a:t>
            </a:r>
            <a:r>
              <a:rPr lang="en-US" altLang="ko-KR" sz="1050" dirty="0" err="1">
                <a:latin typeface="+mn-ea"/>
              </a:rPr>
              <a:t>mySerial.begin</a:t>
            </a:r>
            <a:r>
              <a:rPr lang="en-US" altLang="ko-KR" sz="1050" dirty="0">
                <a:latin typeface="+mn-ea"/>
              </a:rPr>
              <a:t>(9600);</a:t>
            </a:r>
          </a:p>
          <a:p>
            <a:r>
              <a:rPr lang="en-US" altLang="ko-KR" sz="1050" dirty="0">
                <a:latin typeface="+mn-ea"/>
              </a:rPr>
              <a:t>}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void loop() // run over and over</a:t>
            </a:r>
          </a:p>
          <a:p>
            <a:r>
              <a:rPr lang="en-US" altLang="ko-KR" sz="1050" dirty="0">
                <a:latin typeface="+mn-ea"/>
              </a:rPr>
              <a:t>{</a:t>
            </a:r>
          </a:p>
          <a:p>
            <a:r>
              <a:rPr lang="en-US" altLang="ko-KR" sz="1050" dirty="0">
                <a:latin typeface="+mn-ea"/>
              </a:rPr>
              <a:t>  // Receive from </a:t>
            </a:r>
            <a:r>
              <a:rPr lang="en-US" altLang="ko-KR" sz="1050" dirty="0" err="1">
                <a:latin typeface="+mn-ea"/>
              </a:rPr>
              <a:t>bluetooth</a:t>
            </a:r>
            <a:r>
              <a:rPr lang="en-US" altLang="ko-KR" sz="1050" dirty="0">
                <a:latin typeface="+mn-ea"/>
              </a:rPr>
              <a:t> and send it to PC</a:t>
            </a:r>
          </a:p>
          <a:p>
            <a:r>
              <a:rPr lang="en-US" altLang="ko-KR" sz="1050" dirty="0">
                <a:latin typeface="+mn-ea"/>
              </a:rPr>
              <a:t>  if (</a:t>
            </a:r>
            <a:r>
              <a:rPr lang="en-US" altLang="ko-KR" sz="1050" dirty="0" err="1">
                <a:latin typeface="+mn-ea"/>
              </a:rPr>
              <a:t>mySerial.available</a:t>
            </a:r>
            <a:r>
              <a:rPr lang="en-US" altLang="ko-KR" sz="1050" dirty="0">
                <a:latin typeface="+mn-ea"/>
              </a:rPr>
              <a:t>())</a:t>
            </a:r>
          </a:p>
          <a:p>
            <a:r>
              <a:rPr lang="en-US" altLang="ko-KR" sz="1050" dirty="0">
                <a:latin typeface="+mn-ea"/>
              </a:rPr>
              <a:t>    </a:t>
            </a:r>
            <a:r>
              <a:rPr lang="en-US" altLang="ko-KR" sz="1050" dirty="0" err="1">
                <a:latin typeface="+mn-ea"/>
              </a:rPr>
              <a:t>Serial.write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mySerial.read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// Receive from PC and send it to </a:t>
            </a:r>
            <a:r>
              <a:rPr lang="en-US" altLang="ko-KR" sz="1050" dirty="0" err="1">
                <a:latin typeface="+mn-ea"/>
              </a:rPr>
              <a:t>bluetooth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if (</a:t>
            </a:r>
            <a:r>
              <a:rPr lang="en-US" altLang="ko-KR" sz="1050" dirty="0" err="1">
                <a:latin typeface="+mn-ea"/>
              </a:rPr>
              <a:t>Serial.available</a:t>
            </a:r>
            <a:r>
              <a:rPr lang="en-US" altLang="ko-KR" sz="1050" dirty="0">
                <a:latin typeface="+mn-ea"/>
              </a:rPr>
              <a:t>())</a:t>
            </a:r>
          </a:p>
          <a:p>
            <a:r>
              <a:rPr lang="en-US" altLang="ko-KR" sz="1050" dirty="0">
                <a:latin typeface="+mn-ea"/>
              </a:rPr>
              <a:t>    </a:t>
            </a:r>
            <a:r>
              <a:rPr lang="en-US" altLang="ko-KR" sz="1050" dirty="0" err="1">
                <a:latin typeface="+mn-ea"/>
              </a:rPr>
              <a:t>mySerial.write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Serial.read</a:t>
            </a:r>
            <a:r>
              <a:rPr lang="en-US" altLang="ko-KR" sz="1050" dirty="0">
                <a:latin typeface="+mn-ea"/>
              </a:rPr>
              <a:t>());</a:t>
            </a:r>
          </a:p>
          <a:p>
            <a:r>
              <a:rPr lang="en-US" altLang="ko-KR" sz="1050" dirty="0">
                <a:latin typeface="+mn-ea"/>
              </a:rPr>
              <a:t>}</a:t>
            </a:r>
            <a:endParaRPr lang="ko-KR" altLang="en-US" sz="10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6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2816</TotalTime>
  <Words>1613</Words>
  <Application>Microsoft Office PowerPoint</Application>
  <PresentationFormat>화면 슬라이드 쇼(4:3)</PresentationFormat>
  <Paragraphs>387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Lato</vt:lpstr>
      <vt:lpstr>Noto Sans KR</vt:lpstr>
      <vt:lpstr>나눔고딕 ExtraBold</vt:lpstr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348</cp:revision>
  <cp:lastPrinted>2016-11-01T05:57:52Z</cp:lastPrinted>
  <dcterms:created xsi:type="dcterms:W3CDTF">2016-05-19T08:11:56Z</dcterms:created>
  <dcterms:modified xsi:type="dcterms:W3CDTF">2018-08-02T19:15:23Z</dcterms:modified>
</cp:coreProperties>
</file>