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1" r:id="rId2"/>
    <p:sldId id="324" r:id="rId3"/>
    <p:sldId id="325" r:id="rId4"/>
    <p:sldId id="312" r:id="rId5"/>
    <p:sldId id="322" r:id="rId6"/>
    <p:sldId id="323" r:id="rId7"/>
    <p:sldId id="326" r:id="rId8"/>
    <p:sldId id="327" r:id="rId9"/>
    <p:sldId id="328" r:id="rId10"/>
    <p:sldId id="329" r:id="rId11"/>
    <p:sldId id="321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8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9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9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6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sourceforge.jp/projects/ttssh2/downloads/59957/teraterm-4.80.ex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echasolution.com/shop/goods/goods_view.php?goodsno=774&amp;category=025001" TargetMode="External"/><Relationship Id="rId3" Type="http://schemas.openxmlformats.org/officeDocument/2006/relationships/hyperlink" Target="http://mechasolution.com/shop/goods/goods_view.php?goodsno=2&amp;category=001001" TargetMode="External"/><Relationship Id="rId7" Type="http://schemas.openxmlformats.org/officeDocument/2006/relationships/hyperlink" Target="http://mechasolution.com/shop/goods/goods_view.php?goodsno=673&amp;category=0240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chasolution.com/shop/goods/goods_view.php?goodsno=7&amp;category=027001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echasolution.com/shop/goods/goods_view.php?goodsno=283&amp;category=006004" TargetMode="External"/><Relationship Id="rId10" Type="http://schemas.openxmlformats.org/officeDocument/2006/relationships/hyperlink" Target="http://mechasolution.com/shop/goods/goods_view.php?goodsno=9&amp;category=024001" TargetMode="External"/><Relationship Id="rId4" Type="http://schemas.openxmlformats.org/officeDocument/2006/relationships/hyperlink" Target="http://mechasolution.com/shop/goods/goods_view.php?goodsno=182&amp;category=006004" TargetMode="External"/><Relationship Id="rId9" Type="http://schemas.openxmlformats.org/officeDocument/2006/relationships/hyperlink" Target="http://mechasolution.com/shop/goods/goods_view.php?goodsno=33&amp;category=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블루투스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통신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 테스트를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31245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모듈테스트하기</a:t>
            </a:r>
            <a:endParaRPr lang="ko-KR" altLang="en-US" b="1" dirty="0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06319" y="1384684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간 통신 방법입니다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890092"/>
            <a:ext cx="74977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char INBYTE;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LED = 13; // LED on pin 13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void setup() {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Serial.begin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(9600); 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pinMode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(LED, OUTPUT);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void loop() {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Serial.println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("Press 1 to turn Arduino pin 13 LED ON or 0 to turn it OFF:");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while (!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Serial.available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());   // stay here so long as COM port is empty   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INBYTE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Serial.read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();        // read next available byte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if( INBYTE == '0' )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(LED, LOW);  // if it's a 0 (zero)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tun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LED off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if( INBYTE == '1' )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(LED, HIGH); // if it's a 1 (one) turn LED on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  delay(50);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}​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5594411"/>
            <a:ext cx="895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사용할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블루투스를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지정하기 위해 윈도우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화면의 오른쪽 하단에서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장치를 선택하고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페어링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암호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"1234"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를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입력합니다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동글과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아두이노의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페어링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기기간의 연결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 되면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아래링크에서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테라텀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(Tera Term)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다운로드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받아 설치합니다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 </a:t>
            </a:r>
            <a:endParaRPr lang="ko-KR" altLang="en-US" sz="12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200" u="sng" dirty="0">
                <a:solidFill>
                  <a:srgbClr val="0075C8"/>
                </a:solidFill>
                <a:latin typeface="+mn-ea"/>
                <a:hlinkClick r:id="rId3"/>
              </a:rPr>
              <a:t>http://en.sourceforge.jp/projects/ttssh2/downloads/59957/teraterm-4.80.exe/</a:t>
            </a:r>
            <a:endParaRPr lang="ko-KR" altLang="en-US" sz="1200" dirty="0">
              <a:solidFill>
                <a:srgbClr val="888888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endParaRPr lang="ko-KR" altLang="en-US" sz="12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COM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포트 지정을 한 후에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Baudrate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9600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설정하고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혹은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타이핑하면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아두이노의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LED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가 깜빡이는 것을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확인합니다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b="0" i="0" dirty="0">
              <a:solidFill>
                <a:srgbClr val="888888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7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무선통신을 위해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모듈을 사용합니다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075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아두이노에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모듈을 추가하면 시리얼통신을 이용하여 데이터 값을 받거나 보낼 수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있습니다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err="1" smtClean="0">
                <a:solidFill>
                  <a:srgbClr val="000000"/>
                </a:solidFill>
                <a:latin typeface="+mn-ea"/>
              </a:rPr>
              <a:t>블루투스는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미터 정도에서 무선으로 데이터를 보내거나 받을 수 있으므로 이를 활용하면 릴레이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모터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전등 등을 동작시켜 무선으로 기기를 제어하는 것이 가능하게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됩니다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예를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들어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기능이 있는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스마트폰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노트북 등으로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아두이노에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연결된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모듈로 신호를 보내 침대에 누워서도 집안의 전등을 무선으로 끄고 켤 수 있게 할 수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있습니다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 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통신거리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10M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정도라는 제한이 있으므로 멀리 떨어지면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모듈과의 연결이 끊겨 작동이 되지 않을 수도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있습니다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7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무선통신을 위해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모듈을 사용합니다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06317" y="1233488"/>
            <a:ext cx="8135937" cy="320087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2.0 </a:t>
            </a:r>
            <a:r>
              <a:rPr lang="ko-KR" altLang="en-US" sz="1400" dirty="0" smtClean="0"/>
              <a:t>모듈</a:t>
            </a:r>
            <a:endParaRPr lang="en-US" altLang="ko-KR" sz="1400" dirty="0" smtClean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제품 선정 </a:t>
            </a:r>
            <a:r>
              <a:rPr lang="en-US" altLang="ko-KR" sz="1400" dirty="0" smtClean="0">
                <a:solidFill>
                  <a:schemeClr val="accent6"/>
                </a:solidFill>
              </a:rPr>
              <a:t>: HC-60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통신 방법</a:t>
            </a:r>
            <a:r>
              <a:rPr lang="en-US" altLang="ko-KR" sz="1400" dirty="0">
                <a:solidFill>
                  <a:schemeClr val="accent6"/>
                </a:solidFill>
              </a:rPr>
              <a:t>: </a:t>
            </a:r>
            <a:r>
              <a:rPr lang="ko-KR" altLang="en-US" sz="1400" dirty="0" err="1">
                <a:solidFill>
                  <a:schemeClr val="accent6"/>
                </a:solidFill>
              </a:rPr>
              <a:t>블루투스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2.0 </a:t>
            </a:r>
            <a:r>
              <a:rPr lang="ko-KR" altLang="en-US" sz="1400" dirty="0">
                <a:solidFill>
                  <a:schemeClr val="accent6"/>
                </a:solidFill>
              </a:rPr>
              <a:t>무선 시리얼 통신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동작 범위</a:t>
            </a:r>
            <a:r>
              <a:rPr lang="en-US" altLang="ko-KR" sz="1400" dirty="0">
                <a:solidFill>
                  <a:schemeClr val="accent6"/>
                </a:solidFill>
              </a:rPr>
              <a:t>: ~10M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동작 전원</a:t>
            </a:r>
            <a:r>
              <a:rPr lang="en-US" altLang="ko-KR" sz="1400" dirty="0">
                <a:solidFill>
                  <a:schemeClr val="accent6"/>
                </a:solidFill>
              </a:rPr>
              <a:t>: 3.6 ~ 6V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사용 전력</a:t>
            </a:r>
            <a:r>
              <a:rPr lang="en-US" altLang="ko-KR" sz="1400" dirty="0">
                <a:solidFill>
                  <a:schemeClr val="accent6"/>
                </a:solidFill>
              </a:rPr>
              <a:t>: ~30mA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모듈 크기</a:t>
            </a:r>
            <a:r>
              <a:rPr lang="en-US" altLang="ko-KR" sz="1400" dirty="0">
                <a:solidFill>
                  <a:schemeClr val="accent6"/>
                </a:solidFill>
              </a:rPr>
              <a:t>: 3.6 x 1.5 cm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accent6"/>
                </a:solidFill>
              </a:rPr>
              <a:t>기본 이름</a:t>
            </a:r>
            <a:r>
              <a:rPr lang="en-US" altLang="ko-KR" sz="1400" dirty="0">
                <a:solidFill>
                  <a:schemeClr val="accent6"/>
                </a:solidFill>
              </a:rPr>
              <a:t>: </a:t>
            </a:r>
            <a:r>
              <a:rPr lang="en-US" altLang="ko-KR" sz="1400" dirty="0" smtClean="0">
                <a:solidFill>
                  <a:schemeClr val="accent6"/>
                </a:solidFill>
              </a:rPr>
              <a:t>xxx(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이름</a:t>
            </a:r>
            <a:r>
              <a:rPr lang="en-US" altLang="ko-KR" sz="140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dirty="0" smtClean="0">
                <a:solidFill>
                  <a:schemeClr val="accent6"/>
                </a:solidFill>
              </a:rPr>
              <a:t>확인 필요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페어링</a:t>
            </a:r>
            <a:r>
              <a:rPr lang="ko-KR" altLang="en-US" sz="1400" dirty="0">
                <a:solidFill>
                  <a:schemeClr val="accent6"/>
                </a:solidFill>
              </a:rPr>
              <a:t> 번호</a:t>
            </a:r>
            <a:r>
              <a:rPr lang="en-US" altLang="ko-KR" sz="1400" dirty="0">
                <a:solidFill>
                  <a:schemeClr val="accent6"/>
                </a:solidFill>
              </a:rPr>
              <a:t>: </a:t>
            </a:r>
            <a:r>
              <a:rPr lang="en-US" altLang="ko-KR" sz="1400" dirty="0" smtClean="0">
                <a:solidFill>
                  <a:schemeClr val="accent6"/>
                </a:solidFill>
              </a:rPr>
              <a:t>1234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7" y="4821567"/>
            <a:ext cx="8135937" cy="177069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블루투스</a:t>
            </a:r>
            <a:r>
              <a:rPr lang="ko-KR" altLang="en-US" sz="1400" dirty="0" smtClean="0"/>
              <a:t> 핀 배치 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VCC : 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5V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GND : 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GND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RX : </a:t>
            </a:r>
            <a:r>
              <a:rPr lang="ko-KR" altLang="en-US" sz="1400" dirty="0">
                <a:solidFill>
                  <a:schemeClr val="accent6"/>
                </a:solidFill>
              </a:rPr>
              <a:t>수신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아두이노의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TX </a:t>
            </a:r>
            <a:r>
              <a:rPr lang="ko-KR" altLang="en-US" sz="1400" dirty="0">
                <a:solidFill>
                  <a:schemeClr val="accent6"/>
                </a:solidFill>
              </a:rPr>
              <a:t>역할을 하는 핀에 연결</a:t>
            </a:r>
            <a:r>
              <a:rPr lang="en-US" altLang="ko-KR" sz="1400" dirty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TX : </a:t>
            </a:r>
            <a:r>
              <a:rPr lang="ko-KR" altLang="en-US" sz="1400" dirty="0">
                <a:solidFill>
                  <a:schemeClr val="accent6"/>
                </a:solidFill>
              </a:rPr>
              <a:t>송신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아두이노의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RX </a:t>
            </a:r>
            <a:r>
              <a:rPr lang="ko-KR" altLang="en-US" sz="1400" dirty="0">
                <a:solidFill>
                  <a:schemeClr val="accent6"/>
                </a:solidFill>
              </a:rPr>
              <a:t>역할을 하는 핀에 연결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9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모듈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모듈입니다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306332" y="1293813"/>
            <a:ext cx="68421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21240" rIns="90000" bIns="46800"/>
          <a:lstStyle>
            <a:lvl1pPr marL="341313" indent="-3413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hangingPunct="1">
              <a:lnSpc>
                <a:spcPct val="93000"/>
              </a:lnSpc>
              <a:spcAft>
                <a:spcPts val="650"/>
              </a:spcAft>
            </a:pPr>
            <a:r>
              <a:rPr lang="ko-KR" altLang="ko-KR" sz="1600" dirty="0" err="1">
                <a:latin typeface="나눔고딕" pitchFamily="48" charset="0"/>
              </a:rPr>
              <a:t>블루투스</a:t>
            </a:r>
            <a:r>
              <a:rPr lang="ko-KR" altLang="ko-KR" sz="1600" dirty="0">
                <a:latin typeface="나눔고딕" pitchFamily="48" charset="0"/>
              </a:rPr>
              <a:t> (HC-06) 모듈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600" dirty="0">
                <a:latin typeface="나눔고딕" pitchFamily="48" charset="0"/>
              </a:rPr>
              <a:t>- </a:t>
            </a:r>
            <a:r>
              <a:rPr lang="ko-KR" altLang="ko-KR" sz="1600" dirty="0">
                <a:latin typeface="나눔고딕" pitchFamily="48" charset="0"/>
              </a:rPr>
              <a:t>Serial 지원 </a:t>
            </a:r>
            <a:r>
              <a:rPr lang="ko-KR" altLang="ko-KR" sz="1600" dirty="0" err="1">
                <a:latin typeface="나눔고딕" pitchFamily="48" charset="0"/>
              </a:rPr>
              <a:t>블루투스</a:t>
            </a:r>
            <a:r>
              <a:rPr lang="ko-KR" altLang="ko-KR" sz="1600" dirty="0">
                <a:latin typeface="나눔고딕" pitchFamily="48" charset="0"/>
              </a:rPr>
              <a:t> 통신 모듈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Slave/Master/Dual 모듈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Bluetooth 2.0 지원, 2.4GHz 안테나 내장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인터페이스 보드 유무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인터페이스 보드가 없는 경우 3.3v 전원 사용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인터페이스 보드가 있는 경우 3.3v/5v 선택 가능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endParaRPr lang="ko-KR" altLang="ko-KR" sz="16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일반적으로 Software Serial </a:t>
            </a:r>
            <a:r>
              <a:rPr lang="ko-KR" altLang="ko-KR" sz="1600" dirty="0" err="1">
                <a:latin typeface="나눔고딕" pitchFamily="48" charset="0"/>
              </a:rPr>
              <a:t>로</a:t>
            </a:r>
            <a:r>
              <a:rPr lang="ko-KR" altLang="ko-KR" sz="1600" dirty="0">
                <a:latin typeface="나눔고딕" pitchFamily="48" charset="0"/>
              </a:rPr>
              <a:t> 사용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</a:t>
            </a:r>
            <a:r>
              <a:rPr lang="ko-KR" altLang="ko-KR" sz="1600" dirty="0" err="1">
                <a:latin typeface="나눔고딕" pitchFamily="48" charset="0"/>
              </a:rPr>
              <a:t>아두이노와</a:t>
            </a:r>
            <a:r>
              <a:rPr lang="ko-KR" altLang="ko-KR" sz="1600" dirty="0">
                <a:latin typeface="나눔고딕" pitchFamily="48" charset="0"/>
              </a:rPr>
              <a:t> TX-RX, RX-TX 크로스 해서 연결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endParaRPr lang="en-US" altLang="ko-KR" sz="16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</a:t>
            </a:r>
            <a:r>
              <a:rPr lang="ko-KR" altLang="ko-KR" sz="1600" dirty="0" err="1">
                <a:latin typeface="나눔고딕" pitchFamily="48" charset="0"/>
              </a:rPr>
              <a:t>모바일</a:t>
            </a:r>
            <a:r>
              <a:rPr lang="ko-KR" altLang="ko-KR" sz="1600" dirty="0">
                <a:latin typeface="나눔고딕" pitchFamily="48" charset="0"/>
              </a:rPr>
              <a:t> </a:t>
            </a:r>
            <a:r>
              <a:rPr lang="ko-KR" altLang="ko-KR" sz="1600" dirty="0" err="1">
                <a:latin typeface="나눔고딕" pitchFamily="48" charset="0"/>
              </a:rPr>
              <a:t>폰과</a:t>
            </a:r>
            <a:r>
              <a:rPr lang="ko-KR" altLang="ko-KR" sz="1600" dirty="0">
                <a:latin typeface="나눔고딕" pitchFamily="48" charset="0"/>
              </a:rPr>
              <a:t> </a:t>
            </a:r>
            <a:r>
              <a:rPr lang="ko-KR" altLang="ko-KR" sz="1600" dirty="0" err="1">
                <a:latin typeface="나눔고딕" pitchFamily="48" charset="0"/>
              </a:rPr>
              <a:t>연동하기위한</a:t>
            </a:r>
            <a:r>
              <a:rPr lang="ko-KR" altLang="ko-KR" sz="1600" dirty="0">
                <a:latin typeface="나눔고딕" pitchFamily="48" charset="0"/>
              </a:rPr>
              <a:t> 최선, 최적의 통신 모듈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전원만 넣어도 자체 동작이 가능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ko-KR" altLang="ko-KR" sz="1600" dirty="0">
                <a:latin typeface="나눔고딕" pitchFamily="48" charset="0"/>
              </a:rPr>
              <a:t>- FTDI (USB to UART) 모듈을 이용해서 PC와 연결 후 설정 및 사용가능</a:t>
            </a:r>
          </a:p>
        </p:txBody>
      </p:sp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95" y="1546226"/>
            <a:ext cx="20161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모듈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00622" y="1293813"/>
            <a:ext cx="68421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21240" rIns="90000" bIns="46800"/>
          <a:lstStyle>
            <a:lvl1pPr marL="341313" indent="-3413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hangingPunct="1">
              <a:lnSpc>
                <a:spcPct val="93000"/>
              </a:lnSpc>
              <a:spcAft>
                <a:spcPts val="650"/>
              </a:spcAft>
            </a:pPr>
            <a:r>
              <a:rPr lang="ko-KR" altLang="ko-KR" sz="1600" b="1" dirty="0" err="1">
                <a:latin typeface="나눔고딕" pitchFamily="48" charset="0"/>
              </a:rPr>
              <a:t>아두이노와</a:t>
            </a:r>
            <a:r>
              <a:rPr lang="ko-KR" altLang="ko-KR" sz="1600" b="1" dirty="0">
                <a:latin typeface="나눔고딕" pitchFamily="48" charset="0"/>
              </a:rPr>
              <a:t> 연결 방법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endParaRPr lang="en-US" altLang="ko-KR" sz="1600" dirty="0">
              <a:latin typeface="나눔고딕" pitchFamily="48" charset="0"/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2" y="4030663"/>
            <a:ext cx="583247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689"/>
              </p:ext>
            </p:extLst>
          </p:nvPr>
        </p:nvGraphicFramePr>
        <p:xfrm>
          <a:off x="867322" y="2144713"/>
          <a:ext cx="5078413" cy="1754190"/>
        </p:xfrm>
        <a:graphic>
          <a:graphicData uri="http://schemas.openxmlformats.org/drawingml/2006/table">
            <a:tbl>
              <a:tblPr/>
              <a:tblGrid>
                <a:gridCol w="2540000"/>
                <a:gridCol w="2538413"/>
              </a:tblGrid>
              <a:tr h="350838"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Bluetooth HC-06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Arduino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VCC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3.3V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GND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GND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TX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D2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RX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>
                        <a:lnSpc>
                          <a:spcPct val="111000"/>
                        </a:lnSpc>
                        <a:spcAft>
                          <a:spcPts val="142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1pPr>
                      <a:lvl2pPr eaLnBrk="0">
                        <a:lnSpc>
                          <a:spcPct val="111000"/>
                        </a:lnSpc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2pPr>
                      <a:lvl3pPr eaLnBrk="0">
                        <a:lnSpc>
                          <a:spcPct val="111000"/>
                        </a:lnSpc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3pPr>
                      <a:lvl4pPr eaLnBrk="0">
                        <a:lnSpc>
                          <a:spcPct val="111000"/>
                        </a:lnSpc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4pPr>
                      <a:lvl5pPr eaLnBrk="0">
                        <a:lnSpc>
                          <a:spcPct val="111000"/>
                        </a:lnSpc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48" charset="0"/>
                          <a:ea typeface="굴림" panose="020B0600000101010101" pitchFamily="50" charset="-127"/>
                        </a:rPr>
                        <a:t>D3</a:t>
                      </a:r>
                    </a:p>
                  </a:txBody>
                  <a:tcPr marL="90000" marR="90000" marT="6292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36728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모듈 이름 및 </a:t>
            </a:r>
            <a:r>
              <a:rPr lang="en-US" altLang="ko-KR" b="1" dirty="0" smtClean="0"/>
              <a:t>PIN </a:t>
            </a:r>
            <a:r>
              <a:rPr lang="ko-KR" altLang="en-US" b="1" dirty="0" smtClean="0"/>
              <a:t>변경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 이름 및 </a:t>
            </a:r>
            <a:r>
              <a:rPr lang="en-US" altLang="ko-KR" sz="1400" dirty="0" smtClean="0">
                <a:latin typeface="+mn-ea"/>
              </a:rPr>
              <a:t>PIN </a:t>
            </a:r>
            <a:r>
              <a:rPr lang="ko-KR" altLang="en-US" sz="1400" dirty="0" smtClean="0">
                <a:latin typeface="+mn-ea"/>
              </a:rPr>
              <a:t>번호를 변경합니다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2333"/>
            <a:ext cx="79497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HC-06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모듈의 핀이다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총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개의 핀이 있으며 위에서부터 신호를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받기위한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핀인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RX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핀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신호를 전송하기 위한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TX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핀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, GND(Ground), VCC 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핀이 </a:t>
            </a:r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있습니다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Nanum Gothic"/>
            </a:endParaRPr>
          </a:p>
          <a:p>
            <a:endParaRPr lang="en-US" altLang="ko-KR" sz="1400" dirty="0">
              <a:solidFill>
                <a:srgbClr val="000000"/>
              </a:solidFill>
              <a:latin typeface="Nanum Gothic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모듈의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전원은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3.6V ~ 6V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사이에서 동작하므로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VCC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핀은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아두이노의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5V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단자에 연결하면 </a:t>
            </a:r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됩니다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모듈에 따라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3.3V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에서 동작하는 모듈도 있으므로 규격을 꼭 확인하여 전원을 연결해야 </a:t>
            </a:r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합니다</a:t>
            </a:r>
            <a:r>
              <a:rPr lang="en-US" altLang="ko-KR" sz="1400" dirty="0" smtClean="0">
                <a:solidFill>
                  <a:srgbClr val="000000"/>
                </a:solidFill>
                <a:latin typeface="Nanum Gothic"/>
              </a:rPr>
              <a:t>.</a:t>
            </a:r>
          </a:p>
          <a:p>
            <a:pPr fontAlgn="base"/>
            <a:r>
              <a:rPr lang="ko-KR" altLang="en-US" sz="1400" dirty="0" err="1"/>
              <a:t>블루투스</a:t>
            </a:r>
            <a:r>
              <a:rPr lang="ko-KR" altLang="en-US" sz="1400" dirty="0"/>
              <a:t> 모듈은 주의해야 </a:t>
            </a:r>
            <a:r>
              <a:rPr lang="ko-KR" altLang="en-US" sz="1400" dirty="0" err="1"/>
              <a:t>할점이</a:t>
            </a:r>
            <a:r>
              <a:rPr lang="ko-KR" altLang="en-US" sz="1400" dirty="0"/>
              <a:t> 제품별로 지원하는 전압이 틀릴 수 있다고 하니</a:t>
            </a:r>
          </a:p>
          <a:p>
            <a:pPr fontAlgn="base"/>
            <a:r>
              <a:rPr lang="ko-KR" altLang="en-US" sz="1400" dirty="0"/>
              <a:t>구입하신 제품에 대한 </a:t>
            </a:r>
            <a:r>
              <a:rPr lang="ko-KR" altLang="en-US" sz="1400" dirty="0" err="1"/>
              <a:t>스펙을</a:t>
            </a:r>
            <a:r>
              <a:rPr lang="ko-KR" altLang="en-US" sz="1400" dirty="0"/>
              <a:t> 한번 더 확인 해보시길 바랍니다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Nanum Gothic"/>
            </a:endParaRPr>
          </a:p>
          <a:p>
            <a:endParaRPr lang="en-US" altLang="ko-KR" sz="1400" dirty="0">
              <a:solidFill>
                <a:srgbClr val="000000"/>
              </a:solidFill>
              <a:latin typeface="Nanum Gothic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 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3004161"/>
            <a:ext cx="7813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먼저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모듈의 이름과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페어링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암호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(PIN)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를 </a:t>
            </a:r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변경합니다</a:t>
            </a:r>
            <a:r>
              <a:rPr lang="en-US" altLang="ko-KR" sz="1400" dirty="0" smtClean="0">
                <a:solidFill>
                  <a:srgbClr val="000000"/>
                </a:solidFill>
                <a:latin typeface="Nanum Gothic"/>
              </a:rPr>
              <a:t>.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기본값은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이름이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'HC-06'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이고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페어링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PIN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은  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'1234' </a:t>
            </a:r>
            <a:r>
              <a:rPr lang="ko-KR" altLang="en-US" sz="1400" dirty="0" smtClean="0">
                <a:solidFill>
                  <a:srgbClr val="000000"/>
                </a:solidFill>
                <a:latin typeface="Nanum Gothic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Nanum Gothic"/>
            </a:endParaRPr>
          </a:p>
          <a:p>
            <a:endParaRPr lang="en-US" altLang="ko-KR" sz="1400" dirty="0">
              <a:solidFill>
                <a:srgbClr val="000000"/>
              </a:solidFill>
              <a:latin typeface="Nanum Gothic"/>
            </a:endParaRPr>
          </a:p>
          <a:p>
            <a:pPr fontAlgn="base"/>
            <a:r>
              <a:rPr lang="en-US" altLang="ko-KR" sz="1400" dirty="0"/>
              <a:t>8</a:t>
            </a:r>
            <a:r>
              <a:rPr lang="ko-KR" altLang="en-US" sz="1400" dirty="0" smtClean="0"/>
              <a:t>번 핀을 </a:t>
            </a:r>
            <a:r>
              <a:rPr lang="ko-KR" altLang="en-US" sz="1400" dirty="0" err="1"/>
              <a:t>블루투스의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TX,  </a:t>
            </a:r>
            <a:r>
              <a:rPr lang="en-US" altLang="ko-KR" sz="1400" dirty="0"/>
              <a:t>9</a:t>
            </a:r>
            <a:r>
              <a:rPr lang="ko-KR" altLang="en-US" sz="1400" dirty="0" smtClean="0"/>
              <a:t>번 핀을 </a:t>
            </a:r>
            <a:r>
              <a:rPr lang="ko-KR" altLang="en-US" sz="1400" dirty="0" err="1"/>
              <a:t>블루투스의</a:t>
            </a:r>
            <a:r>
              <a:rPr lang="ko-KR" altLang="en-US" sz="1400" dirty="0"/>
              <a:t> </a:t>
            </a:r>
            <a:r>
              <a:rPr lang="en-US" altLang="ko-KR" sz="1400" dirty="0"/>
              <a:t>RX</a:t>
            </a:r>
            <a:r>
              <a:rPr lang="ko-KR" altLang="en-US" sz="1400" dirty="0"/>
              <a:t>에 연결하고 </a:t>
            </a:r>
            <a:r>
              <a:rPr lang="en-US" altLang="ko-KR" sz="1400" dirty="0"/>
              <a:t>5.0V, GND </a:t>
            </a:r>
            <a:r>
              <a:rPr lang="ko-KR" altLang="en-US" sz="1400" dirty="0"/>
              <a:t>전원을 </a:t>
            </a:r>
            <a:r>
              <a:rPr lang="ko-KR" altLang="en-US" sz="1400" dirty="0" smtClean="0"/>
              <a:t>연결한 다음 작성한  </a:t>
            </a:r>
            <a:r>
              <a:rPr lang="ko-KR" altLang="en-US" sz="1400" dirty="0"/>
              <a:t>코드를 업로드 </a:t>
            </a:r>
            <a:r>
              <a:rPr lang="ko-KR" altLang="en-US" sz="1400" dirty="0" smtClean="0"/>
              <a:t>하여 초기설정을 </a:t>
            </a:r>
            <a:r>
              <a:rPr lang="ko-KR" altLang="en-US" sz="1400" dirty="0"/>
              <a:t>해보겠습니다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fontAlgn="base"/>
            <a:r>
              <a:rPr lang="ko-KR" altLang="en-US" sz="1400" dirty="0" err="1"/>
              <a:t>블루투스의</a:t>
            </a:r>
            <a:r>
              <a:rPr lang="ko-KR" altLang="en-US" sz="1400" dirty="0"/>
              <a:t> </a:t>
            </a:r>
            <a:r>
              <a:rPr lang="en-US" altLang="ko-KR" sz="1400" dirty="0"/>
              <a:t>TX</a:t>
            </a:r>
            <a:r>
              <a:rPr lang="ko-KR" altLang="en-US" sz="1400" dirty="0"/>
              <a:t>신호는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RX</a:t>
            </a:r>
            <a:r>
              <a:rPr lang="ko-KR" altLang="en-US" sz="1400" dirty="0" smtClean="0"/>
              <a:t>신호와 </a:t>
            </a:r>
            <a:r>
              <a:rPr lang="ko-KR" altLang="en-US" sz="1400" dirty="0"/>
              <a:t>연결되어야 하고 반대로 </a:t>
            </a:r>
            <a:r>
              <a:rPr lang="ko-KR" altLang="en-US" sz="1400" dirty="0" err="1"/>
              <a:t>블루투스의</a:t>
            </a:r>
            <a:r>
              <a:rPr lang="ko-KR" altLang="en-US" sz="1400" dirty="0"/>
              <a:t> </a:t>
            </a:r>
            <a:r>
              <a:rPr lang="en-US" altLang="ko-KR" sz="1400" dirty="0"/>
              <a:t>RX</a:t>
            </a:r>
            <a:r>
              <a:rPr lang="ko-KR" altLang="en-US" sz="1400" dirty="0"/>
              <a:t>신호는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TX</a:t>
            </a:r>
            <a:r>
              <a:rPr lang="ko-KR" altLang="en-US" sz="1400" dirty="0"/>
              <a:t>신호와 </a:t>
            </a:r>
            <a:r>
              <a:rPr lang="ko-KR" altLang="en-US" sz="1400" dirty="0" smtClean="0"/>
              <a:t>연결되어야 통신이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425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 이름 및 </a:t>
            </a:r>
            <a:r>
              <a:rPr lang="en-US" altLang="ko-KR" sz="1400" dirty="0" smtClean="0">
                <a:latin typeface="+mn-ea"/>
              </a:rPr>
              <a:t>PIN </a:t>
            </a:r>
            <a:r>
              <a:rPr lang="ko-KR" altLang="en-US" sz="1400" dirty="0" smtClean="0">
                <a:latin typeface="+mn-ea"/>
              </a:rPr>
              <a:t>번호를 변경합니다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17600"/>
            <a:ext cx="807583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#include &lt;</a:t>
            </a:r>
            <a:r>
              <a:rPr lang="en-US" altLang="ko-KR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SoftwareSerial.h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&gt; </a:t>
            </a:r>
            <a:r>
              <a:rPr lang="en-US" altLang="ko-KR" sz="1400" dirty="0"/>
              <a:t>//</a:t>
            </a:r>
            <a:r>
              <a:rPr lang="ko-KR" altLang="en-US" sz="1400" dirty="0"/>
              <a:t>시리얼통신 라이브러리 호출</a:t>
            </a:r>
            <a:endParaRPr lang="en-US" altLang="ko-KR" sz="1400" dirty="0">
              <a:solidFill>
                <a:srgbClr val="1F1F1F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// </a:t>
            </a:r>
            <a:r>
              <a:rPr lang="en-US" altLang="ko-KR" sz="1400" dirty="0" err="1" smtClean="0">
                <a:solidFill>
                  <a:srgbClr val="1F1F1F"/>
                </a:solidFill>
                <a:latin typeface="맑은 고딕" panose="020B0503020000020004" pitchFamily="50" charset="-127"/>
              </a:rPr>
              <a:t>SoftwareSerial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bluetooth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(8, 9);  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blueTx</a:t>
            </a:r>
            <a:r>
              <a:rPr lang="en-US" altLang="ko-KR" sz="1400" dirty="0" smtClean="0"/>
              <a:t>=8;</a:t>
            </a:r>
            <a:r>
              <a:rPr lang="en-US" altLang="ko-KR" sz="1400" dirty="0"/>
              <a:t>   //</a:t>
            </a:r>
            <a:r>
              <a:rPr lang="en-US" altLang="ko-KR" sz="1400" dirty="0" err="1"/>
              <a:t>Tx</a:t>
            </a:r>
            <a:r>
              <a:rPr lang="en-US" altLang="ko-KR" sz="1400" dirty="0"/>
              <a:t> (</a:t>
            </a:r>
            <a:r>
              <a:rPr lang="ko-KR" altLang="en-US" sz="1400" dirty="0" err="1"/>
              <a:t>보내는핀</a:t>
            </a:r>
            <a:r>
              <a:rPr lang="ko-KR" altLang="en-US" sz="1400" dirty="0"/>
              <a:t> 설정</a:t>
            </a:r>
            <a:r>
              <a:rPr lang="en-US" altLang="ko-KR" sz="1400" dirty="0"/>
              <a:t>)at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blueRx</a:t>
            </a:r>
            <a:r>
              <a:rPr lang="en-US" altLang="ko-KR" sz="1400" dirty="0" smtClean="0"/>
              <a:t>=9;</a:t>
            </a:r>
            <a:r>
              <a:rPr lang="en-US" altLang="ko-KR" sz="1400" dirty="0"/>
              <a:t>   //Rx (</a:t>
            </a:r>
            <a:r>
              <a:rPr lang="ko-KR" altLang="en-US" sz="1400" dirty="0" err="1"/>
              <a:t>받는핀</a:t>
            </a:r>
            <a:r>
              <a:rPr lang="ko-KR" altLang="en-US" sz="1400" dirty="0"/>
              <a:t> 설정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SoftwareSerial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mySerial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blueTx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blueRx</a:t>
            </a:r>
            <a:r>
              <a:rPr lang="en-US" altLang="ko-KR" sz="1400" dirty="0"/>
              <a:t>);  //</a:t>
            </a:r>
            <a:r>
              <a:rPr lang="ko-KR" altLang="en-US" sz="1400" dirty="0"/>
              <a:t>시리얼 통신을 위한 객체선언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endParaRPr lang="en-US" altLang="ko-KR" sz="1400" dirty="0">
              <a:solidFill>
                <a:srgbClr val="1F1F1F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void setup() </a:t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{</a:t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  </a:t>
            </a:r>
            <a:r>
              <a:rPr lang="en-US" altLang="ko-KR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Serial.begin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(9600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); </a:t>
            </a:r>
            <a:r>
              <a:rPr lang="en-US" altLang="ko-KR" sz="1400" dirty="0"/>
              <a:t>//</a:t>
            </a:r>
            <a:r>
              <a:rPr lang="ko-KR" altLang="en-US" sz="1400" dirty="0"/>
              <a:t>시리얼모니터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  </a:t>
            </a:r>
            <a:r>
              <a:rPr lang="en-US" altLang="ko-KR" sz="1400" dirty="0" err="1" smtClean="0"/>
              <a:t>mySerial.begin</a:t>
            </a:r>
            <a:r>
              <a:rPr lang="en-US" altLang="ko-KR" sz="1400" dirty="0" smtClean="0"/>
              <a:t>(9600</a:t>
            </a:r>
            <a:r>
              <a:rPr lang="en-US" altLang="ko-KR" sz="1400" dirty="0"/>
              <a:t>); //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시리얼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}</a:t>
            </a: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endParaRPr lang="en-US" altLang="ko-KR" sz="1400" dirty="0">
              <a:solidFill>
                <a:srgbClr val="1F1F1F"/>
              </a:solidFill>
              <a:latin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void loop()</a:t>
            </a:r>
            <a:b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</a:br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/>
              <a:t>  if (</a:t>
            </a:r>
            <a:r>
              <a:rPr lang="en-US" altLang="ko-KR" sz="1400" dirty="0" err="1"/>
              <a:t>mySerial.available</a:t>
            </a:r>
            <a:r>
              <a:rPr lang="en-US" altLang="ko-KR" sz="1400" dirty="0"/>
              <a:t>()) {       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Serial.write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mySerial.read</a:t>
            </a:r>
            <a:r>
              <a:rPr lang="en-US" altLang="ko-KR" sz="1400" dirty="0"/>
              <a:t>());  //</a:t>
            </a:r>
            <a:r>
              <a:rPr lang="ko-KR" altLang="en-US" sz="1400" dirty="0" err="1"/>
              <a:t>블루투스측</a:t>
            </a:r>
            <a:r>
              <a:rPr lang="ko-KR" altLang="en-US" sz="1400" dirty="0"/>
              <a:t> 내용을 시리얼모니터에 출력</a:t>
            </a:r>
            <a:endParaRPr lang="en-US" altLang="ko-KR" sz="1400" dirty="0"/>
          </a:p>
          <a:p>
            <a:r>
              <a:rPr lang="en-US" altLang="ko-KR" sz="1400" dirty="0"/>
              <a:t>  }</a:t>
            </a:r>
          </a:p>
          <a:p>
            <a:r>
              <a:rPr lang="en-US" altLang="ko-KR" sz="1400" dirty="0"/>
              <a:t>  if (</a:t>
            </a:r>
            <a:r>
              <a:rPr lang="en-US" altLang="ko-KR" sz="1400" dirty="0" err="1"/>
              <a:t>Serial.available</a:t>
            </a:r>
            <a:r>
              <a:rPr lang="en-US" altLang="ko-KR" sz="1400" dirty="0"/>
              <a:t>()) {         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err="1"/>
              <a:t>mySerial.write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());  //</a:t>
            </a:r>
            <a:r>
              <a:rPr lang="ko-KR" altLang="en-US" sz="1400" dirty="0"/>
              <a:t>시리얼 모니터 내용을 </a:t>
            </a:r>
            <a:r>
              <a:rPr lang="ko-KR" altLang="en-US" sz="1400" dirty="0" err="1" smtClean="0"/>
              <a:t>블루투스에</a:t>
            </a:r>
            <a:r>
              <a:rPr lang="ko-KR" altLang="en-US" sz="1400" dirty="0"/>
              <a:t> </a:t>
            </a:r>
            <a:r>
              <a:rPr lang="en-US" altLang="ko-KR" sz="1400" dirty="0"/>
              <a:t>WRITE</a:t>
            </a:r>
          </a:p>
          <a:p>
            <a:r>
              <a:rPr lang="en-US" altLang="ko-KR" sz="1400" dirty="0"/>
              <a:t>  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36728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모듈 이름 및 </a:t>
            </a:r>
            <a:r>
              <a:rPr lang="en-US" altLang="ko-KR" b="1" dirty="0" smtClean="0"/>
              <a:t>PIN </a:t>
            </a:r>
            <a:r>
              <a:rPr lang="ko-KR" altLang="en-US" b="1" dirty="0" smtClean="0"/>
              <a:t>변경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12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 이름 및 </a:t>
            </a:r>
            <a:r>
              <a:rPr lang="en-US" altLang="ko-KR" sz="1400" dirty="0" smtClean="0">
                <a:latin typeface="+mn-ea"/>
              </a:rPr>
              <a:t>PIN </a:t>
            </a:r>
            <a:r>
              <a:rPr lang="ko-KR" altLang="en-US" sz="1400" dirty="0" smtClean="0">
                <a:latin typeface="+mn-ea"/>
              </a:rPr>
              <a:t>번호를 변경합니다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36728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모듈 이름 및 </a:t>
            </a:r>
            <a:r>
              <a:rPr lang="en-US" altLang="ko-KR" b="1" dirty="0" smtClean="0"/>
              <a:t>PIN </a:t>
            </a:r>
            <a:r>
              <a:rPr lang="ko-KR" altLang="en-US" b="1" dirty="0" smtClean="0"/>
              <a:t>변경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23348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블루투스의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 현재상태를 물어봅니다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   -&gt; AT (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전송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)</a:t>
            </a: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   -&gt; OK (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응답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6319" y="23285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블루투스의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 이름을  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‘</a:t>
            </a:r>
            <a:r>
              <a:rPr lang="en-US" altLang="ko-KR" sz="1400" dirty="0" err="1" smtClean="0">
                <a:solidFill>
                  <a:srgbClr val="1F1F1F"/>
                </a:solidFill>
                <a:latin typeface="맑은 고딕" panose="020B0503020000020004" pitchFamily="50" charset="-127"/>
              </a:rPr>
              <a:t>MyBT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'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으로 변경합니다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  -&gt; </a:t>
            </a:r>
            <a:r>
              <a:rPr lang="en-US" altLang="ko-KR" sz="1400" dirty="0" err="1" smtClean="0">
                <a:solidFill>
                  <a:srgbClr val="1F1F1F"/>
                </a:solidFill>
                <a:latin typeface="맑은 고딕" panose="020B0503020000020004" pitchFamily="50" charset="-127"/>
              </a:rPr>
              <a:t>AT_NAMEMyBT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전송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)</a:t>
            </a:r>
          </a:p>
          <a:p>
            <a:pPr fontAlgn="base"/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  -&gt; </a:t>
            </a:r>
            <a:r>
              <a:rPr lang="en-US" altLang="ko-KR" sz="1400" dirty="0" err="1">
                <a:solidFill>
                  <a:srgbClr val="1F1F1F"/>
                </a:solidFill>
                <a:latin typeface="맑은 고딕" panose="020B0503020000020004" pitchFamily="50" charset="-127"/>
              </a:rPr>
              <a:t>OKsetname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 (</a:t>
            </a:r>
            <a:r>
              <a:rPr lang="ko-KR" altLang="en-US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응답</a:t>
            </a:r>
            <a:r>
              <a:rPr lang="en-US" altLang="ko-KR" sz="1400" dirty="0">
                <a:solidFill>
                  <a:srgbClr val="1F1F1F"/>
                </a:solidFill>
                <a:latin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96634"/>
              </p:ext>
            </p:extLst>
          </p:nvPr>
        </p:nvGraphicFramePr>
        <p:xfrm>
          <a:off x="303649" y="4195032"/>
          <a:ext cx="8386270" cy="1209675"/>
        </p:xfrm>
        <a:graphic>
          <a:graphicData uri="http://schemas.openxmlformats.org/drawingml/2006/table">
            <a:tbl>
              <a:tblPr/>
              <a:tblGrid>
                <a:gridCol w="2832233"/>
                <a:gridCol w="5554037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장치명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AT+NAME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장치명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페어링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암호 설정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AT+PIN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암호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통신속도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AT+BAUD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통신속도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1-1200 / 2-2400 / 3-4800 / 4-9600 / 5-19200 / 6-38400 / 7-57600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8-115200(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bps)</a:t>
                      </a:r>
                    </a:p>
                  </a:txBody>
                  <a:tcPr marL="38100" marR="38100" marT="28575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6319" y="35645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아래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표를 보고 형식에 맞게 입력합니다</a:t>
            </a:r>
            <a:r>
              <a:rPr lang="en-US" altLang="ko-KR" sz="1400" dirty="0" smtClean="0">
                <a:solidFill>
                  <a:srgbClr val="1F1F1F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base"/>
            <a:r>
              <a:rPr lang="ko-KR" altLang="en-US" sz="1400" dirty="0"/>
              <a:t>응답 </a:t>
            </a:r>
            <a:r>
              <a:rPr lang="ko-KR" altLang="en-US" sz="1400" dirty="0" err="1"/>
              <a:t>메세지를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확인합니다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rgbClr val="1F1F1F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055" name="Picture 7" descr="http://postfiles4.naver.net/20140226_147/jh3872__139338082779122Qa9_PNG/1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49" y="1157833"/>
            <a:ext cx="3409512" cy="26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postfiles11.naver.net/20140226_90/jh3872__1393380865565jTIjK_PNG/2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76" y="1157833"/>
            <a:ext cx="3356960" cy="25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3649" y="5784651"/>
            <a:ext cx="83862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AT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를 입력하여 </a:t>
            </a:r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OK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를 받았으면 </a:t>
            </a:r>
            <a:r>
              <a:rPr lang="ko-KR" altLang="en-US" sz="1200" dirty="0" err="1">
                <a:solidFill>
                  <a:srgbClr val="000000"/>
                </a:solidFill>
                <a:latin typeface="Nanum Gothic"/>
              </a:rPr>
              <a:t>블루투스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 모듈의 이름을 변경하기 위하여 </a:t>
            </a:r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'AT+NAME</a:t>
            </a:r>
            <a:r>
              <a:rPr lang="ko-KR" altLang="en-US" sz="1200" i="1" dirty="0" err="1">
                <a:solidFill>
                  <a:srgbClr val="000000"/>
                </a:solidFill>
                <a:latin typeface="Nanum Gothic"/>
              </a:rPr>
              <a:t>원하는이름</a:t>
            </a:r>
            <a:r>
              <a:rPr lang="en-US" altLang="ko-KR" sz="1200" i="1" dirty="0">
                <a:solidFill>
                  <a:srgbClr val="000000"/>
                </a:solidFill>
                <a:latin typeface="Nanum Gothic"/>
              </a:rPr>
              <a:t>'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  을 입력하고 전송버튼을 클릭하면 </a:t>
            </a:r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'</a:t>
            </a:r>
            <a:r>
              <a:rPr lang="en-US" altLang="ko-KR" sz="1200" dirty="0" err="1">
                <a:solidFill>
                  <a:srgbClr val="000000"/>
                </a:solidFill>
                <a:latin typeface="Nanum Gothic"/>
              </a:rPr>
              <a:t>OKsetname</a:t>
            </a:r>
            <a:r>
              <a:rPr lang="en-US" altLang="ko-KR" sz="1200" dirty="0">
                <a:solidFill>
                  <a:srgbClr val="000000"/>
                </a:solidFill>
                <a:latin typeface="Nanum Gothic"/>
              </a:rPr>
              <a:t>' 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라는 메시지를 </a:t>
            </a:r>
            <a:r>
              <a:rPr lang="ko-KR" altLang="en-US" sz="1200" dirty="0" err="1">
                <a:solidFill>
                  <a:srgbClr val="000000"/>
                </a:solidFill>
                <a:latin typeface="Nanum Gothic"/>
              </a:rPr>
              <a:t>블루투스</a:t>
            </a:r>
            <a:r>
              <a:rPr lang="ko-KR" altLang="en-US" sz="1200" dirty="0">
                <a:solidFill>
                  <a:srgbClr val="000000"/>
                </a:solidFill>
                <a:latin typeface="Nanum Gothic"/>
              </a:rPr>
              <a:t> 측에서 보내주며 이름이 정상적으로 변경이 </a:t>
            </a:r>
            <a:r>
              <a:rPr lang="ko-KR" altLang="en-US" sz="1200" dirty="0" smtClean="0">
                <a:solidFill>
                  <a:srgbClr val="000000"/>
                </a:solidFill>
                <a:latin typeface="Nanum Gothic"/>
              </a:rPr>
              <a:t>됩니다</a:t>
            </a:r>
            <a:r>
              <a:rPr lang="en-US" altLang="ko-KR" sz="1200" dirty="0" smtClean="0">
                <a:solidFill>
                  <a:srgbClr val="000000"/>
                </a:solidFill>
                <a:latin typeface="Nanum Gothic"/>
              </a:rPr>
              <a:t>.</a:t>
            </a:r>
          </a:p>
          <a:p>
            <a:r>
              <a:rPr lang="ko-KR" altLang="en-US" sz="1200" dirty="0" err="1"/>
              <a:t>블루투스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페어링</a:t>
            </a:r>
            <a:r>
              <a:rPr lang="ko-KR" altLang="en-US" sz="1200" dirty="0"/>
              <a:t> 암호인 </a:t>
            </a:r>
            <a:r>
              <a:rPr lang="en-US" altLang="ko-KR" sz="1200" dirty="0"/>
              <a:t>PIN</a:t>
            </a:r>
            <a:r>
              <a:rPr lang="ko-KR" altLang="en-US" sz="1200" dirty="0"/>
              <a:t>의 변경은 </a:t>
            </a:r>
            <a:r>
              <a:rPr lang="en-US" altLang="ko-KR" sz="1200" dirty="0"/>
              <a:t>'AT+PIN</a:t>
            </a:r>
            <a:r>
              <a:rPr lang="ko-KR" altLang="en-US" sz="1200" i="1" dirty="0" err="1"/>
              <a:t>원하는숫자</a:t>
            </a:r>
            <a:r>
              <a:rPr lang="en-US" altLang="ko-KR" sz="1200" dirty="0"/>
              <a:t>' </a:t>
            </a:r>
            <a:r>
              <a:rPr lang="ko-KR" altLang="en-US" sz="1200" dirty="0"/>
              <a:t>를 입력하고 전송 버튼을 클릭하면 </a:t>
            </a:r>
            <a:r>
              <a:rPr lang="en-US" altLang="ko-KR" sz="1200" dirty="0"/>
              <a:t>'</a:t>
            </a:r>
            <a:r>
              <a:rPr lang="en-US" altLang="ko-KR" sz="1200" dirty="0" err="1"/>
              <a:t>OKsetPIN</a:t>
            </a:r>
            <a:r>
              <a:rPr lang="en-US" altLang="ko-KR" sz="1200" dirty="0"/>
              <a:t>' </a:t>
            </a:r>
            <a:r>
              <a:rPr lang="ko-KR" altLang="en-US" sz="1200" dirty="0"/>
              <a:t>이라는 메시지와 함께 </a:t>
            </a:r>
            <a:r>
              <a:rPr lang="en-US" altLang="ko-KR" sz="1200" dirty="0"/>
              <a:t>PIN</a:t>
            </a:r>
            <a:r>
              <a:rPr lang="ko-KR" altLang="en-US" sz="1200" dirty="0"/>
              <a:t>이 정상적으로 변경되었음을 </a:t>
            </a:r>
            <a:r>
              <a:rPr lang="ko-KR" altLang="en-US" sz="1200" dirty="0" smtClean="0"/>
              <a:t>알려줍니다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93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블루투스</a:t>
            </a:r>
            <a:r>
              <a:rPr lang="ko-KR" altLang="en-US" sz="1400" dirty="0" smtClean="0">
                <a:latin typeface="+mn-ea"/>
              </a:rPr>
              <a:t> 모듈 테스트를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49" y="140414"/>
            <a:ext cx="31245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모듈테스트하기</a:t>
            </a:r>
            <a:endParaRPr lang="ko-KR" altLang="en-US" b="1" dirty="0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206319" y="1384684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간 통신 방법입니다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98546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[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아래 내용을 확인하여 준비합니다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]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888888"/>
                </a:solidFill>
                <a:latin typeface="+mn-ea"/>
              </a:rPr>
              <a:t>​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1. 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3"/>
              </a:rPr>
              <a:t>아두이노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3"/>
              </a:rPr>
              <a:t> 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3"/>
              </a:rPr>
              <a:t>우노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2.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4"/>
              </a:rPr>
              <a:t>블루투스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4"/>
              </a:rPr>
              <a:t> 모듈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3. 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5"/>
              </a:rPr>
              <a:t>블루투스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5"/>
              </a:rPr>
              <a:t> </a:t>
            </a:r>
            <a:r>
              <a:rPr lang="en-US" altLang="ko-KR" sz="1400" dirty="0">
                <a:solidFill>
                  <a:srgbClr val="0075C8"/>
                </a:solidFill>
                <a:latin typeface="+mn-ea"/>
                <a:hlinkClick r:id="rId5"/>
              </a:rPr>
              <a:t>USB 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5"/>
              </a:rPr>
              <a:t>동글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4. </a:t>
            </a:r>
            <a:r>
              <a:rPr lang="en-US" altLang="ko-KR" sz="1400" dirty="0">
                <a:solidFill>
                  <a:srgbClr val="0075C8"/>
                </a:solidFill>
                <a:latin typeface="+mn-ea"/>
              </a:rPr>
              <a:t>1K 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저항</a:t>
            </a:r>
            <a:r>
              <a:rPr lang="en-US" altLang="ko-KR" sz="1400" dirty="0">
                <a:solidFill>
                  <a:srgbClr val="0075C8"/>
                </a:solidFill>
                <a:latin typeface="+mn-ea"/>
              </a:rPr>
              <a:t>, 2K 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저항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5.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6"/>
              </a:rPr>
              <a:t>브레드보드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6.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7"/>
              </a:rPr>
              <a:t>점퍼와이어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7.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75C8"/>
                </a:solidFill>
                <a:latin typeface="+mn-ea"/>
                <a:hlinkClick r:id="rId8"/>
              </a:rPr>
              <a:t>9V 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8"/>
              </a:rPr>
              <a:t>배터리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8.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9"/>
              </a:rPr>
              <a:t>배터리 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9"/>
              </a:rPr>
              <a:t>홀더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dirty="0">
              <a:solidFill>
                <a:srgbClr val="888888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9.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r>
              <a:rPr lang="en-US" altLang="ko-KR" sz="1400" dirty="0">
                <a:solidFill>
                  <a:srgbClr val="0075C8"/>
                </a:solidFill>
                <a:latin typeface="+mn-ea"/>
                <a:hlinkClick r:id="rId10"/>
              </a:rPr>
              <a:t>USB </a:t>
            </a:r>
            <a:r>
              <a:rPr lang="ko-KR" altLang="en-US" sz="1400" dirty="0">
                <a:solidFill>
                  <a:srgbClr val="0075C8"/>
                </a:solidFill>
                <a:latin typeface="+mn-ea"/>
                <a:hlinkClick r:id="rId10"/>
              </a:rPr>
              <a:t>케이블 </a:t>
            </a:r>
            <a:r>
              <a:rPr lang="en-US" altLang="ko-KR" sz="1400" dirty="0">
                <a:solidFill>
                  <a:srgbClr val="0075C8"/>
                </a:solidFill>
                <a:latin typeface="+mn-ea"/>
                <a:hlinkClick r:id="rId10"/>
              </a:rPr>
              <a:t>(</a:t>
            </a:r>
            <a:r>
              <a:rPr lang="ko-KR" altLang="en-US" sz="1400" dirty="0" err="1">
                <a:solidFill>
                  <a:srgbClr val="0075C8"/>
                </a:solidFill>
                <a:latin typeface="+mn-ea"/>
                <a:hlinkClick r:id="rId10"/>
              </a:rPr>
              <a:t>우노</a:t>
            </a:r>
            <a:r>
              <a:rPr lang="en-US" altLang="ko-KR" sz="1400" dirty="0">
                <a:solidFill>
                  <a:srgbClr val="0075C8"/>
                </a:solidFill>
                <a:latin typeface="+mn-ea"/>
                <a:hlinkClick r:id="rId10"/>
              </a:rPr>
              <a:t>)</a:t>
            </a:r>
            <a:r>
              <a:rPr lang="ko-KR" altLang="en-US" sz="1400" dirty="0">
                <a:solidFill>
                  <a:srgbClr val="0075C8"/>
                </a:solidFill>
                <a:latin typeface="+mn-ea"/>
              </a:rPr>
              <a:t> </a:t>
            </a:r>
            <a:endParaRPr lang="ko-KR" altLang="en-US" sz="1400" i="0" dirty="0">
              <a:solidFill>
                <a:srgbClr val="888888"/>
              </a:solidFill>
              <a:effectLst/>
              <a:latin typeface="+mn-ea"/>
            </a:endParaRPr>
          </a:p>
        </p:txBody>
      </p:sp>
      <p:pic>
        <p:nvPicPr>
          <p:cNvPr id="3074" name="Picture 2" descr="02cd46d8a607ca14b01d10ead866e139_14582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09" y="2727816"/>
            <a:ext cx="5105891" cy="247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33309" y="5346361"/>
            <a:ext cx="5263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none"/>
              </a:rPr>
              <a:t>테스트에 사용한 </a:t>
            </a:r>
            <a:r>
              <a:rPr lang="ko-KR" altLang="en-US" sz="1400" dirty="0" err="1">
                <a:solidFill>
                  <a:srgbClr val="000000"/>
                </a:solidFill>
                <a:latin typeface="none"/>
              </a:rPr>
              <a:t>블루투스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 모듈</a:t>
            </a:r>
            <a:r>
              <a:rPr lang="en-US" altLang="ko-KR" sz="1400" u="sng" dirty="0">
                <a:solidFill>
                  <a:srgbClr val="000000"/>
                </a:solidFill>
                <a:latin typeface="none"/>
                <a:hlinkClick r:id="rId4"/>
              </a:rPr>
              <a:t>(HC-06)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은 </a:t>
            </a:r>
            <a:r>
              <a:rPr lang="en-US" altLang="ko-KR" sz="1400" dirty="0" smtClean="0">
                <a:solidFill>
                  <a:srgbClr val="000000"/>
                </a:solidFill>
                <a:latin typeface="none"/>
              </a:rPr>
              <a:t>4</a:t>
            </a:r>
            <a:r>
              <a:rPr lang="ko-KR" altLang="en-US" sz="1400" dirty="0" smtClean="0">
                <a:solidFill>
                  <a:srgbClr val="000000"/>
                </a:solidFill>
                <a:latin typeface="none"/>
              </a:rPr>
              <a:t>핀으로 </a:t>
            </a:r>
            <a:r>
              <a:rPr lang="ko-KR" altLang="en-US" sz="1400" dirty="0" err="1" smtClean="0">
                <a:solidFill>
                  <a:srgbClr val="000000"/>
                </a:solidFill>
                <a:latin typeface="none"/>
              </a:rPr>
              <a:t>회로도에서</a:t>
            </a:r>
            <a:r>
              <a:rPr lang="ko-KR" altLang="en-US" sz="1400" dirty="0" smtClean="0">
                <a:solidFill>
                  <a:srgbClr val="000000"/>
                </a:solidFill>
                <a:latin typeface="none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필요한 </a:t>
            </a:r>
            <a:r>
              <a:rPr lang="en-US" altLang="ko-KR" sz="1400" dirty="0">
                <a:solidFill>
                  <a:srgbClr val="000000"/>
                </a:solidFill>
                <a:latin typeface="none"/>
              </a:rPr>
              <a:t>4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latin typeface="none"/>
              </a:rPr>
              <a:t>(5V, GND, TX, RX)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를 가지고 </a:t>
            </a:r>
            <a:r>
              <a:rPr lang="ko-KR" altLang="en-US" sz="1400" dirty="0" smtClean="0">
                <a:solidFill>
                  <a:srgbClr val="000000"/>
                </a:solidFill>
                <a:latin typeface="none"/>
              </a:rPr>
              <a:t>있습니다</a:t>
            </a:r>
            <a:r>
              <a:rPr lang="en-US" altLang="ko-KR" sz="1400" dirty="0" smtClean="0">
                <a:solidFill>
                  <a:srgbClr val="000000"/>
                </a:solidFill>
                <a:latin typeface="none"/>
              </a:rPr>
              <a:t>.</a:t>
            </a:r>
            <a:endParaRPr lang="ko-KR" altLang="en-US" sz="1400" b="0" i="0" dirty="0">
              <a:solidFill>
                <a:srgbClr val="888888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508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2830</TotalTime>
  <Words>448</Words>
  <Application>Microsoft Office PowerPoint</Application>
  <PresentationFormat>화면 슬라이드 쇼(4:3)</PresentationFormat>
  <Paragraphs>144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Nanum Gothic</vt:lpstr>
      <vt:lpstr>none</vt:lpstr>
      <vt:lpstr>굴림</vt:lpstr>
      <vt:lpstr>나눔고딕</vt:lpstr>
      <vt:lpstr>나눔고딕 ExtraBold</vt:lpstr>
      <vt:lpstr>맑은 고딕</vt:lpstr>
      <vt:lpstr>-윤고딕330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346</cp:revision>
  <cp:lastPrinted>2016-11-01T05:57:52Z</cp:lastPrinted>
  <dcterms:created xsi:type="dcterms:W3CDTF">2016-05-19T08:11:56Z</dcterms:created>
  <dcterms:modified xsi:type="dcterms:W3CDTF">2018-08-02T20:12:11Z</dcterms:modified>
</cp:coreProperties>
</file>