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1" r:id="rId4"/>
    <p:sldId id="263" r:id="rId5"/>
    <p:sldId id="264" r:id="rId6"/>
    <p:sldId id="267" r:id="rId7"/>
    <p:sldId id="265" r:id="rId8"/>
    <p:sldId id="266" r:id="rId9"/>
    <p:sldId id="272" r:id="rId10"/>
    <p:sldId id="268" r:id="rId11"/>
    <p:sldId id="269" r:id="rId12"/>
    <p:sldId id="270" r:id="rId13"/>
    <p:sldId id="271"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43" autoAdjust="0"/>
  </p:normalViewPr>
  <p:slideViewPr>
    <p:cSldViewPr>
      <p:cViewPr varScale="1">
        <p:scale>
          <a:sx n="115" d="100"/>
          <a:sy n="115" d="100"/>
        </p:scale>
        <p:origin x="-1524" y="-102"/>
      </p:cViewPr>
      <p:guideLst>
        <p:guide orient="horz" pos="2160"/>
        <p:guide pos="2880"/>
      </p:guideLst>
    </p:cSldViewPr>
  </p:slideViewPr>
  <p:notesTextViewPr>
    <p:cViewPr>
      <p:scale>
        <a:sx n="1" d="1"/>
        <a:sy n="1" d="1"/>
      </p:scale>
      <p:origin x="0" y="0"/>
    </p:cViewPr>
  </p:notesTextViewPr>
  <p:notesViewPr>
    <p:cSldViewPr>
      <p:cViewPr varScale="1">
        <p:scale>
          <a:sx n="100" d="100"/>
          <a:sy n="100" d="100"/>
        </p:scale>
        <p:origin x="-360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5A6BBE-8EE8-4D21-A554-CA2D288DBC5A}" type="datetimeFigureOut">
              <a:rPr lang="ko-KR" altLang="en-US" smtClean="0"/>
              <a:t>2015-07-16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0A5891-B3AF-4B04-A796-F9F1B334984D}" type="slidenum">
              <a:rPr lang="ko-KR" altLang="en-US" smtClean="0"/>
              <a:t>‹#›</a:t>
            </a:fld>
            <a:endParaRPr lang="ko-KR" altLang="en-US"/>
          </a:p>
        </p:txBody>
      </p:sp>
    </p:spTree>
    <p:extLst>
      <p:ext uri="{BB962C8B-B14F-4D97-AF65-F5344CB8AC3E}">
        <p14:creationId xmlns:p14="http://schemas.microsoft.com/office/powerpoint/2010/main" val="2411708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CDF83-F894-4B44-A083-8EDD467A04B7}" type="datetimeFigureOut">
              <a:rPr lang="ko-KR" altLang="en-US" smtClean="0"/>
              <a:t>2015-07-16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2D9A70-B407-4B99-A377-9E6BC41E61E4}" type="slidenum">
              <a:rPr lang="ko-KR" altLang="en-US" smtClean="0"/>
              <a:t>‹#›</a:t>
            </a:fld>
            <a:endParaRPr lang="ko-KR" altLang="en-US"/>
          </a:p>
        </p:txBody>
      </p:sp>
    </p:spTree>
    <p:extLst>
      <p:ext uri="{BB962C8B-B14F-4D97-AF65-F5344CB8AC3E}">
        <p14:creationId xmlns:p14="http://schemas.microsoft.com/office/powerpoint/2010/main" val="36806422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9" name="직사각형 8"/>
          <p:cNvSpPr/>
          <p:nvPr userDrawn="1"/>
        </p:nvSpPr>
        <p:spPr>
          <a:xfrm>
            <a:off x="0" y="3051"/>
            <a:ext cx="9144000" cy="8336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b="1" dirty="0" smtClean="0">
                <a:effectLst/>
                <a:latin typeface="+mn-lt"/>
              </a:rPr>
              <a:t>THE</a:t>
            </a:r>
            <a:r>
              <a:rPr lang="en-US" altLang="ko-KR" sz="3600" b="1" dirty="0" smtClean="0">
                <a:effectLst/>
                <a:latin typeface="+mn-lt"/>
              </a:rPr>
              <a:t> </a:t>
            </a:r>
            <a:r>
              <a:rPr lang="en-US" altLang="ko-KR" sz="2800" b="1" dirty="0" smtClean="0">
                <a:effectLst/>
                <a:latin typeface="+mn-lt"/>
              </a:rPr>
              <a:t>INTERNET</a:t>
            </a:r>
            <a:r>
              <a:rPr lang="en-US" altLang="ko-KR" sz="1500" b="1" dirty="0" smtClean="0">
                <a:effectLst/>
                <a:latin typeface="+mn-lt"/>
              </a:rPr>
              <a:t> </a:t>
            </a:r>
            <a:r>
              <a:rPr lang="en-US" altLang="ko-KR" b="1" dirty="0" smtClean="0">
                <a:effectLst/>
                <a:latin typeface="+mn-lt"/>
              </a:rPr>
              <a:t>OF </a:t>
            </a:r>
            <a:r>
              <a:rPr lang="en-US" altLang="ko-KR" sz="2800" b="1" dirty="0" smtClean="0">
                <a:effectLst/>
                <a:latin typeface="+mn-lt"/>
              </a:rPr>
              <a:t>THINGS</a:t>
            </a:r>
            <a:endParaRPr lang="ko-KR" altLang="en-US" sz="2800" b="1" dirty="0">
              <a:effectLst/>
              <a:latin typeface="+mn-lt"/>
            </a:endParaRPr>
          </a:p>
        </p:txBody>
      </p:sp>
      <p:sp>
        <p:nvSpPr>
          <p:cNvPr id="10" name="직사각형 9"/>
          <p:cNvSpPr/>
          <p:nvPr userDrawn="1"/>
        </p:nvSpPr>
        <p:spPr>
          <a:xfrm>
            <a:off x="0" y="6780414"/>
            <a:ext cx="9144000" cy="775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mn-ea"/>
              </a:rPr>
              <a:t>                                                                                                                                                                  </a:t>
            </a:r>
            <a:endParaRPr lang="ko-KR" altLang="en-US" sz="1000" b="1" dirty="0">
              <a:latin typeface="+mn-ea"/>
            </a:endParaRPr>
          </a:p>
        </p:txBody>
      </p:sp>
    </p:spTree>
    <p:extLst>
      <p:ext uri="{BB962C8B-B14F-4D97-AF65-F5344CB8AC3E}">
        <p14:creationId xmlns:p14="http://schemas.microsoft.com/office/powerpoint/2010/main" val="26433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61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9"/>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9"/>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275947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38B604-53E0-4EC4-9F5F-DA6D87A6FCBB}" type="slidenum">
              <a:rPr lang="ko-KR" altLang="en-US" smtClean="0"/>
              <a:t>‹#›</a:t>
            </a:fld>
            <a:endParaRPr lang="ko-KR" altLang="en-US"/>
          </a:p>
        </p:txBody>
      </p:sp>
      <p:sp>
        <p:nvSpPr>
          <p:cNvPr id="7" name="TextBox 6"/>
          <p:cNvSpPr txBox="1"/>
          <p:nvPr userDrawn="1"/>
        </p:nvSpPr>
        <p:spPr>
          <a:xfrm>
            <a:off x="35498" y="116632"/>
            <a:ext cx="954107" cy="553998"/>
          </a:xfrm>
          <a:prstGeom prst="rect">
            <a:avLst/>
          </a:prstGeom>
          <a:noFill/>
        </p:spPr>
        <p:txBody>
          <a:bodyPr wrap="none" rtlCol="0">
            <a:spAutoFit/>
          </a:bodyPr>
          <a:lstStyle/>
          <a:p>
            <a:r>
              <a:rPr lang="ko-KR" altLang="en-US" sz="3000" b="1" dirty="0" smtClean="0"/>
              <a:t>목차</a:t>
            </a:r>
            <a:endParaRPr lang="ko-KR" altLang="en-US" sz="3000" b="1" dirty="0"/>
          </a:p>
        </p:txBody>
      </p:sp>
    </p:spTree>
    <p:extLst>
      <p:ext uri="{BB962C8B-B14F-4D97-AF65-F5344CB8AC3E}">
        <p14:creationId xmlns:p14="http://schemas.microsoft.com/office/powerpoint/2010/main" val="357841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8" name="직사각형 7"/>
          <p:cNvSpPr/>
          <p:nvPr userDrawn="1"/>
        </p:nvSpPr>
        <p:spPr>
          <a:xfrm>
            <a:off x="0" y="-27384"/>
            <a:ext cx="9144000" cy="6206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mn-ea"/>
              </a:rPr>
              <a:t>                                                                                                                                                                  </a:t>
            </a:r>
            <a:endParaRPr lang="ko-KR" altLang="en-US" sz="1000" b="1" dirty="0">
              <a:latin typeface="+mn-ea"/>
            </a:endParaRPr>
          </a:p>
        </p:txBody>
      </p:sp>
      <p:sp>
        <p:nvSpPr>
          <p:cNvPr id="9" name="직사각형 8"/>
          <p:cNvSpPr/>
          <p:nvPr userDrawn="1"/>
        </p:nvSpPr>
        <p:spPr>
          <a:xfrm>
            <a:off x="6948264" y="44624"/>
            <a:ext cx="2160784" cy="276999"/>
          </a:xfrm>
          <a:prstGeom prst="rect">
            <a:avLst/>
          </a:prstGeom>
        </p:spPr>
        <p:txBody>
          <a:bodyPr wrap="none">
            <a:spAutoFit/>
          </a:bodyPr>
          <a:lstStyle/>
          <a:p>
            <a:pPr algn="ctr"/>
            <a:r>
              <a:rPr lang="en-US" altLang="ko-KR" sz="1200" b="1" dirty="0" smtClean="0">
                <a:solidFill>
                  <a:schemeClr val="bg1"/>
                </a:solidFill>
                <a:latin typeface="+mn-ea"/>
              </a:rPr>
              <a:t>THE INTERNET OF THINGS</a:t>
            </a:r>
            <a:endParaRPr lang="ko-KR" altLang="en-US" sz="1200" b="1" dirty="0">
              <a:solidFill>
                <a:schemeClr val="bg1"/>
              </a:solidFill>
              <a:latin typeface="+mn-ea"/>
            </a:endParaRPr>
          </a:p>
        </p:txBody>
      </p:sp>
      <p:sp>
        <p:nvSpPr>
          <p:cNvPr id="10" name="직사각형 9"/>
          <p:cNvSpPr/>
          <p:nvPr userDrawn="1"/>
        </p:nvSpPr>
        <p:spPr>
          <a:xfrm>
            <a:off x="0" y="6780414"/>
            <a:ext cx="9144000" cy="775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mn-ea"/>
              </a:rPr>
              <a:t>                                                                                                                                                                  </a:t>
            </a:r>
            <a:endParaRPr lang="ko-KR" altLang="en-US" sz="1000" b="1" dirty="0">
              <a:latin typeface="+mn-ea"/>
            </a:endParaRPr>
          </a:p>
        </p:txBody>
      </p:sp>
    </p:spTree>
    <p:extLst>
      <p:ext uri="{BB962C8B-B14F-4D97-AF65-F5344CB8AC3E}">
        <p14:creationId xmlns:p14="http://schemas.microsoft.com/office/powerpoint/2010/main" val="165237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11940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08107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02112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255513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53732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1"/>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9C842D7-C5D8-4A37-A8AA-DD81BFD1F246}" type="datetimeFigureOut">
              <a:rPr lang="ko-KR" altLang="en-US" smtClean="0"/>
              <a:t>2015-07-16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41554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842D7-C5D8-4A37-A8AA-DD81BFD1F246}" type="datetimeFigureOut">
              <a:rPr lang="ko-KR" altLang="en-US" smtClean="0"/>
              <a:t>2015-07-16</a:t>
            </a:fld>
            <a:endParaRPr lang="ko-KR" altLang="en-US"/>
          </a:p>
        </p:txBody>
      </p:sp>
      <p:sp>
        <p:nvSpPr>
          <p:cNvPr id="5" name="바닥글 개체 틀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1379136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72097"/>
            <a:ext cx="4549315"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33800" y="1738312"/>
            <a:ext cx="6347379" cy="523220"/>
          </a:xfrm>
          <a:prstGeom prst="rect">
            <a:avLst/>
          </a:prstGeom>
          <a:noFill/>
        </p:spPr>
        <p:txBody>
          <a:bodyPr wrap="none" rtlCol="0">
            <a:spAutoFit/>
          </a:bodyPr>
          <a:lstStyle/>
          <a:p>
            <a:r>
              <a:rPr lang="en-US" altLang="ko-KR" sz="2800" b="1" dirty="0">
                <a:solidFill>
                  <a:schemeClr val="accent6">
                    <a:lumMod val="75000"/>
                  </a:schemeClr>
                </a:solidFill>
              </a:rPr>
              <a:t>Working with Arduino IDE Software</a:t>
            </a:r>
            <a:endParaRPr lang="ko-KR" altLang="en-US" sz="2600" b="1" dirty="0">
              <a:solidFill>
                <a:schemeClr val="accent6">
                  <a:lumMod val="75000"/>
                </a:schemeClr>
              </a:solidFill>
              <a:latin typeface="+mn-ea"/>
            </a:endParaRPr>
          </a:p>
        </p:txBody>
      </p:sp>
      <p:sp>
        <p:nvSpPr>
          <p:cNvPr id="4" name="TextBox 3"/>
          <p:cNvSpPr txBox="1"/>
          <p:nvPr/>
        </p:nvSpPr>
        <p:spPr>
          <a:xfrm>
            <a:off x="7825078" y="6404545"/>
            <a:ext cx="1152880" cy="246221"/>
          </a:xfrm>
          <a:prstGeom prst="rect">
            <a:avLst/>
          </a:prstGeom>
          <a:noFill/>
        </p:spPr>
        <p:txBody>
          <a:bodyPr wrap="none" rtlCol="0">
            <a:spAutoFit/>
          </a:bodyPr>
          <a:lstStyle/>
          <a:p>
            <a:r>
              <a:rPr lang="en-US" altLang="ko-KR" sz="1000" dirty="0" smtClean="0">
                <a:solidFill>
                  <a:schemeClr val="tx1">
                    <a:lumMod val="65000"/>
                    <a:lumOff val="35000"/>
                  </a:schemeClr>
                </a:solidFill>
                <a:latin typeface="+mn-ea"/>
              </a:rPr>
              <a:t>hello@hybus.net</a:t>
            </a:r>
            <a:endParaRPr lang="ko-KR" altLang="en-US" sz="1000" dirty="0">
              <a:solidFill>
                <a:schemeClr val="tx1">
                  <a:lumMod val="65000"/>
                  <a:lumOff val="35000"/>
                </a:schemeClr>
              </a:solidFill>
              <a:latin typeface="+mn-ea"/>
            </a:endParaRPr>
          </a:p>
        </p:txBody>
      </p:sp>
    </p:spTree>
    <p:extLst>
      <p:ext uri="{BB962C8B-B14F-4D97-AF65-F5344CB8AC3E}">
        <p14:creationId xmlns:p14="http://schemas.microsoft.com/office/powerpoint/2010/main" val="2010318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968535"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Bus</a:t>
            </a:r>
            <a:endParaRPr lang="ko-KR" altLang="en-US" dirty="0">
              <a:solidFill>
                <a:schemeClr val="tx1">
                  <a:lumMod val="65000"/>
                  <a:lumOff val="35000"/>
                </a:schemeClr>
              </a:solidFill>
              <a:latin typeface="+mn-ea"/>
            </a:endParaRPr>
          </a:p>
        </p:txBody>
      </p:sp>
      <p:sp>
        <p:nvSpPr>
          <p:cNvPr id="5" name="직사각형 4"/>
          <p:cNvSpPr/>
          <p:nvPr/>
        </p:nvSpPr>
        <p:spPr>
          <a:xfrm>
            <a:off x="395536" y="1226030"/>
            <a:ext cx="8640960" cy="355481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I2C(Inter integrated Circuit) Bus</a:t>
            </a:r>
          </a:p>
          <a:p>
            <a:pPr marL="171450" indent="-171450">
              <a:lnSpc>
                <a:spcPct val="150000"/>
              </a:lnSpc>
              <a:buFont typeface="Arial" panose="020B0604020202020204" pitchFamily="34" charset="0"/>
              <a:buChar char="•"/>
            </a:pPr>
            <a:r>
              <a:rPr lang="ko-KR" altLang="en-US" sz="1000" dirty="0" smtClean="0">
                <a:solidFill>
                  <a:schemeClr val="tx1">
                    <a:lumMod val="75000"/>
                    <a:lumOff val="25000"/>
                  </a:schemeClr>
                </a:solidFill>
                <a:latin typeface="+mn-ea"/>
              </a:rPr>
              <a:t>마이크로프로세서와 저속 주변장치 사이의 통신을 용도로 </a:t>
            </a:r>
            <a:r>
              <a:rPr lang="en-US" altLang="ko-KR" sz="1000" dirty="0" smtClean="0">
                <a:solidFill>
                  <a:schemeClr val="tx1">
                    <a:lumMod val="75000"/>
                    <a:lumOff val="25000"/>
                  </a:schemeClr>
                </a:solidFill>
                <a:latin typeface="+mn-ea"/>
              </a:rPr>
              <a:t>Philips</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사가 </a:t>
            </a:r>
            <a:r>
              <a:rPr lang="en-US" altLang="ko-KR" sz="1000" dirty="0">
                <a:solidFill>
                  <a:schemeClr val="tx1">
                    <a:lumMod val="75000"/>
                    <a:lumOff val="25000"/>
                  </a:schemeClr>
                </a:solidFill>
                <a:latin typeface="+mn-ea"/>
              </a:rPr>
              <a:t>1980</a:t>
            </a:r>
            <a:r>
              <a:rPr lang="ko-KR" altLang="en-US" sz="1000" dirty="0">
                <a:solidFill>
                  <a:schemeClr val="tx1">
                    <a:lumMod val="75000"/>
                    <a:lumOff val="25000"/>
                  </a:schemeClr>
                </a:solidFill>
                <a:latin typeface="+mn-ea"/>
              </a:rPr>
              <a:t>년대 고안한 </a:t>
            </a:r>
            <a:r>
              <a:rPr lang="en-US" altLang="ko-KR" sz="1000" dirty="0">
                <a:solidFill>
                  <a:schemeClr val="tx1">
                    <a:lumMod val="75000"/>
                    <a:lumOff val="25000"/>
                  </a:schemeClr>
                </a:solidFill>
                <a:latin typeface="+mn-ea"/>
              </a:rPr>
              <a:t>BUS </a:t>
            </a:r>
            <a:r>
              <a:rPr lang="ko-KR" altLang="en-US" sz="1000" dirty="0">
                <a:solidFill>
                  <a:schemeClr val="tx1">
                    <a:lumMod val="75000"/>
                    <a:lumOff val="25000"/>
                  </a:schemeClr>
                </a:solidFill>
                <a:latin typeface="+mn-ea"/>
              </a:rPr>
              <a:t>방식</a:t>
            </a:r>
          </a:p>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SDA(Serial Data Line), SLK(Serial Clock)</a:t>
            </a:r>
            <a:r>
              <a:rPr lang="ko-KR" altLang="en-US" sz="1000" dirty="0">
                <a:solidFill>
                  <a:schemeClr val="tx1">
                    <a:lumMod val="75000"/>
                    <a:lumOff val="25000"/>
                  </a:schemeClr>
                </a:solidFill>
                <a:latin typeface="+mn-ea"/>
              </a:rPr>
              <a:t>라 부르는 </a:t>
            </a:r>
            <a:r>
              <a:rPr lang="en-US" altLang="ko-KR" sz="1000" dirty="0">
                <a:solidFill>
                  <a:schemeClr val="tx1">
                    <a:lumMod val="75000"/>
                    <a:lumOff val="25000"/>
                  </a:schemeClr>
                </a:solidFill>
                <a:latin typeface="+mn-ea"/>
              </a:rPr>
              <a:t>2 </a:t>
            </a:r>
            <a:r>
              <a:rPr lang="ko-KR" altLang="en-US" sz="1000" dirty="0">
                <a:solidFill>
                  <a:schemeClr val="tx1">
                    <a:lumMod val="75000"/>
                    <a:lumOff val="25000"/>
                  </a:schemeClr>
                </a:solidFill>
                <a:latin typeface="+mn-ea"/>
              </a:rPr>
              <a:t>개의 연결만 </a:t>
            </a:r>
            <a:r>
              <a:rPr lang="ko-KR" altLang="en-US" sz="1000" dirty="0" smtClean="0">
                <a:solidFill>
                  <a:schemeClr val="tx1">
                    <a:lumMod val="75000"/>
                    <a:lumOff val="25000"/>
                  </a:schemeClr>
                </a:solidFill>
                <a:latin typeface="+mn-ea"/>
              </a:rPr>
              <a:t>사용</a:t>
            </a:r>
            <a:r>
              <a:rPr lang="en-US" altLang="ko-KR" sz="1000" dirty="0" smtClean="0">
                <a:solidFill>
                  <a:schemeClr val="tx1">
                    <a:lumMod val="75000"/>
                    <a:lumOff val="25000"/>
                  </a:schemeClr>
                </a:solidFill>
                <a:latin typeface="+mn-ea"/>
              </a:rPr>
              <a:t>, </a:t>
            </a:r>
            <a:r>
              <a:rPr lang="ko-KR" altLang="en-US" sz="1000" dirty="0" smtClean="0">
                <a:solidFill>
                  <a:schemeClr val="tx1">
                    <a:lumMod val="75000"/>
                    <a:lumOff val="25000"/>
                  </a:schemeClr>
                </a:solidFill>
                <a:latin typeface="+mn-ea"/>
              </a:rPr>
              <a:t>양방향 통신</a:t>
            </a: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ko-KR" altLang="en-US" sz="1000" dirty="0">
                <a:solidFill>
                  <a:schemeClr val="tx1">
                    <a:lumMod val="75000"/>
                    <a:lumOff val="25000"/>
                  </a:schemeClr>
                </a:solidFill>
                <a:latin typeface="+mn-ea"/>
              </a:rPr>
              <a:t>하나의 </a:t>
            </a:r>
            <a:r>
              <a:rPr lang="en-US" altLang="ko-KR" sz="1000" dirty="0" smtClean="0">
                <a:solidFill>
                  <a:schemeClr val="tx1">
                    <a:lumMod val="75000"/>
                    <a:lumOff val="25000"/>
                  </a:schemeClr>
                </a:solidFill>
                <a:latin typeface="+mn-ea"/>
              </a:rPr>
              <a:t>Master </a:t>
            </a:r>
            <a:r>
              <a:rPr lang="ko-KR" altLang="en-US" sz="1000" dirty="0">
                <a:solidFill>
                  <a:schemeClr val="tx1">
                    <a:lumMod val="75000"/>
                    <a:lumOff val="25000"/>
                  </a:schemeClr>
                </a:solidFill>
                <a:latin typeface="+mn-ea"/>
              </a:rPr>
              <a:t>장치와 여러 개의 </a:t>
            </a:r>
            <a:r>
              <a:rPr lang="en-US" altLang="ko-KR" sz="1000" dirty="0" smtClean="0">
                <a:solidFill>
                  <a:schemeClr val="tx1">
                    <a:lumMod val="75000"/>
                    <a:lumOff val="25000"/>
                  </a:schemeClr>
                </a:solidFill>
                <a:latin typeface="+mn-ea"/>
              </a:rPr>
              <a:t>Slave </a:t>
            </a:r>
            <a:r>
              <a:rPr lang="ko-KR" altLang="en-US" sz="1000" dirty="0">
                <a:solidFill>
                  <a:schemeClr val="tx1">
                    <a:lumMod val="75000"/>
                    <a:lumOff val="25000"/>
                  </a:schemeClr>
                </a:solidFill>
                <a:latin typeface="+mn-ea"/>
              </a:rPr>
              <a:t>장치가 이 두 회선을 통해 </a:t>
            </a:r>
            <a:r>
              <a:rPr lang="ko-KR" altLang="en-US" sz="1000" dirty="0" smtClean="0">
                <a:solidFill>
                  <a:schemeClr val="tx1">
                    <a:lumMod val="75000"/>
                    <a:lumOff val="25000"/>
                  </a:schemeClr>
                </a:solidFill>
                <a:latin typeface="+mn-ea"/>
              </a:rPr>
              <a:t>연결</a:t>
            </a: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TWI(Two Wire Interface), eye-squared-see, Inter IC </a:t>
            </a:r>
            <a:r>
              <a:rPr lang="en-US" altLang="ko-KR" sz="1000" dirty="0" smtClean="0">
                <a:solidFill>
                  <a:schemeClr val="tx1">
                    <a:lumMod val="75000"/>
                    <a:lumOff val="25000"/>
                  </a:schemeClr>
                </a:solidFill>
                <a:latin typeface="+mn-ea"/>
              </a:rPr>
              <a:t>Control</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Arduino(Uno)&amp;Edison : </a:t>
            </a:r>
            <a:r>
              <a:rPr lang="en-US" altLang="ko-KR" sz="1000" dirty="0">
                <a:solidFill>
                  <a:schemeClr val="tx1">
                    <a:lumMod val="75000"/>
                    <a:lumOff val="25000"/>
                  </a:schemeClr>
                </a:solidFill>
                <a:latin typeface="+mn-ea"/>
              </a:rPr>
              <a:t>A4 (SDA), A5 (SCL) </a:t>
            </a: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ko-KR" altLang="en-US" sz="1000" dirty="0" smtClean="0">
                <a:solidFill>
                  <a:schemeClr val="tx1">
                    <a:lumMod val="75000"/>
                    <a:lumOff val="25000"/>
                  </a:schemeClr>
                </a:solidFill>
                <a:latin typeface="+mn-ea"/>
              </a:rPr>
              <a:t>통신방식</a:t>
            </a:r>
            <a:endParaRPr lang="en-US" altLang="ko-KR" sz="1000" dirty="0" smtClean="0">
              <a:solidFill>
                <a:schemeClr val="tx1">
                  <a:lumMod val="75000"/>
                  <a:lumOff val="25000"/>
                </a:schemeClr>
              </a:solidFill>
              <a:latin typeface="+mn-ea"/>
            </a:endParaRPr>
          </a:p>
          <a:p>
            <a:pPr>
              <a:lnSpc>
                <a:spcPct val="150000"/>
              </a:lnSpc>
            </a:pPr>
            <a:r>
              <a:rPr lang="en-US" altLang="ko-KR" sz="1000" dirty="0">
                <a:solidFill>
                  <a:schemeClr val="tx1">
                    <a:lumMod val="75000"/>
                    <a:lumOff val="25000"/>
                  </a:schemeClr>
                </a:solidFill>
                <a:latin typeface="+mn-ea"/>
              </a:rPr>
              <a:t>I2C</a:t>
            </a:r>
            <a:r>
              <a:rPr lang="ko-KR" altLang="en-US" sz="1000" dirty="0">
                <a:solidFill>
                  <a:schemeClr val="tx1">
                    <a:lumMod val="75000"/>
                    <a:lumOff val="25000"/>
                  </a:schemeClr>
                </a:solidFill>
                <a:latin typeface="+mn-ea"/>
              </a:rPr>
              <a:t>에서는 전형적으로 하나의 </a:t>
            </a:r>
            <a:r>
              <a:rPr lang="en-US" altLang="ko-KR" sz="1000" dirty="0" smtClean="0">
                <a:solidFill>
                  <a:schemeClr val="tx1">
                    <a:lumMod val="75000"/>
                    <a:lumOff val="25000"/>
                  </a:schemeClr>
                </a:solidFill>
                <a:latin typeface="+mn-ea"/>
              </a:rPr>
              <a:t>Master </a:t>
            </a:r>
            <a:r>
              <a:rPr lang="ko-KR" altLang="en-US" sz="1000" dirty="0">
                <a:solidFill>
                  <a:schemeClr val="tx1">
                    <a:lumMod val="75000"/>
                    <a:lumOff val="25000"/>
                  </a:schemeClr>
                </a:solidFill>
                <a:latin typeface="+mn-ea"/>
              </a:rPr>
              <a:t>장치가 있고 </a:t>
            </a:r>
            <a:r>
              <a:rPr lang="en-US" altLang="ko-KR" sz="1000" dirty="0">
                <a:solidFill>
                  <a:schemeClr val="tx1">
                    <a:lumMod val="75000"/>
                    <a:lumOff val="25000"/>
                  </a:schemeClr>
                </a:solidFill>
                <a:latin typeface="+mn-ea"/>
              </a:rPr>
              <a:t>1 </a:t>
            </a:r>
            <a:r>
              <a:rPr lang="ko-KR" altLang="en-US" sz="1000" dirty="0">
                <a:solidFill>
                  <a:schemeClr val="tx1">
                    <a:lumMod val="75000"/>
                    <a:lumOff val="25000"/>
                  </a:schemeClr>
                </a:solidFill>
                <a:latin typeface="+mn-ea"/>
              </a:rPr>
              <a:t>개 이상의 </a:t>
            </a:r>
            <a:r>
              <a:rPr lang="en-US" altLang="ko-KR" sz="1000" dirty="0" smtClean="0">
                <a:solidFill>
                  <a:schemeClr val="tx1">
                    <a:lumMod val="75000"/>
                    <a:lumOff val="25000"/>
                  </a:schemeClr>
                </a:solidFill>
                <a:latin typeface="+mn-ea"/>
              </a:rPr>
              <a:t>Slave </a:t>
            </a:r>
            <a:r>
              <a:rPr lang="ko-KR" altLang="en-US" sz="1000" dirty="0">
                <a:solidFill>
                  <a:schemeClr val="tx1">
                    <a:lumMod val="75000"/>
                    <a:lumOff val="25000"/>
                  </a:schemeClr>
                </a:solidFill>
                <a:latin typeface="+mn-ea"/>
              </a:rPr>
              <a:t>장치가 </a:t>
            </a:r>
            <a:r>
              <a:rPr lang="ko-KR" altLang="en-US" sz="1000" dirty="0" smtClean="0">
                <a:solidFill>
                  <a:schemeClr val="tx1">
                    <a:lumMod val="75000"/>
                    <a:lumOff val="25000"/>
                  </a:schemeClr>
                </a:solidFill>
                <a:latin typeface="+mn-ea"/>
              </a:rPr>
              <a:t>존재</a:t>
            </a:r>
            <a:endParaRPr lang="en-US" altLang="ko-KR" sz="1000" dirty="0" smtClean="0">
              <a:solidFill>
                <a:schemeClr val="tx1">
                  <a:lumMod val="75000"/>
                  <a:lumOff val="25000"/>
                </a:schemeClr>
              </a:solidFill>
              <a:latin typeface="+mn-ea"/>
            </a:endParaRPr>
          </a:p>
          <a:p>
            <a:pPr>
              <a:lnSpc>
                <a:spcPct val="150000"/>
              </a:lnSpc>
            </a:pPr>
            <a:r>
              <a:rPr lang="en-US" altLang="ko-KR" sz="1000" dirty="0" smtClean="0">
                <a:solidFill>
                  <a:schemeClr val="tx1">
                    <a:lumMod val="75000"/>
                    <a:lumOff val="25000"/>
                  </a:schemeClr>
                </a:solidFill>
                <a:latin typeface="+mn-ea"/>
              </a:rPr>
              <a:t>Master </a:t>
            </a:r>
            <a:r>
              <a:rPr lang="ko-KR" altLang="en-US" sz="1000" dirty="0" smtClean="0">
                <a:solidFill>
                  <a:schemeClr val="tx1">
                    <a:lumMod val="75000"/>
                    <a:lumOff val="25000"/>
                  </a:schemeClr>
                </a:solidFill>
                <a:latin typeface="+mn-ea"/>
              </a:rPr>
              <a:t>장치와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장치 간의 통신은 항상 마스터 장치가 어떤 요청을 특정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장치에게 요청하는 것으로 </a:t>
            </a:r>
            <a:r>
              <a:rPr lang="ko-KR" altLang="en-US" sz="1000" dirty="0" smtClean="0">
                <a:solidFill>
                  <a:schemeClr val="tx1">
                    <a:lumMod val="75000"/>
                    <a:lumOff val="25000"/>
                  </a:schemeClr>
                </a:solidFill>
                <a:latin typeface="+mn-ea"/>
              </a:rPr>
              <a:t>시작</a:t>
            </a:r>
            <a:endParaRPr lang="en-US" altLang="ko-KR" sz="1000" dirty="0" smtClean="0">
              <a:solidFill>
                <a:schemeClr val="tx1">
                  <a:lumMod val="75000"/>
                  <a:lumOff val="25000"/>
                </a:schemeClr>
              </a:solidFill>
              <a:latin typeface="+mn-ea"/>
            </a:endParaRPr>
          </a:p>
          <a:p>
            <a:pPr>
              <a:lnSpc>
                <a:spcPct val="150000"/>
              </a:lnSpc>
            </a:pPr>
            <a:r>
              <a:rPr lang="ko-KR" altLang="en-US" sz="1000" dirty="0" smtClean="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 Master </a:t>
            </a:r>
            <a:r>
              <a:rPr lang="ko-KR" altLang="en-US" sz="1000" dirty="0" smtClean="0">
                <a:solidFill>
                  <a:schemeClr val="tx1">
                    <a:lumMod val="75000"/>
                    <a:lumOff val="25000"/>
                  </a:schemeClr>
                </a:solidFill>
                <a:latin typeface="+mn-ea"/>
              </a:rPr>
              <a:t>전송 </a:t>
            </a:r>
            <a:r>
              <a:rPr lang="en-US" altLang="ko-KR" sz="1000" dirty="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수신</a:t>
            </a:r>
          </a:p>
          <a:p>
            <a:pPr>
              <a:lnSpc>
                <a:spcPct val="150000"/>
              </a:lnSpc>
            </a:pPr>
            <a:r>
              <a:rPr lang="ko-KR" altLang="en-US" sz="1000" dirty="0" smtClean="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 </a:t>
            </a:r>
            <a:r>
              <a:rPr lang="en-US" altLang="ko-KR" sz="1000" dirty="0">
                <a:solidFill>
                  <a:schemeClr val="tx1">
                    <a:lumMod val="75000"/>
                    <a:lumOff val="25000"/>
                  </a:schemeClr>
                </a:solidFill>
                <a:latin typeface="+mn-ea"/>
              </a:rPr>
              <a:t>Master</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수신 </a:t>
            </a:r>
            <a:r>
              <a:rPr lang="en-US" altLang="ko-KR" sz="1000" dirty="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송신</a:t>
            </a:r>
            <a:endParaRPr lang="en-US" altLang="ko-KR" sz="1000" dirty="0" smtClean="0">
              <a:solidFill>
                <a:schemeClr val="tx1">
                  <a:lumMod val="75000"/>
                  <a:lumOff val="25000"/>
                </a:schemeClr>
              </a:solidFill>
              <a:latin typeface="+mn-ea"/>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7943"/>
          <a:stretch/>
        </p:blipFill>
        <p:spPr bwMode="auto">
          <a:xfrm>
            <a:off x="572487" y="2780928"/>
            <a:ext cx="6984776" cy="60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514816" y="2906097"/>
            <a:ext cx="7146052" cy="510543"/>
          </a:xfrm>
          <a:prstGeom prst="rect">
            <a:avLst/>
          </a:prstGeom>
          <a:solidFill>
            <a:srgbClr val="FFFF00">
              <a:alpha val="23137"/>
            </a:srgb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p:nvPr/>
        </p:nvCxnSpPr>
        <p:spPr>
          <a:xfrm flipH="1">
            <a:off x="7801266" y="3161368"/>
            <a:ext cx="288032" cy="0"/>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89298" y="3051934"/>
            <a:ext cx="372218" cy="246221"/>
          </a:xfrm>
          <a:prstGeom prst="rect">
            <a:avLst/>
          </a:prstGeom>
          <a:noFill/>
        </p:spPr>
        <p:txBody>
          <a:bodyPr wrap="none" rtlCol="0">
            <a:spAutoFit/>
          </a:bodyPr>
          <a:lstStyle/>
          <a:p>
            <a:r>
              <a:rPr lang="en-US" altLang="ko-KR" sz="1000" dirty="0" smtClean="0">
                <a:solidFill>
                  <a:schemeClr val="tx1">
                    <a:lumMod val="75000"/>
                    <a:lumOff val="25000"/>
                  </a:schemeClr>
                </a:solidFill>
              </a:rPr>
              <a:t>I2C</a:t>
            </a:r>
            <a:endParaRPr lang="ko-KR" altLang="en-US" sz="1000" dirty="0">
              <a:solidFill>
                <a:schemeClr val="tx1">
                  <a:lumMod val="75000"/>
                  <a:lumOff val="2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509120"/>
            <a:ext cx="415108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spTree>
    <p:extLst>
      <p:ext uri="{BB962C8B-B14F-4D97-AF65-F5344CB8AC3E}">
        <p14:creationId xmlns:p14="http://schemas.microsoft.com/office/powerpoint/2010/main" val="171243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360932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a:t>
            </a:r>
            <a:r>
              <a:rPr lang="en-US" altLang="ko-KR" dirty="0">
                <a:solidFill>
                  <a:schemeClr val="tx1">
                    <a:lumMod val="65000"/>
                    <a:lumOff val="35000"/>
                  </a:schemeClr>
                </a:solidFill>
                <a:latin typeface="+mn-ea"/>
              </a:rPr>
              <a:t>Master Writer/Slave Receiver</a:t>
            </a:r>
            <a:endParaRPr lang="ko-KR" altLang="en-US" dirty="0">
              <a:solidFill>
                <a:schemeClr val="tx1">
                  <a:lumMod val="65000"/>
                  <a:lumOff val="35000"/>
                </a:schemeClr>
              </a:solidFill>
              <a:latin typeface="+mn-ea"/>
            </a:endParaRPr>
          </a:p>
        </p:txBody>
      </p:sp>
      <p:grpSp>
        <p:nvGrpSpPr>
          <p:cNvPr id="4" name="그룹 3"/>
          <p:cNvGrpSpPr/>
          <p:nvPr/>
        </p:nvGrpSpPr>
        <p:grpSpPr>
          <a:xfrm>
            <a:off x="2195736" y="2348880"/>
            <a:ext cx="4711546" cy="3768539"/>
            <a:chOff x="226807" y="2252748"/>
            <a:chExt cx="4711546" cy="3768539"/>
          </a:xfrm>
        </p:grpSpPr>
        <p:pic>
          <p:nvPicPr>
            <p:cNvPr id="2050" name="Picture 2" descr="C:\Users\hello\Desktop\a\a.png"/>
            <p:cNvPicPr>
              <a:picLocks noChangeAspect="1" noChangeArrowheads="1"/>
            </p:cNvPicPr>
            <p:nvPr/>
          </p:nvPicPr>
          <p:blipFill rotWithShape="1">
            <a:blip r:embed="rId2">
              <a:extLst>
                <a:ext uri="{28A0092B-C50C-407E-A947-70E740481C1C}">
                  <a14:useLocalDpi xmlns:a14="http://schemas.microsoft.com/office/drawing/2010/main" val="0"/>
                </a:ext>
              </a:extLst>
            </a:blip>
            <a:srcRect t="8184"/>
            <a:stretch/>
          </p:blipFill>
          <p:spPr bwMode="auto">
            <a:xfrm>
              <a:off x="226807" y="2252748"/>
              <a:ext cx="4711546" cy="37685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5708" y="3006244"/>
              <a:ext cx="663964" cy="276999"/>
            </a:xfrm>
            <a:prstGeom prst="rect">
              <a:avLst/>
            </a:prstGeom>
            <a:solidFill>
              <a:schemeClr val="bg1"/>
            </a:solidFill>
          </p:spPr>
          <p:txBody>
            <a:bodyPr wrap="none" rtlCol="0">
              <a:spAutoFit/>
            </a:bodyPr>
            <a:lstStyle/>
            <a:p>
              <a:r>
                <a:rPr lang="en-US" altLang="ko-KR" sz="1200" b="1" dirty="0" smtClean="0"/>
                <a:t>Edison</a:t>
              </a:r>
              <a:endParaRPr lang="ko-KR" altLang="en-US" sz="1200" b="1" dirty="0"/>
            </a:p>
          </p:txBody>
        </p:sp>
      </p:grpSp>
      <p:sp>
        <p:nvSpPr>
          <p:cNvPr id="5" name="직사각형 4"/>
          <p:cNvSpPr/>
          <p:nvPr/>
        </p:nvSpPr>
        <p:spPr>
          <a:xfrm>
            <a:off x="395536" y="1226030"/>
            <a:ext cx="8640960" cy="75507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Connect pin 5 (the clock, or SCL, pin) and pin 4 (the data, or SDA, pin) on the master Arduino to their counterparts on the slave board. </a:t>
            </a: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Make </a:t>
            </a:r>
            <a:r>
              <a:rPr lang="en-US" altLang="ko-KR" sz="1000" dirty="0">
                <a:solidFill>
                  <a:schemeClr val="tx1">
                    <a:lumMod val="75000"/>
                    <a:lumOff val="25000"/>
                  </a:schemeClr>
                </a:solidFill>
                <a:latin typeface="+mn-ea"/>
              </a:rPr>
              <a:t>sure that both boards share a common ground. In order to enable serial communication, the slave Arduino must be connected to your computer via USB. </a:t>
            </a:r>
            <a:endParaRPr lang="en-US" altLang="ko-KR" sz="1000"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44542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360932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a:t>
            </a:r>
            <a:r>
              <a:rPr lang="en-US" altLang="ko-KR" dirty="0">
                <a:solidFill>
                  <a:schemeClr val="tx1">
                    <a:lumMod val="65000"/>
                    <a:lumOff val="35000"/>
                  </a:schemeClr>
                </a:solidFill>
                <a:latin typeface="+mn-ea"/>
              </a:rPr>
              <a:t>Master Writer/Slave Receiver</a:t>
            </a:r>
            <a:endParaRPr lang="ko-KR" altLang="en-US" dirty="0">
              <a:solidFill>
                <a:schemeClr val="tx1">
                  <a:lumMod val="65000"/>
                  <a:lumOff val="35000"/>
                </a:schemeClr>
              </a:solidFill>
              <a:latin typeface="+mn-ea"/>
            </a:endParaRPr>
          </a:p>
        </p:txBody>
      </p:sp>
      <p:grpSp>
        <p:nvGrpSpPr>
          <p:cNvPr id="7" name="그룹 6"/>
          <p:cNvGrpSpPr/>
          <p:nvPr/>
        </p:nvGrpSpPr>
        <p:grpSpPr>
          <a:xfrm>
            <a:off x="285378" y="1628800"/>
            <a:ext cx="3981028" cy="4680520"/>
            <a:chOff x="285378" y="1796826"/>
            <a:chExt cx="4485084" cy="3369063"/>
          </a:xfrm>
        </p:grpSpPr>
        <p:sp>
          <p:nvSpPr>
            <p:cNvPr id="8" name="직사각형 7"/>
            <p:cNvSpPr/>
            <p:nvPr/>
          </p:nvSpPr>
          <p:spPr>
            <a:xfrm>
              <a:off x="285378" y="1796826"/>
              <a:ext cx="4485084" cy="3369063"/>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Consolas" panose="020B0609020204030204" pitchFamily="49" charset="0"/>
                  <a:cs typeface="Consolas" panose="020B0609020204030204" pitchFamily="49" charset="0"/>
                </a:rPr>
                <a:t>#include &lt;</a:t>
              </a:r>
              <a:r>
                <a:rPr lang="en-US" altLang="ko-KR" sz="1000" dirty="0" err="1">
                  <a:solidFill>
                    <a:schemeClr val="tx1"/>
                  </a:solidFill>
                  <a:latin typeface="Consolas" panose="020B0609020204030204" pitchFamily="49" charset="0"/>
                  <a:cs typeface="Consolas" panose="020B0609020204030204" pitchFamily="49" charset="0"/>
                </a:rPr>
                <a:t>Wire.h</a:t>
              </a:r>
              <a:r>
                <a:rPr lang="en-US" altLang="ko-KR" sz="1000" dirty="0">
                  <a:solidFill>
                    <a:schemeClr val="tx1"/>
                  </a:solidFill>
                  <a:latin typeface="Consolas" panose="020B0609020204030204" pitchFamily="49" charset="0"/>
                  <a:cs typeface="Consolas" panose="020B0609020204030204" pitchFamily="49" charset="0"/>
                </a:rPr>
                <a:t>&gt;</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err="1">
                  <a:solidFill>
                    <a:schemeClr val="tx1"/>
                  </a:solidFill>
                  <a:latin typeface="Consolas" panose="020B0609020204030204" pitchFamily="49" charset="0"/>
                  <a:cs typeface="Consolas" panose="020B0609020204030204" pitchFamily="49" charset="0"/>
                </a:rPr>
                <a:t>const</a:t>
              </a:r>
              <a:r>
                <a:rPr lang="en-US" altLang="ko-KR" sz="1000" dirty="0">
                  <a:solidFill>
                    <a:schemeClr val="tx1"/>
                  </a:solidFill>
                  <a:latin typeface="Consolas" panose="020B0609020204030204" pitchFamily="49" charset="0"/>
                  <a:cs typeface="Consolas" panose="020B0609020204030204" pitchFamily="49" charset="0"/>
                </a:rPr>
                <a:t> byte SLAVE = 4;</a:t>
              </a:r>
            </a:p>
            <a:p>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LED = 13;</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setup()</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Serial.begin</a:t>
              </a:r>
              <a:r>
                <a:rPr lang="en-US" altLang="ko-KR" sz="1000" dirty="0">
                  <a:solidFill>
                    <a:schemeClr val="tx1"/>
                  </a:solidFill>
                  <a:latin typeface="Consolas" panose="020B0609020204030204" pitchFamily="49" charset="0"/>
                  <a:cs typeface="Consolas" panose="020B0609020204030204" pitchFamily="49" charset="0"/>
                </a:rPr>
                <a:t>(9600);</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pinMode</a:t>
              </a:r>
              <a:r>
                <a:rPr lang="en-US" altLang="ko-KR" sz="1000" dirty="0">
                  <a:solidFill>
                    <a:schemeClr val="tx1"/>
                  </a:solidFill>
                  <a:latin typeface="Consolas" panose="020B0609020204030204" pitchFamily="49" charset="0"/>
                  <a:cs typeface="Consolas" panose="020B0609020204030204" pitchFamily="49" charset="0"/>
                </a:rPr>
                <a:t>(LED, OUTPUT);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Wire.begin</a:t>
              </a:r>
              <a:r>
                <a:rPr lang="en-US" altLang="ko-KR" sz="1000" dirty="0" smtClean="0">
                  <a:solidFill>
                    <a:schemeClr val="tx1"/>
                  </a:solidFill>
                  <a:latin typeface="Consolas" panose="020B0609020204030204" pitchFamily="49" charset="0"/>
                  <a:cs typeface="Consolas" panose="020B0609020204030204" pitchFamily="49" charset="0"/>
                </a:rPr>
                <a:t>();  </a:t>
              </a:r>
              <a:r>
                <a:rPr lang="en-US" altLang="ko-KR" sz="800" dirty="0">
                  <a:solidFill>
                    <a:schemeClr val="tx1"/>
                  </a:solidFill>
                  <a:latin typeface="Consolas" panose="020B0609020204030204" pitchFamily="49" charset="0"/>
                  <a:cs typeface="Consolas" panose="020B0609020204030204" pitchFamily="49" charset="0"/>
                </a:rPr>
                <a:t>// join i2c bus (address optional for master)</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void loop()</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Wire.requestFrom</a:t>
              </a:r>
              <a:r>
                <a:rPr lang="en-US" altLang="ko-KR" sz="1000" dirty="0">
                  <a:solidFill>
                    <a:schemeClr val="tx1"/>
                  </a:solidFill>
                  <a:latin typeface="Consolas" panose="020B0609020204030204" pitchFamily="49" charset="0"/>
                  <a:cs typeface="Consolas" panose="020B0609020204030204" pitchFamily="49" charset="0"/>
                </a:rPr>
                <a:t>(SLAVE, 1);</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data = </a:t>
              </a:r>
              <a:r>
                <a:rPr lang="en-US" altLang="ko-KR" sz="1000" dirty="0" err="1">
                  <a:solidFill>
                    <a:schemeClr val="tx1"/>
                  </a:solidFill>
                  <a:latin typeface="Consolas" panose="020B0609020204030204" pitchFamily="49" charset="0"/>
                  <a:cs typeface="Consolas" panose="020B0609020204030204" pitchFamily="49" charset="0"/>
                </a:rPr>
                <a:t>Wire.read</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digitalWrite</a:t>
              </a:r>
              <a:r>
                <a:rPr lang="en-US" altLang="ko-KR" sz="1000" dirty="0">
                  <a:solidFill>
                    <a:schemeClr val="tx1"/>
                  </a:solidFill>
                  <a:latin typeface="Consolas" panose="020B0609020204030204" pitchFamily="49" charset="0"/>
                  <a:cs typeface="Consolas" panose="020B0609020204030204" pitchFamily="49" charset="0"/>
                </a:rPr>
                <a:t>(LED, HIGH);</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Serial.println</a:t>
              </a:r>
              <a:r>
                <a:rPr lang="en-US" altLang="ko-KR" sz="1000" dirty="0">
                  <a:solidFill>
                    <a:schemeClr val="tx1"/>
                  </a:solidFill>
                  <a:latin typeface="Consolas" panose="020B0609020204030204" pitchFamily="49" charset="0"/>
                  <a:cs typeface="Consolas" panose="020B0609020204030204" pitchFamily="49" charset="0"/>
                </a:rPr>
                <a:t>(data);</a:t>
              </a:r>
            </a:p>
            <a:p>
              <a:r>
                <a:rPr lang="en-US" altLang="ko-KR" sz="1000" dirty="0">
                  <a:solidFill>
                    <a:schemeClr val="tx1"/>
                  </a:solidFill>
                  <a:latin typeface="Consolas" panose="020B0609020204030204" pitchFamily="49" charset="0"/>
                  <a:cs typeface="Consolas" panose="020B0609020204030204" pitchFamily="49" charset="0"/>
                </a:rPr>
                <a:t>   delay(1000);</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digitalWrite</a:t>
              </a:r>
              <a:r>
                <a:rPr lang="en-US" altLang="ko-KR" sz="1000" dirty="0">
                  <a:solidFill>
                    <a:schemeClr val="tx1"/>
                  </a:solidFill>
                  <a:latin typeface="Consolas" panose="020B0609020204030204" pitchFamily="49" charset="0"/>
                  <a:cs typeface="Consolas" panose="020B0609020204030204" pitchFamily="49" charset="0"/>
                </a:rPr>
                <a:t>(LED, LOW);</a:t>
              </a:r>
            </a:p>
            <a:p>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Wire.beginTransmission</a:t>
              </a:r>
              <a:r>
                <a:rPr lang="en-US" altLang="ko-KR" sz="1000" dirty="0">
                  <a:solidFill>
                    <a:schemeClr val="tx1"/>
                  </a:solidFill>
                  <a:latin typeface="Consolas" panose="020B0609020204030204" pitchFamily="49" charset="0"/>
                  <a:cs typeface="Consolas" panose="020B0609020204030204" pitchFamily="49" charset="0"/>
                </a:rPr>
                <a:t>(SLAVE); </a:t>
              </a:r>
              <a:r>
                <a:rPr lang="en-US" altLang="ko-KR" sz="800" dirty="0">
                  <a:solidFill>
                    <a:schemeClr val="tx1"/>
                  </a:solidFill>
                  <a:latin typeface="Consolas" panose="020B0609020204030204" pitchFamily="49" charset="0"/>
                  <a:cs typeface="Consolas" panose="020B0609020204030204" pitchFamily="49" charset="0"/>
                </a:rPr>
                <a:t>// transmit to device #4</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Wire.write</a:t>
              </a:r>
              <a:r>
                <a:rPr lang="en-US" altLang="ko-KR" sz="1000" dirty="0">
                  <a:solidFill>
                    <a:schemeClr val="tx1"/>
                  </a:solidFill>
                  <a:latin typeface="Consolas" panose="020B0609020204030204" pitchFamily="49" charset="0"/>
                  <a:cs typeface="Consolas" panose="020B0609020204030204" pitchFamily="49" charset="0"/>
                </a:rPr>
                <a:t>("good job ");        </a:t>
              </a:r>
              <a:r>
                <a:rPr lang="en-US" altLang="ko-KR" sz="800" dirty="0">
                  <a:solidFill>
                    <a:schemeClr val="tx1"/>
                  </a:solidFill>
                  <a:latin typeface="Consolas" panose="020B0609020204030204" pitchFamily="49" charset="0"/>
                  <a:cs typeface="Consolas" panose="020B0609020204030204" pitchFamily="49" charset="0"/>
                </a:rPr>
                <a:t>// sends five bytes</a:t>
              </a:r>
            </a:p>
            <a:p>
              <a:r>
                <a:rPr lang="en-US" altLang="ko-KR" sz="1000" dirty="0">
                  <a:solidFill>
                    <a:schemeClr val="tx1"/>
                  </a:solidFill>
                  <a:latin typeface="Consolas" panose="020B0609020204030204" pitchFamily="49" charset="0"/>
                  <a:cs typeface="Consolas" panose="020B0609020204030204" pitchFamily="49" charset="0"/>
                </a:rPr>
                <a:t>                 // sends one byte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Wire.endTransmission</a:t>
              </a:r>
              <a:r>
                <a:rPr lang="en-US" altLang="ko-KR" sz="1000" dirty="0">
                  <a:solidFill>
                    <a:schemeClr val="tx1"/>
                  </a:solidFill>
                  <a:latin typeface="Consolas" panose="020B0609020204030204" pitchFamily="49" charset="0"/>
                  <a:cs typeface="Consolas" panose="020B0609020204030204" pitchFamily="49" charset="0"/>
                </a:rPr>
                <a:t>();    </a:t>
              </a:r>
              <a:r>
                <a:rPr lang="en-US" altLang="ko-KR" sz="800" dirty="0">
                  <a:solidFill>
                    <a:schemeClr val="tx1"/>
                  </a:solidFill>
                  <a:latin typeface="Consolas" panose="020B0609020204030204" pitchFamily="49" charset="0"/>
                  <a:cs typeface="Consolas" panose="020B0609020204030204" pitchFamily="49" charset="0"/>
                </a:rPr>
                <a:t>// stop transmitting</a:t>
              </a:r>
            </a:p>
            <a:p>
              <a:r>
                <a:rPr lang="en-US" altLang="ko-KR" sz="1000" dirty="0">
                  <a:solidFill>
                    <a:schemeClr val="tx1"/>
                  </a:solidFill>
                  <a:latin typeface="Consolas" panose="020B0609020204030204" pitchFamily="49" charset="0"/>
                  <a:cs typeface="Consolas" panose="020B0609020204030204" pitchFamily="49" charset="0"/>
                </a:rPr>
                <a:t>  delay(1000);</a:t>
              </a:r>
            </a:p>
            <a:p>
              <a:r>
                <a:rPr lang="en-US" altLang="ko-KR" sz="1000" dirty="0">
                  <a:solidFill>
                    <a:schemeClr val="tx1"/>
                  </a:solidFill>
                  <a:latin typeface="Consolas" panose="020B0609020204030204" pitchFamily="49" charset="0"/>
                  <a:cs typeface="Consolas" panose="020B0609020204030204" pitchFamily="49" charset="0"/>
                </a:rPr>
                <a:t>}</a:t>
              </a:r>
              <a:endParaRPr lang="ko-KR" altLang="en-US" sz="1000" dirty="0">
                <a:solidFill>
                  <a:schemeClr val="tx1"/>
                </a:solidFill>
                <a:latin typeface="Consolas" panose="020B0609020204030204" pitchFamily="49" charset="0"/>
                <a:cs typeface="Consolas" panose="020B0609020204030204" pitchFamily="49" charset="0"/>
              </a:endParaRPr>
            </a:p>
          </p:txBody>
        </p:sp>
        <p:sp>
          <p:nvSpPr>
            <p:cNvPr id="9" name="직사각형 8"/>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10" name="직사각형 9"/>
          <p:cNvSpPr/>
          <p:nvPr/>
        </p:nvSpPr>
        <p:spPr>
          <a:xfrm>
            <a:off x="395536" y="1226030"/>
            <a:ext cx="8640960" cy="293414"/>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Master</a:t>
            </a:r>
            <a:r>
              <a:rPr lang="ko-KR" altLang="en-US" sz="1000" dirty="0" smtClean="0">
                <a:solidFill>
                  <a:schemeClr val="tx1">
                    <a:lumMod val="75000"/>
                    <a:lumOff val="25000"/>
                  </a:schemeClr>
                </a:solidFill>
                <a:latin typeface="+mn-ea"/>
              </a:rPr>
              <a:t>가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에게 숫자를 요청하고 요청 받은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는 카운팅하여 숫자를 넘겨준다</a:t>
            </a:r>
            <a:r>
              <a:rPr lang="en-US" altLang="ko-KR" sz="1000" dirty="0" smtClean="0">
                <a:solidFill>
                  <a:schemeClr val="tx1">
                    <a:lumMod val="75000"/>
                    <a:lumOff val="25000"/>
                  </a:schemeClr>
                </a:solidFill>
                <a:latin typeface="+mn-ea"/>
              </a:rPr>
              <a:t>. Master</a:t>
            </a:r>
            <a:r>
              <a:rPr lang="ko-KR" altLang="en-US" sz="1000" dirty="0" smtClean="0">
                <a:solidFill>
                  <a:schemeClr val="tx1">
                    <a:lumMod val="75000"/>
                    <a:lumOff val="25000"/>
                  </a:schemeClr>
                </a:solidFill>
                <a:latin typeface="+mn-ea"/>
              </a:rPr>
              <a:t>는 메시지를 받으면 </a:t>
            </a:r>
            <a:endParaRPr lang="en-US" altLang="ko-KR" sz="1000" dirty="0" smtClean="0">
              <a:solidFill>
                <a:schemeClr val="tx1">
                  <a:lumMod val="75000"/>
                  <a:lumOff val="25000"/>
                </a:schemeClr>
              </a:solidFill>
              <a:latin typeface="+mn-ea"/>
            </a:endParaRPr>
          </a:p>
        </p:txBody>
      </p:sp>
      <p:grpSp>
        <p:nvGrpSpPr>
          <p:cNvPr id="11" name="그룹 10"/>
          <p:cNvGrpSpPr/>
          <p:nvPr/>
        </p:nvGrpSpPr>
        <p:grpSpPr>
          <a:xfrm>
            <a:off x="4785370" y="1628800"/>
            <a:ext cx="3981028" cy="4680520"/>
            <a:chOff x="285378" y="1796826"/>
            <a:chExt cx="4485084" cy="3369063"/>
          </a:xfrm>
        </p:grpSpPr>
        <p:sp>
          <p:nvSpPr>
            <p:cNvPr id="12" name="직사각형 11"/>
            <p:cNvSpPr/>
            <p:nvPr/>
          </p:nvSpPr>
          <p:spPr>
            <a:xfrm>
              <a:off x="285378" y="1796826"/>
              <a:ext cx="4485084" cy="3369063"/>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Consolas" panose="020B0609020204030204" pitchFamily="49" charset="0"/>
                  <a:cs typeface="Consolas" panose="020B0609020204030204" pitchFamily="49" charset="0"/>
                </a:rPr>
                <a:t>#include &lt;</a:t>
              </a:r>
              <a:r>
                <a:rPr lang="en-US" altLang="ko-KR" sz="1000" dirty="0" err="1">
                  <a:solidFill>
                    <a:schemeClr val="tx1"/>
                  </a:solidFill>
                  <a:latin typeface="Consolas" panose="020B0609020204030204" pitchFamily="49" charset="0"/>
                  <a:cs typeface="Consolas" panose="020B0609020204030204" pitchFamily="49" charset="0"/>
                </a:rPr>
                <a:t>Wire.h</a:t>
              </a:r>
              <a:r>
                <a:rPr lang="en-US" altLang="ko-KR" sz="1000" dirty="0">
                  <a:solidFill>
                    <a:schemeClr val="tx1"/>
                  </a:solidFill>
                  <a:latin typeface="Consolas" panose="020B0609020204030204" pitchFamily="49" charset="0"/>
                  <a:cs typeface="Consolas" panose="020B0609020204030204" pitchFamily="49" charset="0"/>
                </a:rPr>
                <a:t>&gt;</a:t>
              </a:r>
            </a:p>
            <a:p>
              <a:r>
                <a:rPr lang="en-US" altLang="ko-KR" sz="1000" dirty="0">
                  <a:solidFill>
                    <a:schemeClr val="tx1"/>
                  </a:solidFill>
                  <a:latin typeface="Consolas" panose="020B0609020204030204" pitchFamily="49" charset="0"/>
                  <a:cs typeface="Consolas" panose="020B0609020204030204" pitchFamily="49" charset="0"/>
                </a:rPr>
                <a:t>#define SLAVE 4</a:t>
              </a:r>
            </a:p>
            <a:p>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count = 0;</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setup()</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Serial.begin</a:t>
              </a:r>
              <a:r>
                <a:rPr lang="en-US" altLang="ko-KR" sz="1000" dirty="0">
                  <a:solidFill>
                    <a:schemeClr val="tx1"/>
                  </a:solidFill>
                  <a:latin typeface="Consolas" panose="020B0609020204030204" pitchFamily="49" charset="0"/>
                  <a:cs typeface="Consolas" panose="020B0609020204030204" pitchFamily="49" charset="0"/>
                </a:rPr>
                <a:t>(9600);</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Wire.begin</a:t>
              </a:r>
              <a:r>
                <a:rPr lang="en-US" altLang="ko-KR" sz="1000" dirty="0">
                  <a:solidFill>
                    <a:schemeClr val="tx1"/>
                  </a:solidFill>
                  <a:latin typeface="Consolas" panose="020B0609020204030204" pitchFamily="49" charset="0"/>
                  <a:cs typeface="Consolas" panose="020B0609020204030204" pitchFamily="49" charset="0"/>
                </a:rPr>
                <a:t>(SLAVE);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Wire.onRequest</a:t>
              </a:r>
              <a:r>
                <a:rPr lang="en-US" altLang="ko-KR" sz="1000" dirty="0">
                  <a:solidFill>
                    <a:schemeClr val="tx1"/>
                  </a:solidFill>
                  <a:latin typeface="Consolas" panose="020B0609020204030204" pitchFamily="49" charset="0"/>
                  <a:cs typeface="Consolas" panose="020B0609020204030204" pitchFamily="49" charset="0"/>
                </a:rPr>
                <a:t>(</a:t>
              </a:r>
              <a:r>
                <a:rPr lang="en-US" altLang="ko-KR" sz="1000" dirty="0" err="1">
                  <a:solidFill>
                    <a:schemeClr val="tx1"/>
                  </a:solidFill>
                  <a:latin typeface="Consolas" panose="020B0609020204030204" pitchFamily="49" charset="0"/>
                  <a:cs typeface="Consolas" panose="020B0609020204030204" pitchFamily="49" charset="0"/>
                </a:rPr>
                <a:t>sendToMaster</a:t>
              </a:r>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Wire.onReceive</a:t>
              </a:r>
              <a:r>
                <a:rPr lang="en-US" altLang="ko-KR" sz="1000" dirty="0">
                  <a:solidFill>
                    <a:schemeClr val="tx1"/>
                  </a:solidFill>
                  <a:latin typeface="Consolas" panose="020B0609020204030204" pitchFamily="49" charset="0"/>
                  <a:cs typeface="Consolas" panose="020B0609020204030204" pitchFamily="49" charset="0"/>
                </a:rPr>
                <a:t>(</a:t>
              </a:r>
              <a:r>
                <a:rPr lang="en-US" altLang="ko-KR" sz="1000" dirty="0" err="1">
                  <a:solidFill>
                    <a:schemeClr val="tx1"/>
                  </a:solidFill>
                  <a:latin typeface="Consolas" panose="020B0609020204030204" pitchFamily="49" charset="0"/>
                  <a:cs typeface="Consolas" panose="020B0609020204030204" pitchFamily="49" charset="0"/>
                </a:rPr>
                <a:t>recvFromMaster</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loop(){</a:t>
              </a:r>
            </a:p>
            <a:p>
              <a:r>
                <a:rPr lang="en-US" altLang="ko-KR" sz="1000" dirty="0">
                  <a:solidFill>
                    <a:schemeClr val="tx1"/>
                  </a:solidFill>
                  <a:latin typeface="Consolas" panose="020B0609020204030204" pitchFamily="49" charset="0"/>
                  <a:cs typeface="Consolas" panose="020B0609020204030204" pitchFamily="49" charset="0"/>
                </a:rPr>
                <a:t>}</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a:t>
              </a:r>
              <a:r>
                <a:rPr lang="en-US" altLang="ko-KR" sz="1000" dirty="0" err="1">
                  <a:solidFill>
                    <a:schemeClr val="tx1"/>
                  </a:solidFill>
                  <a:latin typeface="Consolas" panose="020B0609020204030204" pitchFamily="49" charset="0"/>
                  <a:cs typeface="Consolas" panose="020B0609020204030204" pitchFamily="49" charset="0"/>
                </a:rPr>
                <a:t>sendToMaster</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Wire.write</a:t>
              </a:r>
              <a:r>
                <a:rPr lang="en-US" altLang="ko-KR" sz="1000" dirty="0">
                  <a:solidFill>
                    <a:schemeClr val="tx1"/>
                  </a:solidFill>
                  <a:latin typeface="Consolas" panose="020B0609020204030204" pitchFamily="49" charset="0"/>
                  <a:cs typeface="Consolas" panose="020B0609020204030204" pitchFamily="49" charset="0"/>
                </a:rPr>
                <a:t>(++count);</a:t>
              </a:r>
            </a:p>
            <a:p>
              <a:r>
                <a:rPr lang="en-US" altLang="ko-KR" sz="1000" dirty="0">
                  <a:solidFill>
                    <a:schemeClr val="tx1"/>
                  </a:solidFill>
                  <a:latin typeface="Consolas" panose="020B0609020204030204" pitchFamily="49" charset="0"/>
                  <a:cs typeface="Consolas" panose="020B0609020204030204" pitchFamily="49" charset="0"/>
                </a:rPr>
                <a:t>  if(count &gt;=10) count = 1;</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a:t>
              </a:r>
              <a:r>
                <a:rPr lang="en-US" altLang="ko-KR" sz="1000" dirty="0">
                  <a:solidFill>
                    <a:schemeClr val="tx1"/>
                  </a:solidFill>
                  <a:latin typeface="Consolas" panose="020B0609020204030204" pitchFamily="49" charset="0"/>
                  <a:cs typeface="Consolas" panose="020B0609020204030204" pitchFamily="49" charset="0"/>
                </a:rPr>
                <a:t>("To Master &lt;");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Serial.println</a:t>
              </a:r>
              <a:r>
                <a:rPr lang="en-US" altLang="ko-KR" sz="1000" dirty="0">
                  <a:solidFill>
                    <a:schemeClr val="tx1"/>
                  </a:solidFill>
                  <a:latin typeface="Consolas" panose="020B0609020204030204" pitchFamily="49" charset="0"/>
                  <a:cs typeface="Consolas" panose="020B0609020204030204" pitchFamily="49" charset="0"/>
                </a:rPr>
                <a:t>(count);</a:t>
              </a:r>
            </a:p>
            <a:p>
              <a:r>
                <a:rPr lang="en-US" altLang="ko-KR" sz="1000" dirty="0">
                  <a:solidFill>
                    <a:schemeClr val="tx1"/>
                  </a:solidFill>
                  <a:latin typeface="Consolas" panose="020B0609020204030204" pitchFamily="49" charset="0"/>
                  <a:cs typeface="Consolas" panose="020B0609020204030204" pitchFamily="49" charset="0"/>
                </a:rPr>
                <a:t>}</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a:t>
              </a:r>
              <a:r>
                <a:rPr lang="en-US" altLang="ko-KR" sz="1000" dirty="0" err="1">
                  <a:solidFill>
                    <a:schemeClr val="tx1"/>
                  </a:solidFill>
                  <a:latin typeface="Consolas" panose="020B0609020204030204" pitchFamily="49" charset="0"/>
                  <a:cs typeface="Consolas" panose="020B0609020204030204" pitchFamily="49" charset="0"/>
                </a:rPr>
                <a:t>recvFromMaster</a:t>
              </a:r>
              <a:r>
                <a:rPr lang="en-US" altLang="ko-KR" sz="1000" dirty="0">
                  <a:solidFill>
                    <a:schemeClr val="tx1"/>
                  </a:solidFill>
                  <a:latin typeface="Consolas" panose="020B0609020204030204" pitchFamily="49" charset="0"/>
                  <a:cs typeface="Consolas" panose="020B0609020204030204" pitchFamily="49" charset="0"/>
                </a:rPr>
                <a:t>(</a:t>
              </a:r>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data_length</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a:t>
              </a:r>
              <a:r>
                <a:rPr lang="en-US" altLang="ko-KR" sz="1000" dirty="0">
                  <a:solidFill>
                    <a:schemeClr val="tx1"/>
                  </a:solidFill>
                  <a:latin typeface="Consolas" panose="020B0609020204030204" pitchFamily="49" charset="0"/>
                  <a:cs typeface="Consolas" panose="020B0609020204030204" pitchFamily="49" charset="0"/>
                </a:rPr>
                <a:t>("From Master &gt; ");</a:t>
              </a:r>
            </a:p>
            <a:p>
              <a:r>
                <a:rPr lang="en-US" altLang="ko-KR" sz="1000" dirty="0">
                  <a:solidFill>
                    <a:schemeClr val="tx1"/>
                  </a:solidFill>
                  <a:latin typeface="Consolas" panose="020B0609020204030204" pitchFamily="49" charset="0"/>
                  <a:cs typeface="Consolas" panose="020B0609020204030204" pitchFamily="49" charset="0"/>
                </a:rPr>
                <a:t>  for(</a:t>
              </a:r>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j=0; j&lt;</a:t>
              </a:r>
              <a:r>
                <a:rPr lang="en-US" altLang="ko-KR" sz="1000" dirty="0" err="1">
                  <a:solidFill>
                    <a:schemeClr val="tx1"/>
                  </a:solidFill>
                  <a:latin typeface="Consolas" panose="020B0609020204030204" pitchFamily="49" charset="0"/>
                  <a:cs typeface="Consolas" panose="020B0609020204030204" pitchFamily="49" charset="0"/>
                </a:rPr>
                <a:t>data_length</a:t>
              </a:r>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j++</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char data = </a:t>
              </a:r>
              <a:r>
                <a:rPr lang="en-US" altLang="ko-KR" sz="1000" dirty="0" err="1">
                  <a:solidFill>
                    <a:schemeClr val="tx1"/>
                  </a:solidFill>
                  <a:latin typeface="Consolas" panose="020B0609020204030204" pitchFamily="49" charset="0"/>
                  <a:cs typeface="Consolas" panose="020B0609020204030204" pitchFamily="49" charset="0"/>
                </a:rPr>
                <a:t>Wire.read</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a:t>
              </a:r>
              <a:r>
                <a:rPr lang="en-US" altLang="ko-KR" sz="1000" dirty="0">
                  <a:solidFill>
                    <a:schemeClr val="tx1"/>
                  </a:solidFill>
                  <a:latin typeface="Consolas" panose="020B0609020204030204" pitchFamily="49" charset="0"/>
                  <a:cs typeface="Consolas" panose="020B0609020204030204" pitchFamily="49" charset="0"/>
                </a:rPr>
                <a:t>(data);</a:t>
              </a:r>
            </a:p>
            <a:p>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Serial.println</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a:t>
              </a:r>
              <a:endParaRPr lang="ko-KR" altLang="en-US" sz="1000" dirty="0">
                <a:solidFill>
                  <a:schemeClr val="tx1"/>
                </a:solidFill>
                <a:latin typeface="Consolas" panose="020B0609020204030204" pitchFamily="49" charset="0"/>
                <a:cs typeface="Consolas" panose="020B0609020204030204" pitchFamily="49" charset="0"/>
              </a:endParaRPr>
            </a:p>
          </p:txBody>
        </p:sp>
        <p:sp>
          <p:nvSpPr>
            <p:cNvPr id="13" name="직사각형 12"/>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14" name="직사각형 13"/>
          <p:cNvSpPr/>
          <p:nvPr/>
        </p:nvSpPr>
        <p:spPr>
          <a:xfrm>
            <a:off x="1552124" y="6309320"/>
            <a:ext cx="1008112" cy="293414"/>
          </a:xfrm>
          <a:prstGeom prst="rect">
            <a:avLst/>
          </a:prstGeom>
        </p:spPr>
        <p:txBody>
          <a:bodyPr wrap="square">
            <a:spAutoFit/>
          </a:bodyPr>
          <a:lstStyle/>
          <a:p>
            <a:pPr algn="ctr">
              <a:lnSpc>
                <a:spcPct val="150000"/>
              </a:lnSpc>
            </a:pPr>
            <a:r>
              <a:rPr lang="en-US" altLang="ko-KR" sz="1000" dirty="0" smtClean="0">
                <a:solidFill>
                  <a:schemeClr val="tx1">
                    <a:lumMod val="75000"/>
                    <a:lumOff val="25000"/>
                  </a:schemeClr>
                </a:solidFill>
                <a:latin typeface="+mn-ea"/>
              </a:rPr>
              <a:t>Master</a:t>
            </a:r>
          </a:p>
        </p:txBody>
      </p:sp>
      <p:sp>
        <p:nvSpPr>
          <p:cNvPr id="15" name="직사각형 14"/>
          <p:cNvSpPr/>
          <p:nvPr/>
        </p:nvSpPr>
        <p:spPr>
          <a:xfrm>
            <a:off x="6444208" y="6309320"/>
            <a:ext cx="1008112" cy="293414"/>
          </a:xfrm>
          <a:prstGeom prst="rect">
            <a:avLst/>
          </a:prstGeom>
        </p:spPr>
        <p:txBody>
          <a:bodyPr wrap="square">
            <a:spAutoFit/>
          </a:bodyPr>
          <a:lstStyle/>
          <a:p>
            <a:pPr algn="ctr">
              <a:lnSpc>
                <a:spcPct val="150000"/>
              </a:lnSpc>
            </a:pPr>
            <a:r>
              <a:rPr lang="en-US" altLang="ko-KR" sz="1000" dirty="0" smtClean="0">
                <a:solidFill>
                  <a:schemeClr val="tx1">
                    <a:lumMod val="75000"/>
                    <a:lumOff val="25000"/>
                  </a:schemeClr>
                </a:solidFill>
                <a:latin typeface="+mn-ea"/>
              </a:rPr>
              <a:t>Slave</a:t>
            </a:r>
          </a:p>
        </p:txBody>
      </p:sp>
      <p:sp>
        <p:nvSpPr>
          <p:cNvPr id="16" name="TextBox 15"/>
          <p:cNvSpPr txBox="1"/>
          <p:nvPr/>
        </p:nvSpPr>
        <p:spPr>
          <a:xfrm>
            <a:off x="6949168" y="6566381"/>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spTree>
    <p:extLst>
      <p:ext uri="{BB962C8B-B14F-4D97-AF65-F5344CB8AC3E}">
        <p14:creationId xmlns:p14="http://schemas.microsoft.com/office/powerpoint/2010/main" val="69983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5827001" cy="3813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1520" y="836712"/>
            <a:ext cx="360932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a:t>
            </a:r>
            <a:r>
              <a:rPr lang="en-US" altLang="ko-KR" dirty="0">
                <a:solidFill>
                  <a:schemeClr val="tx1">
                    <a:lumMod val="65000"/>
                    <a:lumOff val="35000"/>
                  </a:schemeClr>
                </a:solidFill>
                <a:latin typeface="+mn-ea"/>
              </a:rPr>
              <a:t>Master Writer/Slave Receiver</a:t>
            </a:r>
            <a:endParaRPr lang="ko-KR"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96354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836712"/>
            <a:ext cx="1181606"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Hardware</a:t>
            </a:r>
            <a:endParaRPr lang="ko-KR" altLang="en-US" dirty="0">
              <a:solidFill>
                <a:schemeClr val="tx1">
                  <a:lumMod val="65000"/>
                  <a:lumOff val="35000"/>
                </a:schemeClr>
              </a:solidFill>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04" y="4158249"/>
            <a:ext cx="2653741" cy="2326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29321"/>
            <a:ext cx="2433002" cy="191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25" y="2024940"/>
            <a:ext cx="4096832" cy="2322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0587" y="4437112"/>
            <a:ext cx="49720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395536" y="1516277"/>
            <a:ext cx="8640960" cy="333617"/>
          </a:xfrm>
          <a:prstGeom prst="rect">
            <a:avLst/>
          </a:prstGeom>
        </p:spPr>
        <p:txBody>
          <a:bodyPr wrap="square">
            <a:spAutoFit/>
          </a:bodyPr>
          <a:lstStyle/>
          <a:p>
            <a:pPr>
              <a:lnSpc>
                <a:spcPct val="150000"/>
              </a:lnSpc>
            </a:pPr>
            <a:r>
              <a:rPr lang="en-US" altLang="ko-KR" sz="1200" dirty="0" smtClean="0">
                <a:solidFill>
                  <a:schemeClr val="tx1">
                    <a:lumMod val="75000"/>
                    <a:lumOff val="25000"/>
                  </a:schemeClr>
                </a:solidFill>
              </a:rPr>
              <a:t>Intel Edison Breakout Board, Arduino Uno, Start Kit for Arduino</a:t>
            </a:r>
            <a:endParaRPr lang="ko-KR" altLang="en-US" sz="1200" dirty="0">
              <a:solidFill>
                <a:schemeClr val="tx1">
                  <a:lumMod val="75000"/>
                  <a:lumOff val="25000"/>
                </a:schemeClr>
              </a:solidFill>
            </a:endParaRPr>
          </a:p>
        </p:txBody>
      </p:sp>
    </p:spTree>
    <p:extLst>
      <p:ext uri="{BB962C8B-B14F-4D97-AF65-F5344CB8AC3E}">
        <p14:creationId xmlns:p14="http://schemas.microsoft.com/office/powerpoint/2010/main" val="2746318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226746"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LED Event</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1796826"/>
            <a:ext cx="3981028" cy="4008438"/>
            <a:chOff x="285378" y="1796826"/>
            <a:chExt cx="4485084" cy="4008438"/>
          </a:xfrm>
        </p:grpSpPr>
        <p:sp>
          <p:nvSpPr>
            <p:cNvPr id="9" name="직사각형 8"/>
            <p:cNvSpPr/>
            <p:nvPr/>
          </p:nvSpPr>
          <p:spPr>
            <a:xfrm>
              <a:off x="285378" y="1796826"/>
              <a:ext cx="4485084" cy="4008438"/>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redLED</a:t>
              </a:r>
              <a:r>
                <a:rPr lang="en-US" altLang="ko-KR" sz="1100" dirty="0">
                  <a:solidFill>
                    <a:schemeClr val="tx1"/>
                  </a:solidFill>
                  <a:latin typeface="Consolas" panose="020B0609020204030204" pitchFamily="49" charset="0"/>
                  <a:cs typeface="Consolas" panose="020B0609020204030204" pitchFamily="49" charset="0"/>
                </a:rPr>
                <a:t> = 8;</a:t>
              </a:r>
            </a:p>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touchSensor</a:t>
              </a:r>
              <a:r>
                <a:rPr lang="en-US" altLang="ko-KR" sz="1100" dirty="0">
                  <a:solidFill>
                    <a:schemeClr val="tx1"/>
                  </a:solidFill>
                  <a:latin typeface="Consolas" panose="020B0609020204030204" pitchFamily="49" charset="0"/>
                  <a:cs typeface="Consolas" panose="020B0609020204030204" pitchFamily="49" charset="0"/>
                </a:rPr>
                <a:t> = 10;</a:t>
              </a:r>
            </a:p>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state = 0;</a:t>
              </a:r>
            </a:p>
            <a:p>
              <a:pPr>
                <a:lnSpc>
                  <a:spcPct val="150000"/>
                </a:lnSpc>
              </a:pPr>
              <a:endParaRPr lang="en-US" altLang="ko-KR" sz="1100" dirty="0">
                <a:solidFill>
                  <a:schemeClr val="tx1"/>
                </a:solidFill>
                <a:latin typeface="Consolas" panose="020B0609020204030204" pitchFamily="49" charset="0"/>
                <a:cs typeface="Consolas" panose="020B0609020204030204" pitchFamily="49" charset="0"/>
              </a:endParaRP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setup() {</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pinMode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redLED</a:t>
              </a:r>
              <a:r>
                <a:rPr lang="en-US" altLang="ko-KR" sz="1100" dirty="0">
                  <a:solidFill>
                    <a:schemeClr val="tx1"/>
                  </a:solidFill>
                  <a:latin typeface="Consolas" panose="020B0609020204030204" pitchFamily="49" charset="0"/>
                  <a:cs typeface="Consolas" panose="020B0609020204030204" pitchFamily="49" charset="0"/>
                </a:rPr>
                <a:t>, OUTPUT);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pinMode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touchSensor</a:t>
              </a:r>
              <a:r>
                <a:rPr lang="en-US" altLang="ko-KR" sz="1100" dirty="0">
                  <a:solidFill>
                    <a:schemeClr val="tx1"/>
                  </a:solidFill>
                  <a:latin typeface="Consolas" panose="020B0609020204030204" pitchFamily="49" charset="0"/>
                  <a:cs typeface="Consolas" panose="020B0609020204030204" pitchFamily="49" charset="0"/>
                </a:rPr>
                <a:t>, INPUT);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endParaRPr lang="en-US" altLang="ko-KR" sz="1100" dirty="0">
                <a:solidFill>
                  <a:schemeClr val="tx1"/>
                </a:solidFill>
                <a:latin typeface="Consolas" panose="020B0609020204030204" pitchFamily="49" charset="0"/>
                <a:cs typeface="Consolas" panose="020B0609020204030204" pitchFamily="49" charset="0"/>
              </a:endParaRP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loop() {</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state = </a:t>
              </a:r>
              <a:r>
                <a:rPr lang="en-US" altLang="ko-KR" sz="1100" dirty="0" err="1">
                  <a:solidFill>
                    <a:schemeClr val="tx1"/>
                  </a:solidFill>
                  <a:latin typeface="Consolas" panose="020B0609020204030204" pitchFamily="49" charset="0"/>
                  <a:cs typeface="Consolas" panose="020B0609020204030204" pitchFamily="49" charset="0"/>
                </a:rPr>
                <a:t>digitalRead</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touchSensor</a:t>
              </a: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digitalWrite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redLED</a:t>
              </a:r>
              <a:r>
                <a:rPr lang="en-US" altLang="ko-KR" sz="1100" dirty="0">
                  <a:solidFill>
                    <a:schemeClr val="tx1"/>
                  </a:solidFill>
                  <a:latin typeface="Consolas" panose="020B0609020204030204" pitchFamily="49" charset="0"/>
                  <a:cs typeface="Consolas" panose="020B0609020204030204" pitchFamily="49" charset="0"/>
                </a:rPr>
                <a:t>, state);</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endParaRPr lang="ko-KR" altLang="en-US" sz="1100" dirty="0">
                <a:solidFill>
                  <a:schemeClr val="tx1"/>
                </a:solidFill>
                <a:latin typeface="Consolas" panose="020B0609020204030204" pitchFamily="49" charset="0"/>
                <a:cs typeface="Consolas" panose="020B0609020204030204" pitchFamily="49" charset="0"/>
              </a:endParaRPr>
            </a:p>
          </p:txBody>
        </p:sp>
        <p:sp>
          <p:nvSpPr>
            <p:cNvPr id="10" name="직사각형 9"/>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4485425" y="1807512"/>
            <a:ext cx="4427984" cy="3600986"/>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US" altLang="ko-KR" sz="1000" dirty="0">
                <a:solidFill>
                  <a:schemeClr val="tx1">
                    <a:lumMod val="75000"/>
                    <a:lumOff val="25000"/>
                  </a:schemeClr>
                </a:solidFill>
              </a:rPr>
              <a:t>setup</a:t>
            </a:r>
            <a:r>
              <a:rPr lang="en-US" altLang="ko-KR" sz="1000" dirty="0" smtClean="0">
                <a:solidFill>
                  <a:schemeClr val="tx1">
                    <a:lumMod val="75000"/>
                    <a:lumOff val="25000"/>
                  </a:schemeClr>
                </a:solidFill>
              </a:rPr>
              <a:t>()</a:t>
            </a:r>
          </a:p>
          <a:p>
            <a:pPr algn="just">
              <a:lnSpc>
                <a:spcPct val="120000"/>
              </a:lnSpc>
            </a:pPr>
            <a:r>
              <a:rPr lang="en-US" altLang="ko-KR" sz="1000" dirty="0" smtClean="0">
                <a:solidFill>
                  <a:schemeClr val="tx1">
                    <a:lumMod val="75000"/>
                    <a:lumOff val="25000"/>
                  </a:schemeClr>
                </a:solidFill>
              </a:rPr>
              <a:t>The </a:t>
            </a:r>
            <a:r>
              <a:rPr lang="en-US" altLang="ko-KR" sz="1000" dirty="0">
                <a:solidFill>
                  <a:schemeClr val="tx1">
                    <a:lumMod val="75000"/>
                    <a:lumOff val="25000"/>
                  </a:schemeClr>
                </a:solidFill>
              </a:rPr>
              <a:t>setup() function is called when a sketch starts. Use it to initialize variables, pin modes, start using libraries, etc. The setup function will only run once, after each </a:t>
            </a:r>
            <a:r>
              <a:rPr lang="en-US" altLang="ko-KR" sz="1000" dirty="0" smtClean="0">
                <a:solidFill>
                  <a:schemeClr val="tx1">
                    <a:lumMod val="75000"/>
                    <a:lumOff val="25000"/>
                  </a:schemeClr>
                </a:solidFill>
              </a:rPr>
              <a:t>power up </a:t>
            </a:r>
            <a:r>
              <a:rPr lang="en-US" altLang="ko-KR" sz="1000" dirty="0">
                <a:solidFill>
                  <a:schemeClr val="tx1">
                    <a:lumMod val="75000"/>
                    <a:lumOff val="25000"/>
                  </a:schemeClr>
                </a:solidFill>
              </a:rPr>
              <a:t>or reset of the Arduino board</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loop()</a:t>
            </a:r>
          </a:p>
          <a:p>
            <a:pPr algn="just">
              <a:lnSpc>
                <a:spcPct val="120000"/>
              </a:lnSpc>
            </a:pPr>
            <a:r>
              <a:rPr lang="en-US" altLang="ko-KR" sz="1000" dirty="0">
                <a:solidFill>
                  <a:schemeClr val="tx1">
                    <a:lumMod val="75000"/>
                    <a:lumOff val="25000"/>
                  </a:schemeClr>
                </a:solidFill>
              </a:rPr>
              <a:t>After creating a setup() function, which initializes and sets the initial values, the loop() function does precisely what its name suggests, and loops consecutively, allowing your program to change and respond. Use it to actively control the Arduino board. </a:t>
            </a:r>
            <a:endParaRPr lang="en-US" altLang="ko-KR" sz="1000" dirty="0" smtClean="0">
              <a:solidFill>
                <a:schemeClr val="tx1">
                  <a:lumMod val="75000"/>
                  <a:lumOff val="25000"/>
                </a:schemeClr>
              </a:solidFill>
            </a:endParaRPr>
          </a:p>
          <a:p>
            <a:pPr algn="just">
              <a:lnSpc>
                <a:spcPct val="120000"/>
              </a:lnSpc>
            </a:pP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smtClean="0">
                <a:solidFill>
                  <a:schemeClr val="tx1">
                    <a:lumMod val="75000"/>
                    <a:lumOff val="25000"/>
                  </a:schemeClr>
                </a:solidFill>
              </a:rPr>
              <a:t>pinMode</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a:p>
            <a:pPr algn="just">
              <a:lnSpc>
                <a:spcPct val="120000"/>
              </a:lnSpc>
            </a:pPr>
            <a:r>
              <a:rPr lang="en-US" altLang="ko-KR" sz="1000" dirty="0">
                <a:solidFill>
                  <a:schemeClr val="tx1">
                    <a:lumMod val="75000"/>
                    <a:lumOff val="25000"/>
                  </a:schemeClr>
                </a:solidFill>
              </a:rPr>
              <a:t>Configures the specified pin to behave either as an input or an </a:t>
            </a:r>
            <a:r>
              <a:rPr lang="en-US" altLang="ko-KR" sz="1000" dirty="0" smtClean="0">
                <a:solidFill>
                  <a:schemeClr val="tx1">
                    <a:lumMod val="75000"/>
                    <a:lumOff val="25000"/>
                  </a:schemeClr>
                </a:solidFill>
              </a:rPr>
              <a:t>output</a:t>
            </a:r>
          </a:p>
          <a:p>
            <a:pPr algn="just">
              <a:lnSpc>
                <a:spcPct val="120000"/>
              </a:lnSpc>
            </a:pP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smtClean="0">
                <a:solidFill>
                  <a:schemeClr val="tx1">
                    <a:lumMod val="75000"/>
                    <a:lumOff val="25000"/>
                  </a:schemeClr>
                </a:solidFill>
              </a:rPr>
              <a:t>digitalWirte</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a:p>
            <a:pPr algn="just">
              <a:lnSpc>
                <a:spcPct val="120000"/>
              </a:lnSpc>
            </a:pPr>
            <a:r>
              <a:rPr lang="en-US" altLang="ko-KR" sz="1000" dirty="0">
                <a:solidFill>
                  <a:schemeClr val="tx1">
                    <a:lumMod val="75000"/>
                    <a:lumOff val="25000"/>
                  </a:schemeClr>
                </a:solidFill>
              </a:rPr>
              <a:t>Write a HIGH or a LOW value to a digital pin. </a:t>
            </a:r>
          </a:p>
          <a:p>
            <a:pPr algn="just">
              <a:lnSpc>
                <a:spcPct val="120000"/>
              </a:lnSpc>
            </a:pP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smtClean="0">
                <a:solidFill>
                  <a:schemeClr val="tx1">
                    <a:lumMod val="75000"/>
                    <a:lumOff val="25000"/>
                  </a:schemeClr>
                </a:solidFill>
              </a:rPr>
              <a:t>digitalRead</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a:p>
            <a:pPr algn="just">
              <a:lnSpc>
                <a:spcPct val="120000"/>
              </a:lnSpc>
            </a:pPr>
            <a:r>
              <a:rPr lang="en-US" altLang="ko-KR" sz="1000" dirty="0">
                <a:solidFill>
                  <a:schemeClr val="tx1">
                    <a:lumMod val="75000"/>
                    <a:lumOff val="25000"/>
                  </a:schemeClr>
                </a:solidFill>
              </a:rPr>
              <a:t>Reads the value from a specified digital pin, either HIGH or LOW. </a:t>
            </a:r>
            <a:endParaRPr lang="ko-KR" altLang="en-US" sz="1000" dirty="0">
              <a:solidFill>
                <a:schemeClr val="tx1">
                  <a:lumMod val="75000"/>
                  <a:lumOff val="25000"/>
                </a:schemeClr>
              </a:solidFill>
            </a:endParaRPr>
          </a:p>
        </p:txBody>
      </p:sp>
    </p:spTree>
    <p:extLst>
      <p:ext uri="{BB962C8B-B14F-4D97-AF65-F5344CB8AC3E}">
        <p14:creationId xmlns:p14="http://schemas.microsoft.com/office/powerpoint/2010/main" val="193978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2263889"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Servomotor Control</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1796826"/>
            <a:ext cx="3981028" cy="4512494"/>
            <a:chOff x="285378" y="1796826"/>
            <a:chExt cx="4485084" cy="4512494"/>
          </a:xfrm>
        </p:grpSpPr>
        <p:sp>
          <p:nvSpPr>
            <p:cNvPr id="9" name="직사각형 8"/>
            <p:cNvSpPr/>
            <p:nvPr/>
          </p:nvSpPr>
          <p:spPr>
            <a:xfrm>
              <a:off x="285378" y="1796826"/>
              <a:ext cx="4485084" cy="4512494"/>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Consolas" panose="020B0609020204030204" pitchFamily="49" charset="0"/>
                  <a:cs typeface="Consolas" panose="020B0609020204030204" pitchFamily="49" charset="0"/>
                </a:rPr>
                <a:t>#include &lt;</a:t>
              </a:r>
              <a:r>
                <a:rPr lang="en-US" altLang="ko-KR" sz="1100" dirty="0" err="1">
                  <a:solidFill>
                    <a:schemeClr val="tx1"/>
                  </a:solidFill>
                  <a:latin typeface="Consolas" panose="020B0609020204030204" pitchFamily="49" charset="0"/>
                  <a:cs typeface="Consolas" panose="020B0609020204030204" pitchFamily="49" charset="0"/>
                </a:rPr>
                <a:t>Servo.h</a:t>
              </a:r>
              <a:r>
                <a:rPr lang="en-US" altLang="ko-KR" sz="1100" dirty="0">
                  <a:solidFill>
                    <a:schemeClr val="tx1"/>
                  </a:solidFill>
                  <a:latin typeface="Consolas" panose="020B0609020204030204" pitchFamily="49" charset="0"/>
                  <a:cs typeface="Consolas" panose="020B0609020204030204" pitchFamily="49" charset="0"/>
                </a:rPr>
                <a:t>&gt;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Servo </a:t>
              </a:r>
              <a:r>
                <a:rPr lang="en-US" altLang="ko-KR" sz="1100" dirty="0" err="1">
                  <a:solidFill>
                    <a:schemeClr val="tx1"/>
                  </a:solidFill>
                  <a:latin typeface="Consolas" panose="020B0609020204030204" pitchFamily="49" charset="0"/>
                  <a:cs typeface="Consolas" panose="020B0609020204030204" pitchFamily="49" charset="0"/>
                </a:rPr>
                <a:t>myservo</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 0;   </a:t>
              </a:r>
            </a:p>
            <a:p>
              <a:r>
                <a:rPr lang="en-US" altLang="ko-KR" sz="1100" dirty="0">
                  <a:solidFill>
                    <a:schemeClr val="tx1"/>
                  </a:solidFill>
                  <a:latin typeface="Consolas" panose="020B0609020204030204" pitchFamily="49" charset="0"/>
                  <a:cs typeface="Consolas" panose="020B0609020204030204" pitchFamily="49" charset="0"/>
                </a:rPr>
                <a:t>void setup()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myservo.attach</a:t>
              </a:r>
              <a:r>
                <a:rPr lang="en-US" altLang="ko-KR" sz="1100" dirty="0">
                  <a:solidFill>
                    <a:schemeClr val="tx1"/>
                  </a:solidFill>
                  <a:latin typeface="Consolas" panose="020B0609020204030204" pitchFamily="49" charset="0"/>
                  <a:cs typeface="Consolas" panose="020B0609020204030204" pitchFamily="49" charset="0"/>
                </a:rPr>
                <a:t>(9);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void loop()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for(</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 0;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&lt; 180;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myservo.write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delay(15);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for(</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 180;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&gt;=1;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myservo.write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delay(15);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a:t>
              </a:r>
              <a:endParaRPr lang="ko-KR" altLang="en-US" sz="1100" dirty="0">
                <a:solidFill>
                  <a:schemeClr val="tx1"/>
                </a:solidFill>
                <a:latin typeface="Consolas" panose="020B0609020204030204" pitchFamily="49" charset="0"/>
                <a:cs typeface="Consolas" panose="020B0609020204030204" pitchFamily="49" charset="0"/>
              </a:endParaRPr>
            </a:p>
          </p:txBody>
        </p:sp>
        <p:sp>
          <p:nvSpPr>
            <p:cNvPr id="10" name="직사각형 9"/>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4485425" y="1807512"/>
            <a:ext cx="4427984" cy="2677656"/>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servo.attach</a:t>
            </a:r>
            <a:r>
              <a:rPr lang="en-US" altLang="ko-KR" sz="1000" dirty="0">
                <a:solidFill>
                  <a:schemeClr val="tx1">
                    <a:lumMod val="75000"/>
                    <a:lumOff val="25000"/>
                  </a:schemeClr>
                </a:solidFill>
              </a:rPr>
              <a:t> ( pin </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서보를</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연결한 핀 번호를 </a:t>
            </a:r>
            <a:r>
              <a:rPr lang="ko-KR" altLang="en-US" sz="1000" dirty="0" smtClean="0">
                <a:solidFill>
                  <a:schemeClr val="tx1">
                    <a:lumMod val="75000"/>
                    <a:lumOff val="25000"/>
                  </a:schemeClr>
                </a:solidFill>
              </a:rPr>
              <a:t>입력</a:t>
            </a:r>
            <a:endParaRPr lang="en-US" altLang="ko-KR" sz="1000" dirty="0" smtClean="0">
              <a:solidFill>
                <a:schemeClr val="tx1">
                  <a:lumMod val="75000"/>
                  <a:lumOff val="25000"/>
                </a:schemeClr>
              </a:solidFill>
            </a:endParaRPr>
          </a:p>
          <a:p>
            <a:pPr algn="just">
              <a:lnSpc>
                <a:spcPct val="120000"/>
              </a:lnSpc>
            </a:pPr>
            <a:endParaRPr lang="ko-KR" altLang="en-US"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servo.attached</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모터가 핀에 연결되어 있는지 </a:t>
            </a:r>
            <a:r>
              <a:rPr lang="ko-KR" altLang="en-US" sz="1000" dirty="0" smtClean="0">
                <a:solidFill>
                  <a:schemeClr val="tx1">
                    <a:lumMod val="75000"/>
                    <a:lumOff val="25000"/>
                  </a:schemeClr>
                </a:solidFill>
              </a:rPr>
              <a:t>체크 </a:t>
            </a:r>
            <a:r>
              <a:rPr lang="en-US" altLang="ko-KR" sz="1000" dirty="0" smtClean="0">
                <a:solidFill>
                  <a:schemeClr val="tx1">
                    <a:lumMod val="75000"/>
                    <a:lumOff val="25000"/>
                  </a:schemeClr>
                </a:solidFill>
              </a:rPr>
              <a:t>(</a:t>
            </a:r>
            <a:r>
              <a:rPr lang="ko-KR" altLang="en-US" sz="1000" dirty="0" smtClean="0">
                <a:solidFill>
                  <a:schemeClr val="tx1">
                    <a:lumMod val="75000"/>
                    <a:lumOff val="25000"/>
                  </a:schemeClr>
                </a:solidFill>
              </a:rPr>
              <a:t>연결 되어있으면 </a:t>
            </a:r>
            <a:r>
              <a:rPr lang="en-US" altLang="ko-KR" sz="1000" dirty="0" smtClean="0">
                <a:solidFill>
                  <a:schemeClr val="tx1">
                    <a:lumMod val="75000"/>
                    <a:lumOff val="25000"/>
                  </a:schemeClr>
                </a:solidFill>
              </a:rPr>
              <a:t>true </a:t>
            </a:r>
            <a:r>
              <a:rPr lang="ko-KR" altLang="en-US" sz="1000" dirty="0" smtClean="0">
                <a:solidFill>
                  <a:schemeClr val="tx1">
                    <a:lumMod val="75000"/>
                    <a:lumOff val="25000"/>
                  </a:schemeClr>
                </a:solidFill>
              </a:rPr>
              <a:t>반환</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servo.write</a:t>
            </a:r>
            <a:r>
              <a:rPr lang="en-US" altLang="ko-KR" sz="1000" dirty="0">
                <a:solidFill>
                  <a:schemeClr val="tx1">
                    <a:lumMod val="75000"/>
                    <a:lumOff val="25000"/>
                  </a:schemeClr>
                </a:solidFill>
              </a:rPr>
              <a:t>( angle </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서보모터의</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회전축을 이동시킬 값을 입력</a:t>
            </a:r>
            <a:r>
              <a:rPr lang="en-US" altLang="ko-KR" sz="1000" dirty="0">
                <a:solidFill>
                  <a:schemeClr val="tx1">
                    <a:lumMod val="75000"/>
                    <a:lumOff val="25000"/>
                  </a:schemeClr>
                </a:solidFill>
              </a:rPr>
              <a:t>(</a:t>
            </a:r>
            <a:r>
              <a:rPr lang="ko-KR" altLang="en-US" sz="1000" dirty="0">
                <a:solidFill>
                  <a:schemeClr val="tx1">
                    <a:lumMod val="75000"/>
                    <a:lumOff val="25000"/>
                  </a:schemeClr>
                </a:solidFill>
              </a:rPr>
              <a:t>각도</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servo.writeMicroseconds</a:t>
            </a:r>
            <a:r>
              <a:rPr lang="en-US" altLang="ko-KR" sz="1000" dirty="0">
                <a:solidFill>
                  <a:schemeClr val="tx1">
                    <a:lumMod val="75000"/>
                    <a:lumOff val="25000"/>
                  </a:schemeClr>
                </a:solidFill>
              </a:rPr>
              <a:t> ( </a:t>
            </a:r>
            <a:r>
              <a:rPr lang="en-US" altLang="ko-KR" sz="1000" dirty="0" err="1">
                <a:solidFill>
                  <a:schemeClr val="tx1">
                    <a:lumMod val="75000"/>
                    <a:lumOff val="25000"/>
                  </a:schemeClr>
                </a:solidFill>
              </a:rPr>
              <a:t>ms</a:t>
            </a:r>
            <a:r>
              <a:rPr lang="en-US" altLang="ko-KR" sz="1000" dirty="0">
                <a:solidFill>
                  <a:schemeClr val="tx1">
                    <a:lumMod val="75000"/>
                    <a:lumOff val="25000"/>
                  </a:schemeClr>
                </a:solidFill>
              </a:rPr>
              <a:t> </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서보모터의</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회전축을 이동시킬 값을 입력 </a:t>
            </a:r>
            <a:r>
              <a:rPr lang="en-US" altLang="ko-KR" sz="1000" dirty="0">
                <a:solidFill>
                  <a:schemeClr val="tx1">
                    <a:lumMod val="75000"/>
                    <a:lumOff val="25000"/>
                  </a:schemeClr>
                </a:solidFill>
              </a:rPr>
              <a:t>(</a:t>
            </a:r>
            <a:r>
              <a:rPr lang="ko-KR" altLang="en-US" sz="1000" dirty="0" err="1">
                <a:solidFill>
                  <a:schemeClr val="tx1">
                    <a:lumMod val="75000"/>
                    <a:lumOff val="25000"/>
                  </a:schemeClr>
                </a:solidFill>
              </a:rPr>
              <a:t>마이크로초</a:t>
            </a:r>
            <a:r>
              <a:rPr lang="ko-KR" altLang="en-US" sz="1000" dirty="0">
                <a:solidFill>
                  <a:schemeClr val="tx1">
                    <a:lumMod val="75000"/>
                    <a:lumOff val="25000"/>
                  </a:schemeClr>
                </a:solidFill>
              </a:rPr>
              <a:t> 단위</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servo.read</a:t>
            </a:r>
            <a:r>
              <a:rPr lang="en-US" altLang="ko-KR" sz="1000" dirty="0" smtClean="0">
                <a:solidFill>
                  <a:schemeClr val="tx1">
                    <a:lumMod val="75000"/>
                    <a:lumOff val="25000"/>
                  </a:schemeClr>
                </a:solidFill>
              </a:rPr>
              <a:t>()</a:t>
            </a:r>
          </a:p>
          <a:p>
            <a:pPr algn="just">
              <a:lnSpc>
                <a:spcPct val="120000"/>
              </a:lnSpc>
            </a:pPr>
            <a:r>
              <a:rPr lang="ko-KR" altLang="en-US" sz="1000" dirty="0" smtClean="0">
                <a:solidFill>
                  <a:schemeClr val="tx1">
                    <a:lumMod val="75000"/>
                    <a:lumOff val="25000"/>
                  </a:schemeClr>
                </a:solidFill>
              </a:rPr>
              <a:t>현재 </a:t>
            </a:r>
            <a:r>
              <a:rPr lang="ko-KR" altLang="en-US" sz="1000" dirty="0" err="1">
                <a:solidFill>
                  <a:schemeClr val="tx1">
                    <a:lumMod val="75000"/>
                    <a:lumOff val="25000"/>
                  </a:schemeClr>
                </a:solidFill>
              </a:rPr>
              <a:t>서보의</a:t>
            </a:r>
            <a:r>
              <a:rPr lang="ko-KR" altLang="en-US" sz="1000" dirty="0">
                <a:solidFill>
                  <a:schemeClr val="tx1">
                    <a:lumMod val="75000"/>
                    <a:lumOff val="25000"/>
                  </a:schemeClr>
                </a:solidFill>
              </a:rPr>
              <a:t> 각도를 반환</a:t>
            </a:r>
          </a:p>
        </p:txBody>
      </p:sp>
    </p:spTree>
    <p:extLst>
      <p:ext uri="{BB962C8B-B14F-4D97-AF65-F5344CB8AC3E}">
        <p14:creationId xmlns:p14="http://schemas.microsoft.com/office/powerpoint/2010/main" val="315672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502334"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Input Device</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2300882"/>
            <a:ext cx="3981028" cy="3576390"/>
            <a:chOff x="285378" y="1796826"/>
            <a:chExt cx="4485084" cy="3576390"/>
          </a:xfrm>
        </p:grpSpPr>
        <p:sp>
          <p:nvSpPr>
            <p:cNvPr id="9" name="직사각형 8"/>
            <p:cNvSpPr/>
            <p:nvPr/>
          </p:nvSpPr>
          <p:spPr>
            <a:xfrm>
              <a:off x="285378" y="1796826"/>
              <a:ext cx="4485084" cy="357639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inputdev</a:t>
              </a:r>
              <a:r>
                <a:rPr lang="en-US" altLang="ko-KR" sz="1100" dirty="0">
                  <a:solidFill>
                    <a:schemeClr val="tx1"/>
                  </a:solidFill>
                  <a:latin typeface="Consolas" panose="020B0609020204030204" pitchFamily="49" charset="0"/>
                  <a:cs typeface="Consolas" panose="020B0609020204030204" pitchFamily="49" charset="0"/>
                </a:rPr>
                <a:t> = 1;</a:t>
              </a:r>
            </a:p>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val</a:t>
              </a:r>
              <a:r>
                <a:rPr lang="en-US" altLang="ko-KR" sz="1100" dirty="0">
                  <a:solidFill>
                    <a:schemeClr val="tx1"/>
                  </a:solidFill>
                  <a:latin typeface="Consolas" panose="020B0609020204030204" pitchFamily="49" charset="0"/>
                  <a:cs typeface="Consolas" panose="020B0609020204030204" pitchFamily="49" charset="0"/>
                </a:rPr>
                <a:t> = 0;</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setup(){</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Serial.begin</a:t>
              </a:r>
              <a:r>
                <a:rPr lang="en-US" altLang="ko-KR" sz="1100" dirty="0">
                  <a:solidFill>
                    <a:schemeClr val="tx1"/>
                  </a:solidFill>
                  <a:latin typeface="Consolas" panose="020B0609020204030204" pitchFamily="49" charset="0"/>
                  <a:cs typeface="Consolas" panose="020B0609020204030204" pitchFamily="49" charset="0"/>
                </a:rPr>
                <a:t>(9600);</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endParaRPr lang="en-US" altLang="ko-KR" sz="1100" dirty="0">
                <a:solidFill>
                  <a:schemeClr val="tx1"/>
                </a:solidFill>
                <a:latin typeface="Consolas" panose="020B0609020204030204" pitchFamily="49" charset="0"/>
                <a:cs typeface="Consolas" panose="020B0609020204030204" pitchFamily="49" charset="0"/>
              </a:endParaRP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loop(){</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val</a:t>
              </a:r>
              <a:r>
                <a:rPr lang="en-US" altLang="ko-KR" sz="1100" dirty="0">
                  <a:solidFill>
                    <a:schemeClr val="tx1"/>
                  </a:solidFill>
                  <a:latin typeface="Consolas" panose="020B0609020204030204" pitchFamily="49" charset="0"/>
                  <a:cs typeface="Consolas" panose="020B0609020204030204" pitchFamily="49" charset="0"/>
                </a:rPr>
                <a:t> = </a:t>
              </a:r>
              <a:r>
                <a:rPr lang="en-US" altLang="ko-KR" sz="1100" dirty="0" err="1">
                  <a:solidFill>
                    <a:schemeClr val="tx1"/>
                  </a:solidFill>
                  <a:latin typeface="Consolas" panose="020B0609020204030204" pitchFamily="49" charset="0"/>
                  <a:cs typeface="Consolas" panose="020B0609020204030204" pitchFamily="49" charset="0"/>
                </a:rPr>
                <a:t>analogRead</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inputdev</a:t>
              </a: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Serial.print</a:t>
              </a:r>
              <a:r>
                <a:rPr lang="en-US" altLang="ko-KR" sz="1100" dirty="0">
                  <a:solidFill>
                    <a:schemeClr val="tx1"/>
                  </a:solidFill>
                  <a:latin typeface="Consolas" panose="020B0609020204030204" pitchFamily="49" charset="0"/>
                  <a:cs typeface="Consolas" panose="020B0609020204030204" pitchFamily="49" charset="0"/>
                </a:rPr>
                <a:t>("analog value = ");</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Serial.println</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val</a:t>
              </a: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delay(1000);</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endParaRPr lang="ko-KR" altLang="en-US" sz="1100" dirty="0">
                <a:solidFill>
                  <a:schemeClr val="tx1"/>
                </a:solidFill>
                <a:latin typeface="Consolas" panose="020B0609020204030204" pitchFamily="49" charset="0"/>
                <a:cs typeface="Consolas" panose="020B0609020204030204" pitchFamily="49" charset="0"/>
              </a:endParaRPr>
            </a:p>
          </p:txBody>
        </p:sp>
        <p:sp>
          <p:nvSpPr>
            <p:cNvPr id="10" name="직사각형 9"/>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4485425" y="2311568"/>
            <a:ext cx="4427984" cy="2123658"/>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US" altLang="ko-KR" sz="1000" dirty="0">
                <a:solidFill>
                  <a:schemeClr val="tx1">
                    <a:lumMod val="75000"/>
                    <a:lumOff val="25000"/>
                  </a:schemeClr>
                </a:solidFill>
              </a:rPr>
              <a:t>Reads the value from the specified analog pin. </a:t>
            </a: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The </a:t>
            </a:r>
            <a:r>
              <a:rPr lang="en-US" altLang="ko-KR" sz="1000" dirty="0">
                <a:solidFill>
                  <a:schemeClr val="tx1">
                    <a:lumMod val="75000"/>
                    <a:lumOff val="25000"/>
                  </a:schemeClr>
                </a:solidFill>
              </a:rPr>
              <a:t>Arduino board contains a 6 channel (8 channels on the Mini and Nano, 16 on the Mega), 10-bit analog to digital converter. </a:t>
            </a: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This </a:t>
            </a:r>
            <a:r>
              <a:rPr lang="en-US" altLang="ko-KR" sz="1000" dirty="0">
                <a:solidFill>
                  <a:schemeClr val="tx1">
                    <a:lumMod val="75000"/>
                    <a:lumOff val="25000"/>
                  </a:schemeClr>
                </a:solidFill>
              </a:rPr>
              <a:t>means that it will map input voltages between 0 and 5 volts into integer values between 0 and 1023. </a:t>
            </a: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This </a:t>
            </a:r>
            <a:r>
              <a:rPr lang="en-US" altLang="ko-KR" sz="1000" dirty="0">
                <a:solidFill>
                  <a:schemeClr val="tx1">
                    <a:lumMod val="75000"/>
                    <a:lumOff val="25000"/>
                  </a:schemeClr>
                </a:solidFill>
              </a:rPr>
              <a:t>yields a resolution between readings of: 5 volts / 1024 units or, .0049 volts (4.9 mV) per unit. The input range and resolution can be changed using </a:t>
            </a:r>
            <a:r>
              <a:rPr lang="en-US" altLang="ko-KR" sz="1000" dirty="0" smtClean="0">
                <a:solidFill>
                  <a:schemeClr val="tx1">
                    <a:lumMod val="75000"/>
                    <a:lumOff val="25000"/>
                  </a:schemeClr>
                </a:solidFill>
              </a:rPr>
              <a:t>analog Reference</a:t>
            </a:r>
            <a:r>
              <a:rPr lang="en-US" altLang="ko-KR" sz="1000" dirty="0">
                <a:solidFill>
                  <a:schemeClr val="tx1">
                    <a:lumMod val="75000"/>
                    <a:lumOff val="25000"/>
                  </a:schemeClr>
                </a:solidFill>
              </a:rPr>
              <a:t>(). </a:t>
            </a:r>
            <a:endParaRPr lang="ko-KR" altLang="en-US" sz="1000" dirty="0">
              <a:solidFill>
                <a:schemeClr val="tx1">
                  <a:lumMod val="75000"/>
                  <a:lumOff val="25000"/>
                </a:schemeClr>
              </a:solidFill>
            </a:endParaRPr>
          </a:p>
        </p:txBody>
      </p:sp>
      <p:sp>
        <p:nvSpPr>
          <p:cNvPr id="11" name="직사각형 10"/>
          <p:cNvSpPr/>
          <p:nvPr/>
        </p:nvSpPr>
        <p:spPr>
          <a:xfrm>
            <a:off x="395536" y="1226030"/>
            <a:ext cx="8640960" cy="784830"/>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UART( Universal Asynchronous Receiver/Transmitter </a:t>
            </a:r>
            <a:r>
              <a:rPr lang="en-US" altLang="ko-KR" sz="1000" dirty="0" smtClean="0">
                <a:solidFill>
                  <a:schemeClr val="tx1">
                    <a:lumMod val="75000"/>
                    <a:lumOff val="25000"/>
                  </a:schemeClr>
                </a:solidFill>
                <a:latin typeface="+mn-ea"/>
              </a:rPr>
              <a:t>)</a:t>
            </a:r>
          </a:p>
          <a:p>
            <a:pPr marL="171450" indent="-171450">
              <a:lnSpc>
                <a:spcPct val="150000"/>
              </a:lnSpc>
              <a:buFont typeface="Arial" panose="020B0604020202020204" pitchFamily="34" charset="0"/>
              <a:buChar char="•"/>
            </a:pPr>
            <a:r>
              <a:rPr lang="ko-KR" altLang="en-US" sz="1000" dirty="0" err="1">
                <a:solidFill>
                  <a:schemeClr val="tx1">
                    <a:lumMod val="75000"/>
                    <a:lumOff val="25000"/>
                  </a:schemeClr>
                </a:solidFill>
                <a:latin typeface="+mn-ea"/>
              </a:rPr>
              <a:t>비동기</a:t>
            </a:r>
            <a:r>
              <a:rPr lang="ko-KR" altLang="en-US" sz="1000" dirty="0">
                <a:solidFill>
                  <a:schemeClr val="tx1">
                    <a:lumMod val="75000"/>
                    <a:lumOff val="25000"/>
                  </a:schemeClr>
                </a:solidFill>
                <a:latin typeface="+mn-ea"/>
              </a:rPr>
              <a:t> 직렬 통신을 처리하는 </a:t>
            </a:r>
            <a:r>
              <a:rPr lang="en-US" altLang="ko-KR" sz="1000" dirty="0">
                <a:solidFill>
                  <a:schemeClr val="tx1">
                    <a:lumMod val="75000"/>
                    <a:lumOff val="25000"/>
                  </a:schemeClr>
                </a:solidFill>
                <a:latin typeface="+mn-ea"/>
              </a:rPr>
              <a:t>UART</a:t>
            </a:r>
            <a:r>
              <a:rPr lang="ko-KR" altLang="en-US" sz="1000" dirty="0">
                <a:solidFill>
                  <a:schemeClr val="tx1">
                    <a:lumMod val="75000"/>
                    <a:lumOff val="25000"/>
                  </a:schemeClr>
                </a:solidFill>
                <a:latin typeface="+mn-ea"/>
              </a:rPr>
              <a:t>는 병렬 및 직렬방식으로 데이터를 전송하는 컴퓨터 하드웨어의 </a:t>
            </a:r>
            <a:r>
              <a:rPr lang="ko-KR" altLang="en-US" sz="1000" dirty="0" smtClean="0">
                <a:solidFill>
                  <a:schemeClr val="tx1">
                    <a:lumMod val="75000"/>
                    <a:lumOff val="25000"/>
                  </a:schemeClr>
                </a:solidFill>
                <a:latin typeface="+mn-ea"/>
              </a:rPr>
              <a:t>일종</a:t>
            </a: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ko-KR" altLang="en-US" sz="1000" dirty="0">
                <a:solidFill>
                  <a:schemeClr val="tx1">
                    <a:lumMod val="75000"/>
                    <a:lumOff val="25000"/>
                  </a:schemeClr>
                </a:solidFill>
                <a:latin typeface="+mn-ea"/>
              </a:rPr>
              <a:t>컴퓨터의 병렬회로로 받은 바이트들을 외부로 전달하기 위해 단일직렬비트로 변환 또는 복원하거나</a:t>
            </a:r>
            <a:r>
              <a:rPr lang="en-US" altLang="ko-KR" sz="1000" dirty="0">
                <a:solidFill>
                  <a:schemeClr val="tx1">
                    <a:lumMod val="75000"/>
                    <a:lumOff val="25000"/>
                  </a:schemeClr>
                </a:solidFill>
                <a:latin typeface="+mn-ea"/>
              </a:rPr>
              <a:t>, </a:t>
            </a:r>
            <a:r>
              <a:rPr lang="ko-KR" altLang="en-US" sz="1000" dirty="0">
                <a:solidFill>
                  <a:schemeClr val="tx1">
                    <a:lumMod val="75000"/>
                    <a:lumOff val="25000"/>
                  </a:schemeClr>
                </a:solidFill>
                <a:latin typeface="+mn-ea"/>
              </a:rPr>
              <a:t>내부로 </a:t>
            </a:r>
            <a:r>
              <a:rPr lang="ko-KR" altLang="en-US" sz="1000" dirty="0" smtClean="0">
                <a:solidFill>
                  <a:schemeClr val="tx1">
                    <a:lumMod val="75000"/>
                    <a:lumOff val="25000"/>
                  </a:schemeClr>
                </a:solidFill>
                <a:latin typeface="+mn-ea"/>
              </a:rPr>
              <a:t>전달할 때 </a:t>
            </a:r>
            <a:r>
              <a:rPr lang="ko-KR" altLang="en-US" sz="1000" dirty="0">
                <a:solidFill>
                  <a:schemeClr val="tx1">
                    <a:lumMod val="75000"/>
                    <a:lumOff val="25000"/>
                  </a:schemeClr>
                </a:solidFill>
                <a:latin typeface="+mn-ea"/>
              </a:rPr>
              <a:t>바이트로 변환하는 </a:t>
            </a:r>
            <a:r>
              <a:rPr lang="ko-KR" altLang="en-US" sz="1000" dirty="0" smtClean="0">
                <a:solidFill>
                  <a:schemeClr val="tx1">
                    <a:lumMod val="75000"/>
                    <a:lumOff val="25000"/>
                  </a:schemeClr>
                </a:solidFill>
                <a:latin typeface="+mn-ea"/>
              </a:rPr>
              <a:t>역할</a:t>
            </a:r>
            <a:endParaRPr lang="ko-KR" altLang="en-US" sz="1000" dirty="0">
              <a:solidFill>
                <a:schemeClr val="tx1">
                  <a:lumMod val="75000"/>
                  <a:lumOff val="25000"/>
                </a:schemeClr>
              </a:solidFill>
              <a:latin typeface="+mn-ea"/>
            </a:endParaRPr>
          </a:p>
        </p:txBody>
      </p:sp>
    </p:spTree>
    <p:extLst>
      <p:ext uri="{BB962C8B-B14F-4D97-AF65-F5344CB8AC3E}">
        <p14:creationId xmlns:p14="http://schemas.microsoft.com/office/powerpoint/2010/main" val="1515718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428596"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LCD Display</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1988841"/>
            <a:ext cx="4862686" cy="4577540"/>
            <a:chOff x="285378" y="1796825"/>
            <a:chExt cx="4767476" cy="4265499"/>
          </a:xfrm>
        </p:grpSpPr>
        <p:sp>
          <p:nvSpPr>
            <p:cNvPr id="9" name="직사각형 8"/>
            <p:cNvSpPr/>
            <p:nvPr/>
          </p:nvSpPr>
          <p:spPr>
            <a:xfrm>
              <a:off x="285378" y="1796825"/>
              <a:ext cx="4767476" cy="4265499"/>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#include &lt;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LiquidCrystal.h</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&gt;</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LiquidCrystal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(8, 9, 4, 5, 6, 7);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select the pins used on the LCD panel</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unsigned long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tepTimer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setup(){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lcd.begin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(16, 2);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start the library</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loop(){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lcd.setCursor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(0, 0);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set the LCD cursor   position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double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data;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analogRead</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(1);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read the analog in value:</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data = (double)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(5/10.24);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temperature conversion formula</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if(</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millis</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tepTimer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&gt; 500</a:t>
              </a:r>
              <a:r>
                <a:rPr lang="en-US" altLang="ko-KR" sz="7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700" dirty="0" smtClean="0">
                  <a:solidFill>
                    <a:schemeClr val="tx1">
                      <a:lumMod val="75000"/>
                      <a:lumOff val="25000"/>
                    </a:schemeClr>
                  </a:solidFill>
                  <a:latin typeface="Consolas" panose="020B0609020204030204" pitchFamily="49" charset="0"/>
                  <a:cs typeface="Consolas" panose="020B0609020204030204" pitchFamily="49" charset="0"/>
                </a:rPr>
                <a:t>    // </a:t>
              </a:r>
              <a:r>
                <a:rPr lang="en-US" altLang="ko-KR" sz="700" dirty="0">
                  <a:solidFill>
                    <a:schemeClr val="tx1">
                      <a:lumMod val="75000"/>
                      <a:lumOff val="25000"/>
                    </a:schemeClr>
                  </a:solidFill>
                  <a:latin typeface="Consolas" panose="020B0609020204030204" pitchFamily="49" charset="0"/>
                  <a:cs typeface="Consolas" panose="020B0609020204030204" pitchFamily="49" charset="0"/>
                </a:rPr>
                <a:t>output a temperature value per 500ms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tepTimer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millis</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print the results to the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a:t>
              </a: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("T: ");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(data);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("C");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endParaRPr lang="ko-KR" altLang="en-US" sz="9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10" name="직사각형 9"/>
            <p:cNvSpPr/>
            <p:nvPr/>
          </p:nvSpPr>
          <p:spPr>
            <a:xfrm>
              <a:off x="4044742"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5277513" y="2311568"/>
            <a:ext cx="2894887" cy="276999"/>
          </a:xfrm>
          <a:prstGeom prst="rect">
            <a:avLst/>
          </a:prstGeom>
          <a:noFill/>
        </p:spPr>
        <p:txBody>
          <a:bodyPr wrap="square" rtlCol="0">
            <a:spAutoFit/>
          </a:bodyPr>
          <a:lstStyle/>
          <a:p>
            <a:pPr algn="just">
              <a:lnSpc>
                <a:spcPct val="120000"/>
              </a:lnSpc>
            </a:pPr>
            <a:r>
              <a:rPr lang="en-US" altLang="ko-KR" sz="1000" dirty="0" smtClean="0">
                <a:solidFill>
                  <a:schemeClr val="tx1">
                    <a:lumMod val="75000"/>
                    <a:lumOff val="25000"/>
                  </a:schemeClr>
                </a:solidFill>
              </a:rPr>
              <a:t>LiquidCrystal() </a:t>
            </a:r>
            <a:r>
              <a:rPr lang="ko-KR" altLang="en-US" sz="1000" dirty="0" smtClean="0">
                <a:solidFill>
                  <a:schemeClr val="tx1">
                    <a:lumMod val="75000"/>
                    <a:lumOff val="25000"/>
                  </a:schemeClr>
                </a:solidFill>
              </a:rPr>
              <a:t>클래스 함수</a:t>
            </a:r>
            <a:endParaRPr lang="ko-KR" altLang="en-US" sz="1000" dirty="0">
              <a:solidFill>
                <a:schemeClr val="tx1">
                  <a:lumMod val="75000"/>
                  <a:lumOff val="25000"/>
                </a:schemeClr>
              </a:solidFill>
            </a:endParaRPr>
          </a:p>
        </p:txBody>
      </p:sp>
      <p:sp>
        <p:nvSpPr>
          <p:cNvPr id="11" name="직사각형 10"/>
          <p:cNvSpPr/>
          <p:nvPr/>
        </p:nvSpPr>
        <p:spPr>
          <a:xfrm>
            <a:off x="395536" y="1226030"/>
            <a:ext cx="8640960" cy="553998"/>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PIR(Motion) Sensor</a:t>
            </a:r>
            <a:r>
              <a:rPr lang="ko-KR" altLang="en-US" sz="1000" dirty="0" smtClean="0">
                <a:solidFill>
                  <a:schemeClr val="tx1">
                    <a:lumMod val="75000"/>
                    <a:lumOff val="25000"/>
                  </a:schemeClr>
                </a:solidFill>
                <a:latin typeface="+mn-ea"/>
              </a:rPr>
              <a:t>와 </a:t>
            </a:r>
            <a:r>
              <a:rPr lang="en-US" altLang="ko-KR" sz="1000" dirty="0" smtClean="0">
                <a:solidFill>
                  <a:schemeClr val="tx1">
                    <a:lumMod val="75000"/>
                    <a:lumOff val="25000"/>
                  </a:schemeClr>
                </a:solidFill>
                <a:latin typeface="+mn-ea"/>
              </a:rPr>
              <a:t>Character LCD</a:t>
            </a:r>
            <a:r>
              <a:rPr lang="ko-KR" altLang="en-US" sz="1000" dirty="0" smtClean="0">
                <a:solidFill>
                  <a:schemeClr val="tx1">
                    <a:lumMod val="75000"/>
                    <a:lumOff val="25000"/>
                  </a:schemeClr>
                </a:solidFill>
                <a:latin typeface="+mn-ea"/>
              </a:rPr>
              <a:t>를 이용한 </a:t>
            </a:r>
            <a:r>
              <a:rPr lang="en-US" altLang="ko-KR" sz="1000" dirty="0" smtClean="0">
                <a:solidFill>
                  <a:schemeClr val="tx1">
                    <a:lumMod val="75000"/>
                    <a:lumOff val="25000"/>
                  </a:schemeClr>
                </a:solidFill>
                <a:latin typeface="+mn-ea"/>
              </a:rPr>
              <a:t>Example</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LiquidCrystal() </a:t>
            </a:r>
            <a:r>
              <a:rPr lang="ko-KR" altLang="en-US" sz="1000" dirty="0" smtClean="0">
                <a:solidFill>
                  <a:schemeClr val="tx1">
                    <a:lumMod val="75000"/>
                    <a:lumOff val="25000"/>
                  </a:schemeClr>
                </a:solidFill>
              </a:rPr>
              <a:t>라이브러리를 이용한 </a:t>
            </a:r>
            <a:r>
              <a:rPr lang="en-US" altLang="ko-KR" sz="1000" dirty="0" smtClean="0">
                <a:solidFill>
                  <a:schemeClr val="tx1">
                    <a:lumMod val="75000"/>
                    <a:lumOff val="25000"/>
                  </a:schemeClr>
                </a:solidFill>
              </a:rPr>
              <a:t>LCD Control</a:t>
            </a:r>
            <a:endParaRPr lang="ko-KR" altLang="en-US" sz="1000" dirty="0">
              <a:solidFill>
                <a:schemeClr val="tx1">
                  <a:lumMod val="75000"/>
                  <a:lumOff val="25000"/>
                </a:schemeClr>
              </a:solidFill>
              <a:latin typeface="+mn-ea"/>
            </a:endParaRPr>
          </a:p>
        </p:txBody>
      </p:sp>
      <p:sp>
        <p:nvSpPr>
          <p:cNvPr id="5" name="직사각형 4"/>
          <p:cNvSpPr/>
          <p:nvPr/>
        </p:nvSpPr>
        <p:spPr>
          <a:xfrm>
            <a:off x="5292080" y="2578985"/>
            <a:ext cx="3651479" cy="320857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void </a:t>
            </a:r>
            <a:r>
              <a:rPr lang="en-US" altLang="ko-KR" sz="900" dirty="0">
                <a:solidFill>
                  <a:schemeClr val="tx1">
                    <a:lumMod val="75000"/>
                    <a:lumOff val="25000"/>
                  </a:schemeClr>
                </a:solidFill>
                <a:latin typeface="+mn-ea"/>
              </a:rPr>
              <a:t>begin(row, col</a:t>
            </a:r>
            <a:r>
              <a:rPr lang="en-US" altLang="ko-KR" sz="900" dirty="0" smtClean="0">
                <a:solidFill>
                  <a:schemeClr val="tx1">
                    <a:lumMod val="75000"/>
                    <a:lumOff val="25000"/>
                  </a:schemeClr>
                </a:solidFill>
                <a:latin typeface="+mn-ea"/>
              </a:rPr>
              <a:t>) LCD</a:t>
            </a:r>
            <a:r>
              <a:rPr lang="ko-KR" altLang="en-US" sz="900" dirty="0" smtClean="0">
                <a:solidFill>
                  <a:schemeClr val="tx1">
                    <a:lumMod val="75000"/>
                    <a:lumOff val="25000"/>
                  </a:schemeClr>
                </a:solidFill>
                <a:latin typeface="+mn-ea"/>
              </a:rPr>
              <a:t> 초기화</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clear</a:t>
            </a:r>
            <a:r>
              <a:rPr lang="en-US" altLang="ko-KR" sz="900" dirty="0" smtClean="0">
                <a:solidFill>
                  <a:schemeClr val="tx1">
                    <a:lumMod val="75000"/>
                    <a:lumOff val="25000"/>
                  </a:schemeClr>
                </a:solidFill>
                <a:latin typeface="+mn-ea"/>
              </a:rPr>
              <a:t>() : Screen Clear</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home</a:t>
            </a:r>
            <a:r>
              <a:rPr lang="en-US" altLang="ko-KR" sz="900" dirty="0" smtClean="0">
                <a:solidFill>
                  <a:schemeClr val="tx1">
                    <a:lumMod val="75000"/>
                    <a:lumOff val="25000"/>
                  </a:schemeClr>
                </a:solidFill>
                <a:latin typeface="+mn-ea"/>
              </a:rPr>
              <a:t>() : Cursor </a:t>
            </a:r>
            <a:r>
              <a:rPr lang="ko-KR" altLang="en-US" sz="900" dirty="0" smtClean="0">
                <a:solidFill>
                  <a:schemeClr val="tx1">
                    <a:lumMod val="75000"/>
                    <a:lumOff val="25000"/>
                  </a:schemeClr>
                </a:solidFill>
                <a:latin typeface="+mn-ea"/>
              </a:rPr>
              <a:t>좌표 초기화</a:t>
            </a:r>
            <a:r>
              <a:rPr lang="en-US" altLang="ko-KR" sz="900" dirty="0" smtClean="0">
                <a:solidFill>
                  <a:schemeClr val="tx1">
                    <a:lumMod val="75000"/>
                    <a:lumOff val="25000"/>
                  </a:schemeClr>
                </a:solidFill>
                <a:latin typeface="+mn-ea"/>
              </a:rPr>
              <a:t>(0,0)</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a:solidFill>
                  <a:schemeClr val="tx1">
                    <a:lumMod val="75000"/>
                    <a:lumOff val="25000"/>
                  </a:schemeClr>
                </a:solidFill>
                <a:latin typeface="+mn-ea"/>
              </a:rPr>
              <a:t>setCursor</a:t>
            </a:r>
            <a:r>
              <a:rPr lang="en-US" altLang="ko-KR" sz="900" dirty="0">
                <a:solidFill>
                  <a:schemeClr val="tx1">
                    <a:lumMod val="75000"/>
                    <a:lumOff val="25000"/>
                  </a:schemeClr>
                </a:solidFill>
                <a:latin typeface="+mn-ea"/>
              </a:rPr>
              <a:t>(col, row</a:t>
            </a:r>
            <a:r>
              <a:rPr lang="en-US" altLang="ko-KR" sz="900" dirty="0" smtClean="0">
                <a:solidFill>
                  <a:schemeClr val="tx1">
                    <a:lumMod val="75000"/>
                    <a:lumOff val="25000"/>
                  </a:schemeClr>
                </a:solidFill>
                <a:latin typeface="+mn-ea"/>
              </a:rPr>
              <a:t>) : Cursor</a:t>
            </a:r>
            <a:r>
              <a:rPr lang="ko-KR" altLang="en-US" sz="900" dirty="0" smtClean="0">
                <a:solidFill>
                  <a:schemeClr val="tx1">
                    <a:lumMod val="75000"/>
                    <a:lumOff val="25000"/>
                  </a:schemeClr>
                </a:solidFill>
                <a:latin typeface="+mn-ea"/>
              </a:rPr>
              <a:t>를 </a:t>
            </a:r>
            <a:r>
              <a:rPr lang="en-US" altLang="ko-KR" sz="900" dirty="0">
                <a:solidFill>
                  <a:schemeClr val="tx1">
                    <a:lumMod val="75000"/>
                    <a:lumOff val="25000"/>
                  </a:schemeClr>
                </a:solidFill>
                <a:latin typeface="+mn-ea"/>
              </a:rPr>
              <a:t>(col, row)</a:t>
            </a:r>
            <a:r>
              <a:rPr lang="ko-KR" altLang="en-US" sz="900" dirty="0">
                <a:solidFill>
                  <a:schemeClr val="tx1">
                    <a:lumMod val="75000"/>
                    <a:lumOff val="25000"/>
                  </a:schemeClr>
                </a:solidFill>
                <a:latin typeface="+mn-ea"/>
              </a:rPr>
              <a:t>자리로 </a:t>
            </a:r>
            <a:r>
              <a:rPr lang="ko-KR" altLang="en-US" sz="900" dirty="0" smtClean="0">
                <a:solidFill>
                  <a:schemeClr val="tx1">
                    <a:lumMod val="75000"/>
                    <a:lumOff val="25000"/>
                  </a:schemeClr>
                </a:solidFill>
                <a:latin typeface="+mn-ea"/>
              </a:rPr>
              <a:t>이동</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byte write(data</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한 문자 출력</a:t>
            </a:r>
            <a:endParaRPr lang="en-US" altLang="ko-KR" sz="9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print(data</a:t>
            </a:r>
            <a:r>
              <a:rPr lang="en-US" altLang="ko-KR" sz="900" dirty="0">
                <a:solidFill>
                  <a:schemeClr val="tx1">
                    <a:lumMod val="75000"/>
                    <a:lumOff val="25000"/>
                  </a:schemeClr>
                </a:solidFill>
                <a:latin typeface="+mn-ea"/>
              </a:rPr>
              <a:t>, </a:t>
            </a:r>
            <a:r>
              <a:rPr lang="en-US" altLang="ko-KR" sz="900" dirty="0" smtClean="0">
                <a:solidFill>
                  <a:schemeClr val="tx1">
                    <a:lumMod val="75000"/>
                    <a:lumOff val="25000"/>
                  </a:schemeClr>
                </a:solidFill>
                <a:latin typeface="+mn-ea"/>
              </a:rPr>
              <a:t>BASE) : </a:t>
            </a:r>
            <a:r>
              <a:rPr lang="ko-KR" altLang="en-US" sz="900" dirty="0" smtClean="0">
                <a:solidFill>
                  <a:schemeClr val="tx1">
                    <a:lumMod val="75000"/>
                    <a:lumOff val="25000"/>
                  </a:schemeClr>
                </a:solidFill>
                <a:latin typeface="+mn-ea"/>
              </a:rPr>
              <a:t>문자열이나 </a:t>
            </a:r>
            <a:r>
              <a:rPr lang="ko-KR" altLang="en-US" sz="900" dirty="0">
                <a:solidFill>
                  <a:schemeClr val="tx1">
                    <a:lumMod val="75000"/>
                    <a:lumOff val="25000"/>
                  </a:schemeClr>
                </a:solidFill>
                <a:latin typeface="+mn-ea"/>
              </a:rPr>
              <a:t>변수 </a:t>
            </a:r>
            <a:r>
              <a:rPr lang="ko-KR" altLang="en-US" sz="900" dirty="0" smtClean="0">
                <a:solidFill>
                  <a:schemeClr val="tx1">
                    <a:lumMod val="75000"/>
                    <a:lumOff val="25000"/>
                  </a:schemeClr>
                </a:solidFill>
                <a:latin typeface="+mn-ea"/>
              </a:rPr>
              <a:t>값 출력</a:t>
            </a:r>
            <a:r>
              <a:rPr lang="en-US" altLang="ko-KR" sz="900" dirty="0" smtClean="0">
                <a:solidFill>
                  <a:schemeClr val="tx1">
                    <a:lumMod val="75000"/>
                    <a:lumOff val="25000"/>
                  </a:schemeClr>
                </a:solidFill>
                <a:latin typeface="+mn-ea"/>
              </a:rPr>
              <a:t> </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a:solidFill>
                  <a:schemeClr val="tx1">
                    <a:lumMod val="75000"/>
                    <a:lumOff val="25000"/>
                  </a:schemeClr>
                </a:solidFill>
                <a:latin typeface="+mn-ea"/>
              </a:rPr>
              <a:t>createChar</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사용자 </a:t>
            </a:r>
            <a:r>
              <a:rPr lang="en-US" altLang="ko-KR" sz="900" dirty="0">
                <a:solidFill>
                  <a:schemeClr val="tx1">
                    <a:lumMod val="75000"/>
                    <a:lumOff val="25000"/>
                  </a:schemeClr>
                </a:solidFill>
                <a:latin typeface="+mn-ea"/>
              </a:rPr>
              <a:t>(</a:t>
            </a:r>
            <a:r>
              <a:rPr lang="ko-KR" altLang="en-US" sz="900" dirty="0">
                <a:solidFill>
                  <a:schemeClr val="tx1">
                    <a:lumMod val="75000"/>
                    <a:lumOff val="25000"/>
                  </a:schemeClr>
                </a:solidFill>
                <a:latin typeface="+mn-ea"/>
              </a:rPr>
              <a:t>그림</a:t>
            </a:r>
            <a:r>
              <a:rPr lang="en-US" altLang="ko-KR" sz="900" dirty="0">
                <a:solidFill>
                  <a:schemeClr val="tx1">
                    <a:lumMod val="75000"/>
                    <a:lumOff val="25000"/>
                  </a:schemeClr>
                </a:solidFill>
                <a:latin typeface="+mn-ea"/>
              </a:rPr>
              <a:t>)</a:t>
            </a:r>
            <a:r>
              <a:rPr lang="ko-KR" altLang="en-US" sz="900" dirty="0" smtClean="0">
                <a:solidFill>
                  <a:schemeClr val="tx1">
                    <a:lumMod val="75000"/>
                    <a:lumOff val="25000"/>
                  </a:schemeClr>
                </a:solidFill>
                <a:latin typeface="+mn-ea"/>
              </a:rPr>
              <a:t>문자 생성</a:t>
            </a:r>
            <a:endParaRPr lang="en-US" altLang="ko-KR" sz="9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void </a:t>
            </a:r>
            <a:r>
              <a:rPr lang="en-US" altLang="ko-KR" sz="900" dirty="0">
                <a:solidFill>
                  <a:schemeClr val="tx1">
                    <a:lumMod val="75000"/>
                    <a:lumOff val="25000"/>
                  </a:schemeClr>
                </a:solidFill>
                <a:latin typeface="+mn-ea"/>
              </a:rPr>
              <a:t>cursor</a:t>
            </a:r>
            <a:r>
              <a:rPr lang="en-US" altLang="ko-KR" sz="900" dirty="0" smtClean="0">
                <a:solidFill>
                  <a:schemeClr val="tx1">
                    <a:lumMod val="75000"/>
                    <a:lumOff val="25000"/>
                  </a:schemeClr>
                </a:solidFill>
                <a:latin typeface="+mn-ea"/>
              </a:rPr>
              <a:t>() : (</a:t>
            </a:r>
            <a:r>
              <a:rPr lang="ko-KR" altLang="en-US" sz="900" dirty="0">
                <a:solidFill>
                  <a:schemeClr val="tx1">
                    <a:lumMod val="75000"/>
                    <a:lumOff val="25000"/>
                  </a:schemeClr>
                </a:solidFill>
                <a:latin typeface="+mn-ea"/>
              </a:rPr>
              <a:t>밑줄</a:t>
            </a:r>
            <a:r>
              <a:rPr lang="en-US" altLang="ko-KR" sz="900" dirty="0">
                <a:solidFill>
                  <a:schemeClr val="tx1">
                    <a:lumMod val="75000"/>
                    <a:lumOff val="25000"/>
                  </a:schemeClr>
                </a:solidFill>
                <a:latin typeface="+mn-ea"/>
              </a:rPr>
              <a:t>)</a:t>
            </a:r>
            <a:r>
              <a:rPr lang="ko-KR" altLang="en-US" sz="900" dirty="0" smtClean="0">
                <a:solidFill>
                  <a:schemeClr val="tx1">
                    <a:lumMod val="75000"/>
                    <a:lumOff val="25000"/>
                  </a:schemeClr>
                </a:solidFill>
                <a:latin typeface="+mn-ea"/>
              </a:rPr>
              <a:t>커서 표시</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void </a:t>
            </a:r>
            <a:r>
              <a:rPr lang="en-US" altLang="ko-KR" sz="900" dirty="0">
                <a:solidFill>
                  <a:schemeClr val="tx1">
                    <a:lumMod val="75000"/>
                    <a:lumOff val="25000"/>
                  </a:schemeClr>
                </a:solidFill>
                <a:latin typeface="+mn-ea"/>
              </a:rPr>
              <a:t>blink</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깜박이는 커서 표시</a:t>
            </a:r>
            <a:r>
              <a:rPr lang="en-US" altLang="ko-KR" sz="900" dirty="0" smtClean="0">
                <a:solidFill>
                  <a:schemeClr val="tx1">
                    <a:lumMod val="75000"/>
                    <a:lumOff val="25000"/>
                  </a:schemeClr>
                </a:solidFill>
                <a:latin typeface="+mn-ea"/>
              </a:rPr>
              <a:t> </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display</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내용 표시</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smtClean="0">
                <a:solidFill>
                  <a:schemeClr val="tx1">
                    <a:lumMod val="75000"/>
                    <a:lumOff val="25000"/>
                  </a:schemeClr>
                </a:solidFill>
                <a:latin typeface="+mn-ea"/>
              </a:rPr>
              <a:t>scrollDisplayLeft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표시된 </a:t>
            </a:r>
            <a:r>
              <a:rPr lang="ko-KR" altLang="en-US" sz="900" dirty="0">
                <a:solidFill>
                  <a:schemeClr val="tx1">
                    <a:lumMod val="75000"/>
                    <a:lumOff val="25000"/>
                  </a:schemeClr>
                </a:solidFill>
                <a:latin typeface="+mn-ea"/>
              </a:rPr>
              <a:t>내용을 왼쪽으로 한 칸 </a:t>
            </a:r>
            <a:r>
              <a:rPr lang="ko-KR" altLang="en-US" sz="900" dirty="0" smtClean="0">
                <a:solidFill>
                  <a:schemeClr val="tx1">
                    <a:lumMod val="75000"/>
                    <a:lumOff val="25000"/>
                  </a:schemeClr>
                </a:solidFill>
                <a:latin typeface="+mn-ea"/>
              </a:rPr>
              <a:t>이동</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a:solidFill>
                  <a:schemeClr val="tx1">
                    <a:lumMod val="75000"/>
                    <a:lumOff val="25000"/>
                  </a:schemeClr>
                </a:solidFill>
                <a:latin typeface="+mn-ea"/>
              </a:rPr>
              <a:t>scrollDisplayRight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표시된 </a:t>
            </a:r>
            <a:r>
              <a:rPr lang="ko-KR" altLang="en-US" sz="900" dirty="0">
                <a:solidFill>
                  <a:schemeClr val="tx1">
                    <a:lumMod val="75000"/>
                    <a:lumOff val="25000"/>
                  </a:schemeClr>
                </a:solidFill>
                <a:latin typeface="+mn-ea"/>
              </a:rPr>
              <a:t>내용을 오른쪽으로 한 칸 </a:t>
            </a:r>
            <a:r>
              <a:rPr lang="ko-KR" altLang="en-US" sz="900" dirty="0" smtClean="0">
                <a:solidFill>
                  <a:schemeClr val="tx1">
                    <a:lumMod val="75000"/>
                    <a:lumOff val="25000"/>
                  </a:schemeClr>
                </a:solidFill>
                <a:latin typeface="+mn-ea"/>
              </a:rPr>
              <a:t>이동</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a:t>
            </a:r>
            <a:r>
              <a:rPr lang="en-US" altLang="ko-KR" sz="900" dirty="0" err="1">
                <a:solidFill>
                  <a:schemeClr val="tx1">
                    <a:lumMod val="75000"/>
                    <a:lumOff val="25000"/>
                  </a:schemeClr>
                </a:solidFill>
                <a:latin typeface="+mn-ea"/>
              </a:rPr>
              <a:t>autoscroll</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기존 </a:t>
            </a:r>
            <a:r>
              <a:rPr lang="ko-KR" altLang="en-US" sz="900" dirty="0">
                <a:solidFill>
                  <a:schemeClr val="tx1">
                    <a:lumMod val="75000"/>
                    <a:lumOff val="25000"/>
                  </a:schemeClr>
                </a:solidFill>
                <a:latin typeface="+mn-ea"/>
              </a:rPr>
              <a:t>내용을 좌로 이동시킨 후 현재 </a:t>
            </a:r>
            <a:r>
              <a:rPr lang="ko-KR" altLang="en-US" sz="900" dirty="0" smtClean="0">
                <a:solidFill>
                  <a:schemeClr val="tx1">
                    <a:lumMod val="75000"/>
                    <a:lumOff val="25000"/>
                  </a:schemeClr>
                </a:solidFill>
                <a:latin typeface="+mn-ea"/>
              </a:rPr>
              <a:t>내용 표시</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a:t>
            </a:r>
            <a:r>
              <a:rPr lang="en-US" altLang="ko-KR" sz="900" dirty="0" err="1">
                <a:solidFill>
                  <a:schemeClr val="tx1">
                    <a:lumMod val="75000"/>
                    <a:lumOff val="25000"/>
                  </a:schemeClr>
                </a:solidFill>
                <a:latin typeface="+mn-ea"/>
              </a:rPr>
              <a:t>leftToRight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문자 </a:t>
            </a:r>
            <a:r>
              <a:rPr lang="ko-KR" altLang="en-US" sz="900" dirty="0">
                <a:solidFill>
                  <a:schemeClr val="tx1">
                    <a:lumMod val="75000"/>
                    <a:lumOff val="25000"/>
                  </a:schemeClr>
                </a:solidFill>
                <a:latin typeface="+mn-ea"/>
              </a:rPr>
              <a:t>표시 방향을 왼쪽에서 오른쪽으로 </a:t>
            </a:r>
            <a:r>
              <a:rPr lang="ko-KR" altLang="en-US" sz="900" dirty="0" smtClean="0">
                <a:solidFill>
                  <a:schemeClr val="tx1">
                    <a:lumMod val="75000"/>
                    <a:lumOff val="25000"/>
                  </a:schemeClr>
                </a:solidFill>
                <a:latin typeface="+mn-ea"/>
              </a:rPr>
              <a:t>설정</a:t>
            </a:r>
            <a:r>
              <a:rPr lang="en-US" altLang="ko-KR" sz="900" dirty="0" smtClean="0">
                <a:solidFill>
                  <a:schemeClr val="tx1">
                    <a:lumMod val="75000"/>
                    <a:lumOff val="25000"/>
                  </a:schemeClr>
                </a:solidFill>
                <a:latin typeface="+mn-ea"/>
              </a:rPr>
              <a:t> </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a:t>
            </a:r>
            <a:r>
              <a:rPr lang="en-US" altLang="ko-KR" sz="900" dirty="0" err="1">
                <a:solidFill>
                  <a:schemeClr val="tx1">
                    <a:lumMod val="75000"/>
                    <a:lumOff val="25000"/>
                  </a:schemeClr>
                </a:solidFill>
                <a:latin typeface="+mn-ea"/>
              </a:rPr>
              <a:t>rightToLeft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문자 </a:t>
            </a:r>
            <a:r>
              <a:rPr lang="ko-KR" altLang="en-US" sz="900" dirty="0">
                <a:solidFill>
                  <a:schemeClr val="tx1">
                    <a:lumMod val="75000"/>
                    <a:lumOff val="25000"/>
                  </a:schemeClr>
                </a:solidFill>
                <a:latin typeface="+mn-ea"/>
              </a:rPr>
              <a:t>표시 방향을 오른쪽에서 왼쪽으로 </a:t>
            </a:r>
            <a:r>
              <a:rPr lang="ko-KR" altLang="en-US" sz="900" dirty="0" smtClean="0">
                <a:solidFill>
                  <a:schemeClr val="tx1">
                    <a:lumMod val="75000"/>
                    <a:lumOff val="25000"/>
                  </a:schemeClr>
                </a:solidFill>
                <a:latin typeface="+mn-ea"/>
              </a:rPr>
              <a:t>설정</a:t>
            </a:r>
            <a:endParaRPr lang="en-US" altLang="ko-KR" sz="900" dirty="0">
              <a:solidFill>
                <a:schemeClr val="tx1">
                  <a:lumMod val="75000"/>
                  <a:lumOff val="25000"/>
                </a:schemeClr>
              </a:solidFill>
              <a:latin typeface="+mn-ea"/>
            </a:endParaRPr>
          </a:p>
        </p:txBody>
      </p:sp>
    </p:spTree>
    <p:extLst>
      <p:ext uri="{BB962C8B-B14F-4D97-AF65-F5344CB8AC3E}">
        <p14:creationId xmlns:p14="http://schemas.microsoft.com/office/powerpoint/2010/main" val="825358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57729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SPI Interface </a:t>
            </a:r>
            <a:endParaRPr lang="ko-KR" altLang="en-US" dirty="0">
              <a:solidFill>
                <a:schemeClr val="tx1">
                  <a:lumMod val="65000"/>
                  <a:lumOff val="35000"/>
                </a:schemeClr>
              </a:solidFill>
              <a:latin typeface="+mn-ea"/>
            </a:endParaRPr>
          </a:p>
        </p:txBody>
      </p:sp>
      <p:sp>
        <p:nvSpPr>
          <p:cNvPr id="11" name="직사각형 10"/>
          <p:cNvSpPr/>
          <p:nvPr/>
        </p:nvSpPr>
        <p:spPr>
          <a:xfrm>
            <a:off x="395536" y="1226030"/>
            <a:ext cx="8640960" cy="784830"/>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SPI(Serial Peripheral Interface) : Full duplex </a:t>
            </a:r>
            <a:r>
              <a:rPr lang="ko-KR" altLang="en-US" sz="1000" dirty="0" smtClean="0">
                <a:solidFill>
                  <a:schemeClr val="tx1">
                    <a:lumMod val="75000"/>
                    <a:lumOff val="25000"/>
                  </a:schemeClr>
                </a:solidFill>
              </a:rPr>
              <a:t>통신 인터페이스</a:t>
            </a:r>
            <a:endParaRPr lang="en-US"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1(Master) : N(Slave) </a:t>
            </a:r>
            <a:r>
              <a:rPr lang="ko-KR" altLang="en-US" sz="1000" dirty="0" smtClean="0">
                <a:solidFill>
                  <a:schemeClr val="tx1">
                    <a:lumMod val="75000"/>
                    <a:lumOff val="25000"/>
                  </a:schemeClr>
                </a:solidFill>
              </a:rPr>
              <a:t>방식으로 하나 이상의 주변장치와 통신을 하는 동기화 직렬 데이터 프로토콜</a:t>
            </a:r>
            <a:endParaRPr lang="en-US"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SCK</a:t>
            </a:r>
            <a:r>
              <a:rPr lang="ko-KR" altLang="en-US" sz="1000" dirty="0" smtClean="0">
                <a:solidFill>
                  <a:schemeClr val="tx1">
                    <a:lumMod val="75000"/>
                    <a:lumOff val="25000"/>
                  </a:schemeClr>
                </a:solidFill>
              </a:rPr>
              <a:t>의 </a:t>
            </a:r>
            <a:r>
              <a:rPr lang="ko-KR" altLang="en-US" sz="1000" dirty="0" err="1" smtClean="0">
                <a:solidFill>
                  <a:schemeClr val="tx1">
                    <a:lumMod val="75000"/>
                    <a:lumOff val="25000"/>
                  </a:schemeClr>
                </a:solidFill>
              </a:rPr>
              <a:t>클럭에</a:t>
            </a:r>
            <a:r>
              <a:rPr lang="ko-KR" altLang="en-US" sz="1000" dirty="0" smtClean="0">
                <a:solidFill>
                  <a:schemeClr val="tx1">
                    <a:lumMod val="75000"/>
                    <a:lumOff val="25000"/>
                  </a:schemeClr>
                </a:solidFill>
              </a:rPr>
              <a:t> 따라 </a:t>
            </a:r>
            <a:r>
              <a:rPr lang="en-US" altLang="ko-KR" sz="1000" dirty="0" smtClean="0">
                <a:solidFill>
                  <a:schemeClr val="tx1">
                    <a:lumMod val="75000"/>
                    <a:lumOff val="25000"/>
                  </a:schemeClr>
                </a:solidFill>
              </a:rPr>
              <a:t>Master</a:t>
            </a:r>
            <a:r>
              <a:rPr lang="ko-KR" altLang="en-US" sz="1000" dirty="0" smtClean="0">
                <a:solidFill>
                  <a:schemeClr val="tx1">
                    <a:lumMod val="75000"/>
                    <a:lumOff val="25000"/>
                  </a:schemeClr>
                </a:solidFill>
              </a:rPr>
              <a:t>에서 </a:t>
            </a:r>
            <a:r>
              <a:rPr lang="en-US" altLang="ko-KR" sz="1000" dirty="0" smtClean="0">
                <a:solidFill>
                  <a:schemeClr val="tx1">
                    <a:lumMod val="75000"/>
                    <a:lumOff val="25000"/>
                  </a:schemeClr>
                </a:solidFill>
              </a:rPr>
              <a:t>Slave</a:t>
            </a:r>
            <a:r>
              <a:rPr lang="ko-KR" altLang="en-US" sz="1000" dirty="0" smtClean="0">
                <a:solidFill>
                  <a:schemeClr val="tx1">
                    <a:lumMod val="75000"/>
                    <a:lumOff val="25000"/>
                  </a:schemeClr>
                </a:solidFill>
              </a:rPr>
              <a:t>는 </a:t>
            </a:r>
            <a:r>
              <a:rPr lang="en-US" altLang="ko-KR" sz="1000" dirty="0" smtClean="0">
                <a:solidFill>
                  <a:schemeClr val="tx1">
                    <a:lumMod val="75000"/>
                    <a:lumOff val="25000"/>
                  </a:schemeClr>
                </a:solidFill>
              </a:rPr>
              <a:t>1bit</a:t>
            </a:r>
            <a:r>
              <a:rPr lang="ko-KR" altLang="en-US" sz="1000" dirty="0" smtClean="0">
                <a:solidFill>
                  <a:schemeClr val="tx1">
                    <a:lumMod val="75000"/>
                    <a:lumOff val="25000"/>
                  </a:schemeClr>
                </a:solidFill>
              </a:rPr>
              <a:t>를 전송하고 </a:t>
            </a:r>
            <a:r>
              <a:rPr lang="en-US" altLang="ko-KR" sz="1000" dirty="0" smtClean="0">
                <a:solidFill>
                  <a:schemeClr val="tx1">
                    <a:lumMod val="75000"/>
                    <a:lumOff val="25000"/>
                  </a:schemeClr>
                </a:solidFill>
              </a:rPr>
              <a:t>Slave</a:t>
            </a:r>
            <a:r>
              <a:rPr lang="ko-KR" altLang="en-US" sz="1000" dirty="0" smtClean="0">
                <a:solidFill>
                  <a:schemeClr val="tx1">
                    <a:lumMod val="75000"/>
                    <a:lumOff val="25000"/>
                  </a:schemeClr>
                </a:solidFill>
              </a:rPr>
              <a:t>에서도 </a:t>
            </a:r>
            <a:r>
              <a:rPr lang="en-US" altLang="ko-KR" sz="1000" dirty="0" smtClean="0">
                <a:solidFill>
                  <a:schemeClr val="tx1">
                    <a:lumMod val="75000"/>
                    <a:lumOff val="25000"/>
                  </a:schemeClr>
                </a:solidFill>
              </a:rPr>
              <a:t>Master</a:t>
            </a:r>
            <a:r>
              <a:rPr lang="ko-KR" altLang="en-US" sz="1000" dirty="0" smtClean="0">
                <a:solidFill>
                  <a:schemeClr val="tx1">
                    <a:lumMod val="75000"/>
                    <a:lumOff val="25000"/>
                  </a:schemeClr>
                </a:solidFill>
              </a:rPr>
              <a:t>로 </a:t>
            </a:r>
            <a:r>
              <a:rPr lang="en-US" altLang="ko-KR" sz="1000" dirty="0" smtClean="0">
                <a:solidFill>
                  <a:schemeClr val="tx1">
                    <a:lumMod val="75000"/>
                    <a:lumOff val="25000"/>
                  </a:schemeClr>
                </a:solidFill>
              </a:rPr>
              <a:t>1bit</a:t>
            </a:r>
            <a:r>
              <a:rPr lang="ko-KR" altLang="en-US" sz="1000" dirty="0" smtClean="0">
                <a:solidFill>
                  <a:schemeClr val="tx1">
                    <a:lumMod val="75000"/>
                    <a:lumOff val="25000"/>
                  </a:schemeClr>
                </a:solidFill>
              </a:rPr>
              <a:t>씩 전송 </a:t>
            </a:r>
            <a:r>
              <a:rPr lang="en-US" altLang="ko-KR" sz="1000" dirty="0" smtClean="0">
                <a:solidFill>
                  <a:schemeClr val="tx1">
                    <a:lumMod val="75000"/>
                    <a:lumOff val="25000"/>
                  </a:schemeClr>
                </a:solidFill>
              </a:rPr>
              <a:t>(Shift Register)</a:t>
            </a:r>
          </a:p>
        </p:txBody>
      </p:sp>
      <p:sp>
        <p:nvSpPr>
          <p:cNvPr id="7" name="TextBox 6"/>
          <p:cNvSpPr txBox="1"/>
          <p:nvPr/>
        </p:nvSpPr>
        <p:spPr>
          <a:xfrm>
            <a:off x="881509" y="4804756"/>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sp>
        <p:nvSpPr>
          <p:cNvPr id="4" name="직사각형 3"/>
          <p:cNvSpPr/>
          <p:nvPr/>
        </p:nvSpPr>
        <p:spPr>
          <a:xfrm>
            <a:off x="664408" y="5323409"/>
            <a:ext cx="5851808" cy="98591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SCLK(Serial Clock) : Master </a:t>
            </a:r>
            <a:r>
              <a:rPr lang="ko-KR" altLang="en-US" sz="1000" dirty="0" smtClean="0">
                <a:solidFill>
                  <a:schemeClr val="tx1">
                    <a:lumMod val="75000"/>
                    <a:lumOff val="25000"/>
                  </a:schemeClr>
                </a:solidFill>
                <a:latin typeface="+mn-ea"/>
              </a:rPr>
              <a:t>장치에서 </a:t>
            </a:r>
            <a:r>
              <a:rPr lang="ko-KR" altLang="en-US" sz="1000" dirty="0">
                <a:solidFill>
                  <a:schemeClr val="tx1">
                    <a:lumMod val="75000"/>
                    <a:lumOff val="25000"/>
                  </a:schemeClr>
                </a:solidFill>
                <a:latin typeface="+mn-ea"/>
              </a:rPr>
              <a:t>출력 되는 동기용 </a:t>
            </a:r>
            <a:r>
              <a:rPr lang="en-US" altLang="ko-KR" sz="1000" dirty="0" smtClean="0">
                <a:solidFill>
                  <a:schemeClr val="tx1">
                    <a:lumMod val="75000"/>
                    <a:lumOff val="25000"/>
                  </a:schemeClr>
                </a:solidFill>
                <a:latin typeface="+mn-ea"/>
              </a:rPr>
              <a:t>Clock.</a:t>
            </a:r>
          </a:p>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MISO : Master </a:t>
            </a:r>
            <a:r>
              <a:rPr lang="en-US" altLang="ko-KR" sz="1000" dirty="0">
                <a:solidFill>
                  <a:schemeClr val="tx1">
                    <a:lumMod val="75000"/>
                    <a:lumOff val="25000"/>
                  </a:schemeClr>
                </a:solidFill>
                <a:latin typeface="+mn-ea"/>
              </a:rPr>
              <a:t>Input Slave </a:t>
            </a:r>
            <a:r>
              <a:rPr lang="en-US" altLang="ko-KR" sz="1000" dirty="0" smtClean="0">
                <a:solidFill>
                  <a:schemeClr val="tx1">
                    <a:lumMod val="75000"/>
                    <a:lumOff val="25000"/>
                  </a:schemeClr>
                </a:solidFill>
                <a:latin typeface="+mn-ea"/>
              </a:rPr>
              <a:t>Output</a:t>
            </a:r>
          </a:p>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MOSI : Master </a:t>
            </a:r>
            <a:r>
              <a:rPr lang="en-US" altLang="ko-KR" sz="1000" dirty="0">
                <a:solidFill>
                  <a:schemeClr val="tx1">
                    <a:lumMod val="75000"/>
                    <a:lumOff val="25000"/>
                  </a:schemeClr>
                </a:solidFill>
                <a:latin typeface="+mn-ea"/>
              </a:rPr>
              <a:t>Output Slave </a:t>
            </a:r>
            <a:r>
              <a:rPr lang="en-US" altLang="ko-KR" sz="1000" dirty="0" smtClean="0">
                <a:solidFill>
                  <a:schemeClr val="tx1">
                    <a:lumMod val="75000"/>
                    <a:lumOff val="25000"/>
                  </a:schemeClr>
                </a:solidFill>
                <a:latin typeface="+mn-ea"/>
              </a:rPr>
              <a:t>Input</a:t>
            </a:r>
            <a:endParaRPr lang="en-US" altLang="ko-KR" sz="1000" dirty="0">
              <a:solidFill>
                <a:schemeClr val="tx1">
                  <a:lumMod val="75000"/>
                  <a:lumOff val="25000"/>
                </a:schemeClr>
              </a:solidFill>
              <a:latin typeface="+mn-ea"/>
            </a:endParaRPr>
          </a:p>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SS </a:t>
            </a:r>
            <a:r>
              <a:rPr lang="en-US" altLang="ko-KR" sz="1000" dirty="0">
                <a:solidFill>
                  <a:schemeClr val="tx1">
                    <a:lumMod val="75000"/>
                    <a:lumOff val="25000"/>
                  </a:schemeClr>
                </a:solidFill>
                <a:latin typeface="+mn-ea"/>
              </a:rPr>
              <a:t>: Slave Select. Master</a:t>
            </a:r>
            <a:r>
              <a:rPr lang="ko-KR" altLang="en-US" sz="1000" dirty="0">
                <a:solidFill>
                  <a:schemeClr val="tx1">
                    <a:lumMod val="75000"/>
                    <a:lumOff val="25000"/>
                  </a:schemeClr>
                </a:solidFill>
                <a:latin typeface="+mn-ea"/>
              </a:rPr>
              <a:t>에서 </a:t>
            </a:r>
            <a:r>
              <a:rPr lang="en-US" altLang="ko-KR" sz="1000" dirty="0">
                <a:solidFill>
                  <a:schemeClr val="tx1">
                    <a:lumMod val="75000"/>
                    <a:lumOff val="25000"/>
                  </a:schemeClr>
                </a:solidFill>
                <a:latin typeface="+mn-ea"/>
              </a:rPr>
              <a:t>Slave</a:t>
            </a:r>
            <a:r>
              <a:rPr lang="ko-KR" altLang="en-US" sz="1000" dirty="0">
                <a:solidFill>
                  <a:schemeClr val="tx1">
                    <a:lumMod val="75000"/>
                    <a:lumOff val="25000"/>
                  </a:schemeClr>
                </a:solidFill>
                <a:latin typeface="+mn-ea"/>
              </a:rPr>
              <a:t>를 선택 하기 위하여 </a:t>
            </a:r>
            <a:r>
              <a:rPr lang="ko-KR" altLang="en-US" sz="1000" dirty="0" smtClean="0">
                <a:solidFill>
                  <a:schemeClr val="tx1">
                    <a:lumMod val="75000"/>
                    <a:lumOff val="25000"/>
                  </a:schemeClr>
                </a:solidFill>
                <a:latin typeface="+mn-ea"/>
              </a:rPr>
              <a:t>보내는 신호로 </a:t>
            </a:r>
            <a:r>
              <a:rPr lang="en-US" altLang="ko-KR" sz="1000" dirty="0">
                <a:solidFill>
                  <a:schemeClr val="tx1">
                    <a:lumMod val="75000"/>
                    <a:lumOff val="25000"/>
                  </a:schemeClr>
                </a:solidFill>
                <a:latin typeface="+mn-ea"/>
              </a:rPr>
              <a:t>Active Low</a:t>
            </a:r>
            <a:r>
              <a:rPr lang="ko-KR" altLang="en-US" sz="1000" dirty="0">
                <a:solidFill>
                  <a:schemeClr val="tx1">
                    <a:lumMod val="75000"/>
                    <a:lumOff val="25000"/>
                  </a:schemeClr>
                </a:solidFill>
                <a:latin typeface="+mn-ea"/>
              </a:rPr>
              <a:t>로 </a:t>
            </a:r>
            <a:r>
              <a:rPr lang="ko-KR" altLang="en-US" sz="1000" dirty="0" smtClean="0">
                <a:solidFill>
                  <a:schemeClr val="tx1">
                    <a:lumMod val="75000"/>
                    <a:lumOff val="25000"/>
                  </a:schemeClr>
                </a:solidFill>
                <a:latin typeface="+mn-ea"/>
              </a:rPr>
              <a:t>작동</a:t>
            </a:r>
            <a:endParaRPr lang="en-US" altLang="ko-KR" sz="1000" dirty="0">
              <a:solidFill>
                <a:schemeClr val="tx1">
                  <a:lumMod val="75000"/>
                  <a:lumOff val="25000"/>
                </a:schemeClr>
              </a:solidFill>
              <a:latin typeface="+mn-ea"/>
            </a:endParaRPr>
          </a:p>
        </p:txBody>
      </p:sp>
      <p:grpSp>
        <p:nvGrpSpPr>
          <p:cNvPr id="2062" name="그룹 2061"/>
          <p:cNvGrpSpPr/>
          <p:nvPr/>
        </p:nvGrpSpPr>
        <p:grpSpPr>
          <a:xfrm>
            <a:off x="840729" y="2060848"/>
            <a:ext cx="5603479" cy="2886772"/>
            <a:chOff x="840729" y="1910380"/>
            <a:chExt cx="5603479" cy="2886772"/>
          </a:xfrm>
        </p:grpSpPr>
        <p:sp>
          <p:nvSpPr>
            <p:cNvPr id="5" name="직사각형 4"/>
            <p:cNvSpPr/>
            <p:nvPr/>
          </p:nvSpPr>
          <p:spPr>
            <a:xfrm>
              <a:off x="881509" y="1971997"/>
              <a:ext cx="1656184" cy="1656184"/>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824484" y="1971997"/>
              <a:ext cx="1656184" cy="1296144"/>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3824484" y="3465866"/>
              <a:ext cx="1656184" cy="1296144"/>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840729" y="1971997"/>
              <a:ext cx="742639"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Master</a:t>
              </a:r>
            </a:p>
          </p:txBody>
        </p:sp>
        <p:sp>
          <p:nvSpPr>
            <p:cNvPr id="17" name="TextBox 16"/>
            <p:cNvSpPr txBox="1"/>
            <p:nvPr/>
          </p:nvSpPr>
          <p:spPr>
            <a:xfrm>
              <a:off x="4877168" y="1971997"/>
              <a:ext cx="603500"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Slave</a:t>
              </a:r>
            </a:p>
          </p:txBody>
        </p:sp>
        <p:sp>
          <p:nvSpPr>
            <p:cNvPr id="19" name="TextBox 18"/>
            <p:cNvSpPr txBox="1"/>
            <p:nvPr/>
          </p:nvSpPr>
          <p:spPr>
            <a:xfrm>
              <a:off x="4877168" y="3465866"/>
              <a:ext cx="603500"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Slave</a:t>
              </a:r>
            </a:p>
          </p:txBody>
        </p:sp>
        <p:sp>
          <p:nvSpPr>
            <p:cNvPr id="20" name="TextBox 19"/>
            <p:cNvSpPr txBox="1"/>
            <p:nvPr/>
          </p:nvSpPr>
          <p:spPr>
            <a:xfrm>
              <a:off x="1879992" y="1910380"/>
              <a:ext cx="635109" cy="1708160"/>
            </a:xfrm>
            <a:prstGeom prst="rect">
              <a:avLst/>
            </a:prstGeom>
            <a:noFill/>
          </p:spPr>
          <p:txBody>
            <a:bodyPr wrap="none" rtlCol="0">
              <a:spAutoFit/>
            </a:bodyPr>
            <a:lstStyle/>
            <a:p>
              <a:pPr algn="r">
                <a:lnSpc>
                  <a:spcPct val="150000"/>
                </a:lnSpc>
              </a:pPr>
              <a:r>
                <a:rPr lang="en-US" altLang="ko-KR" sz="1400" dirty="0" smtClean="0">
                  <a:solidFill>
                    <a:schemeClr val="bg1"/>
                  </a:solidFill>
                </a:rPr>
                <a:t>SCLK</a:t>
              </a:r>
            </a:p>
            <a:p>
              <a:pPr algn="r">
                <a:lnSpc>
                  <a:spcPct val="150000"/>
                </a:lnSpc>
              </a:pPr>
              <a:r>
                <a:rPr lang="en-US" altLang="ko-KR" sz="1400" dirty="0" smtClean="0">
                  <a:solidFill>
                    <a:schemeClr val="bg1"/>
                  </a:solidFill>
                </a:rPr>
                <a:t>MOSI</a:t>
              </a:r>
            </a:p>
            <a:p>
              <a:pPr algn="r">
                <a:lnSpc>
                  <a:spcPct val="150000"/>
                </a:lnSpc>
              </a:pPr>
              <a:r>
                <a:rPr lang="en-US" altLang="ko-KR" sz="1400" dirty="0" smtClean="0">
                  <a:solidFill>
                    <a:schemeClr val="bg1"/>
                  </a:solidFill>
                </a:rPr>
                <a:t>MISO</a:t>
              </a:r>
            </a:p>
            <a:p>
              <a:pPr algn="r">
                <a:lnSpc>
                  <a:spcPct val="150000"/>
                </a:lnSpc>
              </a:pPr>
              <a:r>
                <a:rPr lang="en-US" altLang="ko-KR" sz="1400" dirty="0" smtClean="0">
                  <a:solidFill>
                    <a:schemeClr val="bg1"/>
                  </a:solidFill>
                </a:rPr>
                <a:t>SS1</a:t>
              </a:r>
            </a:p>
            <a:p>
              <a:pPr algn="r">
                <a:lnSpc>
                  <a:spcPct val="150000"/>
                </a:lnSpc>
              </a:pPr>
              <a:r>
                <a:rPr lang="en-US" altLang="ko-KR" sz="1400" dirty="0" smtClean="0">
                  <a:solidFill>
                    <a:schemeClr val="bg1"/>
                  </a:solidFill>
                </a:rPr>
                <a:t>SS2</a:t>
              </a:r>
            </a:p>
          </p:txBody>
        </p:sp>
        <p:cxnSp>
          <p:nvCxnSpPr>
            <p:cNvPr id="13" name="직선 화살표 연결선 12"/>
            <p:cNvCxnSpPr/>
            <p:nvPr/>
          </p:nvCxnSpPr>
          <p:spPr>
            <a:xfrm>
              <a:off x="2537693" y="2116013"/>
              <a:ext cx="1286791" cy="0"/>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24484" y="1910380"/>
              <a:ext cx="635110" cy="1384995"/>
            </a:xfrm>
            <a:prstGeom prst="rect">
              <a:avLst/>
            </a:prstGeom>
            <a:noFill/>
          </p:spPr>
          <p:txBody>
            <a:bodyPr wrap="none" rtlCol="0">
              <a:spAutoFit/>
            </a:bodyPr>
            <a:lstStyle/>
            <a:p>
              <a:pPr>
                <a:lnSpc>
                  <a:spcPct val="150000"/>
                </a:lnSpc>
              </a:pPr>
              <a:r>
                <a:rPr lang="en-US" altLang="ko-KR" sz="1400" dirty="0" smtClean="0">
                  <a:solidFill>
                    <a:schemeClr val="bg1"/>
                  </a:solidFill>
                </a:rPr>
                <a:t>SCLK</a:t>
              </a:r>
            </a:p>
            <a:p>
              <a:pPr>
                <a:lnSpc>
                  <a:spcPct val="150000"/>
                </a:lnSpc>
              </a:pPr>
              <a:r>
                <a:rPr lang="en-US" altLang="ko-KR" sz="1400" dirty="0" smtClean="0">
                  <a:solidFill>
                    <a:schemeClr val="bg1"/>
                  </a:solidFill>
                </a:rPr>
                <a:t>MOSI</a:t>
              </a:r>
            </a:p>
            <a:p>
              <a:pPr>
                <a:lnSpc>
                  <a:spcPct val="150000"/>
                </a:lnSpc>
              </a:pPr>
              <a:r>
                <a:rPr lang="en-US" altLang="ko-KR" sz="1400" dirty="0" smtClean="0">
                  <a:solidFill>
                    <a:schemeClr val="bg1"/>
                  </a:solidFill>
                </a:rPr>
                <a:t>MISO</a:t>
              </a:r>
            </a:p>
            <a:p>
              <a:pPr>
                <a:lnSpc>
                  <a:spcPct val="150000"/>
                </a:lnSpc>
              </a:pPr>
              <a:r>
                <a:rPr lang="en-US" altLang="ko-KR" sz="1400" dirty="0" smtClean="0">
                  <a:solidFill>
                    <a:schemeClr val="bg1"/>
                  </a:solidFill>
                </a:rPr>
                <a:t>SS</a:t>
              </a:r>
            </a:p>
          </p:txBody>
        </p:sp>
        <p:sp>
          <p:nvSpPr>
            <p:cNvPr id="24" name="TextBox 23"/>
            <p:cNvSpPr txBox="1"/>
            <p:nvPr/>
          </p:nvSpPr>
          <p:spPr>
            <a:xfrm>
              <a:off x="3824484" y="3412157"/>
              <a:ext cx="635110" cy="1384995"/>
            </a:xfrm>
            <a:prstGeom prst="rect">
              <a:avLst/>
            </a:prstGeom>
            <a:noFill/>
          </p:spPr>
          <p:txBody>
            <a:bodyPr wrap="none" rtlCol="0">
              <a:spAutoFit/>
            </a:bodyPr>
            <a:lstStyle/>
            <a:p>
              <a:pPr>
                <a:lnSpc>
                  <a:spcPct val="150000"/>
                </a:lnSpc>
              </a:pPr>
              <a:r>
                <a:rPr lang="en-US" altLang="ko-KR" sz="1400" dirty="0" smtClean="0">
                  <a:solidFill>
                    <a:schemeClr val="bg1"/>
                  </a:solidFill>
                </a:rPr>
                <a:t>SCLK</a:t>
              </a:r>
            </a:p>
            <a:p>
              <a:pPr>
                <a:lnSpc>
                  <a:spcPct val="150000"/>
                </a:lnSpc>
              </a:pPr>
              <a:r>
                <a:rPr lang="en-US" altLang="ko-KR" sz="1400" dirty="0" smtClean="0">
                  <a:solidFill>
                    <a:schemeClr val="bg1"/>
                  </a:solidFill>
                </a:rPr>
                <a:t>MOSI</a:t>
              </a:r>
            </a:p>
            <a:p>
              <a:pPr>
                <a:lnSpc>
                  <a:spcPct val="150000"/>
                </a:lnSpc>
              </a:pPr>
              <a:r>
                <a:rPr lang="en-US" altLang="ko-KR" sz="1400" dirty="0" smtClean="0">
                  <a:solidFill>
                    <a:schemeClr val="bg1"/>
                  </a:solidFill>
                </a:rPr>
                <a:t>MISO</a:t>
              </a:r>
            </a:p>
            <a:p>
              <a:pPr>
                <a:lnSpc>
                  <a:spcPct val="150000"/>
                </a:lnSpc>
              </a:pPr>
              <a:r>
                <a:rPr lang="en-US" altLang="ko-KR" sz="1400" dirty="0" smtClean="0">
                  <a:solidFill>
                    <a:schemeClr val="bg1"/>
                  </a:solidFill>
                </a:rPr>
                <a:t>SS</a:t>
              </a:r>
            </a:p>
          </p:txBody>
        </p:sp>
        <p:cxnSp>
          <p:nvCxnSpPr>
            <p:cNvPr id="26" name="직선 화살표 연결선 25"/>
            <p:cNvCxnSpPr/>
            <p:nvPr/>
          </p:nvCxnSpPr>
          <p:spPr>
            <a:xfrm>
              <a:off x="2537693" y="2404045"/>
              <a:ext cx="1286791" cy="0"/>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2537693" y="2764460"/>
              <a:ext cx="1286791" cy="0"/>
            </a:xfrm>
            <a:prstGeom prst="straightConnector1">
              <a:avLst/>
            </a:prstGeom>
            <a:ln w="19050">
              <a:solidFill>
                <a:schemeClr val="accent4">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2537693" y="3124125"/>
              <a:ext cx="1286791" cy="0"/>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꺾인 연결선 21"/>
            <p:cNvCxnSpPr/>
            <p:nvPr/>
          </p:nvCxnSpPr>
          <p:spPr>
            <a:xfrm>
              <a:off x="2537693" y="3412157"/>
              <a:ext cx="1286791" cy="1188000"/>
            </a:xfrm>
            <a:prstGeom prst="bentConnector3">
              <a:avLst>
                <a:gd name="adj1" fmla="val 19315"/>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9" name="꺾인 연결선 2058"/>
            <p:cNvCxnSpPr/>
            <p:nvPr/>
          </p:nvCxnSpPr>
          <p:spPr>
            <a:xfrm rot="16200000" flipH="1">
              <a:off x="2827750" y="2642264"/>
              <a:ext cx="1512000" cy="468000"/>
            </a:xfrm>
            <a:prstGeom prst="bentConnector2">
              <a:avLst/>
            </a:prstGeom>
            <a:ln w="19050">
              <a:solidFill>
                <a:schemeClr val="accent6">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꺾인 연결선 43"/>
            <p:cNvCxnSpPr/>
            <p:nvPr/>
          </p:nvCxnSpPr>
          <p:spPr>
            <a:xfrm rot="16200000" flipH="1">
              <a:off x="2546476" y="2710221"/>
              <a:ext cx="1872000" cy="684000"/>
            </a:xfrm>
            <a:prstGeom prst="bentConnector2">
              <a:avLst/>
            </a:prstGeom>
            <a:ln w="19050">
              <a:solidFill>
                <a:schemeClr val="accent6">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꺾인 연결선 45"/>
            <p:cNvCxnSpPr/>
            <p:nvPr/>
          </p:nvCxnSpPr>
          <p:spPr>
            <a:xfrm rot="16200000" flipH="1">
              <a:off x="2627976" y="3124126"/>
              <a:ext cx="1548000" cy="828000"/>
            </a:xfrm>
            <a:prstGeom prst="bentConnector2">
              <a:avLst/>
            </a:prstGeom>
            <a:ln w="19050">
              <a:solidFill>
                <a:schemeClr val="accent4">
                  <a:lumMod val="7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840708" y="3052220"/>
              <a:ext cx="603500"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Slave</a:t>
              </a:r>
            </a:p>
          </p:txBody>
        </p:sp>
        <p:sp>
          <p:nvSpPr>
            <p:cNvPr id="49" name="TextBox 48"/>
            <p:cNvSpPr txBox="1"/>
            <p:nvPr/>
          </p:nvSpPr>
          <p:spPr>
            <a:xfrm>
              <a:off x="5552676" y="3175330"/>
              <a:ext cx="662361" cy="400110"/>
            </a:xfrm>
            <a:prstGeom prst="rect">
              <a:avLst/>
            </a:prstGeom>
            <a:noFill/>
          </p:spPr>
          <p:txBody>
            <a:bodyPr wrap="none" rtlCol="0">
              <a:spAutoFit/>
            </a:bodyPr>
            <a:lstStyle/>
            <a:p>
              <a:pPr algn="ctr"/>
              <a:r>
                <a:rPr lang="en-US" altLang="ko-KR" sz="1000" dirty="0" smtClean="0">
                  <a:solidFill>
                    <a:schemeClr val="tx1">
                      <a:lumMod val="75000"/>
                      <a:lumOff val="25000"/>
                    </a:schemeClr>
                  </a:solidFill>
                </a:rPr>
                <a:t>Multiple</a:t>
              </a:r>
            </a:p>
            <a:p>
              <a:pPr algn="ctr"/>
              <a:r>
                <a:rPr lang="en-US" altLang="ko-KR" sz="1000" dirty="0" smtClean="0">
                  <a:solidFill>
                    <a:schemeClr val="tx1">
                      <a:lumMod val="75000"/>
                      <a:lumOff val="25000"/>
                    </a:schemeClr>
                  </a:solidFill>
                </a:rPr>
                <a:t>Slaves</a:t>
              </a:r>
            </a:p>
          </p:txBody>
        </p:sp>
      </p:grpSp>
    </p:spTree>
    <p:extLst>
      <p:ext uri="{BB962C8B-B14F-4D97-AF65-F5344CB8AC3E}">
        <p14:creationId xmlns:p14="http://schemas.microsoft.com/office/powerpoint/2010/main" val="3007728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1" y="2695162"/>
            <a:ext cx="7380312" cy="1381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1520" y="836712"/>
            <a:ext cx="2343527"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Edison SPI Interface </a:t>
            </a:r>
            <a:endParaRPr lang="ko-KR" altLang="en-US" dirty="0">
              <a:solidFill>
                <a:schemeClr val="tx1">
                  <a:lumMod val="65000"/>
                  <a:lumOff val="35000"/>
                </a:schemeClr>
              </a:solidFill>
              <a:latin typeface="+mn-ea"/>
            </a:endParaRPr>
          </a:p>
        </p:txBody>
      </p:sp>
      <p:sp>
        <p:nvSpPr>
          <p:cNvPr id="11" name="직사각형 10"/>
          <p:cNvSpPr/>
          <p:nvPr/>
        </p:nvSpPr>
        <p:spPr>
          <a:xfrm>
            <a:off x="395536" y="1226030"/>
            <a:ext cx="8640960" cy="3323987"/>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rPr>
              <a:t>An SPI interface is available on pins 51, 53, 55, 57, and 59. The interface has two available chip selects. </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In </a:t>
            </a:r>
            <a:r>
              <a:rPr lang="en-US" altLang="ko-KR" sz="1000" dirty="0">
                <a:solidFill>
                  <a:schemeClr val="tx1">
                    <a:lumMod val="75000"/>
                    <a:lumOff val="25000"/>
                  </a:schemeClr>
                </a:solidFill>
              </a:rPr>
              <a:t>a single-frame transfer, the </a:t>
            </a:r>
            <a:r>
              <a:rPr lang="en-US" altLang="ko-KR" sz="1000" dirty="0" err="1">
                <a:solidFill>
                  <a:schemeClr val="tx1">
                    <a:lumMod val="75000"/>
                    <a:lumOff val="25000"/>
                  </a:schemeClr>
                </a:solidFill>
              </a:rPr>
              <a:t>SoC</a:t>
            </a:r>
            <a:r>
              <a:rPr lang="en-US" altLang="ko-KR" sz="1000" dirty="0">
                <a:solidFill>
                  <a:schemeClr val="tx1">
                    <a:lumMod val="75000"/>
                    <a:lumOff val="25000"/>
                  </a:schemeClr>
                </a:solidFill>
              </a:rPr>
              <a:t> supports all four possible combinations for the serial clock phase and polarity. </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In </a:t>
            </a:r>
            <a:r>
              <a:rPr lang="en-US" altLang="ko-KR" sz="1000" dirty="0">
                <a:solidFill>
                  <a:schemeClr val="tx1">
                    <a:lumMod val="75000"/>
                    <a:lumOff val="25000"/>
                  </a:schemeClr>
                </a:solidFill>
              </a:rPr>
              <a:t>multiple frame transfer, the </a:t>
            </a:r>
            <a:r>
              <a:rPr lang="en-US" altLang="ko-KR" sz="1000" dirty="0" err="1">
                <a:solidFill>
                  <a:schemeClr val="tx1">
                    <a:lumMod val="75000"/>
                    <a:lumOff val="25000"/>
                  </a:schemeClr>
                </a:solidFill>
              </a:rPr>
              <a:t>SoC</a:t>
            </a:r>
            <a:r>
              <a:rPr lang="en-US" altLang="ko-KR" sz="1000" dirty="0">
                <a:solidFill>
                  <a:schemeClr val="tx1">
                    <a:lumMod val="75000"/>
                    <a:lumOff val="25000"/>
                  </a:schemeClr>
                </a:solidFill>
              </a:rPr>
              <a:t> supports SPH=1 and SPO= 0 or 1. </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The </a:t>
            </a:r>
            <a:r>
              <a:rPr lang="en-US" altLang="ko-KR" sz="1000" dirty="0" err="1">
                <a:solidFill>
                  <a:schemeClr val="tx1">
                    <a:lumMod val="75000"/>
                    <a:lumOff val="25000"/>
                  </a:schemeClr>
                </a:solidFill>
              </a:rPr>
              <a:t>SoC</a:t>
            </a:r>
            <a:r>
              <a:rPr lang="en-US" altLang="ko-KR" sz="1000" dirty="0">
                <a:solidFill>
                  <a:schemeClr val="tx1">
                    <a:lumMod val="75000"/>
                    <a:lumOff val="25000"/>
                  </a:schemeClr>
                </a:solidFill>
              </a:rPr>
              <a:t> may toggle the slave select signal between each data frame for SPH=0. </a:t>
            </a:r>
          </a:p>
          <a:p>
            <a:pPr marL="171450" indent="-171450">
              <a:lnSpc>
                <a:spcPct val="150000"/>
              </a:lnSpc>
              <a:buFont typeface="Arial" panose="020B0604020202020204" pitchFamily="34" charset="0"/>
              <a:buChar char="•"/>
            </a:pPr>
            <a:r>
              <a:rPr lang="fr-FR" altLang="ko-KR" sz="1000" dirty="0" smtClean="0">
                <a:solidFill>
                  <a:schemeClr val="tx1">
                    <a:lumMod val="75000"/>
                    <a:lumOff val="25000"/>
                  </a:schemeClr>
                </a:solidFill>
              </a:rPr>
              <a:t>25 </a:t>
            </a:r>
            <a:r>
              <a:rPr lang="fr-FR" altLang="ko-KR" sz="1000" dirty="0">
                <a:solidFill>
                  <a:schemeClr val="tx1">
                    <a:lumMod val="75000"/>
                    <a:lumOff val="25000"/>
                  </a:schemeClr>
                </a:solidFill>
              </a:rPr>
              <a:t>MHz Master mode, 16.67 MHz slave mode. </a:t>
            </a: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a:lnSpc>
                <a:spcPct val="150000"/>
              </a:lnSpc>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r>
              <a:rPr lang="fr-FR" altLang="ko-KR" sz="1000" dirty="0" smtClean="0">
                <a:solidFill>
                  <a:schemeClr val="tx1">
                    <a:lumMod val="75000"/>
                    <a:lumOff val="25000"/>
                  </a:schemeClr>
                </a:solidFill>
              </a:rPr>
              <a:t>10(ss), 11(MOSI), 12(MISO), 13(SCK)</a:t>
            </a:r>
          </a:p>
        </p:txBody>
      </p:sp>
      <p:sp>
        <p:nvSpPr>
          <p:cNvPr id="3" name="직사각형 2"/>
          <p:cNvSpPr/>
          <p:nvPr/>
        </p:nvSpPr>
        <p:spPr>
          <a:xfrm>
            <a:off x="450284" y="2951485"/>
            <a:ext cx="7506091" cy="929618"/>
          </a:xfrm>
          <a:prstGeom prst="rect">
            <a:avLst/>
          </a:prstGeom>
          <a:solidFill>
            <a:srgbClr val="FFFF00">
              <a:alpha val="23137"/>
            </a:srgb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flipH="1">
            <a:off x="8097832" y="3540289"/>
            <a:ext cx="288032" cy="0"/>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85864" y="3430855"/>
            <a:ext cx="362600" cy="246221"/>
          </a:xfrm>
          <a:prstGeom prst="rect">
            <a:avLst/>
          </a:prstGeom>
          <a:noFill/>
        </p:spPr>
        <p:txBody>
          <a:bodyPr wrap="none" rtlCol="0">
            <a:spAutoFit/>
          </a:bodyPr>
          <a:lstStyle/>
          <a:p>
            <a:r>
              <a:rPr lang="en-US" altLang="ko-KR" sz="1000" dirty="0" smtClean="0">
                <a:solidFill>
                  <a:schemeClr val="tx1">
                    <a:lumMod val="75000"/>
                    <a:lumOff val="25000"/>
                  </a:schemeClr>
                </a:solidFill>
              </a:rPr>
              <a:t>SPI</a:t>
            </a:r>
            <a:endParaRPr lang="ko-KR" altLang="en-US" sz="1000" dirty="0">
              <a:solidFill>
                <a:schemeClr val="tx1">
                  <a:lumMod val="75000"/>
                  <a:lumOff val="25000"/>
                </a:schemeClr>
              </a:solidFill>
            </a:endParaRPr>
          </a:p>
        </p:txBody>
      </p:sp>
    </p:spTree>
    <p:extLst>
      <p:ext uri="{BB962C8B-B14F-4D97-AF65-F5344CB8AC3E}">
        <p14:creationId xmlns:p14="http://schemas.microsoft.com/office/powerpoint/2010/main" val="2536450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985287"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Working with SPI</a:t>
            </a:r>
            <a:endParaRPr lang="ko-KR" altLang="en-US" dirty="0">
              <a:solidFill>
                <a:schemeClr val="tx1">
                  <a:lumMod val="65000"/>
                  <a:lumOff val="35000"/>
                </a:schemeClr>
              </a:solidFill>
              <a:latin typeface="+mn-ea"/>
            </a:endParaRPr>
          </a:p>
        </p:txBody>
      </p:sp>
      <p:sp>
        <p:nvSpPr>
          <p:cNvPr id="3" name="직사각형 2"/>
          <p:cNvSpPr/>
          <p:nvPr/>
        </p:nvSpPr>
        <p:spPr>
          <a:xfrm>
            <a:off x="395536" y="1226030"/>
            <a:ext cx="8640960" cy="524246"/>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By </a:t>
            </a:r>
            <a:r>
              <a:rPr lang="en-US" altLang="ko-KR" sz="1000" dirty="0">
                <a:solidFill>
                  <a:schemeClr val="tx1">
                    <a:lumMod val="75000"/>
                    <a:lumOff val="25000"/>
                  </a:schemeClr>
                </a:solidFill>
              </a:rPr>
              <a:t>defaults, Intel Edison has SPI with 25 MHz Master mode and 16.67 MHz slave mode. </a:t>
            </a:r>
            <a:r>
              <a:rPr lang="en-US" altLang="ko-KR" sz="1000" dirty="0" smtClean="0">
                <a:solidFill>
                  <a:schemeClr val="tx1">
                    <a:lumMod val="75000"/>
                    <a:lumOff val="25000"/>
                  </a:schemeClr>
                </a:solidFill>
              </a:rPr>
              <a:t>While Edison </a:t>
            </a:r>
            <a:r>
              <a:rPr lang="en-US" altLang="ko-KR" sz="1000" dirty="0">
                <a:solidFill>
                  <a:schemeClr val="tx1">
                    <a:lumMod val="75000"/>
                    <a:lumOff val="25000"/>
                  </a:schemeClr>
                </a:solidFill>
              </a:rPr>
              <a:t>has a native SPI controller, it will act as a master and not as an SPI slave. We can </a:t>
            </a:r>
            <a:r>
              <a:rPr lang="en-US" altLang="ko-KR" sz="1000" dirty="0" smtClean="0">
                <a:solidFill>
                  <a:schemeClr val="tx1">
                    <a:lumMod val="75000"/>
                    <a:lumOff val="25000"/>
                  </a:schemeClr>
                </a:solidFill>
              </a:rPr>
              <a:t>use Intel </a:t>
            </a:r>
            <a:r>
              <a:rPr lang="en-US" altLang="ko-KR" sz="1000" dirty="0">
                <a:solidFill>
                  <a:schemeClr val="tx1">
                    <a:lumMod val="75000"/>
                    <a:lumOff val="25000"/>
                  </a:schemeClr>
                </a:solidFill>
              </a:rPr>
              <a:t>Edison SPI pins for Arduino breakout</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p:txBody>
      </p:sp>
      <p:grpSp>
        <p:nvGrpSpPr>
          <p:cNvPr id="4" name="그룹 3"/>
          <p:cNvGrpSpPr/>
          <p:nvPr/>
        </p:nvGrpSpPr>
        <p:grpSpPr>
          <a:xfrm>
            <a:off x="285378" y="1988841"/>
            <a:ext cx="4862686" cy="4577540"/>
            <a:chOff x="285378" y="1796825"/>
            <a:chExt cx="4767476" cy="4265499"/>
          </a:xfrm>
        </p:grpSpPr>
        <p:sp>
          <p:nvSpPr>
            <p:cNvPr id="5" name="직사각형 4"/>
            <p:cNvSpPr/>
            <p:nvPr/>
          </p:nvSpPr>
          <p:spPr>
            <a:xfrm>
              <a:off x="285378" y="1796825"/>
              <a:ext cx="4767476" cy="4265499"/>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#include &lt;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SPI.h</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&gt;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en-US" altLang="ko-KR" sz="900" dirty="0" err="1" smtClean="0">
                  <a:solidFill>
                    <a:schemeClr val="tx1">
                      <a:lumMod val="75000"/>
                      <a:lumOff val="25000"/>
                    </a:schemeClr>
                  </a:solidFill>
                  <a:latin typeface="Consolas" panose="020B0609020204030204" pitchFamily="49" charset="0"/>
                  <a:cs typeface="Consolas" panose="020B0609020204030204" pitchFamily="49" charset="0"/>
                </a:rPr>
                <a:t>int</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50 ;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setup ()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initialize SPI: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SPI.begin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Serial.begin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( 9600 );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loop ()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"send: "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Serial.println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recv</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SPI.transfer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recv</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 </a:t>
              </a: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Serial.println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recv</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delay( 1000 );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+ 1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if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&gt; 60 )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50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endParaRPr lang="ko-KR" altLang="en-US" sz="9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6" name="직사각형 5"/>
            <p:cNvSpPr/>
            <p:nvPr/>
          </p:nvSpPr>
          <p:spPr>
            <a:xfrm>
              <a:off x="4044742"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604875"/>
            <a:ext cx="2772107" cy="296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a:xfrm>
            <a:off x="5500433" y="2708920"/>
            <a:ext cx="1133872" cy="707886"/>
          </a:xfrm>
          <a:prstGeom prst="rect">
            <a:avLst/>
          </a:prstGeom>
        </p:spPr>
        <p:txBody>
          <a:bodyPr wrap="square">
            <a:spAutoFit/>
          </a:bodyPr>
          <a:lstStyle/>
          <a:p>
            <a:pPr fontAlgn="base"/>
            <a:r>
              <a:rPr lang="fi-FI" altLang="ko-KR" sz="1000" dirty="0">
                <a:solidFill>
                  <a:schemeClr val="tx1">
                    <a:lumMod val="75000"/>
                    <a:lumOff val="25000"/>
                  </a:schemeClr>
                </a:solidFill>
                <a:latin typeface="+mn-ea"/>
              </a:rPr>
              <a:t>∙Pin 10 (SS) </a:t>
            </a:r>
          </a:p>
          <a:p>
            <a:pPr fontAlgn="base"/>
            <a:r>
              <a:rPr lang="fi-FI" altLang="ko-KR" sz="1000" b="1" dirty="0">
                <a:solidFill>
                  <a:schemeClr val="tx1">
                    <a:lumMod val="75000"/>
                    <a:lumOff val="25000"/>
                  </a:schemeClr>
                </a:solidFill>
                <a:latin typeface="+mn-ea"/>
              </a:rPr>
              <a:t>∙Pin 11 (MOSI) </a:t>
            </a:r>
          </a:p>
          <a:p>
            <a:pPr fontAlgn="base"/>
            <a:r>
              <a:rPr lang="fi-FI" altLang="ko-KR" sz="1000" b="1" dirty="0">
                <a:solidFill>
                  <a:schemeClr val="tx1">
                    <a:lumMod val="75000"/>
                    <a:lumOff val="25000"/>
                  </a:schemeClr>
                </a:solidFill>
                <a:latin typeface="+mn-ea"/>
              </a:rPr>
              <a:t>∙Pin 12 (MISO) </a:t>
            </a:r>
          </a:p>
          <a:p>
            <a:pPr fontAlgn="base"/>
            <a:r>
              <a:rPr lang="fi-FI" altLang="ko-KR" sz="1000" dirty="0">
                <a:solidFill>
                  <a:schemeClr val="tx1">
                    <a:lumMod val="75000"/>
                    <a:lumOff val="25000"/>
                  </a:schemeClr>
                </a:solidFill>
                <a:latin typeface="+mn-ea"/>
              </a:rPr>
              <a:t>∙Pin 13 (SCK). </a:t>
            </a:r>
          </a:p>
        </p:txBody>
      </p:sp>
    </p:spTree>
    <p:extLst>
      <p:ext uri="{BB962C8B-B14F-4D97-AF65-F5344CB8AC3E}">
        <p14:creationId xmlns:p14="http://schemas.microsoft.com/office/powerpoint/2010/main" val="12410844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1548</Words>
  <Application>Microsoft Office PowerPoint</Application>
  <PresentationFormat>화면 슬라이드 쇼(4:3)</PresentationFormat>
  <Paragraphs>307</Paragraphs>
  <Slides>13</Slides>
  <Notes>0</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hello</dc:creator>
  <cp:lastModifiedBy>hello</cp:lastModifiedBy>
  <cp:revision>99</cp:revision>
  <cp:lastPrinted>2015-07-13T04:23:27Z</cp:lastPrinted>
  <dcterms:created xsi:type="dcterms:W3CDTF">2015-07-13T03:48:20Z</dcterms:created>
  <dcterms:modified xsi:type="dcterms:W3CDTF">2015-07-16T11:44:16Z</dcterms:modified>
</cp:coreProperties>
</file>