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3"/>
  </p:sldMasterIdLst>
  <p:sldIdLst>
    <p:sldId id="256" r:id="rId15"/>
    <p:sldId id="257" r:id="rId16"/>
    <p:sldId id="260" r:id="rId17"/>
    <p:sldId id="258" r:id="rId18"/>
    <p:sldId id="264" r:id="rId19"/>
    <p:sldId id="263" r:id="rId20"/>
    <p:sldId id="267" r:id="rId21"/>
    <p:sldId id="262" r:id="rId22"/>
    <p:sldId id="266" r:id="rId23"/>
    <p:sldId id="270" r:id="rId24"/>
    <p:sldId id="271" r:id="rId25"/>
    <p:sldId id="272" r:id="rId26"/>
    <p:sldId id="261" r:id="rId27"/>
    <p:sldId id="268" r:id="rId28"/>
    <p:sldId id="269" r:id="rId29"/>
  </p:sldIdLst>
  <p:sldSz cx="9144000" cy="51435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2874" userDrawn="1">
          <p15:clr>
            <a:srgbClr val="A4A3A4"/>
          </p15:clr>
        </p15:guide>
        <p15:guide id="1" orient="horz" pos="1025" userDrawn="1">
          <p15:clr>
            <a:srgbClr val="A4A3A4"/>
          </p15:clr>
        </p15:guide>
        <p15:guide id="2" pos="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 showGuides="1">
      <p:cViewPr varScale="1">
        <p:scale>
          <a:sx n="110" d="100"/>
          <a:sy n="110" d="100"/>
        </p:scale>
        <p:origin x="658" y="62"/>
      </p:cViewPr>
      <p:guideLst>
        <p:guide pos="2874"/>
        <p:guide orient="horz" pos="1025"/>
        <p:guide pos="2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ctrTitle"/>
          </p:nvPr>
        </p:nvSpPr>
        <p:spPr>
          <a:xfrm>
            <a:off x="685800" y="1598295"/>
            <a:ext cx="7773035" cy="11042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1"/>
          <p:cNvSpPr txBox="1"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1435" cy="13169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Grp="1" noChangeArrowheads="1"/>
          </p:cNvSpPr>
          <p:nvPr>
            <p:ph type="body" orient="vert"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 noChangeArrowheads="1"/>
          </p:cNvSpPr>
          <p:nvPr>
            <p:ph type="title" orient="vert"/>
          </p:nvPr>
        </p:nvSpPr>
        <p:spPr>
          <a:xfrm>
            <a:off x="6629400" y="205740"/>
            <a:ext cx="2058035" cy="43897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1"/>
          <p:cNvSpPr txBox="1">
            <a:spLocks noGrp="1" noChangeArrowheads="1"/>
          </p:cNvSpPr>
          <p:nvPr>
            <p:ph type="body" orient="vert" idx="1"/>
          </p:nvPr>
        </p:nvSpPr>
        <p:spPr>
          <a:xfrm>
            <a:off x="457200" y="205740"/>
            <a:ext cx="6026150" cy="43897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722630" y="2181225"/>
            <a:ext cx="7772400" cy="11245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722630" y="3305175"/>
            <a:ext cx="7772400" cy="1022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457200" y="1200150"/>
            <a:ext cx="4042410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1"/>
          <p:cNvSpPr txBox="1">
            <a:spLocks noGrp="1" noChangeArrowheads="1"/>
          </p:cNvSpPr>
          <p:nvPr>
            <p:ph idx="2"/>
          </p:nvPr>
        </p:nvSpPr>
        <p:spPr>
          <a:xfrm>
            <a:off x="4645025" y="1200150"/>
            <a:ext cx="4042410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15252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Grp="1" noChangeArrowheads="1"/>
          </p:cNvSpPr>
          <p:nvPr>
            <p:ph type="body" idx="2"/>
          </p:nvPr>
        </p:nvSpPr>
        <p:spPr>
          <a:xfrm>
            <a:off x="4645025" y="1152525"/>
            <a:ext cx="4042410" cy="4806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1"/>
          <p:cNvSpPr txBox="1">
            <a:spLocks noGrp="1" noChangeArrowheads="1"/>
          </p:cNvSpPr>
          <p:nvPr>
            <p:ph idx="3"/>
          </p:nvPr>
        </p:nvSpPr>
        <p:spPr>
          <a:xfrm>
            <a:off x="457200" y="1632585"/>
            <a:ext cx="4042410" cy="2962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1"/>
          <p:cNvSpPr txBox="1">
            <a:spLocks noGrp="1" noChangeArrowheads="1"/>
          </p:cNvSpPr>
          <p:nvPr>
            <p:ph idx="4"/>
          </p:nvPr>
        </p:nvSpPr>
        <p:spPr>
          <a:xfrm>
            <a:off x="4645025" y="1632585"/>
            <a:ext cx="4042410" cy="2962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3009265" cy="871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1"/>
          <p:cNvSpPr txBox="1">
            <a:spLocks noGrp="1" noChangeArrowheads="1"/>
          </p:cNvSpPr>
          <p:nvPr>
            <p:ph idx="1"/>
          </p:nvPr>
        </p:nvSpPr>
        <p:spPr>
          <a:xfrm>
            <a:off x="3575685" y="342900"/>
            <a:ext cx="5111750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1"/>
          <p:cNvSpPr txBox="1">
            <a:spLocks noGrp="1" noChangeArrowheads="1"/>
          </p:cNvSpPr>
          <p:nvPr>
            <p:ph type="body" idx="2"/>
          </p:nvPr>
        </p:nvSpPr>
        <p:spPr>
          <a:xfrm>
            <a:off x="457200" y="1076960"/>
            <a:ext cx="3009265" cy="3518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3009265" cy="871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076960"/>
            <a:ext cx="3009265" cy="3518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1"/>
          <p:cNvSpPr txBox="1">
            <a:spLocks noGrp="1" noChangeArrowheads="1"/>
          </p:cNvSpPr>
          <p:nvPr>
            <p:ph type="pic" idx="2"/>
          </p:nvPr>
        </p:nvSpPr>
        <p:spPr>
          <a:xfrm>
            <a:off x="3575685" y="342900"/>
            <a:ext cx="5111750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1"/>
          <p:cNvSpPr txBox="1">
            <a:spLocks noGrp="1" noChangeArrowheads="1"/>
          </p:cNvSpPr>
          <p:nvPr>
            <p:ph type="ftr" idx="11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8230235" cy="8578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30235" cy="3395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Grp="1" noChangeArrowheads="1"/>
          </p:cNvSpPr>
          <p:nvPr>
            <p:ph type="dt" idx="2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2018-10-12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Grp="1" noChangeArrowheads="1"/>
          </p:cNvSpPr>
          <p:nvPr>
            <p:ph type="ftr" idx="3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9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570756532158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5446548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6963655491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292164381082.png"></Relationship><Relationship Id="rId2" Type="http://schemas.openxmlformats.org/officeDocument/2006/relationships/image" Target="../media/fImage669874423521.png"></Relationship><Relationship Id="rId3" Type="http://schemas.openxmlformats.org/officeDocument/2006/relationships/image" Target="../media/fImage292164445095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952986317185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"/>
          <p:cNvSpPr txBox="1">
            <a:spLocks noGrp="1" noChangeArrowheads="1"/>
          </p:cNvSpPr>
          <p:nvPr/>
        </p:nvSpPr>
        <p:spPr>
          <a:xfrm>
            <a:off x="3475355" y="1554480"/>
            <a:ext cx="6654800" cy="144081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800" b="1" dirty="0" smtClean="0">
                <a:solidFill>
                  <a:srgbClr val="262626"/>
                </a:solidFill>
                <a:latin typeface="맑은 고딕" charset="0"/>
                <a:ea typeface="맑은 고딕" charset="0"/>
              </a:rPr>
              <a:t>[         ]</a:t>
            </a:r>
            <a:endParaRPr lang="ko-KR" altLang="en-US" sz="8800" b="1" dirty="0" smtClean="0"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Grp="1" noChangeArrowheads="1"/>
          </p:cNvSpPr>
          <p:nvPr>
            <p:ph type="ctrTitle"/>
          </p:nvPr>
        </p:nvSpPr>
        <p:spPr>
          <a:xfrm>
            <a:off x="2543175" y="1725295"/>
            <a:ext cx="8555355" cy="11055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charset="0"/>
                <a:ea typeface="HY견고딕" charset="0"/>
              </a:rPr>
              <a:t>짝짓기해듀오</a:t>
            </a:r>
            <a:r>
              <a:rPr lang="en-US" altLang="ko-KR" sz="4400" dirty="0" smtClean="0">
                <a:solidFill>
                  <a:schemeClr val="tx1"/>
                </a:solidFill>
                <a:latin typeface="HY견고딕" charset="0"/>
                <a:ea typeface="HY견고딕" charset="0"/>
              </a:rPr>
              <a:t> </a:t>
            </a:r>
            <a:endParaRPr lang="ko-KR" altLang="en-US" sz="4400" dirty="0" smtClean="0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2" name="그룹 12"/>
          <p:cNvGrpSpPr/>
          <p:nvPr/>
        </p:nvGrpSpPr>
        <p:grpSpPr>
          <a:xfrm>
            <a:off x="-514350" y="-49530"/>
            <a:ext cx="4866640" cy="5195570"/>
            <a:chOff x="-514350" y="-49530"/>
            <a:chExt cx="4866640" cy="5195570"/>
          </a:xfrm>
        </p:grpSpPr>
        <p:pic>
          <p:nvPicPr>
            <p:cNvPr id="8" name="그림 8" descr="C:/Users/user/AppData/Roaming/PolarisOffice/ETemp/13920_12115984/fImage928381399908.jpe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514350" y="-48260"/>
              <a:ext cx="4866640" cy="5194300"/>
            </a:xfrm>
            <a:prstGeom prst="rect">
              <a:avLst/>
            </a:prstGeom>
            <a:noFill/>
          </p:spPr>
        </p:pic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-501015" y="-49530"/>
              <a:ext cx="4837430" cy="518223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404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```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텍스트 상자 1"/>
          <p:cNvSpPr txBox="1">
            <a:spLocks noGrp="1" noChangeArrowheads="1"/>
          </p:cNvSpPr>
          <p:nvPr/>
        </p:nvSpPr>
        <p:spPr>
          <a:xfrm>
            <a:off x="4619625" y="1460500"/>
            <a:ext cx="1334770" cy="3689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PROJECT</a:t>
            </a:r>
            <a:endParaRPr lang="ko-KR" altLang="en-US" sz="18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"/>
          <p:cNvSpPr txBox="1">
            <a:spLocks noGrp="1" noChangeArrowheads="1"/>
          </p:cNvSpPr>
          <p:nvPr/>
        </p:nvSpPr>
        <p:spPr>
          <a:xfrm>
            <a:off x="5445125" y="3302000"/>
            <a:ext cx="2938145" cy="3689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2018. 10. 5 ~ 2018. 10. 12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"/>
          <p:cNvSpPr txBox="1">
            <a:spLocks noChangeArrowheads="1" noGrp="1"/>
          </p:cNvSpPr>
          <p:nvPr/>
        </p:nvSpPr>
        <p:spPr>
          <a:xfrm rot="0">
            <a:off x="5462905" y="4248785"/>
            <a:ext cx="2939415" cy="69786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발표자: 김재진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시연자: 김세훈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62865" y="127000"/>
            <a:ext cx="343154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개발 결과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6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  <p:sp>
          <p:nvSpPr>
            <p:cNvPr id="38" name="도형 38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9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개발결과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1" descr="C:/Users/user/AppData/Roaming/PolarisOffice/ETemp/16020_15721880/fImage5707565321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1625" y="1633220"/>
            <a:ext cx="6021070" cy="3382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62865" y="127000"/>
            <a:ext cx="343154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개발 결과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6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  <p:sp>
          <p:nvSpPr>
            <p:cNvPr id="40" name="도형 40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1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개발결과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2" name="그림 1" descr="C:/Users/user/AppData/Roaming/PolarisOffice/ETemp/15484_12246960/fImage355446548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7975" y="1579245"/>
            <a:ext cx="6020435" cy="3382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62865" y="127000"/>
            <a:ext cx="343154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개발 결과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6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  <p:sp>
          <p:nvSpPr>
            <p:cNvPr id="40" name="도형 40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1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개발결과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2" name="그림 1" descr="C:/Users/user/AppData/Roaming/PolarisOffice/ETemp/15484_12246960/fImage10696365549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5595" y="1563370"/>
            <a:ext cx="6020435" cy="3382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Grp="1" noChangeArrowheads="1"/>
          </p:cNvSpPr>
          <p:nvPr/>
        </p:nvSpPr>
        <p:spPr>
          <a:xfrm>
            <a:off x="62865" y="127000"/>
            <a:ext cx="343090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5. 향후 개발 계획</a:t>
            </a:r>
          </a:p>
        </p:txBody>
      </p:sp>
      <p:sp>
        <p:nvSpPr>
          <p:cNvPr id="37" name="텍스트 상자 37"/>
          <p:cNvSpPr txBox="1">
            <a:spLocks noChangeArrowheads="1" noGrp="1"/>
          </p:cNvSpPr>
          <p:nvPr/>
        </p:nvSpPr>
        <p:spPr>
          <a:xfrm rot="0">
            <a:off x="430530" y="1530350"/>
            <a:ext cx="7483475" cy="323469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아파치-아파치톰캣 연동</a:t>
            </a: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첫날에 아파치와 아파치톰캣을 연동하는 작업을 하다가 시간을 소모함. 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톰캣설치후 이클립스 연동이후의 작업에서 시간이 많이 소요되었음. 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Mariadb의 외부접속 문제 </a:t>
            </a: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MariaDB의 외부접속을 허용하는 문제까지 4일이 걸림 SELINUX 설정, 방화벽 설정 등의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문제로 mysql -h ip주소 -u root -p -A; 명령어로 외부접속을 확인하기 까지 매우 많은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시간이 소요됨.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localhost를 web01로 변경했었는데 이 문제가 지속되어 mariadb 외부접속을 위한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계정추가 작업이 지연됨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이클립스와 Mariadb연동</a:t>
            </a: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이클립스에서 MariaDB를 연동하는데서 Mariadb connector를  설치하는데 시간이 지연됨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이클립스에서 ping test failed 문제 때문에 많은 시간을 소모함 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44" name="그룹 44"/>
          <p:cNvGrpSpPr/>
          <p:nvPr/>
        </p:nvGrpSpPr>
        <p:grpSpPr>
          <a:xfrm rot="0">
            <a:off x="309880" y="1158875"/>
            <a:ext cx="2415540" cy="370205"/>
            <a:chOff x="309880" y="1158875"/>
            <a:chExt cx="2415540" cy="370205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ChangeArrowheads="1" noGrp="1"/>
          </p:cNvSpPr>
          <p:nvPr/>
        </p:nvSpPr>
        <p:spPr>
          <a:xfrm rot="0">
            <a:off x="62865" y="127000"/>
            <a:ext cx="343154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5. 향후 개발 계획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6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  <p:sp>
          <p:nvSpPr>
            <p:cNvPr id="38" name="도형 38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9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애로사항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7" name="텍스트 상자 37"/>
          <p:cNvSpPr txBox="1">
            <a:spLocks noChangeArrowheads="1" noGrp="1"/>
          </p:cNvSpPr>
          <p:nvPr/>
        </p:nvSpPr>
        <p:spPr>
          <a:xfrm rot="0">
            <a:off x="429895" y="1590040"/>
            <a:ext cx="7485380" cy="189992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데이터베이스 구축</a:t>
            </a: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데이터 사이즈 문제(VARCHAR) 설정에서 많은 시간이 지연됨.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공공데이터를 사용하면서 csv 파일을 사용했는데 이때 UTF-8로 설정을 변경을하지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않아서 시간이 지연됨. 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프로세스 이해부족 </a:t>
            </a:r>
            <a:endParaRPr lang="ko-KR" altLang="en-US" sz="14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61950" indent="-25400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SPRING FRAMEWORK 개념이 부족한 상태에서 따라하려고만 하다가 개발 방향성을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잃어버림 앞으로 공부할 필요성을 느낌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ChangeArrowheads="1" noGrp="1"/>
          </p:cNvSpPr>
          <p:nvPr/>
        </p:nvSpPr>
        <p:spPr>
          <a:xfrm rot="0">
            <a:off x="62865" y="127000"/>
            <a:ext cx="343154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5. 향후 개발 계획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4" name="그룹 44"/>
          <p:cNvGrpSpPr/>
          <p:nvPr/>
        </p:nvGrpSpPr>
        <p:grpSpPr>
          <a:xfrm rot="0">
            <a:off x="309880" y="1160780"/>
            <a:ext cx="2414905" cy="369570"/>
            <a:chOff x="309880" y="1160780"/>
            <a:chExt cx="2414905" cy="369570"/>
          </a:xfrm>
        </p:grpSpPr>
        <p:sp>
          <p:nvSpPr>
            <p:cNvPr id="47" name="도형 47"/>
            <p:cNvSpPr>
              <a:spLocks noChangeArrowheads="1" noGrp="1"/>
            </p:cNvSpPr>
            <p:nvPr/>
          </p:nvSpPr>
          <p:spPr>
            <a:xfrm rot="0">
              <a:off x="309880" y="1160780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48"/>
            <p:cNvSpPr txBox="1">
              <a:spLocks noChangeArrowheads="1" noGrp="1"/>
            </p:cNvSpPr>
            <p:nvPr/>
          </p:nvSpPr>
          <p:spPr>
            <a:xfrm rot="0">
              <a:off x="532130" y="1160780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추가필요사항</a:t>
              </a:r>
            </a:p>
          </p:txBody>
        </p:sp>
      </p:grpSp>
      <p:sp>
        <p:nvSpPr>
          <p:cNvPr id="45" name="텍스트 상자 45"/>
          <p:cNvSpPr txBox="1">
            <a:spLocks noChangeArrowheads="1" noGrp="1"/>
          </p:cNvSpPr>
          <p:nvPr/>
        </p:nvSpPr>
        <p:spPr>
          <a:xfrm rot="0">
            <a:off x="429895" y="1631950"/>
            <a:ext cx="7484745" cy="144335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텍스트 상자 46"/>
          <p:cNvSpPr txBox="1">
            <a:spLocks noChangeArrowheads="1" noGrp="1"/>
          </p:cNvSpPr>
          <p:nvPr/>
        </p:nvSpPr>
        <p:spPr>
          <a:xfrm rot="0">
            <a:off x="441960" y="1640840"/>
            <a:ext cx="7484745" cy="163639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361950" indent="-25400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반려동물 종류 (강아지 / 고양이 / 기타), 품종, 혈통서, 성별(암컷인 경우 생리기간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추가)나이(달단위부터 20살 까지), 크기(소형, 중형, 대형), 원하는 상대 견 여부, 지역, </a:t>
            </a: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연락처, 반려동물 사진 정보 등 세부사항이 입력가능하도록 업데이트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61950" indent="-25400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24시 동물병원 지도를 위치기반으로 업데이트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361950" indent="-25400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추후에 SPRING FRAMEWORK로 프로젝트를 구현하고자함</a:t>
            </a:r>
            <a:endParaRPr lang="ko-KR" altLang="en-US" sz="14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"/>
          <p:cNvSpPr txBox="1">
            <a:spLocks noGrp="1" noChangeArrowheads="1"/>
          </p:cNvSpPr>
          <p:nvPr/>
        </p:nvSpPr>
        <p:spPr>
          <a:xfrm>
            <a:off x="79375" y="127000"/>
            <a:ext cx="2223770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 팀 소개</a:t>
            </a:r>
            <a:endParaRPr lang="ko-KR" altLang="en-US" sz="2400" b="1" dirty="0" smtClean="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 noGrp="1" noChangeArrowheads="1"/>
          </p:cNvSpPr>
          <p:nvPr/>
        </p:nvSpPr>
        <p:spPr>
          <a:xfrm>
            <a:off x="1714500" y="915566"/>
            <a:ext cx="5922645" cy="58293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‘나탈리 포트만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열어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’조</a:t>
            </a:r>
            <a:r>
              <a:rPr lang="en-US" altLang="ko-KR" sz="32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2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2"/>
          <p:cNvGrpSpPr/>
          <p:nvPr/>
        </p:nvGrpSpPr>
        <p:grpSpPr>
          <a:xfrm>
            <a:off x="3729990" y="1779662"/>
            <a:ext cx="1684655" cy="1176020"/>
            <a:chOff x="3729990" y="3302000"/>
            <a:chExt cx="1684655" cy="1176020"/>
          </a:xfrm>
        </p:grpSpPr>
        <p:sp>
          <p:nvSpPr>
            <p:cNvPr id="10" name="도형 8"/>
            <p:cNvSpPr>
              <a:spLocks noGrp="1" noChangeArrowheads="1"/>
            </p:cNvSpPr>
            <p:nvPr/>
          </p:nvSpPr>
          <p:spPr>
            <a:xfrm>
              <a:off x="3730625" y="3302000"/>
              <a:ext cx="1684020" cy="350520"/>
            </a:xfrm>
            <a:prstGeom prst="rect">
              <a:avLst/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김재진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9"/>
            <p:cNvSpPr>
              <a:spLocks noGrp="1" noChangeArrowheads="1"/>
            </p:cNvSpPr>
            <p:nvPr/>
          </p:nvSpPr>
          <p:spPr>
            <a:xfrm>
              <a:off x="3729990" y="3651250"/>
              <a:ext cx="1684655" cy="826770"/>
            </a:xfrm>
            <a:prstGeom prst="rect">
              <a:avLst/>
            </a:prstGeom>
            <a:solidFill>
              <a:schemeClr val="bg1">
                <a:lumMod val="6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서버구축(주)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DB구축(부)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" name="그룹 17"/>
          <p:cNvGrpSpPr/>
          <p:nvPr/>
        </p:nvGrpSpPr>
        <p:grpSpPr>
          <a:xfrm>
            <a:off x="6238240" y="1779662"/>
            <a:ext cx="1684655" cy="1176020"/>
            <a:chOff x="6238240" y="3302000"/>
            <a:chExt cx="1684655" cy="1176020"/>
          </a:xfrm>
        </p:grpSpPr>
        <p:sp>
          <p:nvSpPr>
            <p:cNvPr id="15" name="도형 13"/>
            <p:cNvSpPr>
              <a:spLocks noGrp="1" noChangeArrowheads="1"/>
            </p:cNvSpPr>
            <p:nvPr/>
          </p:nvSpPr>
          <p:spPr>
            <a:xfrm>
              <a:off x="6238875" y="3302000"/>
              <a:ext cx="1684020" cy="350520"/>
            </a:xfrm>
            <a:prstGeom prst="rect">
              <a:avLst/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임재신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4"/>
            <p:cNvSpPr>
              <a:spLocks noGrp="1" noChangeArrowheads="1"/>
            </p:cNvSpPr>
            <p:nvPr/>
          </p:nvSpPr>
          <p:spPr>
            <a:xfrm>
              <a:off x="6238240" y="3651250"/>
              <a:ext cx="1684655" cy="826770"/>
            </a:xfrm>
            <a:prstGeom prst="rect">
              <a:avLst/>
            </a:prstGeom>
            <a:solidFill>
              <a:schemeClr val="bg1">
                <a:lumMod val="6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웹페이지(주)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서버구축(부)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7"/>
          <p:cNvGrpSpPr/>
          <p:nvPr/>
        </p:nvGrpSpPr>
        <p:grpSpPr>
          <a:xfrm>
            <a:off x="1285240" y="1779662"/>
            <a:ext cx="1684655" cy="1176020"/>
            <a:chOff x="1285240" y="3302000"/>
            <a:chExt cx="1684655" cy="1176020"/>
          </a:xfrm>
        </p:grpSpPr>
        <p:sp>
          <p:nvSpPr>
            <p:cNvPr id="5" name="도형 5"/>
            <p:cNvSpPr>
              <a:spLocks noGrp="1" noChangeArrowheads="1"/>
            </p:cNvSpPr>
            <p:nvPr/>
          </p:nvSpPr>
          <p:spPr>
            <a:xfrm>
              <a:off x="1285875" y="3302000"/>
              <a:ext cx="1684020" cy="350520"/>
            </a:xfrm>
            <a:prstGeom prst="rect">
              <a:avLst/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김세훈(조장)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1285240" y="3651250"/>
              <a:ext cx="1684655" cy="826770"/>
            </a:xfrm>
            <a:prstGeom prst="rect">
              <a:avLst/>
            </a:prstGeom>
            <a:solidFill>
              <a:schemeClr val="bg1">
                <a:lumMod val="6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vert="horz" wrap="square" lIns="91440" tIns="45720" rIns="91440" bIns="45720" anchor="ctr"/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DB구축(주)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웹페이지(부)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" name="TextBox 7"/>
          <p:cNvSpPr txBox="1">
            <a:spLocks noChangeArrowheads="1" noGrp="1"/>
          </p:cNvSpPr>
          <p:nvPr/>
        </p:nvSpPr>
        <p:spPr>
          <a:xfrm rot="0">
            <a:off x="645795" y="3296285"/>
            <a:ext cx="7739380" cy="119443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>방화벽 때문에 어려움을 겪었던 상황에서</a:t>
            </a: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/>
            </a:r>
            <a:b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</a:b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>임모씨의 모자를 보고 마침 앞에 화분이 있어 영화 ‘레옹’이 떠오름</a:t>
            </a:r>
            <a:endParaRPr lang="ko-KR" altLang="en-US" sz="1800" dirty="0" smtClean="0">
              <a:solidFill>
                <a:srgbClr val="000000"/>
              </a:solidFill>
              <a:latin typeface="±¼¸²" charset="0"/>
              <a:ea typeface="±¼¸²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>이후 영화의 주인공인 나탈리 포트만이 이쁘다는 </a:t>
            </a: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/>
            </a:r>
            <a:b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</a:b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>이야기를 하다가 조명을 </a:t>
            </a:r>
            <a:r>
              <a:rPr lang="en-US" altLang="ko-KR" sz="1800" dirty="0" smtClean="0" b="1">
                <a:solidFill>
                  <a:srgbClr val="000000"/>
                </a:solidFill>
                <a:latin typeface="±¼¸²" charset="0"/>
                <a:ea typeface="±¼¸²" charset="0"/>
              </a:rPr>
              <a:t>‘나탈리 포트만 열어’</a:t>
            </a:r>
            <a:r>
              <a:rPr lang="en-US" altLang="ko-KR" sz="1800" dirty="0" smtClean="0">
                <a:solidFill>
                  <a:srgbClr val="000000"/>
                </a:solidFill>
                <a:latin typeface="±¼¸²" charset="0"/>
                <a:ea typeface="±¼¸²" charset="0"/>
              </a:rPr>
              <a:t>조로 정함 `</a:t>
            </a:r>
            <a:endParaRPr lang="ko-KR" altLang="en-US" sz="1800" dirty="0" smtClean="0">
              <a:solidFill>
                <a:srgbClr val="000000"/>
              </a:solidFill>
              <a:latin typeface="±¼¸²" charset="0"/>
              <a:ea typeface="±¼¸²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Grp="1" noChangeArrowheads="1"/>
          </p:cNvSpPr>
          <p:nvPr/>
        </p:nvSpPr>
        <p:spPr>
          <a:xfrm>
            <a:off x="79375" y="127000"/>
            <a:ext cx="341439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 프로젝트 개요</a:t>
            </a:r>
            <a:endParaRPr lang="ko-KR" altLang="en-US" sz="2400" b="1" dirty="0" smtClean="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1"/>
          <p:cNvGrpSpPr/>
          <p:nvPr/>
        </p:nvGrpSpPr>
        <p:grpSpPr>
          <a:xfrm>
            <a:off x="327660" y="1158875"/>
            <a:ext cx="2414270" cy="368935"/>
            <a:chOff x="365125" y="1158875"/>
            <a:chExt cx="2414270" cy="368935"/>
          </a:xfrm>
        </p:grpSpPr>
        <p:sp>
          <p:nvSpPr>
            <p:cNvPr id="14" name="도형 14"/>
            <p:cNvSpPr>
              <a:spLocks noChangeArrowheads="1" noGrp="1"/>
            </p:cNvSpPr>
            <p:nvPr/>
          </p:nvSpPr>
          <p:spPr>
            <a:xfrm rot="0">
              <a:off x="308610" y="1158875"/>
              <a:ext cx="129540" cy="351790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텍스트 상자 15"/>
            <p:cNvSpPr txBox="1">
              <a:spLocks noChangeArrowheads="1" noGrp="1"/>
            </p:cNvSpPr>
            <p:nvPr/>
          </p:nvSpPr>
          <p:spPr>
            <a:xfrm rot="0">
              <a:off x="530860" y="1158875"/>
              <a:ext cx="2193290" cy="370205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프로젝트명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텍스트 상자 12"/>
          <p:cNvSpPr txBox="1">
            <a:spLocks noChangeArrowheads="1" noGrp="1"/>
          </p:cNvSpPr>
          <p:nvPr/>
        </p:nvSpPr>
        <p:spPr>
          <a:xfrm rot="0">
            <a:off x="3396615" y="1967230"/>
            <a:ext cx="2352040" cy="429895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/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charset="0"/>
                <a:ea typeface="HY견고딕" charset="0"/>
              </a:rPr>
              <a:t>짝짓기해듀오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3" name="텍스트 상자 13"/>
          <p:cNvSpPr txBox="1">
            <a:spLocks noChangeArrowheads="1" noGrp="1"/>
          </p:cNvSpPr>
          <p:nvPr/>
        </p:nvSpPr>
        <p:spPr>
          <a:xfrm rot="0">
            <a:off x="636905" y="3164205"/>
            <a:ext cx="7481570" cy="165354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프로젝트 소개</a:t>
            </a:r>
            <a:endParaRPr lang="ko-KR" altLang="en-US" sz="11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애견 호텔, 애견 유치원, 훈련소, 미용실, 24시 동물병원 정보 제공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산책할 수 있는  공원 등의 정보 제공 및 지도 제공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짝짓기 게시판과 분양 게시판을 제공하여 커뮤니티 형성 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7970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주제 선정이유 </a:t>
            </a:r>
            <a:endParaRPr lang="ko-KR" altLang="en-US" sz="1100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기존 반려동물사이트에서는 짝짓기 관련 정보와 24시 동물병원에 대한 정보가 부족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기존 사이트에서 제공하는 정보에 추가하여 필요한 정보들을 제공하는 새로운 사이트의 필요성을 느낌   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Grp="1" noChangeArrowheads="1"/>
          </p:cNvSpPr>
          <p:nvPr/>
        </p:nvSpPr>
        <p:spPr>
          <a:xfrm>
            <a:off x="79375" y="127000"/>
            <a:ext cx="341439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서비스 구성도</a:t>
            </a:r>
            <a:endParaRPr lang="ko-KR" altLang="en-US" sz="2400" b="1" dirty="0" smtClean="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1"/>
          <p:cNvGrpSpPr/>
          <p:nvPr/>
        </p:nvGrpSpPr>
        <p:grpSpPr>
          <a:xfrm>
            <a:off x="309880" y="1158875"/>
            <a:ext cx="2414270" cy="368935"/>
            <a:chOff x="365125" y="1158875"/>
            <a:chExt cx="2414270" cy="368935"/>
          </a:xfrm>
        </p:grpSpPr>
        <p:sp>
          <p:nvSpPr>
            <p:cNvPr id="9" name="도형 7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8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기능명세서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5465" y="1567180"/>
          <a:ext cx="8408670" cy="35013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3175" marT="0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페이지형태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6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/ 분양 / 시설 정보 / 24시 동물병원 / 강아지 산책 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혈통서, 성별(암컷인 경우 생리기간 추가), 나이(달단위부터 20살 까지), 크기(소형, 중형, 대형), 원하는 상대 견 여부, 지역, 연락처,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성별, 나이(달단위부터 20살), 크기(소형, 중형, 대형),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5465" y="1567180"/>
          <a:ext cx="8408670" cy="35013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/>
                <a:gridCol w="628650"/>
                <a:gridCol w="974090"/>
                <a:gridCol w="997585"/>
                <a:gridCol w="742950"/>
                <a:gridCol w="3759835"/>
                <a:gridCol w="477520"/>
              </a:tblGrid>
              <a:tr h="17970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3175" marT="0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페이지형태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60B4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/ 분양 / 시설 정보 / 24시 동물병원 / 강아지 산책 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혈통서, 성별(암컷인 경우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생리기간 추가), 나이(달단위부터 20살 까지), 크기(소형, 중형, 대형), 원하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 상대 견 여부, 지역, 연락처,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성별, 나이(달단위부터 20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살), 크기(소형, 중형, 대형),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545465" y="1567180"/>
          <a:ext cx="8408670" cy="35013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9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3175" marT="0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페이지형태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6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/ 분양 / 시설 정보 / 24시 동물병원 / 강아지 산책 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혈통서, 성별(암컷인 경우 생리기간 추가), 나이(달단위부터 20살 까지), 크기(소형, 중형, 대형), 원하는 상대 견 여부, 지역, 연락처,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성별, 나이(달단위부터 20살), 크기(소형, 중형, 대형),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545465" y="1567180"/>
          <a:ext cx="8408670" cy="35013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/>
                <a:gridCol w="628650"/>
                <a:gridCol w="974090"/>
                <a:gridCol w="997585"/>
                <a:gridCol w="742950"/>
                <a:gridCol w="3759835"/>
                <a:gridCol w="477520"/>
              </a:tblGrid>
              <a:tr h="17970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3175" marT="0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4단계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페이지형태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3175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  <a:endParaRPr lang="ko-KR" altLang="en-US" sz="1000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60B4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/ 분양 / 시설 정보 / 24시 동물병원 / 강아지 산책 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혈통서, 성별(암컷인 경우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생리기간 추가), 나이(달단위부터 20살 까지), 크기(소형, 중형, 대형), 원하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 상대 견 여부, 지역, 연락처,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짝짓기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 게시판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입력페이지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종류 (강아지 / 고양이 / 기타), 품종, 성별, 나이(달단위부터 20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살), 크기(소형, 중형, 대형), 반려동물 사진 정보 입력 페이지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분양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게시글이름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 페이지 이동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게시글내용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문서작성에서 작성된 텍스트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45465" y="31750"/>
          <a:ext cx="8408670" cy="4743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/>
                <a:gridCol w="628650"/>
                <a:gridCol w="974090"/>
                <a:gridCol w="997585"/>
                <a:gridCol w="742950"/>
                <a:gridCol w="3759835"/>
                <a:gridCol w="477520"/>
              </a:tblGrid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시설 정보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호텔 / 유치원 / 훈련소 / 용품점 / 장례시설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호텔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호텔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유치원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유치원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훈련소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훈련소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용품점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용품점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장례시설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장례시설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동물병원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동물병원 리스트 / 지도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동물병원 정보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위치정보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강아지 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 경로 서비스 / 타이머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위치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위치 조회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 경로 서비스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타이머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페이지?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타이머 서비스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4"/>
          <p:cNvGraphicFramePr>
            <a:graphicFrameLocks noGrp="1"/>
          </p:cNvGraphicFramePr>
          <p:nvPr/>
        </p:nvGraphicFramePr>
        <p:xfrm>
          <a:off x="545465" y="31750"/>
          <a:ext cx="8408670" cy="4743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040"/>
                <a:gridCol w="628650"/>
                <a:gridCol w="974090"/>
                <a:gridCol w="997585"/>
                <a:gridCol w="742950"/>
                <a:gridCol w="3759835"/>
                <a:gridCol w="477520"/>
              </a:tblGrid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시설 정보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호텔 / 유치원 / 훈련소 / 용품점 / 장례시설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호텔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호텔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유치원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유치원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훈련소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훈련소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용품점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용품점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장례시설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반려동물 장례시설 정보 리스트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동물병원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동물병원 리스트 / 지도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24시 동물병원 정보 출력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지도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위치정보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강아지 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 경로 서비스 / 타이머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위치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 위치 조회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산책 경로 서비스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타이머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175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페이지?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타이머 서비스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3175" marB="3175" anchor="ctr"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0985" cy="732155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Grp="1" noChangeArrowheads="1"/>
          </p:cNvSpPr>
          <p:nvPr/>
        </p:nvSpPr>
        <p:spPr>
          <a:xfrm>
            <a:off x="79375" y="127000"/>
            <a:ext cx="341439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서비스 구성도</a:t>
            </a:r>
            <a:endParaRPr lang="ko-KR" altLang="en-US" sz="2400" b="1" dirty="0" smtClean="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" descr="C:/Users/user/AppData/Roaming/PolarisOffice/ETemp/11236_18782600/fImage292164381082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t="7612" r="76708" b="62633"/>
          <a:stretch>
            <a:fillRect/>
          </a:stretch>
        </p:blipFill>
        <p:spPr>
          <a:xfrm rot="0">
            <a:off x="1971675" y="1940560"/>
            <a:ext cx="1129665" cy="1360170"/>
          </a:xfrm>
          <a:prstGeom prst="rect"/>
          <a:noFill/>
        </p:spPr>
      </p:pic>
      <p:pic>
        <p:nvPicPr>
          <p:cNvPr id="17" name="그림 1" descr="C:/Users/user/AppData/Roaming/PolarisOffice/ETemp/11236_18782600/fImage6698744235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5" t="4413" r="66420" b="82584"/>
          <a:stretch>
            <a:fillRect/>
          </a:stretch>
        </p:blipFill>
        <p:spPr>
          <a:xfrm rot="0">
            <a:off x="6560185" y="1776730"/>
            <a:ext cx="1324610" cy="1526540"/>
          </a:xfrm>
          <a:prstGeom prst="rect"/>
          <a:noFill/>
        </p:spPr>
      </p:pic>
      <p:pic>
        <p:nvPicPr>
          <p:cNvPr id="18" name="그림 18" descr="C:/Users/user/AppData/Roaming/PolarisOffice/ETemp/11236_18782600/fImage2921644450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2" t="7612" r="54147" b="62633"/>
          <a:stretch>
            <a:fillRect/>
          </a:stretch>
        </p:blipFill>
        <p:spPr>
          <a:xfrm rot="0">
            <a:off x="4379595" y="1787525"/>
            <a:ext cx="785495" cy="1501775"/>
          </a:xfrm>
          <a:prstGeom prst="rect"/>
          <a:noFill/>
        </p:spPr>
      </p:pic>
      <p:grpSp>
        <p:nvGrpSpPr>
          <p:cNvPr id="23" name="그룹 23"/>
          <p:cNvGrpSpPr/>
          <p:nvPr/>
        </p:nvGrpSpPr>
        <p:grpSpPr>
          <a:xfrm rot="0">
            <a:off x="3352800" y="2370455"/>
            <a:ext cx="827405" cy="443865"/>
            <a:chOff x="3352800" y="2370455"/>
            <a:chExt cx="827405" cy="443865"/>
          </a:xfrm>
        </p:grpSpPr>
        <p:cxnSp>
          <p:nvCxnSpPr>
            <p:cNvPr id="19" name="도형 19"/>
            <p:cNvCxnSpPr/>
            <p:nvPr/>
          </p:nvCxnSpPr>
          <p:spPr>
            <a:xfrm rot="0">
              <a:off x="3385820" y="2370455"/>
              <a:ext cx="772795" cy="635"/>
            </a:xfrm>
            <a:prstGeom prst="straightConnector1"/>
            <a:ln w="15875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  <p:cxnSp>
          <p:nvCxnSpPr>
            <p:cNvPr id="21" name="도형 21"/>
            <p:cNvCxnSpPr/>
            <p:nvPr/>
          </p:nvCxnSpPr>
          <p:spPr>
            <a:xfrm rot="0" flipH="1" flipV="1">
              <a:off x="3352800" y="2813050"/>
              <a:ext cx="827405" cy="1270"/>
            </a:xfrm>
            <a:prstGeom prst="straightConnector1"/>
            <a:ln w="15875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</p:grpSp>
      <p:grpSp>
        <p:nvGrpSpPr>
          <p:cNvPr id="24" name="그룹 24"/>
          <p:cNvGrpSpPr/>
          <p:nvPr/>
        </p:nvGrpSpPr>
        <p:grpSpPr>
          <a:xfrm rot="0">
            <a:off x="5469255" y="2327910"/>
            <a:ext cx="827405" cy="475615"/>
            <a:chOff x="5469255" y="2327910"/>
            <a:chExt cx="827405" cy="475615"/>
          </a:xfrm>
        </p:grpSpPr>
        <p:cxnSp>
          <p:nvCxnSpPr>
            <p:cNvPr id="20" name="도형 20"/>
            <p:cNvCxnSpPr/>
            <p:nvPr/>
          </p:nvCxnSpPr>
          <p:spPr>
            <a:xfrm rot="0">
              <a:off x="5502275" y="2327910"/>
              <a:ext cx="772795" cy="635"/>
            </a:xfrm>
            <a:prstGeom prst="straightConnector1"/>
            <a:ln w="15875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  <p:cxnSp>
          <p:nvCxnSpPr>
            <p:cNvPr id="22" name="도형 22"/>
            <p:cNvCxnSpPr/>
            <p:nvPr/>
          </p:nvCxnSpPr>
          <p:spPr>
            <a:xfrm rot="0" flipH="1" flipV="1">
              <a:off x="5469255" y="2802255"/>
              <a:ext cx="827405" cy="1270"/>
            </a:xfrm>
            <a:prstGeom prst="straightConnector1"/>
            <a:ln w="15875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ajor">
              <a:schemeClr val="tx1"/>
            </a:fontRef>
          </p:style>
        </p:cxnSp>
      </p:grpSp>
      <p:sp>
        <p:nvSpPr>
          <p:cNvPr id="25" name="텍스트 상자 1"/>
          <p:cNvSpPr txBox="1">
            <a:spLocks noChangeArrowheads="1" noGrp="1"/>
          </p:cNvSpPr>
          <p:nvPr/>
        </p:nvSpPr>
        <p:spPr>
          <a:xfrm rot="0">
            <a:off x="4178935" y="3406775"/>
            <a:ext cx="1186815" cy="55245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WAS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(TOMCAT)</a:t>
            </a:r>
            <a:endParaRPr lang="ko-KR" altLang="en-US" sz="1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6"/>
          <p:cNvSpPr txBox="1">
            <a:spLocks noChangeArrowheads="1" noGrp="1"/>
          </p:cNvSpPr>
          <p:nvPr/>
        </p:nvSpPr>
        <p:spPr>
          <a:xfrm rot="0">
            <a:off x="2062480" y="3406775"/>
            <a:ext cx="1186815" cy="36893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7"/>
          <p:cNvSpPr txBox="1">
            <a:spLocks noChangeArrowheads="1" noGrp="1"/>
          </p:cNvSpPr>
          <p:nvPr/>
        </p:nvSpPr>
        <p:spPr>
          <a:xfrm rot="0">
            <a:off x="6221730" y="3406775"/>
            <a:ext cx="1546860" cy="36893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DB Server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8"/>
          <p:cNvSpPr txBox="1">
            <a:spLocks noChangeArrowheads="1" noGrp="1"/>
          </p:cNvSpPr>
          <p:nvPr/>
        </p:nvSpPr>
        <p:spPr>
          <a:xfrm rot="0">
            <a:off x="1038860" y="4084955"/>
            <a:ext cx="7482205" cy="109093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287655" indent="-179705" algn="l" fontAlgn="auto" defTabSz="5080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윈도우에서 Java, Tomcat, MariaDB, Eclipse 설치 후 mariadb-connector를 이용하여MariaDB 와 Tomcat 연동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Eclipse에서 개발환경 구축 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VirtualBox에서 Centos7, Java, Tomcat, MariaDB 설치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7655" indent="-179705" algn="l" fontAlgn="auto" defTabSz="5080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윈도우에서 웹페이지를 구축하고 리눅스로 이관</a:t>
            </a:r>
            <a:endParaRPr lang="ko-KR" altLang="en-US" sz="1100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31" name="그룹 31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ChangeArrowheads="1" noGrp="1"/>
          </p:cNvSpPr>
          <p:nvPr/>
        </p:nvSpPr>
        <p:spPr>
          <a:xfrm rot="0">
            <a:off x="635" y="0"/>
            <a:ext cx="9151620" cy="732790"/>
          </a:xfrm>
          <a:prstGeom prst="rect"/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ChangeArrowheads="1" noGrp="1"/>
          </p:cNvSpPr>
          <p:nvPr/>
        </p:nvSpPr>
        <p:spPr>
          <a:xfrm rot="0">
            <a:off x="79375" y="127000"/>
            <a:ext cx="341503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서비스 구성도</a:t>
            </a:r>
            <a:endParaRPr lang="ko-KR" altLang="en-US" sz="2400" dirty="0" smtClean="0" b="1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9"/>
          <p:cNvSpPr>
            <a:spLocks noChangeArrowheads="1" noGrp="1"/>
          </p:cNvSpPr>
          <p:nvPr/>
        </p:nvSpPr>
        <p:spPr>
          <a:xfrm rot="0">
            <a:off x="309880" y="1158875"/>
            <a:ext cx="129540" cy="351790"/>
          </a:xfrm>
          <a:prstGeom prst="rect"/>
          <a:solidFill>
            <a:schemeClr val="bg2">
              <a:lumMod val="50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0"/>
          <p:cNvSpPr txBox="1">
            <a:spLocks noChangeArrowheads="1" noGrp="1"/>
          </p:cNvSpPr>
          <p:nvPr/>
        </p:nvSpPr>
        <p:spPr>
          <a:xfrm rot="0">
            <a:off x="532130" y="1157605"/>
            <a:ext cx="5393690" cy="372745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개체관계도(ERD:Entity Relationship Diagram)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35"/>
          <p:cNvGrpSpPr/>
          <p:nvPr/>
        </p:nvGrpSpPr>
        <p:grpSpPr>
          <a:xfrm rot="0">
            <a:off x="3691255" y="1780540"/>
            <a:ext cx="1814195" cy="816610"/>
            <a:chOff x="3691255" y="1780540"/>
            <a:chExt cx="1814195" cy="816610"/>
          </a:xfrm>
        </p:grpSpPr>
        <p:sp>
          <p:nvSpPr>
            <p:cNvPr id="33" name="도형 33"/>
            <p:cNvSpPr>
              <a:spLocks noChangeArrowheads="1" noGrp="1"/>
            </p:cNvSpPr>
            <p:nvPr/>
          </p:nvSpPr>
          <p:spPr>
            <a:xfrm rot="0">
              <a:off x="3691255" y="1780540"/>
              <a:ext cx="1814195" cy="26670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project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34"/>
            <p:cNvSpPr>
              <a:spLocks noChangeArrowheads="1" noGrp="1"/>
            </p:cNvSpPr>
            <p:nvPr/>
          </p:nvSpPr>
          <p:spPr>
            <a:xfrm rot="0">
              <a:off x="3691890" y="2055495"/>
              <a:ext cx="1813560" cy="541655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40"/>
          <p:cNvGrpSpPr/>
          <p:nvPr/>
        </p:nvGrpSpPr>
        <p:grpSpPr>
          <a:xfrm rot="0">
            <a:off x="249555" y="3030220"/>
            <a:ext cx="1043305" cy="1115060"/>
            <a:chOff x="249555" y="3030220"/>
            <a:chExt cx="1043305" cy="1115060"/>
          </a:xfrm>
        </p:grpSpPr>
        <p:sp>
          <p:nvSpPr>
            <p:cNvPr id="38" name="도형 36"/>
            <p:cNvSpPr>
              <a:spLocks noChangeArrowheads="1" noGrp="1"/>
            </p:cNvSpPr>
            <p:nvPr/>
          </p:nvSpPr>
          <p:spPr>
            <a:xfrm rot="0">
              <a:off x="248285" y="3024505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pair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37"/>
            <p:cNvSpPr>
              <a:spLocks noChangeArrowheads="1" noGrp="1"/>
            </p:cNvSpPr>
            <p:nvPr/>
          </p:nvSpPr>
          <p:spPr>
            <a:xfrm rot="0">
              <a:off x="245745" y="3397885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5" name="그룹 45"/>
          <p:cNvGrpSpPr/>
          <p:nvPr/>
        </p:nvGrpSpPr>
        <p:grpSpPr>
          <a:xfrm rot="0">
            <a:off x="1327150" y="3037840"/>
            <a:ext cx="1043305" cy="1115060"/>
            <a:chOff x="1327150" y="3037840"/>
            <a:chExt cx="1043305" cy="1115060"/>
          </a:xfrm>
        </p:grpSpPr>
        <p:sp>
          <p:nvSpPr>
            <p:cNvPr id="43" name="도형 41"/>
            <p:cNvSpPr>
              <a:spLocks noChangeArrowheads="1" noGrp="1"/>
            </p:cNvSpPr>
            <p:nvPr/>
          </p:nvSpPr>
          <p:spPr>
            <a:xfrm rot="0">
              <a:off x="1325880" y="3032125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hair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42"/>
            <p:cNvSpPr>
              <a:spLocks noChangeArrowheads="1" noGrp="1"/>
            </p:cNvSpPr>
            <p:nvPr/>
          </p:nvSpPr>
          <p:spPr>
            <a:xfrm rot="0">
              <a:off x="1323340" y="3405505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50"/>
          <p:cNvGrpSpPr/>
          <p:nvPr/>
        </p:nvGrpSpPr>
        <p:grpSpPr>
          <a:xfrm rot="0">
            <a:off x="2422525" y="3034030"/>
            <a:ext cx="1043305" cy="1115060"/>
            <a:chOff x="2422525" y="3034030"/>
            <a:chExt cx="1043305" cy="1115060"/>
          </a:xfrm>
        </p:grpSpPr>
        <p:sp>
          <p:nvSpPr>
            <p:cNvPr id="48" name="도형 46"/>
            <p:cNvSpPr>
              <a:spLocks noChangeArrowheads="1" noGrp="1"/>
            </p:cNvSpPr>
            <p:nvPr/>
          </p:nvSpPr>
          <p:spPr>
            <a:xfrm rot="0">
              <a:off x="2421255" y="3028315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hotel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47"/>
            <p:cNvSpPr>
              <a:spLocks noChangeArrowheads="1" noGrp="1"/>
            </p:cNvSpPr>
            <p:nvPr/>
          </p:nvSpPr>
          <p:spPr>
            <a:xfrm rot="0">
              <a:off x="2418715" y="3401695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5" name="그룹 55"/>
          <p:cNvGrpSpPr/>
          <p:nvPr/>
        </p:nvGrpSpPr>
        <p:grpSpPr>
          <a:xfrm rot="0">
            <a:off x="3517900" y="3021965"/>
            <a:ext cx="1043305" cy="1115060"/>
            <a:chOff x="3517900" y="3021965"/>
            <a:chExt cx="1043305" cy="1115060"/>
          </a:xfrm>
        </p:grpSpPr>
        <p:sp>
          <p:nvSpPr>
            <p:cNvPr id="53" name="도형 51"/>
            <p:cNvSpPr>
              <a:spLocks noChangeArrowheads="1" noGrp="1"/>
            </p:cNvSpPr>
            <p:nvPr/>
          </p:nvSpPr>
          <p:spPr>
            <a:xfrm rot="0">
              <a:off x="3516630" y="3016250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parcel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2"/>
            <p:cNvSpPr>
              <a:spLocks noChangeArrowheads="1" noGrp="1"/>
            </p:cNvSpPr>
            <p:nvPr/>
          </p:nvSpPr>
          <p:spPr>
            <a:xfrm rot="0">
              <a:off x="3514090" y="3389630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0" name="그룹 60"/>
          <p:cNvGrpSpPr/>
          <p:nvPr/>
        </p:nvGrpSpPr>
        <p:grpSpPr>
          <a:xfrm rot="0">
            <a:off x="4601210" y="3030220"/>
            <a:ext cx="1043305" cy="1115060"/>
            <a:chOff x="4601210" y="3030220"/>
            <a:chExt cx="1043305" cy="1115060"/>
          </a:xfrm>
        </p:grpSpPr>
        <p:sp>
          <p:nvSpPr>
            <p:cNvPr id="58" name="도형 56"/>
            <p:cNvSpPr>
              <a:spLocks noChangeArrowheads="1" noGrp="1"/>
            </p:cNvSpPr>
            <p:nvPr/>
          </p:nvSpPr>
          <p:spPr>
            <a:xfrm rot="0">
              <a:off x="4599940" y="3024505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park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7"/>
            <p:cNvSpPr>
              <a:spLocks noChangeArrowheads="1" noGrp="1"/>
            </p:cNvSpPr>
            <p:nvPr/>
          </p:nvSpPr>
          <p:spPr>
            <a:xfrm rot="0">
              <a:off x="4597400" y="3397885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5" name="그룹 65"/>
          <p:cNvGrpSpPr/>
          <p:nvPr/>
        </p:nvGrpSpPr>
        <p:grpSpPr>
          <a:xfrm rot="0">
            <a:off x="7887335" y="3029585"/>
            <a:ext cx="1043305" cy="1115060"/>
            <a:chOff x="7887335" y="3029585"/>
            <a:chExt cx="1043305" cy="1115060"/>
          </a:xfrm>
        </p:grpSpPr>
        <p:sp>
          <p:nvSpPr>
            <p:cNvPr id="63" name="도형 61"/>
            <p:cNvSpPr>
              <a:spLocks noChangeArrowheads="1" noGrp="1"/>
            </p:cNvSpPr>
            <p:nvPr/>
          </p:nvSpPr>
          <p:spPr>
            <a:xfrm rot="0">
              <a:off x="7886064" y="3023870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train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도형 62"/>
            <p:cNvSpPr>
              <a:spLocks noChangeArrowheads="1" noGrp="1"/>
            </p:cNvSpPr>
            <p:nvPr/>
          </p:nvSpPr>
          <p:spPr>
            <a:xfrm rot="0">
              <a:off x="7883525" y="3397250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0" name="그룹 70"/>
          <p:cNvGrpSpPr/>
          <p:nvPr/>
        </p:nvGrpSpPr>
        <p:grpSpPr>
          <a:xfrm rot="0">
            <a:off x="6791960" y="3041650"/>
            <a:ext cx="1043305" cy="1115060"/>
            <a:chOff x="6791960" y="3041650"/>
            <a:chExt cx="1043305" cy="1115060"/>
          </a:xfrm>
        </p:grpSpPr>
        <p:sp>
          <p:nvSpPr>
            <p:cNvPr id="68" name="도형 66"/>
            <p:cNvSpPr>
              <a:spLocks noChangeArrowheads="1" noGrp="1"/>
            </p:cNvSpPr>
            <p:nvPr/>
          </p:nvSpPr>
          <p:spPr>
            <a:xfrm rot="0">
              <a:off x="6790690" y="3035935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hospital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67"/>
            <p:cNvSpPr>
              <a:spLocks noChangeArrowheads="1" noGrp="1"/>
            </p:cNvSpPr>
            <p:nvPr/>
          </p:nvSpPr>
          <p:spPr>
            <a:xfrm rot="0">
              <a:off x="6788150" y="3409315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5" name="그룹 75"/>
          <p:cNvGrpSpPr/>
          <p:nvPr/>
        </p:nvGrpSpPr>
        <p:grpSpPr>
          <a:xfrm rot="0">
            <a:off x="5696585" y="3029585"/>
            <a:ext cx="1043305" cy="1115060"/>
            <a:chOff x="5696585" y="3029585"/>
            <a:chExt cx="1043305" cy="1115060"/>
          </a:xfrm>
        </p:grpSpPr>
        <p:sp>
          <p:nvSpPr>
            <p:cNvPr id="73" name="도형 71"/>
            <p:cNvSpPr>
              <a:spLocks noChangeArrowheads="1" noGrp="1"/>
            </p:cNvSpPr>
            <p:nvPr/>
          </p:nvSpPr>
          <p:spPr>
            <a:xfrm rot="0">
              <a:off x="5695315" y="3023870"/>
              <a:ext cx="1043305" cy="361950"/>
            </a:xfrm>
            <a:prstGeom prst="roundRect">
              <a:avLst>
                <a:gd name="adj" fmla="val 0"/>
              </a:avLst>
            </a:prstGeom>
            <a:solidFill>
              <a:srgbClr val="0060B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>
                  <a:latin typeface="맑은 고딕" charset="0"/>
                  <a:ea typeface="맑은 고딕" charset="0"/>
                </a:rPr>
                <a:t>funeral</a:t>
              </a: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72"/>
            <p:cNvSpPr>
              <a:spLocks noChangeArrowheads="1" noGrp="1"/>
            </p:cNvSpPr>
            <p:nvPr/>
          </p:nvSpPr>
          <p:spPr>
            <a:xfrm rot="0">
              <a:off x="5692775" y="3397250"/>
              <a:ext cx="1042670" cy="74041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76" name="도형 76"/>
          <p:cNvCxnSpPr>
            <a:endCxn id="34" idx="2"/>
          </p:cNvCxnSpPr>
          <p:nvPr/>
        </p:nvCxnSpPr>
        <p:spPr>
          <a:xfrm rot="0" flipV="1">
            <a:off x="833120" y="2596515"/>
            <a:ext cx="3766185" cy="3917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77" name="도형 77"/>
          <p:cNvCxnSpPr/>
          <p:nvPr/>
        </p:nvCxnSpPr>
        <p:spPr>
          <a:xfrm rot="0" flipV="1">
            <a:off x="1868805" y="2607310"/>
            <a:ext cx="2668270" cy="4051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78" name="도형 78"/>
          <p:cNvCxnSpPr/>
          <p:nvPr/>
        </p:nvCxnSpPr>
        <p:spPr>
          <a:xfrm rot="0" flipV="1">
            <a:off x="2976245" y="2596515"/>
            <a:ext cx="1623060" cy="4159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79" name="도형 79"/>
          <p:cNvCxnSpPr/>
          <p:nvPr/>
        </p:nvCxnSpPr>
        <p:spPr>
          <a:xfrm rot="0" flipV="1">
            <a:off x="4048125" y="2596515"/>
            <a:ext cx="551180" cy="3917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80" name="도형 80"/>
          <p:cNvCxnSpPr/>
          <p:nvPr/>
        </p:nvCxnSpPr>
        <p:spPr>
          <a:xfrm rot="0" flipH="1" flipV="1">
            <a:off x="4598670" y="2596515"/>
            <a:ext cx="605155" cy="42735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81" name="도형 81"/>
          <p:cNvCxnSpPr/>
          <p:nvPr/>
        </p:nvCxnSpPr>
        <p:spPr>
          <a:xfrm rot="0" flipH="1" flipV="1">
            <a:off x="4598670" y="2596515"/>
            <a:ext cx="1640840" cy="42735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82" name="도형 82"/>
          <p:cNvCxnSpPr/>
          <p:nvPr/>
        </p:nvCxnSpPr>
        <p:spPr>
          <a:xfrm rot="0" flipH="1" flipV="1">
            <a:off x="4690745" y="2619375"/>
            <a:ext cx="2631440" cy="4165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83" name="도형 83"/>
          <p:cNvCxnSpPr/>
          <p:nvPr/>
        </p:nvCxnSpPr>
        <p:spPr>
          <a:xfrm rot="0" flipH="1" flipV="1">
            <a:off x="4667250" y="2595880"/>
            <a:ext cx="3749675" cy="41529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 noGrp="1" noChangeArrowheads="1"/>
          </p:cNvSpPr>
          <p:nvPr/>
        </p:nvSpPr>
        <p:spPr>
          <a:xfrm>
            <a:off x="79375" y="127000"/>
            <a:ext cx="341439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 서비스 구성도</a:t>
            </a:r>
            <a:endParaRPr lang="ko-KR" altLang="en-US" sz="2400" b="1" dirty="0" smtClean="0">
              <a:solidFill>
                <a:schemeClr val="bg1">
                  <a:lumMod val="9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439420" y="1639570"/>
          <a:ext cx="8366760" cy="1815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7475"/>
                <a:gridCol w="1724025"/>
                <a:gridCol w="1912620"/>
                <a:gridCol w="3342640"/>
              </a:tblGrid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분야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패키지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버전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용도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Library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mariadb-java-client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2.3.0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 연결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P/L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Java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jdk1.8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개발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10.3.10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시설정보, 게시판 글 저장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WAS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Tomcat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9.0.12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OS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CentOS7 7.5.1804 (Kernel: 3.10.0-862. 14. 4. el7. x86_64)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439420" y="1639570"/>
          <a:ext cx="8366760" cy="1815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7475"/>
                <a:gridCol w="1724025"/>
                <a:gridCol w="1912620"/>
                <a:gridCol w="3342640"/>
              </a:tblGrid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분야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패키지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버전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용도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Library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mariadb-java-client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2.3.0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 연결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P/L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Java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jdk1.8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개발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10.3.10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시설정보, 게시판 글 저장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WAS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Tomcat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9.0.12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OS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CentOS7 7.5.1804 (Kernel: 3.10.0-862. 14. 4. el7. x86_64)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439420" y="1639570"/>
          <a:ext cx="8366760" cy="1815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7475"/>
                <a:gridCol w="1724025"/>
                <a:gridCol w="1912620"/>
                <a:gridCol w="3342640"/>
              </a:tblGrid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분야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패키지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버전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용도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Library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mariadb-java-client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2.3.0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 연결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P/L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Java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jdk1.8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개발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10.3.10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시설정보, 게시판 글 저장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WAS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Tomcat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9.0.12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OS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CentOS7 7.5.1804 (Kernel: 3.10.0-862. 14. 4. el7. x86_64)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7"/>
          <p:cNvGraphicFramePr>
            <a:graphicFrameLocks noGrp="1"/>
          </p:cNvGraphicFramePr>
          <p:nvPr/>
        </p:nvGraphicFramePr>
        <p:xfrm>
          <a:off x="439420" y="1639570"/>
          <a:ext cx="8366760" cy="1815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87475"/>
                <a:gridCol w="1724025"/>
                <a:gridCol w="1912620"/>
                <a:gridCol w="3342640"/>
              </a:tblGrid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분야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패키지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버전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chemeClr val="bg1"/>
                          </a:solidFill>
                          <a:latin typeface="Malgun Gothic" charset="0"/>
                          <a:ea typeface="Malgun Gothic" charset="0"/>
                        </a:rPr>
                        <a:t>용도</a:t>
                      </a:r>
                      <a:endParaRPr lang="ko-KR" altLang="en-US" sz="1000" dirty="0" smtClean="0" b="1">
                        <a:solidFill>
                          <a:schemeClr val="bg1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6350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0B4"/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Library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mariadb-java-client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2.3.0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 연결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P/L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Java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jdk1.8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개발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DBMS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MariaDB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10.3.10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시설정보, 게시판 글 저장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WAS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Tomcat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9.0.12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웹 서비스 제공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 b="1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OS</a:t>
                      </a:r>
                      <a:endParaRPr lang="ko-KR" altLang="en-US" sz="1000" dirty="0" smtClean="0" b="1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5715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CentOS7 7.5.1804 (Kernel: 3.10.0-862. 14. 4. el7. x86_64)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63500" marR="6350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3500" marR="57150" marT="3175" marB="635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그룹 20"/>
          <p:cNvGrpSpPr/>
          <p:nvPr/>
        </p:nvGrpSpPr>
        <p:grpSpPr>
          <a:xfrm rot="0">
            <a:off x="309880" y="1158875"/>
            <a:ext cx="2414905" cy="369570"/>
            <a:chOff x="309880" y="1158875"/>
            <a:chExt cx="2414905" cy="369570"/>
          </a:xfrm>
        </p:grpSpPr>
        <p:sp>
          <p:nvSpPr>
            <p:cNvPr id="18" name="도형 12"/>
            <p:cNvSpPr>
              <a:spLocks noChangeArrowheads="1" noGrp="1"/>
            </p:cNvSpPr>
            <p:nvPr/>
          </p:nvSpPr>
          <p:spPr>
            <a:xfrm rot="0">
              <a:off x="309880" y="1158875"/>
              <a:ext cx="128905" cy="351155"/>
            </a:xfrm>
            <a:prstGeom prst="rect"/>
            <a:solidFill>
              <a:schemeClr val="bg2">
                <a:lumMod val="5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ajor">
              <a:schemeClr val="lt1"/>
            </a:fontRef>
          </p:style>
          <p:txBody>
            <a:bodyPr wrap="square" lIns="91440" tIns="45720" rIns="91440" bIns="45720" vert="horz" anchor="ctr"/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3"/>
            <p:cNvSpPr txBox="1">
              <a:spLocks noChangeArrowheads="1" noGrp="1"/>
            </p:cNvSpPr>
            <p:nvPr/>
          </p:nvSpPr>
          <p:spPr>
            <a:xfrm rot="0">
              <a:off x="532130" y="1158875"/>
              <a:ext cx="2192655" cy="369570"/>
            </a:xfrm>
            <a:prstGeom prst="rect"/>
            <a:ln w="0">
              <a:noFill/>
              <a:prstDash/>
            </a:ln>
          </p:spPr>
          <p:txBody>
            <a:bodyPr wrap="square" lIns="89535" tIns="46355" rIns="89535" bIns="46355" vert="horz" anchor="t"/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dirty="0" smtClean="0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소프트웨어 스택</a:t>
              </a:r>
              <a:endParaRPr lang="ko-KR" altLang="en-US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 noGrp="1" noChangeArrowheads="1"/>
          </p:cNvSpPr>
          <p:nvPr/>
        </p:nvSpPr>
        <p:spPr>
          <a:xfrm>
            <a:off x="635" y="0"/>
            <a:ext cx="9150350" cy="731520"/>
          </a:xfrm>
          <a:prstGeom prst="rect">
            <a:avLst/>
          </a:prstGeom>
          <a:solidFill>
            <a:srgbClr val="0060B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Grp="1" noChangeArrowheads="1"/>
          </p:cNvSpPr>
          <p:nvPr/>
        </p:nvSpPr>
        <p:spPr>
          <a:xfrm>
            <a:off x="62865" y="127000"/>
            <a:ext cx="3430905" cy="46037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>
              <a:buFontTx/>
              <a:buNone/>
            </a:pPr>
            <a:r>
              <a:rPr lang="en-US" altLang="ko-KR" sz="2400" b="1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 개발 결과</a:t>
            </a:r>
          </a:p>
        </p:txBody>
      </p:sp>
      <p:pic>
        <p:nvPicPr>
          <p:cNvPr id="37" name="그림 1" descr="C:/Users/user/AppData/Roaming/PolarisOffice/ETemp/16020_15721880/fImage952986317185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80515" y="1623695"/>
            <a:ext cx="6021070" cy="3382645"/>
          </a:xfrm>
          <a:prstGeom prst="rect"/>
          <a:noFill/>
        </p:spPr>
      </p:pic>
      <p:grpSp>
        <p:nvGrpSpPr>
          <p:cNvPr id="45" name="그룹 45"/>
          <p:cNvGrpSpPr/>
          <p:nvPr/>
        </p:nvGrpSpPr>
        <p:grpSpPr>
          <a:xfrm rot="0">
            <a:off x="309880" y="1158875"/>
            <a:ext cx="2415540" cy="370205"/>
            <a:chOff x="309880" y="1158875"/>
            <a:chExt cx="2415540" cy="370205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229</Paragraphs>
  <Words>672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rooky1190</dc:creator>
  <cp:lastModifiedBy>rooky1190</cp:lastModifiedBy>
  <dc:title>짝짓기해듀오 </dc:title>
  <dcterms:modified xsi:type="dcterms:W3CDTF">2018-10-12T05:07:06Z</dcterms:modified>
</cp:coreProperties>
</file>