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  <p:sldMasterId id="214748387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99" r:id="rId4"/>
    <p:sldId id="257" r:id="rId5"/>
    <p:sldId id="301" r:id="rId6"/>
    <p:sldId id="302" r:id="rId7"/>
    <p:sldId id="258" r:id="rId8"/>
    <p:sldId id="259" r:id="rId9"/>
    <p:sldId id="266" r:id="rId10"/>
    <p:sldId id="275" r:id="rId11"/>
    <p:sldId id="276" r:id="rId12"/>
    <p:sldId id="277" r:id="rId13"/>
    <p:sldId id="283" r:id="rId14"/>
    <p:sldId id="285" r:id="rId15"/>
    <p:sldId id="263" r:id="rId16"/>
    <p:sldId id="280" r:id="rId17"/>
    <p:sldId id="278" r:id="rId18"/>
    <p:sldId id="279" r:id="rId19"/>
    <p:sldId id="290" r:id="rId20"/>
    <p:sldId id="291" r:id="rId21"/>
    <p:sldId id="303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247">
          <p15:clr>
            <a:srgbClr val="A4A3A4"/>
          </p15:clr>
        </p15:guide>
        <p15:guide id="5" orient="horz" pos="16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363636"/>
    <a:srgbClr val="2A2A2A"/>
    <a:srgbClr val="6EC1DF"/>
    <a:srgbClr val="E2794C"/>
    <a:srgbClr val="8EBE5A"/>
    <a:srgbClr val="EAE3D9"/>
    <a:srgbClr val="FCF4E9"/>
    <a:srgbClr val="947F02"/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799" autoAdjust="0"/>
  </p:normalViewPr>
  <p:slideViewPr>
    <p:cSldViewPr snapToObjects="1">
      <p:cViewPr varScale="1">
        <p:scale>
          <a:sx n="63" d="100"/>
          <a:sy n="63" d="100"/>
        </p:scale>
        <p:origin x="77" y="70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22" d="100"/>
          <a:sy n="122" d="100"/>
        </p:scale>
        <p:origin x="-5046" y="-114"/>
      </p:cViewPr>
      <p:guideLst>
        <p:guide orient="horz" pos="2880"/>
        <p:guide pos="2160"/>
        <p:guide orient="horz" pos="1618"/>
        <p:guide pos="247"/>
        <p:guide orient="horz" pos="16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12FC9-FEB2-4077-87CE-6A91ACFE3D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02339"/>
      </p:ext>
    </p:extLst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선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16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거리에 따른 만족도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거리는 너무 차이가 나서, 세분화 시켜서 보여준 것.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18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거리에 따른 만족도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거리는 너무 차이가 나서, 세분화 시켜서 보여준 것.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19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635" cy="34296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전처리 = sql + R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+ 세대원 수 , 연령, 성별, 지역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+ 연령별/성별 선호하는 맛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635" cy="34296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데이터를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연령별 구간, 성별,  =&gt;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배민 연령별 이용자 수 (( 서울인구중에서 우리 밥풀에 가입할 사람들을 뽑아내기 위해서 )) - 성별과/나이//맛 배민을 이용해서 의사결정 나무의 컨셉 - 엔트로피- 를 이용해서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데이터 비율맞춤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6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어떤 프로그램으로 이용해서 데이터 처리 했는지 설명,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635" cy="34296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연령별 구간, 성별,  =&gt;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배민 연령별 이용자 수 (( 서울인구중에서 우리 밥풀에 가입할 사람들을 뽑아내기 위해서 )) - 성별과/나이//맛 배민을 이용해서 의사결정 나무의 컨셉 - 엔트로피- 를 이용해서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데이터 비율맞춤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 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가입자수 - 만명 - 회원 분석 (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12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랜덤으로 판매 데이터 만들었음,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R을 이용해서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음식 데이터 거래내역 그래프.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13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어떤 프로그램 언어로 구현했는지 설명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매칭 알고리즘.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실제 데이터였으면, yes가 더 많았을텐데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200" b="0" strike="noStrike" cap="none" dirty="0">
                    <a:latin typeface="맑은 고딕" charset="0"/>
                    <a:ea typeface="맑은 고딕" charset="0"/>
                  </a:rPr>
                  <a:t>지금 이분화 되어있는 응답인데</a:t>
                </a: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15</a:t>
                </a:fld>
                <a:endParaRPr lang="en-US" altLang="ko-KR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ctrTitle"/>
          </p:nvPr>
        </p:nvSpPr>
        <p:spPr>
          <a:xfrm>
            <a:off x="978535" y="1046480"/>
            <a:ext cx="7132955" cy="9290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>
                <a:solidFill>
                  <a:srgbClr val="CE0025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Subtitle 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588260" y="2063750"/>
            <a:ext cx="394652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11/9/2018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273685"/>
            <a:ext cx="1972310" cy="435991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273685"/>
            <a:ext cx="5801360" cy="435991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4524" y="-826"/>
            <a:ext cx="9144000" cy="95157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11/9/2018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Subtitle 18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20675" y="1174750"/>
            <a:ext cx="4744720" cy="373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lvl1pPr>
          </a:lstStyle>
          <a:p>
            <a: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ko-KR" altLang="en-US" sz="1800" b="1" dirty="0">
                <a:solidFill>
                  <a:srgbClr val="262626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800" b="1" dirty="0">
                <a:solidFill>
                  <a:srgbClr val="262626"/>
                </a:solidFill>
                <a:latin typeface="Arial" charset="0"/>
                <a:ea typeface="Arial" charset="0"/>
              </a:rPr>
              <a:t>.</a:t>
            </a:r>
            <a:endParaRPr lang="ko-KR" altLang="en-US" sz="1800" b="1" dirty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Placeholder 19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03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77165" y="464185"/>
            <a:ext cx="2975610" cy="1420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6530" y="1957705"/>
            <a:ext cx="2981325" cy="2621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마 </a:t>
            </a:r>
            <a:r>
              <a:rPr lang="ko-KR" altLang="en-US" sz="11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스터</a:t>
            </a:r>
            <a:r>
              <a:rPr lang="ko-KR" alt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텍스트 스타일을 편집합니다</a:t>
            </a:r>
            <a:r>
              <a:rPr lang="en-US" altLang="ko-KR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Date Placeholder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11/9/2018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Footer Placeholder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3" name="Slide Number Placeholder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19572" y="1995686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CE0025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4400" dirty="0">
              <a:solidFill>
                <a:srgbClr val="CE00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11/9/2018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Footer Placeholder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5" name="Slide Number Placeholder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842010"/>
            <a:ext cx="6858635" cy="17913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2701290"/>
            <a:ext cx="6858635" cy="1242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3570" y="1282065"/>
            <a:ext cx="7887335" cy="2139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3570" y="3442335"/>
            <a:ext cx="7887335" cy="1125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9920" y="1261110"/>
            <a:ext cx="3868420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29920" y="1878330"/>
            <a:ext cx="3868420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2018-11-09</a:t>
            </a:fld>
            <a:endParaRPr lang="ko-KR" altLang="en-US" sz="1800" dirty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>
              <a:defRPr sz="900"/>
            </a:lvl1pPr>
          </a:lstStyle>
          <a:p>
            <a:pPr algn="ctr" defTabSz="508000"/>
            <a:r>
              <a:rPr lang="ko-KR" altLang="en-US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0" r:id="rId2"/>
    <p:sldLayoutId id="2147483831" r:id="rId3"/>
    <p:sldLayoutId id="214748383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strike="noStrike" cap="none" dirty="0"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2018-11-09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310" y="4011930"/>
            <a:ext cx="3167380" cy="7677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밥풀떼기</a:t>
            </a:r>
            <a:endParaRPr lang="ko-KR" altLang="en-US" sz="11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임승경 임강우 김리라 김지승</a:t>
            </a:r>
            <a:endParaRPr lang="ko-KR" altLang="en-US" sz="11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19455" y="941705"/>
            <a:ext cx="7722870" cy="10147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solidFill>
                  <a:srgbClr val="CE0025"/>
                </a:solidFill>
                <a:latin typeface="Arial" charset="0"/>
                <a:ea typeface="Arial" charset="0"/>
              </a:rPr>
              <a:t>BOB-POOL</a:t>
            </a:r>
            <a:endParaRPr lang="ko-KR" altLang="en-US" sz="6000" b="0" strike="noStrike" cap="none" dirty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795" y="2047875"/>
            <a:ext cx="734504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STRATEGY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4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39725" y="2167255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연령별 주문비율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가입자 분석 시각화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17951272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85" y="748665"/>
            <a:ext cx="5354320" cy="4258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39725" y="2106295"/>
            <a:ext cx="2987823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회원들의 </a:t>
            </a:r>
            <a:b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en-US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가구수 비율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가입자 분석 시각화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289702734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5" y="669290"/>
            <a:ext cx="5380990" cy="4295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>
            <a:spLocks/>
          </p:cNvSpPr>
          <p:nvPr/>
        </p:nvSpPr>
        <p:spPr>
          <a:xfrm>
            <a:off x="395605" y="62738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가입자 데이터 분석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395605" y="897255"/>
            <a:ext cx="8353425" cy="6000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23215" y="224155"/>
            <a:ext cx="84975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데이터 </a:t>
            </a:r>
            <a:endParaRPr lang="ko-KR" altLang="en-US" sz="1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136650" y="1058545"/>
          <a:ext cx="2049780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고객테이블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지역별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세대원수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고객 ID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고객 주소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877435" y="1564005"/>
          <a:ext cx="330136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1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판매 테이블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판매자 ID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구매자 ID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구매자와 판매자 사이의 거리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거래 된 음식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선호하는 음식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만족도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9" name="도형 38"/>
          <p:cNvCxnSpPr/>
          <p:nvPr/>
        </p:nvCxnSpPr>
        <p:spPr>
          <a:xfrm>
            <a:off x="2954020" y="1146810"/>
            <a:ext cx="1900555" cy="707390"/>
          </a:xfrm>
          <a:prstGeom prst="bentConnector3">
            <a:avLst>
              <a:gd name="adj1" fmla="val 49995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>
            <a:spLocks/>
          </p:cNvSpPr>
          <p:nvPr/>
        </p:nvSpPr>
        <p:spPr>
          <a:xfrm>
            <a:off x="395605" y="62738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판매 데이터 만들기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23215" y="224155"/>
            <a:ext cx="84975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판매 데이터</a:t>
            </a:r>
            <a:endParaRPr lang="ko-KR" altLang="en-US" sz="1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7" name="그림 36" descr="C:/Users/user/AppData/Roaming/PolarisOffice/ETemp/10252_20990784/fImage161491242854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61390"/>
            <a:ext cx="6416675" cy="4066539"/>
          </a:xfrm>
          <a:prstGeom prst="rect">
            <a:avLst/>
          </a:prstGeom>
          <a:noFill/>
        </p:spPr>
      </p:pic>
      <p:sp>
        <p:nvSpPr>
          <p:cNvPr id="38" name="도형 37"/>
          <p:cNvSpPr>
            <a:spLocks/>
          </p:cNvSpPr>
          <p:nvPr/>
        </p:nvSpPr>
        <p:spPr>
          <a:xfrm>
            <a:off x="4245891" y="1245198"/>
            <a:ext cx="591820" cy="275780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6300192" y="1245197"/>
            <a:ext cx="855980" cy="275780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>
            <a:spLocks/>
          </p:cNvSpPr>
          <p:nvPr/>
        </p:nvSpPr>
        <p:spPr>
          <a:xfrm>
            <a:off x="395605" y="62738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판매자와 구매자 매칭 해주기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23215" y="224155"/>
            <a:ext cx="84975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매칭</a:t>
            </a: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알고리즘</a:t>
            </a: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(</a:t>
            </a:r>
            <a:r>
              <a:rPr lang="ko-KR" altLang="en-US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시연</a:t>
            </a: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)</a:t>
            </a:r>
            <a:endParaRPr lang="ko-KR" altLang="en-US" sz="1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5FADA-ED67-438D-AD2A-AB886195B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7614"/>
            <a:ext cx="6881456" cy="32540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39725" y="2139702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기호에 따른 메뉴 주문</a:t>
            </a:r>
            <a:endParaRPr lang="ko-KR" altLang="en-US" sz="2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76530" y="1957705"/>
            <a:ext cx="2981960" cy="2622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데이터 전처리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697228323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95" y="743585"/>
            <a:ext cx="5077460" cy="4540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07022" y="2164715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기호/주문 </a:t>
            </a:r>
            <a:b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</a:br>
            <a: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만족도</a:t>
            </a:r>
            <a:endParaRPr lang="ko-KR" altLang="en-US" sz="2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76530" y="1957705"/>
            <a:ext cx="2981960" cy="2622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데이터 전처리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4207329446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45" y="687070"/>
            <a:ext cx="5638165" cy="4376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39725" y="2178367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거리별 거래</a:t>
            </a:r>
            <a:endParaRPr lang="ko-KR" altLang="en-US" sz="2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76530" y="1957705"/>
            <a:ext cx="2981960" cy="2622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데이터 전처리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1665545839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65" y="1155065"/>
            <a:ext cx="5091430" cy="3467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39725" y="2139702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판매 거래 수</a:t>
            </a:r>
            <a:endParaRPr lang="ko-KR" altLang="en-US" sz="2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76530" y="1957705"/>
            <a:ext cx="2981960" cy="2622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데이터 전처리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2465044815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40" y="826135"/>
            <a:ext cx="5710555" cy="3843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39725" y="2067694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거리별 만족도</a:t>
            </a:r>
            <a:endParaRPr lang="ko-KR" altLang="en-US" sz="2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76530" y="1957705"/>
            <a:ext cx="2981960" cy="2622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1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데이터 전처리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5618345629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20" y="705485"/>
            <a:ext cx="4435475" cy="4382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>
            <a:spLocks/>
          </p:cNvSpPr>
          <p:nvPr/>
        </p:nvSpPr>
        <p:spPr>
          <a:xfrm>
            <a:off x="395605" y="897255"/>
            <a:ext cx="8353425" cy="6000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845820" y="1895475"/>
            <a:ext cx="7715885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dirty="0">
                <a:solidFill>
                  <a:srgbClr val="CE0025"/>
                </a:solidFill>
                <a:latin typeface="Arial" charset="0"/>
                <a:ea typeface="Arial" charset="0"/>
              </a:rPr>
              <a:t>BOB-POOL</a:t>
            </a:r>
            <a:endParaRPr lang="ko-KR" altLang="en-US" sz="6000" b="1" strike="noStrike" cap="none" dirty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상자 23"/>
          <p:cNvSpPr txBox="1">
            <a:spLocks/>
          </p:cNvSpPr>
          <p:nvPr/>
        </p:nvSpPr>
        <p:spPr>
          <a:xfrm>
            <a:off x="479425" y="285750"/>
            <a:ext cx="2244090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프로젝트 환경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395605" y="62738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405765" y="290830"/>
            <a:ext cx="3325495" cy="31686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제한 및 보완사항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575C3-0DB6-447D-8DB3-4DD479A988AD}"/>
              </a:ext>
            </a:extLst>
          </p:cNvPr>
          <p:cNvSpPr txBox="1"/>
          <p:nvPr/>
        </p:nvSpPr>
        <p:spPr>
          <a:xfrm>
            <a:off x="448601" y="1779662"/>
            <a:ext cx="8568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유효한 데이터의 부족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가데이터를 사용으로 분석의 정확도가 떨어짐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하둡</a:t>
            </a:r>
            <a:r>
              <a:rPr lang="ko-KR" altLang="en-US" dirty="0"/>
              <a:t> 구성 실패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서비스 제공 어플리케이션 제작 기간 부족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37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9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ctrTitle"/>
          </p:nvPr>
        </p:nvSpPr>
        <p:spPr>
          <a:xfrm>
            <a:off x="656590" y="215265"/>
            <a:ext cx="6767195" cy="4794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밥풀</a:t>
            </a:r>
            <a:endParaRPr lang="ko-KR" altLang="en-US" sz="36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>
            <a:off x="3883660" y="1194435"/>
            <a:ext cx="1378585" cy="13785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BB172F"/>
                </a:solidFill>
                <a:latin typeface="Arial" charset="0"/>
                <a:ea typeface="Arial" charset="0"/>
              </a:rPr>
              <a:t>음식</a:t>
            </a:r>
            <a:endParaRPr lang="ko-KR" altLang="en-US" sz="1200" b="1" strike="noStrike" cap="none" dirty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91865" y="4074795"/>
            <a:ext cx="2160905" cy="635"/>
          </a:xfrm>
          <a:prstGeom prst="straightConnector1">
            <a:avLst/>
          </a:prstGeom>
          <a:ln w="12700" cap="flat" cmpd="sng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97835" y="2221865"/>
            <a:ext cx="857250" cy="1160145"/>
          </a:xfrm>
          <a:prstGeom prst="straightConnector1">
            <a:avLst/>
          </a:prstGeom>
          <a:ln w="12700" cap="flat" cmpd="sng"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51450" y="2322195"/>
            <a:ext cx="1041400" cy="1190625"/>
          </a:xfrm>
          <a:prstGeom prst="straightConnector1">
            <a:avLst/>
          </a:prstGeom>
          <a:ln w="12700" cap="flat" cmpd="sng"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8" name="TextBox 17"/>
          <p:cNvSpPr txBox="1">
            <a:spLocks noGrp="1" noChangeArrowheads="1"/>
          </p:cNvSpPr>
          <p:nvPr/>
        </p:nvSpPr>
        <p:spPr>
          <a:xfrm>
            <a:off x="2489835" y="2778760"/>
            <a:ext cx="1873250" cy="2768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남은음식</a:t>
            </a:r>
            <a:endParaRPr lang="ko-KR" altLang="en-US" sz="12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631565" y="4147185"/>
            <a:ext cx="18732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밥풀</a:t>
            </a:r>
            <a:endParaRPr lang="ko-KR" altLang="en-US" sz="1800" b="1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>
            <a:spLocks noGrp="1" noChangeArrowheads="1"/>
          </p:cNvSpPr>
          <p:nvPr/>
        </p:nvSpPr>
        <p:spPr>
          <a:xfrm>
            <a:off x="5003800" y="2778760"/>
            <a:ext cx="1873250" cy="2768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먹고싶은음식</a:t>
            </a:r>
            <a:endParaRPr lang="ko-KR" altLang="en-US" sz="12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타원 23"/>
          <p:cNvSpPr>
            <a:spLocks noGrp="1" noChangeArrowheads="1"/>
          </p:cNvSpPr>
          <p:nvPr/>
        </p:nvSpPr>
        <p:spPr>
          <a:xfrm>
            <a:off x="2042795" y="3354705"/>
            <a:ext cx="1378585" cy="13785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BB172F"/>
                </a:solidFill>
                <a:latin typeface="Arial" charset="0"/>
                <a:ea typeface="Arial" charset="0"/>
              </a:rPr>
              <a:t>판매자</a:t>
            </a:r>
            <a:endParaRPr lang="ko-KR" altLang="en-US" sz="1200" b="1" strike="noStrike" cap="none" dirty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>
            <a:off x="5706110" y="3354705"/>
            <a:ext cx="1378585" cy="13785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45720" rIns="36195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BB172F"/>
                </a:solidFill>
                <a:latin typeface="Arial" charset="0"/>
                <a:ea typeface="Arial" charset="0"/>
              </a:rPr>
              <a:t>소비자</a:t>
            </a:r>
            <a:endParaRPr lang="ko-KR" altLang="en-US" sz="1200" b="1" strike="noStrike" cap="none" dirty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  <p:pic>
        <p:nvPicPr>
          <p:cNvPr id="26" name="그림 25" descr="C:/Users/user/AppData/Roaming/PolarisOffice/ETemp/10252_20990784/fImage165363159358.em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40" y="1049655"/>
            <a:ext cx="2000885" cy="1677035"/>
          </a:xfrm>
          <a:prstGeom prst="rect">
            <a:avLst/>
          </a:prstGeom>
          <a:noFill/>
        </p:spPr>
      </p:pic>
      <p:pic>
        <p:nvPicPr>
          <p:cNvPr id="27" name="그림 26" descr="C:/Users/user/AppData/Roaming/PolarisOffice/ETemp/10252_20990784/fImage122683166962.em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25" y="3070225"/>
            <a:ext cx="1981835" cy="1819910"/>
          </a:xfrm>
          <a:prstGeom prst="rect">
            <a:avLst/>
          </a:prstGeom>
          <a:noFill/>
        </p:spPr>
      </p:pic>
      <p:pic>
        <p:nvPicPr>
          <p:cNvPr id="28" name="그림 27" descr="C:/Users/user/AppData/Roaming/PolarisOffice/ETemp/10252_20990784/fImage338003174464.em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15" y="3141980"/>
            <a:ext cx="2058035" cy="16770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2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user/AppData/Roaming/PolarisOffice/ETemp/10252_20990784/fImage1172961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8605" y="1905000"/>
            <a:ext cx="930909" cy="930909"/>
          </a:xfrm>
          <a:prstGeom prst="rect">
            <a:avLst/>
          </a:prstGeom>
          <a:noFill/>
        </p:spPr>
      </p:pic>
      <p:pic>
        <p:nvPicPr>
          <p:cNvPr id="7" name="그림 6" descr="C:/Users/user/AppData/Roaming/PolarisOffice/ETemp/10252_20990784/fImage19910614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6110" y="1905000"/>
            <a:ext cx="1021715" cy="1021715"/>
          </a:xfrm>
          <a:prstGeom prst="rect">
            <a:avLst/>
          </a:prstGeom>
          <a:noFill/>
        </p:spPr>
      </p:pic>
      <p:pic>
        <p:nvPicPr>
          <p:cNvPr id="9" name="그림 8" descr="C:/Users/user/AppData/Roaming/PolarisOffice/ETemp/10252_20990784/fImage6148615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5055" y="1859280"/>
            <a:ext cx="1021715" cy="1021715"/>
          </a:xfrm>
          <a:prstGeom prst="rect">
            <a:avLst/>
          </a:prstGeom>
          <a:noFill/>
        </p:spPr>
      </p:pic>
      <p:pic>
        <p:nvPicPr>
          <p:cNvPr id="11" name="그림 10" descr="C:/Users/user/AppData/Roaming/PolarisOffice/ETemp/10252_20990784/fImage25329616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7290" y="1905000"/>
            <a:ext cx="934720" cy="934720"/>
          </a:xfrm>
          <a:prstGeom prst="rect">
            <a:avLst/>
          </a:prstGeom>
          <a:noFill/>
        </p:spPr>
      </p:pic>
      <p:pic>
        <p:nvPicPr>
          <p:cNvPr id="13" name="그림 12" descr="C:/Users/user/AppData/Roaming/PolarisOffice/ETemp/10252_20990784/fImage9538617996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 flipH="1">
            <a:off x="697230" y="1905000"/>
            <a:ext cx="1052195" cy="1052195"/>
          </a:xfrm>
          <a:prstGeom prst="rect">
            <a:avLst/>
          </a:prstGeom>
          <a:noFill/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299085" y="3089275"/>
            <a:ext cx="1625600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데이터 생성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225040" y="3089275"/>
            <a:ext cx="1624965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전처리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3731260" y="3089275"/>
            <a:ext cx="1624965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데이터 적재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5404485" y="3089275"/>
            <a:ext cx="1624965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데이터 분석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7122795" y="3089275"/>
            <a:ext cx="1625600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시각화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542290" y="3342640"/>
            <a:ext cx="1363345" cy="1061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고객정보 데이터 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음식 데이터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판매 데이터 등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2274570" y="3366135"/>
            <a:ext cx="1363345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결측,이상치 제거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필터링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위도경도 계산 등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3947795" y="3343275"/>
            <a:ext cx="1363345" cy="831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Oracle 12c RDBMS 사용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하둡 실패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5706110" y="3529330"/>
            <a:ext cx="1363345" cy="6464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상관관계분석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경향성분석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최적데이터찾기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7538085" y="3342640"/>
            <a:ext cx="1362710" cy="6464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파이썬/R/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PowerBI 사용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479425" y="285750"/>
            <a:ext cx="2244090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프로젝트 환경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395605" y="62738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405765" y="290830"/>
            <a:ext cx="3325495" cy="31686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프로젝트 환경</a:t>
            </a:r>
            <a:endParaRPr lang="ko-KR" altLang="en-US" sz="11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상자 23"/>
          <p:cNvSpPr txBox="1">
            <a:spLocks/>
          </p:cNvSpPr>
          <p:nvPr/>
        </p:nvSpPr>
        <p:spPr>
          <a:xfrm>
            <a:off x="479425" y="285750"/>
            <a:ext cx="2244090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b="0" strike="noStrike" cap="none" dirty="0">
                <a:latin typeface="맑은 고딕" charset="0"/>
                <a:ea typeface="맑은 고딕" charset="0"/>
              </a:rPr>
              <a:t>프로젝트 환경</a:t>
            </a:r>
            <a:endParaRPr lang="ko-KR" altLang="en-US" sz="135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395605" y="62738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405765" y="290830"/>
            <a:ext cx="3325495" cy="31686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전체데이터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38F81-5330-49B4-B55E-BE2222D6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0" y="1022066"/>
            <a:ext cx="9144000" cy="38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 noGrp="1" noChangeArrowheads="1"/>
          </p:cNvSpPr>
          <p:nvPr/>
        </p:nvSpPr>
        <p:spPr>
          <a:xfrm>
            <a:off x="-5080" y="0"/>
            <a:ext cx="3348990" cy="27114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가입자 분석</a:t>
            </a:r>
            <a:endParaRPr lang="ko-KR" altLang="en-US" sz="11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791579" y="2496820"/>
            <a:ext cx="532892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성별</a:t>
            </a:r>
            <a:endParaRPr lang="ko-KR" altLang="en-US" sz="1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나이</a:t>
            </a:r>
            <a:endParaRPr lang="ko-KR" altLang="en-US" sz="1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선호하는 맛</a:t>
            </a:r>
            <a:endParaRPr lang="ko-KR" altLang="en-US" sz="1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831" y="1707654"/>
            <a:ext cx="2988310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가입자 분석</a:t>
            </a:r>
            <a:endParaRPr lang="ko-KR" altLang="en-US" sz="2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>
            <a:off x="5977890" y="462915"/>
            <a:ext cx="1379220" cy="1332865"/>
          </a:xfrm>
          <a:prstGeom prst="ellipse">
            <a:avLst/>
          </a:prstGeom>
          <a:solidFill>
            <a:srgbClr val="8EBE5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전체 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데이터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50890" y="3867785"/>
            <a:ext cx="796925" cy="796925"/>
          </a:xfrm>
          <a:prstGeom prst="ellipse">
            <a:avLst/>
          </a:prstGeom>
          <a:solidFill>
            <a:srgbClr val="E2794C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27620" y="3867785"/>
            <a:ext cx="796925" cy="796925"/>
          </a:xfrm>
          <a:prstGeom prst="ellipse">
            <a:avLst/>
          </a:prstGeom>
          <a:solidFill>
            <a:srgbClr val="E2794C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32370" y="2432050"/>
            <a:ext cx="987425" cy="987425"/>
          </a:xfrm>
          <a:prstGeom prst="ellipse">
            <a:avLst/>
          </a:prstGeom>
          <a:solidFill>
            <a:srgbClr val="6EC1DF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외식 X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>
            <a:off x="4790440" y="2432050"/>
            <a:ext cx="987425" cy="987425"/>
          </a:xfrm>
          <a:prstGeom prst="ellipse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외식 O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49370" y="3867785"/>
            <a:ext cx="796925" cy="796925"/>
          </a:xfrm>
          <a:prstGeom prst="ellipse">
            <a:avLst/>
          </a:prstGeom>
          <a:solidFill>
            <a:srgbClr val="E2794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배민 이용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26" name="꺾인 연결선 25"/>
          <p:cNvCxnSpPr>
            <a:stCxn id="17" idx="4"/>
            <a:endCxn id="21" idx="0"/>
          </p:cNvCxnSpPr>
          <p:nvPr/>
        </p:nvCxnSpPr>
        <p:spPr>
          <a:xfrm rot="16200000" flipH="1">
            <a:off x="7028180" y="1433830"/>
            <a:ext cx="637540" cy="1359535"/>
          </a:xfrm>
          <a:prstGeom prst="bentConnector3">
            <a:avLst>
              <a:gd name="adj1" fmla="val 49954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1" idx="4"/>
            <a:endCxn id="20" idx="0"/>
          </p:cNvCxnSpPr>
          <p:nvPr/>
        </p:nvCxnSpPr>
        <p:spPr>
          <a:xfrm rot="5400000">
            <a:off x="7801610" y="3643630"/>
            <a:ext cx="448945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4"/>
            <a:endCxn id="19" idx="0"/>
          </p:cNvCxnSpPr>
          <p:nvPr/>
        </p:nvCxnSpPr>
        <p:spPr>
          <a:xfrm rot="16200000" flipH="1">
            <a:off x="5542280" y="3160395"/>
            <a:ext cx="449580" cy="965835"/>
          </a:xfrm>
          <a:prstGeom prst="bentConnector3">
            <a:avLst>
              <a:gd name="adj1" fmla="val 49926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5400000">
            <a:off x="5657215" y="1421765"/>
            <a:ext cx="637540" cy="1383665"/>
          </a:xfrm>
          <a:prstGeom prst="bentConnector3">
            <a:avLst>
              <a:gd name="adj1" fmla="val 50051"/>
            </a:avLst>
          </a:prstGeom>
          <a:ln w="571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2" idx="4"/>
            <a:endCxn id="25" idx="0"/>
          </p:cNvCxnSpPr>
          <p:nvPr/>
        </p:nvCxnSpPr>
        <p:spPr>
          <a:xfrm rot="5400000">
            <a:off x="4541520" y="3124835"/>
            <a:ext cx="449580" cy="1036955"/>
          </a:xfrm>
          <a:prstGeom prst="bentConnector3">
            <a:avLst>
              <a:gd name="adj1" fmla="val 50065"/>
            </a:avLst>
          </a:prstGeom>
          <a:ln w="571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3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95605" y="62738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고객데이터 처리 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605" y="897255"/>
            <a:ext cx="8353425" cy="600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215" y="224155"/>
            <a:ext cx="849757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데이터</a:t>
            </a:r>
            <a:endParaRPr lang="ko-KR" altLang="en-US" sz="1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204490-4CF7-436C-9F0F-40CD03F6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58" y="1063707"/>
            <a:ext cx="5493531" cy="38252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30754B-39CB-48E1-8FB1-78514710E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807693"/>
            <a:ext cx="3190264" cy="21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45869" y="2150745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고객성비율</a:t>
            </a:r>
            <a:endParaRPr lang="ko-KR" altLang="en-US" sz="28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가입자 분석 시각화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12222270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65" y="813435"/>
            <a:ext cx="5652770" cy="409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88245" y="2121852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회원 데이터 중</a:t>
            </a:r>
            <a:br>
              <a:rPr lang="en-US" altLang="ko-KR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en-US" sz="28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성별 별 선호음식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339725" y="332740"/>
            <a:ext cx="4427220" cy="270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가입자 분석 시각화</a:t>
            </a:r>
            <a:endParaRPr lang="ko-KR" altLang="en-US" sz="1100" b="0" strike="noStrike" cap="none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 descr="C:/Users/user/AppData/Roaming/PolarisOffice/ETemp/10252_20990784/fImage23551271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685800"/>
            <a:ext cx="5559425" cy="42932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Pages>30</Pages>
  <Words>371</Words>
  <Characters>0</Characters>
  <Application>Microsoft Office PowerPoint</Application>
  <DocSecurity>0</DocSecurity>
  <PresentationFormat>화면 슬라이드 쇼(16:9)</PresentationFormat>
  <Lines>0</Lines>
  <Paragraphs>142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Times New Roman</vt:lpstr>
      <vt:lpstr>Wingdings</vt:lpstr>
      <vt:lpstr>오피스 테마</vt:lpstr>
      <vt:lpstr>Office theme</vt:lpstr>
      <vt:lpstr>PowerPoint 프레젠테이션</vt:lpstr>
      <vt:lpstr>PowerPoint 프레젠테이션</vt:lpstr>
      <vt:lpstr>밥풀</vt:lpstr>
      <vt:lpstr>PowerPoint 프레젠테이션</vt:lpstr>
      <vt:lpstr>PowerPoint 프레젠테이션</vt:lpstr>
      <vt:lpstr>PowerPoint 프레젠테이션</vt:lpstr>
      <vt:lpstr>PowerPoint 프레젠테이션</vt:lpstr>
      <vt:lpstr>고객성비율</vt:lpstr>
      <vt:lpstr>회원 데이터 중 성별 별 선호음식</vt:lpstr>
      <vt:lpstr>연령별 주문비율</vt:lpstr>
      <vt:lpstr>회원들의  가구수 비율</vt:lpstr>
      <vt:lpstr>PowerPoint 프레젠테이션</vt:lpstr>
      <vt:lpstr>PowerPoint 프레젠테이션</vt:lpstr>
      <vt:lpstr>PowerPoint 프레젠테이션</vt:lpstr>
      <vt:lpstr>기호에 따른 메뉴 주문</vt:lpstr>
      <vt:lpstr>기호/주문  만족도</vt:lpstr>
      <vt:lpstr>거리별 거래</vt:lpstr>
      <vt:lpstr>판매 거래 수</vt:lpstr>
      <vt:lpstr>거리별 만족도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9</cp:revision>
  <dcterms:modified xsi:type="dcterms:W3CDTF">2018-11-09T08:31:47Z</dcterms:modified>
</cp:coreProperties>
</file>