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9" r:id="rId2"/>
    <p:sldId id="631" r:id="rId3"/>
    <p:sldId id="632" r:id="rId4"/>
    <p:sldId id="634" r:id="rId5"/>
    <p:sldId id="633" r:id="rId6"/>
    <p:sldId id="635" r:id="rId7"/>
    <p:sldId id="615" r:id="rId8"/>
    <p:sldId id="605" r:id="rId9"/>
    <p:sldId id="625" r:id="rId10"/>
    <p:sldId id="608" r:id="rId11"/>
    <p:sldId id="627" r:id="rId12"/>
    <p:sldId id="616" r:id="rId13"/>
    <p:sldId id="626" r:id="rId14"/>
    <p:sldId id="610" r:id="rId15"/>
    <p:sldId id="629" r:id="rId16"/>
    <p:sldId id="624" r:id="rId17"/>
    <p:sldId id="628" r:id="rId18"/>
    <p:sldId id="630" r:id="rId19"/>
    <p:sldId id="612" r:id="rId20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7" userDrawn="1">
          <p15:clr>
            <a:srgbClr val="A4A3A4"/>
          </p15:clr>
        </p15:guide>
        <p15:guide id="2" pos="312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9FF"/>
    <a:srgbClr val="FFCCCC"/>
    <a:srgbClr val="FF99CC"/>
    <a:srgbClr val="E7260F"/>
    <a:srgbClr val="FFFFCC"/>
    <a:srgbClr val="FFFF99"/>
    <a:srgbClr val="9DAFF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427" y="91"/>
      </p:cViewPr>
      <p:guideLst>
        <p:guide orient="horz" pos="40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9" d="100"/>
          <a:sy n="39" d="100"/>
        </p:scale>
        <p:origin x="-1402" y="-102"/>
      </p:cViewPr>
      <p:guideLst>
        <p:guide orient="horz" pos="2197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defTabSz="901323" eaLnBrk="0" latinLnBrk="0" hangingPunct="0">
              <a:defRPr sz="1000" i="1">
                <a:latin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99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algn="r" defTabSz="901323" eaLnBrk="0" latinLnBrk="0" hangingPunct="0">
              <a:defRPr sz="1000" i="1">
                <a:latin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9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799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algn="r"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189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b" anchorCtr="0" compatLnSpc="1">
            <a:prstTxWarp prst="textNoShape">
              <a:avLst/>
            </a:prstTxWarp>
          </a:bodyPr>
          <a:lstStyle>
            <a:lvl1pPr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799" y="9451189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b" anchorCtr="0" compatLnSpc="1">
            <a:prstTxWarp prst="textNoShape">
              <a:avLst/>
            </a:prstTxWarp>
          </a:bodyPr>
          <a:lstStyle>
            <a:lvl1pPr algn="r" defTabSz="749487" eaLnBrk="1" latinLnBrk="0" hangingPunct="1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2A5210-1BF0-4D99-8E72-82A3D87DBF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23" y="4720777"/>
            <a:ext cx="4985831" cy="390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1" tIns="46843" rIns="92071" bIns="468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Body Text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017415" y="9454401"/>
            <a:ext cx="764474" cy="25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225" tIns="45227" rIns="87225" bIns="45227">
            <a:spAutoFit/>
          </a:bodyPr>
          <a:lstStyle>
            <a:lvl1pPr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1pPr>
            <a:lvl2pPr marL="742950" indent="-28575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mtClean="0">
                <a:latin typeface="Arial" panose="020B0604020202020204" pitchFamily="34" charset="0"/>
              </a:rPr>
              <a:t>Page </a:t>
            </a:r>
            <a:fld id="{1CC2A2D0-5AF0-44BC-A1DD-FB9D70A9A76C}" type="slidenum">
              <a:rPr lang="en-US" altLang="ko-KR" smtClean="0">
                <a:latin typeface="Arial" panose="020B0604020202020204" pitchFamily="34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ko-KR" smtClean="0">
              <a:latin typeface="Arial" panose="020B0604020202020204" pitchFamily="34" charset="0"/>
            </a:endParaRPr>
          </a:p>
        </p:txBody>
      </p:sp>
      <p:sp>
        <p:nvSpPr>
          <p:cNvPr id="3080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7413" y="865188"/>
            <a:ext cx="5021262" cy="3478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694279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49263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00113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49375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798638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04850" y="765175"/>
            <a:ext cx="8389938" cy="2211388"/>
            <a:chOff x="478" y="1056"/>
            <a:chExt cx="5285" cy="1393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ltGray">
            <a:xfrm>
              <a:off x="483" y="1057"/>
              <a:ext cx="5272" cy="1391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 smtClean="0">
                <a:latin typeface="돋움" panose="020B0600000101010101" pitchFamily="50" charset="-127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478" y="1056"/>
              <a:ext cx="5273" cy="1393"/>
            </a:xfrm>
            <a:custGeom>
              <a:avLst/>
              <a:gdLst>
                <a:gd name="T0" fmla="*/ 5272 w 5273"/>
                <a:gd name="T1" fmla="*/ 0 h 1393"/>
                <a:gd name="T2" fmla="*/ 0 w 5273"/>
                <a:gd name="T3" fmla="*/ 0 h 1393"/>
                <a:gd name="T4" fmla="*/ 0 w 5273"/>
                <a:gd name="T5" fmla="*/ 1392 h 13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73" h="1393">
                  <a:moveTo>
                    <a:pt x="5272" y="0"/>
                  </a:moveTo>
                  <a:lnTo>
                    <a:pt x="0" y="0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490" y="1056"/>
              <a:ext cx="5273" cy="1393"/>
            </a:xfrm>
            <a:custGeom>
              <a:avLst/>
              <a:gdLst>
                <a:gd name="T0" fmla="*/ 5272 w 5273"/>
                <a:gd name="T1" fmla="*/ 0 h 1393"/>
                <a:gd name="T2" fmla="*/ 5272 w 5273"/>
                <a:gd name="T3" fmla="*/ 1392 h 1393"/>
                <a:gd name="T4" fmla="*/ 0 w 5273"/>
                <a:gd name="T5" fmla="*/ 1392 h 13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73" h="1393">
                  <a:moveTo>
                    <a:pt x="5272" y="0"/>
                  </a:moveTo>
                  <a:lnTo>
                    <a:pt x="5272" y="1392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704850" y="6021388"/>
            <a:ext cx="8383588" cy="153987"/>
            <a:chOff x="480" y="3744"/>
            <a:chExt cx="5281" cy="97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480" y="3744"/>
              <a:ext cx="5280" cy="96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 smtClean="0">
                <a:latin typeface="돋움" panose="020B0600000101010101" pitchFamily="50" charset="-127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480" y="3744"/>
              <a:ext cx="5281" cy="97"/>
            </a:xfrm>
            <a:custGeom>
              <a:avLst/>
              <a:gdLst>
                <a:gd name="T0" fmla="*/ 5280 w 5281"/>
                <a:gd name="T1" fmla="*/ 0 h 97"/>
                <a:gd name="T2" fmla="*/ 0 w 5281"/>
                <a:gd name="T3" fmla="*/ 0 h 97"/>
                <a:gd name="T4" fmla="*/ 0 w 5281"/>
                <a:gd name="T5" fmla="*/ 96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1" h="97">
                  <a:moveTo>
                    <a:pt x="5280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ltGray">
            <a:xfrm>
              <a:off x="480" y="3744"/>
              <a:ext cx="5281" cy="97"/>
            </a:xfrm>
            <a:custGeom>
              <a:avLst/>
              <a:gdLst>
                <a:gd name="T0" fmla="*/ 5280 w 5281"/>
                <a:gd name="T1" fmla="*/ 0 h 97"/>
                <a:gd name="T2" fmla="*/ 5280 w 5281"/>
                <a:gd name="T3" fmla="*/ 96 h 97"/>
                <a:gd name="T4" fmla="*/ 0 w 5281"/>
                <a:gd name="T5" fmla="*/ 96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1" h="97">
                  <a:moveTo>
                    <a:pt x="5280" y="0"/>
                  </a:moveTo>
                  <a:lnTo>
                    <a:pt x="5280" y="96"/>
                  </a:lnTo>
                  <a:lnTo>
                    <a:pt x="0" y="96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863600" y="1281113"/>
            <a:ext cx="153988" cy="1752600"/>
            <a:chOff x="578" y="1200"/>
            <a:chExt cx="97" cy="1104"/>
          </a:xfrm>
        </p:grpSpPr>
        <p:sp useBgFill="1">
          <p:nvSpPr>
            <p:cNvPr id="13" name="Rectangle 11"/>
            <p:cNvSpPr>
              <a:spLocks noChangeArrowheads="1"/>
            </p:cNvSpPr>
            <p:nvPr/>
          </p:nvSpPr>
          <p:spPr bwMode="ltGray">
            <a:xfrm>
              <a:off x="578" y="1201"/>
              <a:ext cx="96" cy="1103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 smtClean="0">
                <a:latin typeface="돋움" panose="020B0600000101010101" pitchFamily="50" charset="-127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ltGray">
            <a:xfrm>
              <a:off x="578" y="1200"/>
              <a:ext cx="97" cy="1104"/>
            </a:xfrm>
            <a:custGeom>
              <a:avLst/>
              <a:gdLst>
                <a:gd name="T0" fmla="*/ 0 w 97"/>
                <a:gd name="T1" fmla="*/ 1103 h 1104"/>
                <a:gd name="T2" fmla="*/ 96 w 97"/>
                <a:gd name="T3" fmla="*/ 1103 h 1104"/>
                <a:gd name="T4" fmla="*/ 96 w 97"/>
                <a:gd name="T5" fmla="*/ 0 h 1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" h="1104">
                  <a:moveTo>
                    <a:pt x="0" y="1103"/>
                  </a:moveTo>
                  <a:lnTo>
                    <a:pt x="96" y="1103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ltGray">
            <a:xfrm>
              <a:off x="578" y="1200"/>
              <a:ext cx="97" cy="1104"/>
            </a:xfrm>
            <a:custGeom>
              <a:avLst/>
              <a:gdLst>
                <a:gd name="T0" fmla="*/ 0 w 97"/>
                <a:gd name="T1" fmla="*/ 1103 h 1104"/>
                <a:gd name="T2" fmla="*/ 0 w 97"/>
                <a:gd name="T3" fmla="*/ 0 h 1104"/>
                <a:gd name="T4" fmla="*/ 96 w 97"/>
                <a:gd name="T5" fmla="*/ 0 h 1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" h="1104">
                  <a:moveTo>
                    <a:pt x="0" y="1103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1905000"/>
            <a:ext cx="7772400" cy="838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유형 편집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76400" y="3429000"/>
            <a:ext cx="6629400" cy="2743200"/>
          </a:xfrm>
        </p:spPr>
        <p:txBody>
          <a:bodyPr anchor="ctr"/>
          <a:lstStyle>
            <a:lvl1pPr marL="0" indent="0">
              <a:lnSpc>
                <a:spcPct val="80000"/>
              </a:lnSpc>
              <a:buFont typeface="Monotype Sorts" pitchFamily="2" charset="2"/>
              <a:buNone/>
              <a:defRPr b="0"/>
            </a:lvl1pPr>
          </a:lstStyle>
          <a:p>
            <a:endParaRPr lang="ko-KR" altLang="ko-KR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762000" y="6324600"/>
            <a:ext cx="1905000" cy="457200"/>
          </a:xfrm>
        </p:spPr>
        <p:txBody>
          <a:bodyPr/>
          <a:lstStyle>
            <a:lvl1pPr defTabSz="914400" eaLnBrk="0" hangingPunct="0">
              <a:defRPr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24600"/>
            <a:ext cx="2895600" cy="457200"/>
          </a:xfrm>
        </p:spPr>
        <p:txBody>
          <a:bodyPr/>
          <a:lstStyle>
            <a:lvl1pPr defTabSz="914400" eaLnBrk="0" hangingPunct="0">
              <a:defRPr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003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850" y="157397"/>
            <a:ext cx="8496300" cy="56962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84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latinLnBrk="0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0328C5CF-5986-4B52-AC62-458825EDA3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00113"/>
            <a:ext cx="8534400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 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 flipH="1">
            <a:off x="304800" y="6324600"/>
            <a:ext cx="922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704850" y="768350"/>
            <a:ext cx="7772400" cy="0"/>
          </a:xfrm>
          <a:prstGeom prst="line">
            <a:avLst/>
          </a:prstGeom>
          <a:noFill/>
          <a:ln w="47625" cmpd="thickThin">
            <a:solidFill>
              <a:srgbClr val="114FF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157163"/>
            <a:ext cx="84963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669925" y="6376988"/>
            <a:ext cx="946150" cy="366712"/>
            <a:chOff x="422" y="4017"/>
            <a:chExt cx="596" cy="231"/>
          </a:xfrm>
        </p:grpSpPr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422" y="401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latinLnBrk="0">
                <a:defRPr/>
              </a:pPr>
              <a:endParaRPr lang="ko-KR" altLang="ko-KR" sz="1800" b="1" smtClean="0">
                <a:latin typeface="Arial" panose="020B0604020202020204" pitchFamily="34" charset="0"/>
              </a:endParaRPr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902" y="4031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latinLnBrk="0">
                <a:defRPr/>
              </a:pPr>
              <a:endParaRPr lang="ko-KR" altLang="ko-KR" sz="1600" b="1" smtClean="0">
                <a:latin typeface="돋움" panose="020B0600000101010101" pitchFamily="50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3" r:id="rId2"/>
  </p:sldLayoutIdLst>
  <p:hf hdr="0" ftr="0" dt="0"/>
  <p:txStyles>
    <p:titleStyle>
      <a:lvl1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+mj-lt"/>
          <a:ea typeface="+mj-ea"/>
          <a:cs typeface="+mj-cs"/>
        </a:defRPr>
      </a:lvl1pPr>
      <a:lvl2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2pPr>
      <a:lvl3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3pPr>
      <a:lvl4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4pPr>
      <a:lvl5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5pPr>
      <a:lvl6pPr marL="4572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6pPr>
      <a:lvl7pPr marL="9144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7pPr>
      <a:lvl8pPr marL="13716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8pPr>
      <a:lvl9pPr marL="18288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9pPr>
    </p:titleStyle>
    <p:bodyStyle>
      <a:lvl1pPr marL="285750" indent="-28575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chemeClr val="tx2"/>
        </a:buClr>
        <a:buSzPct val="75000"/>
        <a:buFont typeface="Monotype Sorts" pitchFamily="2" charset="2"/>
        <a:buChar char="q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100000"/>
        <a:buFont typeface="바탕체" pitchFamily="17" charset="-127"/>
        <a:buChar char="-"/>
        <a:defRPr kumimoji="1" sz="1600">
          <a:solidFill>
            <a:schemeClr val="tx1"/>
          </a:solidFill>
          <a:latin typeface="+mn-lt"/>
          <a:ea typeface="바탕체" pitchFamily="17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tx2"/>
        </a:buClr>
        <a:buSzPct val="60000"/>
        <a:buFont typeface="Monotype Sorts" pitchFamily="2" charset="2"/>
        <a:buChar char="u"/>
        <a:defRPr kumimoji="1" sz="1400">
          <a:solidFill>
            <a:schemeClr val="tx1"/>
          </a:solidFill>
          <a:latin typeface="+mn-lt"/>
          <a:ea typeface="바탕체" pitchFamily="17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anose="02030609000101010101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anose="02030609000101010101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6pPr>
      <a:lvl7pPr marL="29146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7pPr>
      <a:lvl8pPr marL="33718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8pPr>
      <a:lvl9pPr marL="38290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5952" y="1019569"/>
            <a:ext cx="7772400" cy="1818728"/>
          </a:xfrm>
          <a:noFill/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en-US" altLang="ko-KR" b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MES</a:t>
            </a:r>
            <a: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개발</a:t>
            </a:r>
            <a: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/>
            </a:r>
            <a:b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</a:br>
            <a:r>
              <a:rPr lang="en-US" altLang="ko-KR" sz="2000" dirty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- </a:t>
            </a:r>
            <a:r>
              <a:rPr lang="en-US" altLang="ko-KR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3</a:t>
            </a:r>
            <a:r>
              <a:rPr lang="ko-KR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차년도 </a:t>
            </a:r>
            <a:r>
              <a:rPr lang="ko-KR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연구계획</a:t>
            </a:r>
            <a:endParaRPr lang="ko-KR" altLang="en-US" sz="2000" b="0" dirty="0" smtClean="0">
              <a:solidFill>
                <a:srgbClr val="000000"/>
              </a:solidFill>
              <a:latin typeface="Times New Roman" panose="02020603050405020304" pitchFamily="18" charset="0"/>
              <a:ea typeface="바탕체" panose="02030609000101010101" pitchFamily="17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14235" y="3752711"/>
            <a:ext cx="7391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 kumimoji="1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100000"/>
              <a:buFont typeface="바탕체" pitchFamily="17" charset="-127"/>
              <a:buChar char="-"/>
              <a:defRPr kumimoji="1" sz="1600">
                <a:solidFill>
                  <a:schemeClr val="tx1"/>
                </a:solidFill>
                <a:latin typeface="+mn-lt"/>
                <a:ea typeface="바탕체" pitchFamily="17" charset="-127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2"/>
              </a:buClr>
              <a:buSzPct val="60000"/>
              <a:buFont typeface="Monotype Sort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바탕체" pitchFamily="17" charset="-127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anose="02030609000101010101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anose="02030609000101010101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2016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년 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4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월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22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일</a:t>
            </a:r>
            <a:endParaRPr lang="en-US" altLang="ko-KR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endParaRPr lang="en-US" altLang="ko-KR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endParaRPr lang="en-US" altLang="ko-KR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세부과제 책임자 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: 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경성대학교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,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800" kern="0" err="1" smtClean="0">
                <a:latin typeface="Arial" panose="020B0604020202020204" pitchFamily="34" charset="0"/>
                <a:ea typeface="돋움" panose="020B0600000101010101" pitchFamily="50" charset="-127"/>
              </a:rPr>
              <a:t>김후곤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(hkim@ks.ac.kr)</a:t>
            </a:r>
            <a:endParaRPr lang="ko-KR" altLang="en-US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RES/</a:t>
            </a:r>
            <a:r>
              <a:rPr lang="ko-KR" altLang="en-US" smtClean="0"/>
              <a:t>에너지 폼의 </a:t>
            </a:r>
            <a:r>
              <a:rPr lang="en-US" altLang="ko-KR" smtClean="0"/>
              <a:t>JSON </a:t>
            </a:r>
            <a:r>
              <a:rPr lang="ko-KR" altLang="en-US" smtClean="0"/>
              <a:t>표현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07" y="1261827"/>
            <a:ext cx="8829443" cy="469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시스템개발 </a:t>
            </a:r>
            <a:r>
              <a:rPr lang="en-US" altLang="ko-KR" b="0" dirty="0"/>
              <a:t>: </a:t>
            </a:r>
            <a:r>
              <a:rPr lang="en-US" altLang="ko-KR" dirty="0" smtClean="0"/>
              <a:t>RES/</a:t>
            </a:r>
            <a:r>
              <a:rPr lang="ko-KR" altLang="en-US" dirty="0" smtClean="0"/>
              <a:t>에너지 폼 </a:t>
            </a:r>
            <a:r>
              <a:rPr lang="en-US" altLang="ko-KR" dirty="0" smtClean="0"/>
              <a:t>UI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8" y="1229019"/>
            <a:ext cx="9230031" cy="43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RES/technology</a:t>
            </a:r>
            <a:r>
              <a:rPr lang="ko-KR" altLang="en-US" smtClean="0"/>
              <a:t>의 </a:t>
            </a:r>
            <a:r>
              <a:rPr lang="en-US" altLang="ko-KR" smtClean="0"/>
              <a:t>JSON</a:t>
            </a:r>
            <a:r>
              <a:rPr lang="ko-KR" altLang="en-US" smtClean="0"/>
              <a:t> 표현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3" y="839449"/>
            <a:ext cx="9788447" cy="54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RES/technology</a:t>
            </a:r>
            <a:r>
              <a:rPr lang="ko-KR" altLang="en-US" smtClean="0"/>
              <a:t>의 </a:t>
            </a:r>
            <a:r>
              <a:rPr lang="en-US" altLang="ko-KR" smtClean="0"/>
              <a:t>JSON</a:t>
            </a:r>
            <a:r>
              <a:rPr lang="ko-KR" altLang="en-US" smtClean="0"/>
              <a:t> 표현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1" y="1050638"/>
            <a:ext cx="9787138" cy="46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8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</a:t>
            </a:r>
            <a:r>
              <a:rPr lang="ko-KR" altLang="en-US" smtClean="0"/>
              <a:t>를 통한 </a:t>
            </a:r>
            <a:r>
              <a:rPr lang="en-US" altLang="ko-KR" smtClean="0"/>
              <a:t>Viewer/CRUD </a:t>
            </a:r>
            <a:r>
              <a:rPr lang="ko-KR" altLang="en-US" smtClean="0"/>
              <a:t>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938330" y="2684077"/>
            <a:ext cx="827471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CRUD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68746" y="2937219"/>
            <a:ext cx="2448395" cy="2555827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3156" y="2134182"/>
            <a:ext cx="1736373" cy="707886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자료구조 구현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RES </a:t>
            </a:r>
            <a:r>
              <a:rPr kumimoji="0" lang="ko-KR" altLang="en-US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트리구조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Project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자료구조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Viewer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를 위한 자료구조</a:t>
            </a:r>
          </a:p>
        </p:txBody>
      </p:sp>
      <p:sp>
        <p:nvSpPr>
          <p:cNvPr id="9" name="원통 8"/>
          <p:cNvSpPr/>
          <p:nvPr/>
        </p:nvSpPr>
        <p:spPr>
          <a:xfrm>
            <a:off x="6739416" y="3546655"/>
            <a:ext cx="827329" cy="753385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JSON/file/DB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manager</a:t>
            </a:r>
            <a:endParaRPr kumimoji="0" lang="ko-KR" altLang="en-US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7354" y="3746242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RES 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7355" y="3141676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Project 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7353" y="4317409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LP/Output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17141" y="3923347"/>
            <a:ext cx="2322276" cy="709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직선 화살표 연결선 15"/>
          <p:cNvCxnSpPr/>
          <p:nvPr/>
        </p:nvCxnSpPr>
        <p:spPr>
          <a:xfrm>
            <a:off x="5760485" y="2842068"/>
            <a:ext cx="0" cy="1104229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1574715" y="1324769"/>
            <a:ext cx="611065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UI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74715" y="1572900"/>
            <a:ext cx="2994826" cy="427926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38330" y="1676681"/>
            <a:ext cx="877163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Viewer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6144" y="1912827"/>
            <a:ext cx="1207382" cy="553998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RES Viewer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LP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Viewer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Output Viewer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1050" y="4631272"/>
            <a:ext cx="2460930" cy="861774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상향식 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GAMS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코드의 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knowhow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 활용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(Elec LP with Storage)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테스트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자료구조를 위한 테스트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GAMS/</a:t>
            </a:r>
            <a:r>
              <a:rPr kumimoji="0" lang="en-US" altLang="ko-KR" sz="1000" kern="0" noProof="0" err="1" smtClean="0">
                <a:solidFill>
                  <a:prstClr val="black"/>
                </a:solidFill>
                <a:latin typeface="맑은 고딕"/>
                <a:ea typeface="맑은 고딕"/>
              </a:rPr>
              <a:t>MathProg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의 대체가능성 확인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CPLEX/</a:t>
            </a:r>
            <a:r>
              <a:rPr kumimoji="0" lang="en-US" altLang="ko-KR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glpk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의 대체가능성 확인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760484" y="3923347"/>
            <a:ext cx="8593" cy="70792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  <a:headEnd type="triangl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216844" y="4937777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Time Series/JSON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2254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시스템개발 </a:t>
            </a:r>
            <a:r>
              <a:rPr lang="en-US" altLang="ko-KR" b="0" dirty="0"/>
              <a:t>: </a:t>
            </a:r>
            <a:r>
              <a:rPr lang="en-US" altLang="ko-KR" b="0" dirty="0" smtClean="0"/>
              <a:t>Dummy variable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 표현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846813"/>
            <a:ext cx="8734425" cy="1238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/>
              <p:cNvSpPr txBox="1">
                <a:spLocks/>
              </p:cNvSpPr>
              <p:nvPr/>
            </p:nvSpPr>
            <p:spPr bwMode="auto">
              <a:xfrm>
                <a:off x="899943" y="841751"/>
                <a:ext cx="8010525" cy="1076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Dummy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variable set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ko-KR" b="0" i="0" kern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dummy variable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sub>
                      <m:sup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ko-KR" kern="0" dirty="0">
                    <a:solidFill>
                      <a:schemeClr val="tx1"/>
                    </a:solidFill>
                  </a:rPr>
                  <a:t>  for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</m:oMath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ko-KR" altLang="en-US" kern="0" dirty="0">
                    <a:solidFill>
                      <a:schemeClr val="tx1"/>
                    </a:solidFill>
                  </a:rPr>
                  <a:t>모든 </a:t>
                </a:r>
                <a:r>
                  <a:rPr lang="ko-KR" altLang="en-US" kern="0" dirty="0" err="1">
                    <a:solidFill>
                      <a:schemeClr val="tx1"/>
                    </a:solidFill>
                  </a:rPr>
                  <a:t>제약식에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′⊆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를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포함하도록 변형</a:t>
                </a:r>
                <a:endParaRPr lang="en-US" altLang="ko-KR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943" y="841751"/>
                <a:ext cx="8010525" cy="1076259"/>
              </a:xfrm>
              <a:prstGeom prst="rect">
                <a:avLst/>
              </a:prstGeom>
              <a:blipFill>
                <a:blip r:embed="rId3"/>
                <a:stretch>
                  <a:fillRect l="-152" t="-11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13" y="3542744"/>
            <a:ext cx="8615129" cy="18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시스템 개발 </a:t>
            </a:r>
            <a:r>
              <a:rPr lang="en-US" altLang="ko-KR" b="0" dirty="0"/>
              <a:t>: </a:t>
            </a:r>
            <a:r>
              <a:rPr lang="ko-KR" altLang="en-US" b="0" dirty="0" err="1" smtClean="0"/>
              <a:t>제약식의</a:t>
            </a:r>
            <a:r>
              <a:rPr lang="ko-KR" altLang="en-US" b="0" dirty="0" smtClean="0"/>
              <a:t> 구현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type1:yearly</a:t>
            </a:r>
            <a:r>
              <a:rPr lang="en-US" altLang="ko-KR" b="0" dirty="0" smtClean="0"/>
              <a:t>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84455" y="6356060"/>
            <a:ext cx="2057400" cy="457200"/>
          </a:xfrm>
        </p:spPr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 bwMode="auto">
              <a:xfrm>
                <a:off x="602630" y="727023"/>
                <a:ext cx="8010525" cy="5521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ko-KR" altLang="en-US" kern="0" dirty="0" smtClean="0">
                    <a:solidFill>
                      <a:schemeClr val="tx1"/>
                    </a:solidFill>
                  </a:rPr>
                  <a:t>연도별 </a:t>
                </a:r>
                <a:r>
                  <a:rPr lang="ko-KR" altLang="en-US" kern="0" dirty="0" err="1">
                    <a:solidFill>
                      <a:schemeClr val="tx1"/>
                    </a:solidFill>
                  </a:rPr>
                  <a:t>제약식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(yearly constraint)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=1,2,⋯, 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</a:rPr>
                  <a:t>에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대하여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activity/input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activity/output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    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sub>
                                    <m:sup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capacity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Example</a:t>
                </a: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Market share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𝑚𝑖𝑑𝑑𝑙𝑒</m:t>
                            </m:r>
                          </m:sub>
                          <m:sup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𝑚𝑖𝑑𝑑𝑙𝑒</m:t>
                            </m:r>
                          </m:sub>
                          <m:sup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𝑒𝑙𝑒𝑐</m:t>
                            </m:r>
                          </m:sub>
                          <m:sup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de-DE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𝑚𝑖𝑑𝑑𝑙𝑒</m:t>
                        </m:r>
                      </m:sub>
                      <m:sup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𝑒𝑙𝑒𝑐</m:t>
                        </m:r>
                      </m:sub>
                      <m:sup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altLang="ko-KR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630" y="727023"/>
                <a:ext cx="8010525" cy="5521569"/>
              </a:xfrm>
              <a:prstGeom prst="rect">
                <a:avLst/>
              </a:prstGeom>
              <a:blipFill>
                <a:blip r:embed="rId2"/>
                <a:stretch>
                  <a:fillRect l="-152" t="-2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2" y="4156027"/>
            <a:ext cx="9493405" cy="85981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396905" y="1991251"/>
            <a:ext cx="2432499" cy="450274"/>
            <a:chOff x="7525839" y="2365539"/>
            <a:chExt cx="2432499" cy="4502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7"/>
                <p:cNvSpPr>
                  <a:spLocks noChangeArrowheads="1"/>
                </p:cNvSpPr>
                <p:nvPr/>
              </p:nvSpPr>
              <p:spPr bwMode="auto">
                <a:xfrm>
                  <a:off x="8230689" y="2472913"/>
                  <a:ext cx="764931" cy="34290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altLang="ko-KR" i="1" dirty="0"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0689" y="2472913"/>
                  <a:ext cx="764931" cy="3429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ine 28"/>
            <p:cNvSpPr>
              <a:spLocks noChangeShapeType="1"/>
            </p:cNvSpPr>
            <p:nvPr/>
          </p:nvSpPr>
          <p:spPr bwMode="auto">
            <a:xfrm>
              <a:off x="7525839" y="2666588"/>
              <a:ext cx="71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36"/>
            <p:cNvSpPr>
              <a:spLocks noChangeShapeType="1"/>
            </p:cNvSpPr>
            <p:nvPr/>
          </p:nvSpPr>
          <p:spPr bwMode="auto">
            <a:xfrm>
              <a:off x="9001374" y="2670809"/>
              <a:ext cx="71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622568" y="2423264"/>
              <a:ext cx="5501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1 liter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/>
                <p:cNvSpPr/>
                <p:nvPr/>
              </p:nvSpPr>
              <p:spPr>
                <a:xfrm>
                  <a:off x="8960308" y="2365539"/>
                  <a:ext cx="998030" cy="2857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altLang="ko-KR" dirty="0"/>
                    <a:t>Km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직사각형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0308" y="2365539"/>
                  <a:ext cx="998030" cy="285784"/>
                </a:xfrm>
                <a:prstGeom prst="rect">
                  <a:avLst/>
                </a:prstGeom>
                <a:blipFill>
                  <a:blip r:embed="rId5"/>
                  <a:stretch>
                    <a:fillRect b="-148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05" y="5083182"/>
            <a:ext cx="8903784" cy="124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시스템 개발 </a:t>
            </a:r>
            <a:r>
              <a:rPr lang="en-US" altLang="ko-KR" b="0" dirty="0"/>
              <a:t>: </a:t>
            </a:r>
            <a:r>
              <a:rPr lang="ko-KR" altLang="en-US" b="0" dirty="0" err="1" smtClean="0"/>
              <a:t>제약식의</a:t>
            </a:r>
            <a:r>
              <a:rPr lang="ko-KR" altLang="en-US" b="0" dirty="0" smtClean="0"/>
              <a:t> 구현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type2:cumulative</a:t>
            </a:r>
            <a:r>
              <a:rPr lang="en-US" altLang="ko-KR" b="0" dirty="0" smtClean="0"/>
              <a:t>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84455" y="6356060"/>
            <a:ext cx="2057400" cy="457200"/>
          </a:xfrm>
        </p:spPr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 bwMode="auto">
              <a:xfrm>
                <a:off x="602630" y="840402"/>
                <a:ext cx="8010525" cy="5521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ko-KR" altLang="en-US" kern="0" dirty="0" smtClean="0">
                    <a:solidFill>
                      <a:schemeClr val="tx1"/>
                    </a:solidFill>
                  </a:rPr>
                  <a:t>연도별 </a:t>
                </a:r>
                <a:r>
                  <a:rPr lang="ko-KR" altLang="en-US" kern="0" dirty="0" smtClean="0"/>
                  <a:t>누적 </a:t>
                </a:r>
                <a:r>
                  <a:rPr lang="ko-KR" altLang="en-US" kern="0" dirty="0" err="1" smtClean="0">
                    <a:solidFill>
                      <a:schemeClr val="tx1"/>
                    </a:solidFill>
                  </a:rPr>
                  <a:t>제약식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(cumulative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constraint)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=1,2,⋯, 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</a:rPr>
                  <a:t>에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대하여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activity/input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activity/output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  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d>
                                            </m:sub>
                                            <m:sup>
                                              <m:r>
                                                <a:rPr lang="en-US" altLang="ko-KR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capacity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Example</a:t>
                </a: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630" y="840402"/>
                <a:ext cx="8010525" cy="5521569"/>
              </a:xfrm>
              <a:prstGeom prst="rect">
                <a:avLst/>
              </a:prstGeom>
              <a:blipFill>
                <a:blip r:embed="rId2"/>
                <a:stretch>
                  <a:fillRect l="-152" t="-3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2" y="4024166"/>
            <a:ext cx="9694998" cy="107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시스템 개발 </a:t>
            </a:r>
            <a:r>
              <a:rPr lang="en-US" altLang="ko-KR" b="0" dirty="0"/>
              <a:t>: </a:t>
            </a:r>
            <a:r>
              <a:rPr lang="ko-KR" altLang="en-US" b="0" dirty="0" err="1" smtClean="0"/>
              <a:t>제약식의</a:t>
            </a:r>
            <a:r>
              <a:rPr lang="ko-KR" altLang="en-US" b="0" dirty="0" smtClean="0"/>
              <a:t> 구현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type3:time</a:t>
            </a:r>
            <a:r>
              <a:rPr lang="en-US" altLang="ko-KR" b="0" dirty="0" smtClean="0"/>
              <a:t> series)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84455" y="6356060"/>
            <a:ext cx="2057400" cy="457200"/>
          </a:xfrm>
        </p:spPr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 bwMode="auto">
              <a:xfrm>
                <a:off x="704850" y="780757"/>
                <a:ext cx="8010525" cy="5521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ko-KR" altLang="en-US" kern="0" dirty="0" smtClean="0">
                    <a:solidFill>
                      <a:schemeClr val="tx1"/>
                    </a:solidFill>
                  </a:rPr>
                  <a:t>연도별 </a:t>
                </a:r>
                <a:r>
                  <a:rPr lang="ko-KR" altLang="en-US" kern="0" dirty="0" err="1">
                    <a:solidFill>
                      <a:schemeClr val="tx1"/>
                    </a:solidFill>
                  </a:rPr>
                  <a:t>제약식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( </a:t>
                </a:r>
                <a:r>
                  <a:rPr lang="en-US" altLang="ko-KR" kern="0" dirty="0" err="1" smtClean="0">
                    <a:solidFill>
                      <a:schemeClr val="tx1"/>
                    </a:solidFill>
                  </a:rPr>
                  <a:t>cummulative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constraint)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=1,2,⋯, 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</a:rPr>
                  <a:t>에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대하여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activity/input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activity/output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d>
                                            </m:sub>
                                            <m:sup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capacity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Example</a:t>
                </a:r>
              </a:p>
              <a:p>
                <a:pPr lvl="1"/>
                <a:r>
                  <a:rPr lang="en-US" altLang="ko-KR" b="0" dirty="0" smtClean="0">
                    <a:ea typeface="Cambria Math" panose="02040503050406030204" pitchFamily="18" charset="0"/>
                  </a:rPr>
                  <a:t>production smoothing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=1,2,⋯,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ko-KR" kern="0" dirty="0" smtClean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=20000</m:t>
                    </m:r>
                  </m:oMath>
                </a14:m>
                <a:r>
                  <a:rPr lang="en-US" altLang="ko-KR" kern="0" dirty="0" smtClean="0">
                    <a:solidFill>
                      <a:schemeClr val="tx1"/>
                    </a:solidFill>
                  </a:rPr>
                  <a:t>	</a:t>
                </a:r>
              </a:p>
              <a:p>
                <a:pPr lvl="1"/>
                <a:r>
                  <a:rPr lang="ko-KR" altLang="en-US" kern="0" dirty="0" err="1" smtClean="0">
                    <a:solidFill>
                      <a:schemeClr val="tx1"/>
                    </a:solidFill>
                  </a:rPr>
                  <a:t>재고모형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(water conservation)</a:t>
                </a: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850" y="780757"/>
                <a:ext cx="8010525" cy="5521569"/>
              </a:xfrm>
              <a:prstGeom prst="rect">
                <a:avLst/>
              </a:prstGeom>
              <a:blipFill>
                <a:blip r:embed="rId2"/>
                <a:stretch>
                  <a:fillRect l="-152" t="-3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5" y="4572803"/>
            <a:ext cx="9344276" cy="138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LP</a:t>
            </a:r>
            <a:r>
              <a:rPr lang="ko-KR" altLang="en-US" smtClean="0"/>
              <a:t>의 최적화 및 </a:t>
            </a:r>
            <a:r>
              <a:rPr lang="en-US" altLang="ko-KR" smtClean="0"/>
              <a:t>LP Viewer </a:t>
            </a:r>
            <a:r>
              <a:rPr lang="ko-KR" altLang="en-US" smtClean="0"/>
              <a:t>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852492" y="2195312"/>
            <a:ext cx="970672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Engine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01266" y="2458268"/>
            <a:ext cx="1526557" cy="141048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925" y="2570200"/>
            <a:ext cx="91723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MML(GAMS)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5461" y="3017228"/>
            <a:ext cx="5581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API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364544" y="2820161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05311" y="3471630"/>
            <a:ext cx="7184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64544" y="3267189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" name="직사각형 13"/>
          <p:cNvSpPr/>
          <p:nvPr/>
        </p:nvSpPr>
        <p:spPr>
          <a:xfrm>
            <a:off x="6230174" y="2423868"/>
            <a:ext cx="119115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Tree viewer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44932" y="2676935"/>
            <a:ext cx="1561642" cy="9745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4233" y="2207335"/>
            <a:ext cx="822661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Viewer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Framework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5374" y="2947354"/>
            <a:ext cx="660758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MathJax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20" name="직선 화살표 연결선 19"/>
          <p:cNvCxnSpPr>
            <a:stCxn id="8" idx="3"/>
            <a:endCxn id="21" idx="1"/>
          </p:cNvCxnSpPr>
          <p:nvPr/>
        </p:nvCxnSpPr>
        <p:spPr>
          <a:xfrm>
            <a:off x="3127823" y="3163510"/>
            <a:ext cx="617755" cy="28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745578" y="2963742"/>
            <a:ext cx="1170513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Generation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(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cplex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LP</a:t>
            </a:r>
            <a:r>
              <a:rPr kumimoji="0" lang="en-US" altLang="ko-KR" sz="1000" b="0" i="0" u="none" strike="noStrike" kern="0" cap="none" spc="0" normalizeH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format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22" name="직선 화살표 연결선 21"/>
          <p:cNvCxnSpPr>
            <a:stCxn id="21" idx="3"/>
            <a:endCxn id="15" idx="1"/>
          </p:cNvCxnSpPr>
          <p:nvPr/>
        </p:nvCxnSpPr>
        <p:spPr>
          <a:xfrm>
            <a:off x="4916091" y="3163797"/>
            <a:ext cx="1128841" cy="413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0" name="직선 화살표 연결선 29"/>
          <p:cNvCxnSpPr>
            <a:stCxn id="16" idx="2"/>
          </p:cNvCxnSpPr>
          <p:nvPr/>
        </p:nvCxnSpPr>
        <p:spPr>
          <a:xfrm flipH="1">
            <a:off x="5445563" y="2607445"/>
            <a:ext cx="1" cy="556065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9594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9" name="직사각형 18"/>
          <p:cNvSpPr/>
          <p:nvPr/>
        </p:nvSpPr>
        <p:spPr>
          <a:xfrm>
            <a:off x="1866112" y="4116636"/>
            <a:ext cx="212846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Worker Management(</a:t>
            </a:r>
            <a:r>
              <a:rPr kumimoji="0" lang="ko-KR" altLang="en-US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작업자관리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16611" y="2529339"/>
            <a:ext cx="1671420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BOM Management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76045" y="2774556"/>
            <a:ext cx="2628220" cy="1214152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71645" y="2882140"/>
            <a:ext cx="110799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BOM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정의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71644" y="3253371"/>
            <a:ext cx="1822935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BOM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검색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재고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입출고관리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41895" y="3365434"/>
            <a:ext cx="2096348" cy="2462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Process Management(</a:t>
            </a: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공정관리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71645" y="4501672"/>
            <a:ext cx="1200970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작업자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정의</a:t>
            </a:r>
            <a:r>
              <a:rPr kumimoji="0" lang="en-US" altLang="ko-K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76045" y="4364875"/>
            <a:ext cx="2628220" cy="882951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68143" y="4884690"/>
            <a:ext cx="178766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작업자 검색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근태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작업할당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58476" y="3600572"/>
            <a:ext cx="2628220" cy="882951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63330" y="3766387"/>
            <a:ext cx="1307132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Open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 Web Site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63330" y="4111482"/>
            <a:ext cx="1059535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Freeware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7" name="꺾인 연결선 36"/>
          <p:cNvCxnSpPr>
            <a:stCxn id="21" idx="3"/>
          </p:cNvCxnSpPr>
          <p:nvPr/>
        </p:nvCxnSpPr>
        <p:spPr>
          <a:xfrm>
            <a:off x="4504265" y="3381632"/>
            <a:ext cx="1037630" cy="425461"/>
          </a:xfrm>
          <a:prstGeom prst="bentConnector3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9" name="꺾인 연결선 38"/>
          <p:cNvCxnSpPr>
            <a:stCxn id="28" idx="3"/>
          </p:cNvCxnSpPr>
          <p:nvPr/>
        </p:nvCxnSpPr>
        <p:spPr>
          <a:xfrm flipV="1">
            <a:off x="4504265" y="4239746"/>
            <a:ext cx="1037630" cy="566605"/>
          </a:xfrm>
          <a:prstGeom prst="bentConnector3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0" name="직사각형 39"/>
          <p:cNvSpPr/>
          <p:nvPr/>
        </p:nvSpPr>
        <p:spPr>
          <a:xfrm>
            <a:off x="1402080" y="2336800"/>
            <a:ext cx="7010400" cy="316206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02080" y="2076892"/>
            <a:ext cx="2592499" cy="24622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MES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(Manufacturing Execution System) 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83733" y="1293708"/>
            <a:ext cx="7491305" cy="4402666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98756" y="1577857"/>
            <a:ext cx="835710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재고관리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1570" y="1584952"/>
            <a:ext cx="835710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인사관리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71442" y="1585220"/>
            <a:ext cx="835710" cy="2462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생산관리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71644" y="3623415"/>
            <a:ext cx="73289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19050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POP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모듈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5981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 </a:t>
            </a:r>
            <a:r>
              <a:rPr lang="ko-KR" altLang="en-US" dirty="0" smtClean="0"/>
              <a:t>실행 및 </a:t>
            </a:r>
            <a:r>
              <a:rPr lang="ko-KR" altLang="en-US" dirty="0" err="1" smtClean="0"/>
              <a:t>초기작업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930987" y="860747"/>
            <a:ext cx="4213013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2.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신규 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회사 등록</a:t>
            </a:r>
            <a:endParaRPr kumimoji="0" lang="en-US" altLang="ko-KR" sz="14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endParaRPr kumimoji="0" lang="en-US" altLang="ko-KR" sz="900" dirty="0" smtClean="0">
              <a:solidFill>
                <a:srgbClr val="FF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800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1) </a:t>
            </a:r>
            <a:r>
              <a:rPr kumimoji="0" lang="en-US" altLang="ko-KR" sz="9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mongod</a:t>
            </a:r>
            <a:r>
              <a:rPr kumimoji="0" lang="en-US" altLang="ko-KR" sz="900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</a:t>
            </a:r>
            <a:r>
              <a:rPr kumimoji="0" lang="ko-KR" altLang="en-US" sz="8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endParaRPr kumimoji="0" lang="ko-KR" altLang="ko-KR" sz="1100" dirty="0">
              <a:latin typeface="Arial" panose="020B0604020202020204" pitchFamily="34" charset="0"/>
            </a:endParaRPr>
          </a:p>
          <a:p>
            <a:endParaRPr kumimoji="0" lang="en-US" altLang="ko-KR" sz="900" dirty="0">
              <a:solidFill>
                <a:srgbClr val="FF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2) </a:t>
            </a:r>
            <a:r>
              <a:rPr kumimoji="0"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&gt;use login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db.users.insert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"경성",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  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ko-KR" altLang="en-US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ko-KR" altLang="en-US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ko-KR" altLang="en-US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BOM</a:t>
            </a:r>
            <a:r>
              <a:rPr kumimoji="0" lang="ko-KR" altLang="en-US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[]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projects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[] 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);</a:t>
            </a:r>
          </a:p>
          <a:p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를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실행하여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회사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를 부여함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.</a:t>
            </a:r>
          </a:p>
          <a:p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3) </a:t>
            </a:r>
            <a:r>
              <a:rPr kumimoji="0" lang="en-US" altLang="ko-KR" sz="900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web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(localhost/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MES2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index.php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사용자 등록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등록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66987" y="883830"/>
            <a:ext cx="3556000" cy="266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1.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회사 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등록</a:t>
            </a:r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dirty="0" smtClean="0">
              <a:solidFill>
                <a:srgbClr val="FF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0)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 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db.createUser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{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pwd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password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{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root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ko-KR" altLang="ko-KR" sz="300" b="0" i="0" u="none" strike="noStrike" cap="none" normalizeH="0" baseline="0" dirty="0" smtClean="0">
                <a:ln>
                  <a:noFill/>
                </a:ln>
                <a:effectLst/>
                <a:ea typeface="Monaco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 ]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}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db.changeUserPassword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('admin','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mongotest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');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db.system.users.find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();</a:t>
            </a:r>
          </a:p>
          <a:p>
            <a:pPr lvl="0"/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초기에는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admin,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mongotest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로 설정되어 있음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strike="sngStrike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2) </a:t>
            </a:r>
            <a:r>
              <a:rPr kumimoji="0" lang="en-US" altLang="ko-KR" strike="sngStrike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momongod</a:t>
            </a:r>
            <a:r>
              <a:rPr kumimoji="0" lang="en-US" altLang="ko-KR" strike="sngStrike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–</a:t>
            </a:r>
            <a:r>
              <a:rPr kumimoji="0" lang="en-US" altLang="ko-KR" strike="sngStrike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auth</a:t>
            </a:r>
            <a:r>
              <a:rPr kumimoji="0" lang="en-US" altLang="ko-KR" strike="sngStrike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</a:t>
            </a:r>
            <a:r>
              <a:rPr kumimoji="0" lang="ko-KR" altLang="en-US" sz="900" strike="sngStrike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endParaRPr kumimoji="0" lang="ko-KR" altLang="ko-KR" sz="1800" b="0" i="0" u="none" strike="sng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84607" y="4409942"/>
            <a:ext cx="4953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0" lang="ko-KR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회사 </a:t>
            </a:r>
            <a:r>
              <a:rPr kumimoji="0" lang="en-US" altLang="ko-KR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사용자 등록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(optional)</a:t>
            </a:r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ecommerce 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var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 = { 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	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user" : "website", 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	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pwd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abc123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	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roles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{ "role"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readWrite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"ecommerce"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 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db.createUser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(user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);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6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login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1302385" y="901402"/>
            <a:ext cx="90110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users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2385" y="1147623"/>
            <a:ext cx="6324389" cy="25853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"_id"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“name"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부산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PC",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"BOM",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"users" : [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{   "_id" :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57c54e634ae55f78200000a3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"username" :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"password" : "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$</a:t>
            </a:r>
            <a:r>
              <a:rPr kumimoji="0" lang="en-US" altLang="ko-KR" sz="9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2y$10$G.ZMaySa0Lt5TSyopX9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</a:t>
            </a:r>
            <a:r>
              <a:rPr kumimoji="0" lang="en-US" altLang="ko-KR" sz="9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KOf0eWQCwGPuzihPc4sM2Ji3chZ3ww0sC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"created" :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} {},{},,,,{}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"projects"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created"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} {},{},,,,{}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02385" y="4302794"/>
            <a:ext cx="90110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logs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02385" y="4549015"/>
            <a:ext cx="6324389" cy="161582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"_id"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57c54e634ae55f78200000a3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company_name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경성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"username"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"logs" 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"type" : "created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date"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"type" : "login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"date"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2016-08-30T18:20:28.000+09:00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4710855" y="4783326"/>
            <a:ext cx="36067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8310880" y="2059093"/>
            <a:ext cx="6773" cy="27242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5340427" y="2056428"/>
            <a:ext cx="29772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423042" y="862365"/>
            <a:ext cx="43973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회사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multi-users, multi-project}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58874" y="4262675"/>
            <a:ext cx="29738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{user, any company}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64481" y="6457179"/>
            <a:ext cx="260199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{document size </a:t>
            </a:r>
            <a:r>
              <a:rPr kumimoji="0" lang="en-US" altLang="ko-KR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limit:15MB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04850" y="6334780"/>
            <a:ext cx="1279398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collection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6320" y="6581001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{document},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{},{},,,{}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17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MES</a:t>
            </a:r>
            <a:r>
              <a:rPr lang="en-US" altLang="ko-KR" dirty="0" smtClean="0"/>
              <a:t>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481329" y="2246050"/>
            <a:ext cx="69045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329" y="2492271"/>
            <a:ext cx="4423653" cy="25853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"_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id"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initiated" : true,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"company" : "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부산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project_name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"BOM",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BOM_master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{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"categories"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{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"name" : "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PC",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l_id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"state" : "expanded,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"created"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2016-08-26T14:13:37.000+09:00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"logs"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[]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},{},{},,,{}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]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}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24027" y="2246050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material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4027" y="2492271"/>
            <a:ext cx="4375826" cy="34163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"materials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b2001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"name"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"CPU",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"unit"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3m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"spec"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EA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"state" : "expanded",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"created"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2016-08-26T14:13:37.000+09:00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"inventory" : 98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io_logs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{"type": "input", "date":”” , "quantity" : 100},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"output",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"date":”” , "quantity" : 100},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“adjust",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"date":”” , "quantity"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-30},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,,,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{}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"logs"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},{},{},,,{}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145280" y="2736426"/>
            <a:ext cx="1185334" cy="8606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99725" y="1960082"/>
            <a:ext cx="4182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project, multiple categories}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51400" y="321045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for 1 company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544027" y="1900859"/>
            <a:ext cx="5391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category, multiple materials, any project}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74478" y="2743979"/>
            <a:ext cx="1556135" cy="1346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003096" y="1062567"/>
            <a:ext cx="466794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abcd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20662" y="1062567"/>
            <a:ext cx="69045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15244" y="1500622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material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0" name="직선 화살표 연결선 29"/>
          <p:cNvCxnSpPr>
            <a:stCxn id="23" idx="3"/>
            <a:endCxn id="24" idx="1"/>
          </p:cNvCxnSpPr>
          <p:nvPr/>
        </p:nvCxnSpPr>
        <p:spPr>
          <a:xfrm>
            <a:off x="1469890" y="1185678"/>
            <a:ext cx="450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3" idx="3"/>
            <a:endCxn id="25" idx="1"/>
          </p:cNvCxnSpPr>
          <p:nvPr/>
        </p:nvCxnSpPr>
        <p:spPr>
          <a:xfrm>
            <a:off x="1469890" y="1185678"/>
            <a:ext cx="445354" cy="438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26557" y="814545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database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887312" y="807550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collections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3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86" y="1441554"/>
            <a:ext cx="8710827" cy="4251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704850" y="2763520"/>
            <a:ext cx="87108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46443" y="2269373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1200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115301" y="3336316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1074422" y="4307769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재고조정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8866294" y="3336316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8866294" y="3844278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8866294" y="4312063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900" dirty="0" smtClean="0"/>
              <a:t>보기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8115300" y="3856972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7" name="직사각형 16"/>
          <p:cNvSpPr/>
          <p:nvPr/>
        </p:nvSpPr>
        <p:spPr>
          <a:xfrm>
            <a:off x="8115300" y="4312063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4580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b="0" smtClean="0"/>
              <a:t>Web App </a:t>
            </a:r>
            <a:r>
              <a:rPr lang="ko-KR" altLang="en-US" b="0" smtClean="0"/>
              <a:t>개발 개념도</a:t>
            </a:r>
            <a:endParaRPr lang="ko-KR" altLang="en-US" b="0"/>
          </a:p>
        </p:txBody>
      </p:sp>
      <p:sp>
        <p:nvSpPr>
          <p:cNvPr id="120" name="TextBox 119"/>
          <p:cNvSpPr txBox="1"/>
          <p:nvPr/>
        </p:nvSpPr>
        <p:spPr>
          <a:xfrm>
            <a:off x="7179746" y="1139207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/>
            <a:r>
              <a:rPr kumimoji="0" lang="ko-KR" altLang="en-US" b="1" smtClean="0">
                <a:solidFill>
                  <a:prstClr val="black"/>
                </a:solidFill>
                <a:latin typeface="맑은 고딕"/>
                <a:ea typeface="맑은 고딕"/>
              </a:rPr>
              <a:t>통합 모형 </a:t>
            </a:r>
            <a:endParaRPr kumimoji="0" lang="en-US" altLang="ko-KR" b="1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eaLnBrk="1" latinLnBrk="1" hangingPunct="1"/>
            <a:r>
              <a:rPr kumimoji="0" lang="en-US" altLang="ko-KR" b="1" smtClean="0">
                <a:solidFill>
                  <a:prstClr val="black"/>
                </a:solidFill>
                <a:latin typeface="맑은 고딕"/>
                <a:ea typeface="맑은 고딕"/>
              </a:rPr>
              <a:t>S/W </a:t>
            </a:r>
            <a:r>
              <a:rPr kumimoji="0" lang="ko-KR" altLang="en-US" b="1" smtClean="0">
                <a:solidFill>
                  <a:prstClr val="black"/>
                </a:solidFill>
                <a:latin typeface="맑은 고딕"/>
                <a:ea typeface="맑은 고딕"/>
              </a:rPr>
              <a:t>시스템</a:t>
            </a:r>
            <a:endParaRPr kumimoji="0" lang="ko-KR" altLang="en-US" b="1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22651" y="2751378"/>
            <a:ext cx="992579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000">
                <a:solidFill>
                  <a:prstClr val="black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>
                <a:latin typeface="맑은 고딕"/>
                <a:ea typeface="맑은 고딕"/>
              </a:rPr>
              <a:t>LP generation</a:t>
            </a:r>
            <a:endParaRPr kumimoji="0" lang="ko-KR" altLang="en-US" kern="0">
              <a:latin typeface="맑은 고딕"/>
              <a:ea typeface="맑은 고딕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9934" y="4475378"/>
            <a:ext cx="1673856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000">
                <a:solidFill>
                  <a:prstClr val="black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>
                <a:latin typeface="맑은 고딕"/>
                <a:ea typeface="맑은 고딕"/>
              </a:rPr>
              <a:t>Reporting/Result Analysis</a:t>
            </a:r>
            <a:endParaRPr kumimoji="0" lang="ko-KR" altLang="en-US" kern="0">
              <a:latin typeface="맑은 고딕"/>
              <a:ea typeface="맑은 고딕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22651" y="886697"/>
            <a:ext cx="93807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Browser(GUI)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27450" y="3137119"/>
            <a:ext cx="2018501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MML : GAMS, AMPL,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MathProg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866867" y="3543466"/>
            <a:ext cx="112402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file : MPS, LP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049046" y="3975514"/>
            <a:ext cx="2593980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 :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glpk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CPLEX,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Gurobi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COIN-OR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94586" y="3153229"/>
            <a:ext cx="94448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 API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652488" y="5194623"/>
            <a:ext cx="1370888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viewer :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MathJax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653141" y="5586211"/>
            <a:ext cx="341914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Plot/Chart : HTML5 SVG/d3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210683" y="1123917"/>
            <a:ext cx="4191189" cy="1502877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210683" y="3007143"/>
            <a:ext cx="4191189" cy="1328412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32" name="꺾인 연결선 131"/>
          <p:cNvCxnSpPr>
            <a:stCxn id="124" idx="2"/>
            <a:endCxn id="125" idx="1"/>
          </p:cNvCxnSpPr>
          <p:nvPr/>
        </p:nvCxnSpPr>
        <p:spPr>
          <a:xfrm rot="16200000" flipH="1">
            <a:off x="2560166" y="3359875"/>
            <a:ext cx="283237" cy="330166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3" name="꺾인 연결선 132"/>
          <p:cNvCxnSpPr>
            <a:stCxn id="127" idx="2"/>
            <a:endCxn id="125" idx="3"/>
          </p:cNvCxnSpPr>
          <p:nvPr/>
        </p:nvCxnSpPr>
        <p:spPr>
          <a:xfrm rot="5400000">
            <a:off x="3995299" y="3395044"/>
            <a:ext cx="267127" cy="275938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4" name="직선 화살표 연결선 133"/>
          <p:cNvCxnSpPr>
            <a:stCxn id="125" idx="2"/>
          </p:cNvCxnSpPr>
          <p:nvPr/>
        </p:nvCxnSpPr>
        <p:spPr>
          <a:xfrm>
            <a:off x="3428880" y="3789687"/>
            <a:ext cx="0" cy="1858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직사각형 134"/>
          <p:cNvSpPr/>
          <p:nvPr/>
        </p:nvSpPr>
        <p:spPr>
          <a:xfrm>
            <a:off x="1212142" y="4739004"/>
            <a:ext cx="4191189" cy="1351958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36" name="직선 화살표 연결선 135"/>
          <p:cNvCxnSpPr>
            <a:stCxn id="130" idx="2"/>
            <a:endCxn id="131" idx="0"/>
          </p:cNvCxnSpPr>
          <p:nvPr/>
        </p:nvCxnSpPr>
        <p:spPr>
          <a:xfrm>
            <a:off x="3306278" y="2626794"/>
            <a:ext cx="0" cy="380349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7" name="직선 화살표 연결선 136"/>
          <p:cNvCxnSpPr>
            <a:stCxn id="131" idx="2"/>
            <a:endCxn id="135" idx="0"/>
          </p:cNvCxnSpPr>
          <p:nvPr/>
        </p:nvCxnSpPr>
        <p:spPr>
          <a:xfrm>
            <a:off x="3306278" y="4335555"/>
            <a:ext cx="1459" cy="403449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046083" y="5206117"/>
            <a:ext cx="998991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Batch outputs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39" name="원통 138"/>
          <p:cNvSpPr/>
          <p:nvPr/>
        </p:nvSpPr>
        <p:spPr>
          <a:xfrm>
            <a:off x="7027963" y="3320355"/>
            <a:ext cx="1296144" cy="690413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prstClr val="black"/>
                </a:solidFill>
                <a:latin typeface="맑은 고딕"/>
                <a:ea typeface="맑은 고딕"/>
              </a:rPr>
              <a:t>기술 </a:t>
            </a:r>
            <a:r>
              <a:rPr kumimoji="0" lang="en-US" altLang="ko-KR" kern="0" smtClean="0">
                <a:solidFill>
                  <a:prstClr val="black"/>
                </a:solidFill>
                <a:latin typeface="맑은 고딕"/>
                <a:ea typeface="맑은 고딕"/>
              </a:rPr>
              <a:t>DB master</a:t>
            </a:r>
            <a:endParaRPr kumimoji="0" lang="ko-KR" altLang="en-US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40" name="원통 139"/>
          <p:cNvSpPr/>
          <p:nvPr/>
        </p:nvSpPr>
        <p:spPr>
          <a:xfrm>
            <a:off x="5747186" y="3288804"/>
            <a:ext cx="847809" cy="753385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MySQL or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MongoDB</a:t>
            </a:r>
            <a:endParaRPr kumimoji="0" lang="ko-KR" altLang="en-US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069641" y="2271010"/>
            <a:ext cx="1212788" cy="55399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매개변수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기술변화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보급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확산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수요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가격 등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7056191" y="1032476"/>
            <a:ext cx="1239688" cy="689883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43" name="꺾인 연결선 142"/>
          <p:cNvCxnSpPr>
            <a:stCxn id="140" idx="1"/>
            <a:endCxn id="130" idx="3"/>
          </p:cNvCxnSpPr>
          <p:nvPr/>
        </p:nvCxnSpPr>
        <p:spPr>
          <a:xfrm rot="16200000" flipV="1">
            <a:off x="5054731" y="2222497"/>
            <a:ext cx="1413448" cy="719165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4" name="꺾인 연결선 143"/>
          <p:cNvCxnSpPr>
            <a:stCxn id="140" idx="3"/>
            <a:endCxn id="135" idx="3"/>
          </p:cNvCxnSpPr>
          <p:nvPr/>
        </p:nvCxnSpPr>
        <p:spPr>
          <a:xfrm rot="5400000">
            <a:off x="5075787" y="4369733"/>
            <a:ext cx="1372794" cy="717706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5" name="직선 화살표 연결선 144"/>
          <p:cNvCxnSpPr>
            <a:stCxn id="131" idx="3"/>
            <a:endCxn id="140" idx="2"/>
          </p:cNvCxnSpPr>
          <p:nvPr/>
        </p:nvCxnSpPr>
        <p:spPr>
          <a:xfrm flipV="1">
            <a:off x="5401872" y="3665497"/>
            <a:ext cx="345315" cy="585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2032632" y="1245114"/>
            <a:ext cx="216116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Language : HTML5/CSS/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Javascript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594798" y="1698190"/>
            <a:ext cx="1007007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RES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설계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/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구축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52729" y="2164549"/>
            <a:ext cx="130035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BAU/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시나리오 구축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193801" y="2089291"/>
            <a:ext cx="1082348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Variable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추가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Constraint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추가</a:t>
            </a:r>
          </a:p>
        </p:txBody>
      </p:sp>
      <p:cxnSp>
        <p:nvCxnSpPr>
          <p:cNvPr id="150" name="직선 화살표 연결선 149"/>
          <p:cNvCxnSpPr>
            <a:stCxn id="147" idx="2"/>
            <a:endCxn id="148" idx="0"/>
          </p:cNvCxnSpPr>
          <p:nvPr/>
        </p:nvCxnSpPr>
        <p:spPr>
          <a:xfrm>
            <a:off x="3098302" y="1944411"/>
            <a:ext cx="4605" cy="220138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1" name="직선 화살표 연결선 150"/>
          <p:cNvCxnSpPr>
            <a:stCxn id="149" idx="1"/>
            <a:endCxn id="148" idx="3"/>
          </p:cNvCxnSpPr>
          <p:nvPr/>
        </p:nvCxnSpPr>
        <p:spPr>
          <a:xfrm flipH="1" flipV="1">
            <a:off x="3753085" y="2287660"/>
            <a:ext cx="440716" cy="1686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2" name="직선 화살표 연결선 151"/>
          <p:cNvCxnSpPr/>
          <p:nvPr/>
        </p:nvCxnSpPr>
        <p:spPr>
          <a:xfrm>
            <a:off x="3074210" y="1505843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3" name="직선 화살표 연결선 152"/>
          <p:cNvCxnSpPr>
            <a:stCxn id="139" idx="2"/>
            <a:endCxn id="140" idx="4"/>
          </p:cNvCxnSpPr>
          <p:nvPr/>
        </p:nvCxnSpPr>
        <p:spPr bwMode="auto">
          <a:xfrm flipH="1" flipV="1">
            <a:off x="6594995" y="3665497"/>
            <a:ext cx="432968" cy="6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4" name="직선 화살표 연결선 153"/>
          <p:cNvCxnSpPr>
            <a:stCxn id="141" idx="1"/>
          </p:cNvCxnSpPr>
          <p:nvPr/>
        </p:nvCxnSpPr>
        <p:spPr bwMode="auto">
          <a:xfrm flipH="1">
            <a:off x="6121037" y="2548009"/>
            <a:ext cx="94860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5" name="직선 화살표 연결선 154"/>
          <p:cNvCxnSpPr>
            <a:stCxn id="142" idx="2"/>
            <a:endCxn id="141" idx="0"/>
          </p:cNvCxnSpPr>
          <p:nvPr/>
        </p:nvCxnSpPr>
        <p:spPr bwMode="auto">
          <a:xfrm>
            <a:off x="7676035" y="1722359"/>
            <a:ext cx="0" cy="548651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6" name="꺾인 연결선 155"/>
          <p:cNvCxnSpPr>
            <a:stCxn id="142" idx="3"/>
            <a:endCxn id="139" idx="4"/>
          </p:cNvCxnSpPr>
          <p:nvPr/>
        </p:nvCxnSpPr>
        <p:spPr bwMode="auto">
          <a:xfrm>
            <a:off x="8295879" y="1377418"/>
            <a:ext cx="28228" cy="2296853"/>
          </a:xfrm>
          <a:prstGeom prst="bentConnector3">
            <a:avLst>
              <a:gd name="adj1" fmla="val 909834"/>
            </a:avLst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59" name="모서리가 둥근 직사각형 158"/>
          <p:cNvSpPr/>
          <p:nvPr/>
        </p:nvSpPr>
        <p:spPr>
          <a:xfrm>
            <a:off x="1360264" y="4828939"/>
            <a:ext cx="3915885" cy="114111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1652488" y="4848049"/>
            <a:ext cx="2531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Web viewer : HTML5/CSS/</a:t>
            </a:r>
            <a:r>
              <a:rPr lang="en-US" altLang="ko-KR" err="1" smtClean="0"/>
              <a:t>Javascript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b="0" smtClean="0"/>
              <a:t>SW System/UI </a:t>
            </a:r>
            <a:r>
              <a:rPr lang="ko-KR" altLang="en-US" b="0" smtClean="0"/>
              <a:t>개발 방법론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724478" y="2479776"/>
            <a:ext cx="611065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UI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54894" y="2732919"/>
            <a:ext cx="3452831" cy="644485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74976" y="1144306"/>
            <a:ext cx="2289720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data/RES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파일 구조 및 표현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34410" y="1390340"/>
            <a:ext cx="2628220" cy="610619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71210" y="1600111"/>
            <a:ext cx="497252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JSON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76496" y="2870642"/>
            <a:ext cx="1547218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HTML5/CSS3/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Javascript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for client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24478" y="3834370"/>
            <a:ext cx="970672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실행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07744" y="4080591"/>
            <a:ext cx="1526557" cy="141048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12403" y="4207271"/>
            <a:ext cx="91723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MML(GAMS)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91939" y="4654299"/>
            <a:ext cx="5581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API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571022" y="4457232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211789" y="5101327"/>
            <a:ext cx="7184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571022" y="4904260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3" name="직사각형 42"/>
          <p:cNvSpPr/>
          <p:nvPr/>
        </p:nvSpPr>
        <p:spPr>
          <a:xfrm>
            <a:off x="3572015" y="3804637"/>
            <a:ext cx="970672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viewer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1447" y="4049854"/>
            <a:ext cx="1914220" cy="9745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0171" y="4665229"/>
            <a:ext cx="660758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MathJax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84067" y="4195500"/>
            <a:ext cx="91723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MML(GAMS)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4542686" y="4472906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6" name="꺾인 연결선 55"/>
          <p:cNvCxnSpPr>
            <a:stCxn id="15" idx="1"/>
            <a:endCxn id="5" idx="1"/>
          </p:cNvCxnSpPr>
          <p:nvPr/>
        </p:nvCxnSpPr>
        <p:spPr>
          <a:xfrm rot="10800000" flipV="1">
            <a:off x="1724478" y="1695649"/>
            <a:ext cx="9932" cy="907237"/>
          </a:xfrm>
          <a:prstGeom prst="bentConnector3">
            <a:avLst>
              <a:gd name="adj1" fmla="val 2401651"/>
            </a:avLst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8" name="꺾인 연결선 57"/>
          <p:cNvCxnSpPr>
            <a:stCxn id="6" idx="1"/>
            <a:endCxn id="28" idx="1"/>
          </p:cNvCxnSpPr>
          <p:nvPr/>
        </p:nvCxnSpPr>
        <p:spPr>
          <a:xfrm rot="10800000" flipH="1" flipV="1">
            <a:off x="1754894" y="3281587"/>
            <a:ext cx="52849" cy="1504245"/>
          </a:xfrm>
          <a:prstGeom prst="bentConnector3">
            <a:avLst>
              <a:gd name="adj1" fmla="val -432553"/>
            </a:avLst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0" name="직선 화살표 연결선 59"/>
          <p:cNvCxnSpPr>
            <a:stCxn id="28" idx="3"/>
          </p:cNvCxnSpPr>
          <p:nvPr/>
        </p:nvCxnSpPr>
        <p:spPr>
          <a:xfrm>
            <a:off x="3334301" y="4785833"/>
            <a:ext cx="297146" cy="0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직사각형 66"/>
          <p:cNvSpPr/>
          <p:nvPr/>
        </p:nvSpPr>
        <p:spPr>
          <a:xfrm>
            <a:off x="5955525" y="5097587"/>
            <a:ext cx="30319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kern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JSON : </a:t>
            </a:r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JavaScript Object 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Notation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WPF : Windows Presentation 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HTML : </a:t>
            </a:r>
            <a:r>
              <a:rPr lang="en-US" altLang="ko-KR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HyperText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 Markup Language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CSS : </a:t>
            </a:r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Cascading Style 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Sheets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MML : Mathematical Modeling Language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GAMS : General Algebraic Modeling System </a:t>
            </a:r>
            <a:endParaRPr lang="ko-KR" altLang="en-US">
              <a:latin typeface="Cambria Math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52121" y="2932050"/>
            <a:ext cx="1023037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PHP for</a:t>
            </a:r>
            <a:r>
              <a:rPr kumimoji="0" lang="en-US" altLang="ko-KR" sz="1000" b="0" i="0" u="none" strike="noStrike" kern="0" cap="none" spc="0" normalizeH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server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5886523" y="2674802"/>
            <a:ext cx="847809" cy="753385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MySQL or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MongoDB</a:t>
            </a:r>
            <a:endParaRPr kumimoji="0" lang="ko-KR" altLang="en-US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7" name="꺾인 연결선 36"/>
          <p:cNvCxnSpPr>
            <a:stCxn id="15" idx="3"/>
            <a:endCxn id="36" idx="1"/>
          </p:cNvCxnSpPr>
          <p:nvPr/>
        </p:nvCxnSpPr>
        <p:spPr>
          <a:xfrm>
            <a:off x="4362630" y="1695650"/>
            <a:ext cx="1947798" cy="979152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8" name="꺾인 연결선 37"/>
          <p:cNvCxnSpPr>
            <a:stCxn id="44" idx="3"/>
            <a:endCxn id="36" idx="3"/>
          </p:cNvCxnSpPr>
          <p:nvPr/>
        </p:nvCxnSpPr>
        <p:spPr>
          <a:xfrm flipV="1">
            <a:off x="5545667" y="3428187"/>
            <a:ext cx="764761" cy="1108942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0" name="직선 화살표 연결선 19"/>
          <p:cNvCxnSpPr>
            <a:stCxn id="6" idx="3"/>
            <a:endCxn id="36" idx="2"/>
          </p:cNvCxnSpPr>
          <p:nvPr/>
        </p:nvCxnSpPr>
        <p:spPr>
          <a:xfrm flipV="1">
            <a:off x="5207725" y="3051495"/>
            <a:ext cx="678798" cy="366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898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(</a:t>
            </a:r>
            <a:r>
              <a:rPr lang="en-US" altLang="ko-KR" dirty="0"/>
              <a:t>JavaScript Object Notation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http://json.org</a:t>
            </a:r>
            <a:r>
              <a:rPr lang="en-US" altLang="ko-KR" dirty="0" smtClean="0"/>
              <a:t>/</a:t>
            </a:r>
          </a:p>
          <a:p>
            <a:pPr lvl="1"/>
            <a:r>
              <a:rPr lang="en-US" altLang="ko-KR" dirty="0"/>
              <a:t>a lightweight data-interchange </a:t>
            </a:r>
            <a:r>
              <a:rPr lang="en-US" altLang="ko-KR" dirty="0" smtClean="0"/>
              <a:t>format</a:t>
            </a:r>
          </a:p>
          <a:p>
            <a:pPr lvl="1"/>
            <a:r>
              <a:rPr lang="en-US" altLang="ko-KR" dirty="0" smtClean="0"/>
              <a:t>two structures </a:t>
            </a:r>
          </a:p>
          <a:p>
            <a:pPr lvl="2"/>
            <a:r>
              <a:rPr lang="en-US" altLang="ko-KR" dirty="0" smtClean="0"/>
              <a:t>object : a collection of name/value pairs</a:t>
            </a:r>
          </a:p>
          <a:p>
            <a:pPr lvl="2"/>
            <a:r>
              <a:rPr lang="en-US" altLang="ko-KR" dirty="0" smtClean="0"/>
              <a:t>array : an </a:t>
            </a:r>
            <a:r>
              <a:rPr lang="en-US" altLang="ko-KR" dirty="0"/>
              <a:t>ordered list of </a:t>
            </a:r>
            <a:r>
              <a:rPr lang="en-US" altLang="ko-KR" dirty="0" smtClean="0"/>
              <a:t>values</a:t>
            </a:r>
          </a:p>
          <a:p>
            <a:pPr lvl="1"/>
            <a:r>
              <a:rPr lang="fr-FR" altLang="ko-KR" dirty="0"/>
              <a:t>JSON names require double quotes</a:t>
            </a:r>
            <a:endParaRPr lang="en-US" altLang="ko-KR" dirty="0" smtClean="0"/>
          </a:p>
          <a:p>
            <a:pPr lvl="1"/>
            <a:r>
              <a:rPr lang="en-US" altLang="ko-KR" dirty="0" err="1"/>
              <a:t>JSON</a:t>
            </a:r>
            <a:r>
              <a:rPr lang="en-US" altLang="ko-KR" dirty="0"/>
              <a:t> values can be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number (integer or floating </a:t>
            </a:r>
            <a:r>
              <a:rPr lang="en-US" altLang="ko-KR" dirty="0" smtClean="0"/>
              <a:t>point)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string (in double </a:t>
            </a:r>
            <a:r>
              <a:rPr lang="en-US" altLang="ko-KR" dirty="0" smtClean="0"/>
              <a:t>quotes)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Boolean (true or </a:t>
            </a:r>
            <a:r>
              <a:rPr lang="en-US" altLang="ko-KR" dirty="0" smtClean="0"/>
              <a:t>false)</a:t>
            </a:r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array (in square </a:t>
            </a:r>
            <a:r>
              <a:rPr lang="en-US" altLang="ko-KR" dirty="0" smtClean="0"/>
              <a:t>brackets)</a:t>
            </a:r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object (in curly </a:t>
            </a:r>
            <a:r>
              <a:rPr lang="en-US" altLang="ko-KR" dirty="0" smtClean="0"/>
              <a:t>braces)</a:t>
            </a:r>
          </a:p>
          <a:p>
            <a:pPr lvl="2"/>
            <a:r>
              <a:rPr lang="en-US" altLang="ko-KR" dirty="0" smtClean="0"/>
              <a:t>null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82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19191"/>
      </a:accent1>
      <a:accent2>
        <a:srgbClr val="FFFFFF"/>
      </a:accent2>
      <a:accent3>
        <a:srgbClr val="FFFFFF"/>
      </a:accent3>
      <a:accent4>
        <a:srgbClr val="000000"/>
      </a:accent4>
      <a:accent5>
        <a:srgbClr val="C7C7C7"/>
      </a:accent5>
      <a:accent6>
        <a:srgbClr val="E7E7E7"/>
      </a:accent6>
      <a:hlink>
        <a:srgbClr val="FFFFFF"/>
      </a:hlink>
      <a:folHlink>
        <a:srgbClr val="FFFFFF"/>
      </a:folHlink>
    </a:clrScheme>
    <a:fontScheme name="tp">
      <a:majorFont>
        <a:latin typeface="Arial"/>
        <a:ea typeface="돋움체"/>
        <a:cs typeface=""/>
      </a:majorFont>
      <a:minorFont>
        <a:latin typeface="Trebuchet MS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FFFFFF"/>
    </a:lt2>
    <a:accent1>
      <a:srgbClr val="919191"/>
    </a:accent1>
    <a:accent2>
      <a:srgbClr val="FFFFFF"/>
    </a:accent2>
    <a:accent3>
      <a:srgbClr val="FFFFFF"/>
    </a:accent3>
    <a:accent4>
      <a:srgbClr val="000000"/>
    </a:accent4>
    <a:accent5>
      <a:srgbClr val="C7C7C7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b:\tp.ppt</Template>
  <TotalTime>36863</TotalTime>
  <Pages>40</Pages>
  <Words>1210</Words>
  <Application>Microsoft Office PowerPoint</Application>
  <PresentationFormat>A4 용지(210x297mm)</PresentationFormat>
  <Paragraphs>322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Monaco</vt:lpstr>
      <vt:lpstr>Monotype Sorts</vt:lpstr>
      <vt:lpstr>돋움</vt:lpstr>
      <vt:lpstr>돋움체</vt:lpstr>
      <vt:lpstr>맑은 고딕</vt:lpstr>
      <vt:lpstr>바탕체</vt:lpstr>
      <vt:lpstr>Arial</vt:lpstr>
      <vt:lpstr>Cambria Math</vt:lpstr>
      <vt:lpstr>Courier New</vt:lpstr>
      <vt:lpstr>Times New Roman</vt:lpstr>
      <vt:lpstr>Trebuchet MS</vt:lpstr>
      <vt:lpstr>Wingdings</vt:lpstr>
      <vt:lpstr>tp</vt:lpstr>
      <vt:lpstr>MES 개발 - 3차년도 연구계획</vt:lpstr>
      <vt:lpstr>MES 개요</vt:lpstr>
      <vt:lpstr>mongo 실행 및 초기작업</vt:lpstr>
      <vt:lpstr>db구조 : login</vt:lpstr>
      <vt:lpstr>db구조 : MES project</vt:lpstr>
      <vt:lpstr>PowerPoint 프레젠테이션</vt:lpstr>
      <vt:lpstr>시스템개발 : Web App 개발 개념도</vt:lpstr>
      <vt:lpstr>시스템개발 : SW System/UI 개발 방법론</vt:lpstr>
      <vt:lpstr>JSON</vt:lpstr>
      <vt:lpstr>시스템개발 : RES/에너지 폼의 JSON 표현</vt:lpstr>
      <vt:lpstr>시스템개발 : RES/에너지 폼 UI</vt:lpstr>
      <vt:lpstr>시스템개발 : RES/technology의 JSON 표현</vt:lpstr>
      <vt:lpstr>시스템개발 : RES/technology의 JSON 표현</vt:lpstr>
      <vt:lpstr>UI를 통한 Viewer/CRUD 구현</vt:lpstr>
      <vt:lpstr>시스템개발 : Dummy variable의 JSON 표현</vt:lpstr>
      <vt:lpstr>시스템 개발 : 제약식의 구현(type1:yearly)</vt:lpstr>
      <vt:lpstr>시스템 개발 : 제약식의 구현(type2:cumulative)</vt:lpstr>
      <vt:lpstr>시스템 개발 : 제약식의 구현(type3:time series)</vt:lpstr>
      <vt:lpstr>시스템개발 : LP의 최적화 및 LP Viewer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통신망 설계 및 운용</dc:title>
  <dc:creator>chung Y.J</dc:creator>
  <cp:lastModifiedBy>kim</cp:lastModifiedBy>
  <cp:revision>586</cp:revision>
  <cp:lastPrinted>2016-05-23T02:24:56Z</cp:lastPrinted>
  <dcterms:created xsi:type="dcterms:W3CDTF">1996-03-25T18:49:56Z</dcterms:created>
  <dcterms:modified xsi:type="dcterms:W3CDTF">2016-09-07T10:07:20Z</dcterms:modified>
</cp:coreProperties>
</file>