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9" r:id="rId2"/>
    <p:sldId id="631" r:id="rId3"/>
    <p:sldId id="636" r:id="rId4"/>
    <p:sldId id="638" r:id="rId5"/>
    <p:sldId id="644" r:id="rId6"/>
    <p:sldId id="645" r:id="rId7"/>
    <p:sldId id="643" r:id="rId8"/>
    <p:sldId id="634" r:id="rId9"/>
    <p:sldId id="632" r:id="rId10"/>
    <p:sldId id="633" r:id="rId11"/>
    <p:sldId id="640" r:id="rId12"/>
    <p:sldId id="646" r:id="rId13"/>
    <p:sldId id="641" r:id="rId14"/>
    <p:sldId id="642" r:id="rId15"/>
    <p:sldId id="635" r:id="rId16"/>
    <p:sldId id="637" r:id="rId17"/>
    <p:sldId id="615" r:id="rId18"/>
    <p:sldId id="605" r:id="rId19"/>
    <p:sldId id="625" r:id="rId20"/>
    <p:sldId id="608" r:id="rId21"/>
    <p:sldId id="627" r:id="rId22"/>
    <p:sldId id="616" r:id="rId23"/>
    <p:sldId id="626" r:id="rId24"/>
    <p:sldId id="610" r:id="rId25"/>
    <p:sldId id="629" r:id="rId26"/>
    <p:sldId id="624" r:id="rId27"/>
    <p:sldId id="628" r:id="rId28"/>
    <p:sldId id="630" r:id="rId29"/>
    <p:sldId id="612" r:id="rId30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7" userDrawn="1">
          <p15:clr>
            <a:srgbClr val="A4A3A4"/>
          </p15:clr>
        </p15:guide>
        <p15:guide id="2" pos="3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CC00"/>
    <a:srgbClr val="0000FF"/>
    <a:srgbClr val="FF99FF"/>
    <a:srgbClr val="FFCCCC"/>
    <a:srgbClr val="FF99CC"/>
    <a:srgbClr val="E7260F"/>
    <a:srgbClr val="FFFFCC"/>
    <a:srgbClr val="FFFF99"/>
    <a:srgbClr val="9DA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27" y="91"/>
      </p:cViewPr>
      <p:guideLst>
        <p:guide orient="horz" pos="40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1402" y="-102"/>
      </p:cViewPr>
      <p:guideLst>
        <p:guide orient="horz" pos="2197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9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2A5210-1BF0-4D99-8E72-82A3D87DB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3" y="4720777"/>
            <a:ext cx="4985831" cy="390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1" tIns="46843" rIns="92071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Body Text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17415" y="9454401"/>
            <a:ext cx="764474" cy="25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25" tIns="45227" rIns="87225" bIns="45227">
            <a:spAutoFit/>
          </a:bodyPr>
          <a:lstStyle>
            <a:lvl1pPr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mtClean="0">
                <a:latin typeface="Arial" panose="020B0604020202020204" pitchFamily="34" charset="0"/>
              </a:rPr>
              <a:t>Page </a:t>
            </a:r>
            <a:fld id="{1CC2A2D0-5AF0-44BC-A1DD-FB9D70A9A76C}" type="slidenum">
              <a:rPr lang="en-US" altLang="ko-KR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  <p:sp>
        <p:nvSpPr>
          <p:cNvPr id="3080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865188"/>
            <a:ext cx="5021262" cy="3478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942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4926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0011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49375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798638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04850" y="765175"/>
            <a:ext cx="8389938" cy="2211388"/>
            <a:chOff x="478" y="1056"/>
            <a:chExt cx="5285" cy="139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483" y="1057"/>
              <a:ext cx="5272" cy="1391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78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0 w 5273"/>
                <a:gd name="T3" fmla="*/ 0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0" y="0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90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5272 w 5273"/>
                <a:gd name="T3" fmla="*/ 1392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5272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04850" y="6021388"/>
            <a:ext cx="8383588" cy="153987"/>
            <a:chOff x="480" y="3744"/>
            <a:chExt cx="5281" cy="9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480" y="3744"/>
              <a:ext cx="5280" cy="96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0 w 5281"/>
                <a:gd name="T3" fmla="*/ 0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5280 w 5281"/>
                <a:gd name="T3" fmla="*/ 96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5280" y="96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863600" y="1281113"/>
            <a:ext cx="153988" cy="1752600"/>
            <a:chOff x="578" y="1200"/>
            <a:chExt cx="97" cy="1104"/>
          </a:xfrm>
        </p:grpSpPr>
        <p:sp useBgFill="1"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578" y="1201"/>
              <a:ext cx="96" cy="110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96 w 97"/>
                <a:gd name="T3" fmla="*/ 1103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96" y="1103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0 w 97"/>
                <a:gd name="T3" fmla="*/ 0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838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6400" y="3429000"/>
            <a:ext cx="6629400" cy="2743200"/>
          </a:xfrm>
        </p:spPr>
        <p:txBody>
          <a:bodyPr anchor="ctr"/>
          <a:lstStyle>
            <a:lvl1pPr marL="0" indent="0">
              <a:lnSpc>
                <a:spcPct val="80000"/>
              </a:lnSpc>
              <a:buFont typeface="Monotype Sorts" pitchFamily="2" charset="2"/>
              <a:buNone/>
              <a:defRPr b="0"/>
            </a:lvl1pPr>
          </a:lstStyle>
          <a:p>
            <a:endParaRPr lang="ko-KR" altLang="ko-KR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0" y="6324600"/>
            <a:ext cx="19050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0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157397"/>
            <a:ext cx="8496300" cy="5696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8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0328C5CF-5986-4B52-AC62-458825EDA3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00113"/>
            <a:ext cx="85344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 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304800" y="6324600"/>
            <a:ext cx="922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04850" y="768350"/>
            <a:ext cx="7772400" cy="0"/>
          </a:xfrm>
          <a:prstGeom prst="line">
            <a:avLst/>
          </a:prstGeom>
          <a:noFill/>
          <a:ln w="47625" cmpd="thickThin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57163"/>
            <a:ext cx="84963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669925" y="6376988"/>
            <a:ext cx="946150" cy="366712"/>
            <a:chOff x="422" y="4017"/>
            <a:chExt cx="596" cy="231"/>
          </a:xfrm>
        </p:grpSpPr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422" y="401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800" b="1" smtClean="0">
                <a:latin typeface="Arial" panose="020B0604020202020204" pitchFamily="34" charset="0"/>
              </a:endParaRP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902" y="4031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600" b="1" smtClean="0">
                <a:latin typeface="돋움" panose="020B0600000101010101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</p:sldLayoutIdLst>
  <p:hf hdr="0" ftr="0" dt="0"/>
  <p:txStyles>
    <p:titleStyle>
      <a:lvl1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+mj-lt"/>
          <a:ea typeface="+mj-ea"/>
          <a:cs typeface="+mj-cs"/>
        </a:defRPr>
      </a:lvl1pPr>
      <a:lvl2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2pPr>
      <a:lvl3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3pPr>
      <a:lvl4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4pPr>
      <a:lvl5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5pPr>
      <a:lvl6pPr marL="4572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6pPr>
      <a:lvl7pPr marL="9144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7pPr>
      <a:lvl8pPr marL="1371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8pPr>
      <a:lvl9pPr marL="18288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9pPr>
    </p:titleStyle>
    <p:bodyStyle>
      <a:lvl1pPr marL="285750" indent="-28575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q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100000"/>
        <a:buFont typeface="바탕체" pitchFamily="17" charset="-127"/>
        <a:buChar char="-"/>
        <a:defRPr kumimoji="1" sz="1600">
          <a:solidFill>
            <a:schemeClr val="tx1"/>
          </a:solidFill>
          <a:latin typeface="+mn-lt"/>
          <a:ea typeface="바탕체" pitchFamily="17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tx2"/>
        </a:buClr>
        <a:buSzPct val="60000"/>
        <a:buFont typeface="Monotype Sorts" pitchFamily="2" charset="2"/>
        <a:buChar char="u"/>
        <a:defRPr kumimoji="1" sz="1400">
          <a:solidFill>
            <a:schemeClr val="tx1"/>
          </a:solidFill>
          <a:latin typeface="+mn-lt"/>
          <a:ea typeface="바탕체" pitchFamily="17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6pPr>
      <a:lvl7pPr marL="29146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7pPr>
      <a:lvl8pPr marL="33718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8pPr>
      <a:lvl9pPr marL="3829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5952" y="1019569"/>
            <a:ext cx="7772400" cy="1818728"/>
          </a:xfrm>
          <a:noFill/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ko-KR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MES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개발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</a:br>
            <a:r>
              <a:rPr lang="en-US" altLang="ko-KR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- </a:t>
            </a:r>
            <a:r>
              <a:rPr lang="en-US" altLang="ko-KR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3</a:t>
            </a:r>
            <a:r>
              <a:rPr lang="ko-KR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차년도 </a:t>
            </a:r>
            <a:r>
              <a:rPr lang="ko-KR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연구계획</a:t>
            </a:r>
            <a:endParaRPr lang="ko-KR" altLang="en-US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14235" y="3752711"/>
            <a:ext cx="739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 kumimoji="1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100000"/>
              <a:buFont typeface="바탕체" pitchFamily="17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바탕체" pitchFamily="17" charset="-127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60000"/>
              <a:buFont typeface="Monotype Sort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바탕체" pitchFamily="17" charset="-127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2016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년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4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월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22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일</a:t>
            </a: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세부과제 책임자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경성대학교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800" kern="0" err="1" smtClean="0">
                <a:latin typeface="Arial" panose="020B0604020202020204" pitchFamily="34" charset="0"/>
                <a:ea typeface="돋움" panose="020B0600000101010101" pitchFamily="50" charset="-127"/>
              </a:rPr>
              <a:t>김후곤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(hkim@ks.ac.kr)</a:t>
            </a:r>
            <a:endParaRPr lang="ko-KR" altLang="en-US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89653" y="26380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654" y="2893262"/>
            <a:ext cx="7518400" cy="286232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"_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initiated" : 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"company" : 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abc_process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{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name" : 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removed":true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"state" : "expanded,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"created" 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"materials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{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b2001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CPU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"unit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spec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3m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"state" : "expanded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"inventory" : 98,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"logs"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],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logs"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},,,{}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[{}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,{},,,{}]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worker_tree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[{} ,{},,,{}]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3277" y="2600595"/>
            <a:ext cx="446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project,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8907" y="1102783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for 1 company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24016" y="1118172"/>
            <a:ext cx="466794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abcd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59754" y="11181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06238" y="148063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>
            <a:stCxn id="23" idx="3"/>
            <a:endCxn id="24" idx="1"/>
          </p:cNvCxnSpPr>
          <p:nvPr/>
        </p:nvCxnSpPr>
        <p:spPr>
          <a:xfrm>
            <a:off x="3690810" y="1241283"/>
            <a:ext cx="86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4" idx="2"/>
            <a:endCxn id="25" idx="1"/>
          </p:cNvCxnSpPr>
          <p:nvPr/>
        </p:nvCxnSpPr>
        <p:spPr>
          <a:xfrm rot="16200000" flipH="1">
            <a:off x="5435936" y="833439"/>
            <a:ext cx="239349" cy="1301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87769" y="84371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526404" y="863155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206238" y="1123413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6" name="직선 화살표 연결선 35"/>
          <p:cNvCxnSpPr>
            <a:endCxn id="35" idx="1"/>
          </p:cNvCxnSpPr>
          <p:nvPr/>
        </p:nvCxnSpPr>
        <p:spPr>
          <a:xfrm>
            <a:off x="5250211" y="1241283"/>
            <a:ext cx="956027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06238" y="1862449"/>
            <a:ext cx="701292" cy="246221"/>
          </a:xfrm>
          <a:prstGeom prst="rect">
            <a:avLst/>
          </a:prstGeom>
          <a:solidFill>
            <a:srgbClr val="FF99FF"/>
          </a:soli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42" name="꺾인 연결선 41"/>
          <p:cNvCxnSpPr>
            <a:stCxn id="24" idx="2"/>
            <a:endCxn id="39" idx="1"/>
          </p:cNvCxnSpPr>
          <p:nvPr/>
        </p:nvCxnSpPr>
        <p:spPr>
          <a:xfrm rot="16200000" flipH="1">
            <a:off x="5245027" y="1024348"/>
            <a:ext cx="621167" cy="13012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993980" y="1862449"/>
            <a:ext cx="2566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작업자 </a:t>
            </a:r>
            <a:r>
              <a:rPr kumimoji="0" lang="ko-KR" altLang="en-US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할당모듈은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추후 추가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52" y="5939692"/>
            <a:ext cx="3323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key":</a:t>
            </a:r>
            <a:r>
              <a:rPr kumimoji="0" lang="en-US" altLang="ko-KR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"value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 </a:t>
            </a:r>
            <a:r>
              <a:rPr kumimoji="0" lang="en-US" altLang="ko-KR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hasOwnPropery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59754" y="218241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2" name="꺾인 연결선 21"/>
          <p:cNvCxnSpPr>
            <a:stCxn id="23" idx="3"/>
            <a:endCxn id="21" idx="1"/>
          </p:cNvCxnSpPr>
          <p:nvPr/>
        </p:nvCxnSpPr>
        <p:spPr>
          <a:xfrm>
            <a:off x="3690810" y="1241283"/>
            <a:ext cx="868944" cy="1064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login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1246293" y="1002822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46293" y="1249043"/>
            <a:ext cx="6324389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"username"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"logs"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"created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"login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02782" y="962703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user,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project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5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material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246293" y="2914968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293" y="3150648"/>
            <a:ext cx="7308427" cy="24468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strike="sngStrike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"before" : 12, "quantity" : 100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"before" : 120, "quantity" : 80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"before" : 200, "quantity" : 30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170 , "quantity" : 10,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"adjust",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"quantity" : -30,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adjust_type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"fault"}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,,,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unit: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from :[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:"10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 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to :[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quantinty:5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:“5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27339" y="2873649"/>
            <a:ext cx="5112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material,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6" name="Text Box 136"/>
          <p:cNvSpPr txBox="1">
            <a:spLocks noChangeArrowheads="1"/>
          </p:cNvSpPr>
          <p:nvPr/>
        </p:nvSpPr>
        <p:spPr bwMode="auto">
          <a:xfrm>
            <a:off x="4713065" y="822177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7" name="Line 223"/>
          <p:cNvSpPr>
            <a:spLocks noChangeShapeType="1"/>
          </p:cNvSpPr>
          <p:nvPr/>
        </p:nvSpPr>
        <p:spPr bwMode="auto">
          <a:xfrm flipV="1">
            <a:off x="4473332" y="1369113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8" name="Text Box 247"/>
          <p:cNvSpPr txBox="1">
            <a:spLocks noChangeArrowheads="1"/>
          </p:cNvSpPr>
          <p:nvPr/>
        </p:nvSpPr>
        <p:spPr bwMode="auto">
          <a:xfrm>
            <a:off x="4466687" y="1123791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083884" y="1142879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2423" y="1136897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641679" y="1876816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2(0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1622" y="187942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634174" y="1204902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1(0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4174" y="1205349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3" name="Line 243"/>
          <p:cNvSpPr>
            <a:spLocks noChangeShapeType="1"/>
          </p:cNvSpPr>
          <p:nvPr/>
        </p:nvSpPr>
        <p:spPr bwMode="auto">
          <a:xfrm>
            <a:off x="5267569" y="1068399"/>
            <a:ext cx="0" cy="1208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1184" y="870131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45" name="Line 223"/>
          <p:cNvSpPr>
            <a:spLocks noChangeShapeType="1"/>
          </p:cNvSpPr>
          <p:nvPr/>
        </p:nvSpPr>
        <p:spPr bwMode="auto">
          <a:xfrm flipV="1">
            <a:off x="4472208" y="2048188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6" name="Text Box 247"/>
          <p:cNvSpPr txBox="1">
            <a:spLocks noChangeArrowheads="1"/>
          </p:cNvSpPr>
          <p:nvPr/>
        </p:nvSpPr>
        <p:spPr bwMode="auto">
          <a:xfrm>
            <a:off x="4470354" y="178916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7" name="Line 223"/>
          <p:cNvSpPr>
            <a:spLocks noChangeShapeType="1"/>
          </p:cNvSpPr>
          <p:nvPr/>
        </p:nvSpPr>
        <p:spPr bwMode="auto">
          <a:xfrm flipV="1">
            <a:off x="5279164" y="1345596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8" name="Text Box 247"/>
          <p:cNvSpPr txBox="1">
            <a:spLocks noChangeArrowheads="1"/>
          </p:cNvSpPr>
          <p:nvPr/>
        </p:nvSpPr>
        <p:spPr bwMode="auto">
          <a:xfrm>
            <a:off x="5342631" y="109937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087642" y="1701087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대기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86181" y="1701878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Line 223"/>
          <p:cNvSpPr>
            <a:spLocks noChangeShapeType="1"/>
          </p:cNvSpPr>
          <p:nvPr/>
        </p:nvSpPr>
        <p:spPr bwMode="auto">
          <a:xfrm flipV="1">
            <a:off x="5282922" y="1910577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3" name="Text Box 247"/>
          <p:cNvSpPr txBox="1">
            <a:spLocks noChangeArrowheads="1"/>
          </p:cNvSpPr>
          <p:nvPr/>
        </p:nvSpPr>
        <p:spPr bwMode="auto">
          <a:xfrm>
            <a:off x="5346389" y="1664356"/>
            <a:ext cx="6992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(5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3380" y="5923298"/>
            <a:ext cx="204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1: process mongo id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(process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2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process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093257" y="3522157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58" y="3757837"/>
            <a:ext cx="7322770" cy="27238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"time" : "110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"fault",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12, "quantity" : 100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},0.</a:t>
            </a:r>
          </a:p>
          <a:p>
            <a:pPr lvl="0"/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200, "quantity" : 30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170 , "quantity" : 10,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,,,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from :[ {_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id:“1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”,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before_buffer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 ],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work_in_process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 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4303" y="3480838"/>
            <a:ext cx="5205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process,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0" name="Text Box 136"/>
          <p:cNvSpPr txBox="1">
            <a:spLocks noChangeArrowheads="1"/>
          </p:cNvSpPr>
          <p:nvPr/>
        </p:nvSpPr>
        <p:spPr bwMode="auto">
          <a:xfrm>
            <a:off x="3505714" y="1228279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2" name="Text Box 136"/>
          <p:cNvSpPr txBox="1">
            <a:spLocks noChangeArrowheads="1"/>
          </p:cNvSpPr>
          <p:nvPr/>
        </p:nvSpPr>
        <p:spPr bwMode="auto">
          <a:xfrm>
            <a:off x="3721614" y="1399332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4" name="Line 226"/>
          <p:cNvSpPr>
            <a:spLocks noChangeShapeType="1"/>
          </p:cNvSpPr>
          <p:nvPr/>
        </p:nvSpPr>
        <p:spPr bwMode="auto">
          <a:xfrm>
            <a:off x="3950443" y="2379330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5" name="Text Box 136"/>
          <p:cNvSpPr txBox="1">
            <a:spLocks noChangeArrowheads="1"/>
          </p:cNvSpPr>
          <p:nvPr/>
        </p:nvSpPr>
        <p:spPr bwMode="auto">
          <a:xfrm>
            <a:off x="6400469" y="1284821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6" name="Line 233"/>
          <p:cNvSpPr>
            <a:spLocks noChangeShapeType="1"/>
          </p:cNvSpPr>
          <p:nvPr/>
        </p:nvSpPr>
        <p:spPr bwMode="auto">
          <a:xfrm>
            <a:off x="6051961" y="2187772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0" name="Text Box 252"/>
          <p:cNvSpPr txBox="1">
            <a:spLocks noChangeArrowheads="1"/>
          </p:cNvSpPr>
          <p:nvPr/>
        </p:nvSpPr>
        <p:spPr bwMode="auto">
          <a:xfrm>
            <a:off x="6025544" y="1887923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(7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54" name="Line 257"/>
          <p:cNvSpPr>
            <a:spLocks noChangeShapeType="1"/>
          </p:cNvSpPr>
          <p:nvPr/>
        </p:nvSpPr>
        <p:spPr bwMode="auto">
          <a:xfrm flipV="1">
            <a:off x="3737719" y="2141619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6" name="Text Box 274"/>
          <p:cNvSpPr txBox="1">
            <a:spLocks noChangeArrowheads="1"/>
          </p:cNvSpPr>
          <p:nvPr/>
        </p:nvSpPr>
        <p:spPr bwMode="auto">
          <a:xfrm>
            <a:off x="4106498" y="1888302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4953000" y="2077681"/>
            <a:ext cx="1088570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1-1(110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8312" y="207847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3" name="Line 243"/>
          <p:cNvSpPr>
            <a:spLocks noChangeShapeType="1"/>
          </p:cNvSpPr>
          <p:nvPr/>
        </p:nvSpPr>
        <p:spPr bwMode="auto">
          <a:xfrm>
            <a:off x="6785181" y="154763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4" name="Line 243"/>
          <p:cNvSpPr>
            <a:spLocks noChangeShapeType="1"/>
          </p:cNvSpPr>
          <p:nvPr/>
        </p:nvSpPr>
        <p:spPr bwMode="auto">
          <a:xfrm>
            <a:off x="3943638" y="1640802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65" name="Line 243"/>
          <p:cNvSpPr>
            <a:spLocks noChangeShapeType="1"/>
          </p:cNvSpPr>
          <p:nvPr/>
        </p:nvSpPr>
        <p:spPr bwMode="auto">
          <a:xfrm flipH="1">
            <a:off x="3713685" y="1495146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6" name="Text Box 274"/>
          <p:cNvSpPr txBox="1">
            <a:spLocks noChangeArrowheads="1"/>
          </p:cNvSpPr>
          <p:nvPr/>
        </p:nvSpPr>
        <p:spPr bwMode="auto">
          <a:xfrm>
            <a:off x="4039050" y="2162237"/>
            <a:ext cx="8987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litter(2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471182" y="98010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6458178" y="101689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21313" y="1262566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02110" y="144246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76379" y="132418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5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8" name="Line 243"/>
          <p:cNvSpPr>
            <a:spLocks noChangeShapeType="1"/>
          </p:cNvSpPr>
          <p:nvPr/>
        </p:nvSpPr>
        <p:spPr bwMode="auto">
          <a:xfrm>
            <a:off x="8123519" y="159962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9" name="Line 233"/>
          <p:cNvSpPr>
            <a:spLocks noChangeShapeType="1"/>
          </p:cNvSpPr>
          <p:nvPr/>
        </p:nvSpPr>
        <p:spPr bwMode="auto">
          <a:xfrm flipV="1">
            <a:off x="6041570" y="2369021"/>
            <a:ext cx="20819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80" name="Text Box 136"/>
          <p:cNvSpPr txBox="1">
            <a:spLocks noChangeArrowheads="1"/>
          </p:cNvSpPr>
          <p:nvPr/>
        </p:nvSpPr>
        <p:spPr bwMode="auto">
          <a:xfrm>
            <a:off x="7771434" y="1266444"/>
            <a:ext cx="5052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반출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68771" y="133422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6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82" name="Text Box 252"/>
          <p:cNvSpPr txBox="1">
            <a:spLocks noChangeArrowheads="1"/>
          </p:cNvSpPr>
          <p:nvPr/>
        </p:nvSpPr>
        <p:spPr bwMode="auto">
          <a:xfrm>
            <a:off x="7029789" y="2114710"/>
            <a:ext cx="742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7734540" y="998178"/>
            <a:ext cx="7617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폐기물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37775" y="6394027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1: material mongo 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(process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Text Box 136"/>
          <p:cNvSpPr txBox="1">
            <a:spLocks noChangeArrowheads="1"/>
          </p:cNvSpPr>
          <p:nvPr/>
        </p:nvSpPr>
        <p:spPr bwMode="auto">
          <a:xfrm>
            <a:off x="2234025" y="1762583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(1)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449925" y="1933636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Line 223"/>
          <p:cNvSpPr>
            <a:spLocks noChangeShapeType="1"/>
          </p:cNvSpPr>
          <p:nvPr/>
        </p:nvSpPr>
        <p:spPr bwMode="auto">
          <a:xfrm>
            <a:off x="1980025" y="2482551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>
            <a:off x="2678754" y="2913634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Text Box 136"/>
          <p:cNvSpPr txBox="1">
            <a:spLocks noChangeArrowheads="1"/>
          </p:cNvSpPr>
          <p:nvPr/>
        </p:nvSpPr>
        <p:spPr bwMode="auto">
          <a:xfrm>
            <a:off x="4871393" y="181912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2" name="Line 233"/>
          <p:cNvSpPr>
            <a:spLocks noChangeShapeType="1"/>
          </p:cNvSpPr>
          <p:nvPr/>
        </p:nvSpPr>
        <p:spPr bwMode="auto">
          <a:xfrm>
            <a:off x="4517916" y="2796368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3" name="Text Box 247"/>
          <p:cNvSpPr txBox="1">
            <a:spLocks noChangeArrowheads="1"/>
          </p:cNvSpPr>
          <p:nvPr/>
        </p:nvSpPr>
        <p:spPr bwMode="auto">
          <a:xfrm>
            <a:off x="1975369" y="2266652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4" name="Text Box 248"/>
          <p:cNvSpPr txBox="1">
            <a:spLocks noChangeArrowheads="1"/>
          </p:cNvSpPr>
          <p:nvPr/>
        </p:nvSpPr>
        <p:spPr bwMode="auto">
          <a:xfrm>
            <a:off x="1971706" y="2943619"/>
            <a:ext cx="4555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1liter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6" name="Text Box 252"/>
          <p:cNvSpPr txBox="1">
            <a:spLocks noChangeArrowheads="1"/>
          </p:cNvSpPr>
          <p:nvPr/>
        </p:nvSpPr>
        <p:spPr bwMode="auto">
          <a:xfrm>
            <a:off x="4601119" y="2612557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7" name="Line 257"/>
          <p:cNvSpPr>
            <a:spLocks noChangeShapeType="1"/>
          </p:cNvSpPr>
          <p:nvPr/>
        </p:nvSpPr>
        <p:spPr bwMode="auto">
          <a:xfrm flipV="1">
            <a:off x="2466030" y="2675923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Line 271"/>
          <p:cNvSpPr>
            <a:spLocks noChangeShapeType="1"/>
          </p:cNvSpPr>
          <p:nvPr/>
        </p:nvSpPr>
        <p:spPr bwMode="auto">
          <a:xfrm>
            <a:off x="1980024" y="3163588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0" name="Text Box 274"/>
          <p:cNvSpPr txBox="1">
            <a:spLocks noChangeArrowheads="1"/>
          </p:cNvSpPr>
          <p:nvPr/>
        </p:nvSpPr>
        <p:spPr bwMode="auto">
          <a:xfrm>
            <a:off x="2823027" y="2437408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681311" y="2611985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6623" y="261277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152994" y="2997250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937" y="299308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152994" y="230882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993" y="2304573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0" name="Line 243"/>
          <p:cNvSpPr>
            <a:spLocks noChangeShapeType="1"/>
          </p:cNvSpPr>
          <p:nvPr/>
        </p:nvSpPr>
        <p:spPr bwMode="auto">
          <a:xfrm>
            <a:off x="5256105" y="2081941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2" name="Line 243"/>
          <p:cNvSpPr>
            <a:spLocks noChangeShapeType="1"/>
          </p:cNvSpPr>
          <p:nvPr/>
        </p:nvSpPr>
        <p:spPr bwMode="auto">
          <a:xfrm>
            <a:off x="2671949" y="2175106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3" name="Line 243"/>
          <p:cNvSpPr>
            <a:spLocks noChangeShapeType="1"/>
          </p:cNvSpPr>
          <p:nvPr/>
        </p:nvSpPr>
        <p:spPr bwMode="auto">
          <a:xfrm flipH="1">
            <a:off x="2441996" y="2029450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6" name="Text Box 274"/>
          <p:cNvSpPr txBox="1">
            <a:spLocks noChangeArrowheads="1"/>
          </p:cNvSpPr>
          <p:nvPr/>
        </p:nvSpPr>
        <p:spPr bwMode="auto">
          <a:xfrm>
            <a:off x="2767362" y="2696541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199493" y="151441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4929102" y="155120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37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6" y="1441554"/>
            <a:ext cx="8710827" cy="425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04850" y="2763520"/>
            <a:ext cx="87108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6443" y="2269373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1200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15301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074422" y="4307769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재고조정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8866294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8866294" y="3844278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8866294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900" dirty="0" smtClean="0"/>
              <a:t>보기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8115300" y="3856972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8115300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9273699" y="2292456"/>
            <a:ext cx="457623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4580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입출고표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03497"/>
              </p:ext>
            </p:extLst>
          </p:nvPr>
        </p:nvGraphicFramePr>
        <p:xfrm>
          <a:off x="1346623" y="1752177"/>
          <a:ext cx="5803901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706">
                  <a:extLst>
                    <a:ext uri="{9D8B030D-6E8A-4147-A177-3AD203B41FA5}">
                      <a16:colId xmlns:a16="http://schemas.microsoft.com/office/drawing/2014/main" val="3458863523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15253231"/>
                    </a:ext>
                  </a:extLst>
                </a:gridCol>
                <a:gridCol w="1024218">
                  <a:extLst>
                    <a:ext uri="{9D8B030D-6E8A-4147-A177-3AD203B41FA5}">
                      <a16:colId xmlns:a16="http://schemas.microsoft.com/office/drawing/2014/main" val="2595214238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794184486"/>
                    </a:ext>
                  </a:extLst>
                </a:gridCol>
                <a:gridCol w="903174">
                  <a:extLst>
                    <a:ext uri="{9D8B030D-6E8A-4147-A177-3AD203B41FA5}">
                      <a16:colId xmlns:a16="http://schemas.microsoft.com/office/drawing/2014/main" val="2598240411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505909848"/>
                    </a:ext>
                  </a:extLst>
                </a:gridCol>
                <a:gridCol w="822478">
                  <a:extLst>
                    <a:ext uri="{9D8B030D-6E8A-4147-A177-3AD203B41FA5}">
                      <a16:colId xmlns:a16="http://schemas.microsoft.com/office/drawing/2014/main" val="412441649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조정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재고량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9092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321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7739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20319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1456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33006" y="1405149"/>
            <a:ext cx="845661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기간 선택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7454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Web App </a:t>
            </a:r>
            <a:r>
              <a:rPr lang="ko-KR" altLang="en-US" b="0" smtClean="0"/>
              <a:t>개발 개념도</a:t>
            </a:r>
            <a:endParaRPr lang="ko-KR" altLang="en-US" b="0"/>
          </a:p>
        </p:txBody>
      </p:sp>
      <p:sp>
        <p:nvSpPr>
          <p:cNvPr id="120" name="TextBox 119"/>
          <p:cNvSpPr txBox="1"/>
          <p:nvPr/>
        </p:nvSpPr>
        <p:spPr>
          <a:xfrm>
            <a:off x="7179746" y="113920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통합 모형 </a:t>
            </a:r>
            <a:endParaRPr kumimoji="0" lang="en-US" altLang="ko-KR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eaLnBrk="1" latinLnBrk="1" hangingPunct="1"/>
            <a:r>
              <a:rPr kumimoji="0" lang="en-US" altLang="ko-KR" b="1" smtClean="0">
                <a:solidFill>
                  <a:prstClr val="black"/>
                </a:solidFill>
                <a:latin typeface="맑은 고딕"/>
                <a:ea typeface="맑은 고딕"/>
              </a:rPr>
              <a:t>S/W </a:t>
            </a:r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시스템</a:t>
            </a:r>
            <a:endParaRPr kumimoji="0" lang="ko-KR" altLang="en-US" b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22651" y="2751378"/>
            <a:ext cx="99257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LP generation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9934" y="4475378"/>
            <a:ext cx="1673856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Reporting/Result Analysis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22651" y="886697"/>
            <a:ext cx="93807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Browser(GUI)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27450" y="3137119"/>
            <a:ext cx="201850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MML : GAMS, AMPL,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MathProg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66867" y="3543466"/>
            <a:ext cx="112402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file : MPS, LP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49046" y="3975514"/>
            <a:ext cx="259398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glpk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CPLEX,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Gurobi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COIN-OR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4586" y="3153229"/>
            <a:ext cx="94448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52488" y="5194623"/>
            <a:ext cx="137088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viewer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53141" y="5586211"/>
            <a:ext cx="341914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Plot/Chart : HTML5 SVG/d3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10683" y="1123917"/>
            <a:ext cx="4191189" cy="150287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10683" y="3007143"/>
            <a:ext cx="4191189" cy="132841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2" name="꺾인 연결선 131"/>
          <p:cNvCxnSpPr>
            <a:stCxn id="124" idx="2"/>
            <a:endCxn id="125" idx="1"/>
          </p:cNvCxnSpPr>
          <p:nvPr/>
        </p:nvCxnSpPr>
        <p:spPr>
          <a:xfrm rot="16200000" flipH="1">
            <a:off x="2560166" y="3359875"/>
            <a:ext cx="283237" cy="330166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3" name="꺾인 연결선 132"/>
          <p:cNvCxnSpPr>
            <a:stCxn id="127" idx="2"/>
            <a:endCxn id="125" idx="3"/>
          </p:cNvCxnSpPr>
          <p:nvPr/>
        </p:nvCxnSpPr>
        <p:spPr>
          <a:xfrm rot="5400000">
            <a:off x="3995299" y="3395044"/>
            <a:ext cx="267127" cy="275938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4" name="직선 화살표 연결선 133"/>
          <p:cNvCxnSpPr>
            <a:stCxn id="125" idx="2"/>
          </p:cNvCxnSpPr>
          <p:nvPr/>
        </p:nvCxnSpPr>
        <p:spPr>
          <a:xfrm>
            <a:off x="3428880" y="3789687"/>
            <a:ext cx="0" cy="1858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직사각형 134"/>
          <p:cNvSpPr/>
          <p:nvPr/>
        </p:nvSpPr>
        <p:spPr>
          <a:xfrm>
            <a:off x="1212142" y="4739004"/>
            <a:ext cx="4191189" cy="13519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6" name="직선 화살표 연결선 135"/>
          <p:cNvCxnSpPr>
            <a:stCxn id="130" idx="2"/>
            <a:endCxn id="131" idx="0"/>
          </p:cNvCxnSpPr>
          <p:nvPr/>
        </p:nvCxnSpPr>
        <p:spPr>
          <a:xfrm>
            <a:off x="3306278" y="2626794"/>
            <a:ext cx="0" cy="3803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7" name="직선 화살표 연결선 136"/>
          <p:cNvCxnSpPr>
            <a:stCxn id="131" idx="2"/>
            <a:endCxn id="135" idx="0"/>
          </p:cNvCxnSpPr>
          <p:nvPr/>
        </p:nvCxnSpPr>
        <p:spPr>
          <a:xfrm>
            <a:off x="3306278" y="4335555"/>
            <a:ext cx="1459" cy="4034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046083" y="5206117"/>
            <a:ext cx="99899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Batch outputs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9" name="원통 138"/>
          <p:cNvSpPr/>
          <p:nvPr/>
        </p:nvSpPr>
        <p:spPr>
          <a:xfrm>
            <a:off x="7027963" y="3320355"/>
            <a:ext cx="1296144" cy="690413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prstClr val="black"/>
                </a:solidFill>
                <a:latin typeface="맑은 고딕"/>
                <a:ea typeface="맑은 고딕"/>
              </a:rPr>
              <a:t>기술 </a:t>
            </a:r>
            <a:r>
              <a:rPr kumimoji="0" lang="en-US" altLang="ko-KR" kern="0" smtClean="0">
                <a:solidFill>
                  <a:prstClr val="black"/>
                </a:solidFill>
                <a:latin typeface="맑은 고딕"/>
                <a:ea typeface="맑은 고딕"/>
              </a:rPr>
              <a:t>DB master</a:t>
            </a:r>
            <a:endParaRPr kumimoji="0" lang="ko-KR" altLang="en-US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0" name="원통 139"/>
          <p:cNvSpPr/>
          <p:nvPr/>
        </p:nvSpPr>
        <p:spPr>
          <a:xfrm>
            <a:off x="5747186" y="3288804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69641" y="2271010"/>
            <a:ext cx="1212788" cy="55399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매개변수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기술변화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보급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확산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수요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가격 등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056191" y="1032476"/>
            <a:ext cx="1239688" cy="689883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43" name="꺾인 연결선 142"/>
          <p:cNvCxnSpPr>
            <a:stCxn id="140" idx="1"/>
            <a:endCxn id="130" idx="3"/>
          </p:cNvCxnSpPr>
          <p:nvPr/>
        </p:nvCxnSpPr>
        <p:spPr>
          <a:xfrm rot="16200000" flipV="1">
            <a:off x="5054731" y="2222497"/>
            <a:ext cx="1413448" cy="71916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4" name="꺾인 연결선 143"/>
          <p:cNvCxnSpPr>
            <a:stCxn id="140" idx="3"/>
            <a:endCxn id="135" idx="3"/>
          </p:cNvCxnSpPr>
          <p:nvPr/>
        </p:nvCxnSpPr>
        <p:spPr>
          <a:xfrm rot="5400000">
            <a:off x="5075787" y="4369733"/>
            <a:ext cx="1372794" cy="717706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직선 화살표 연결선 144"/>
          <p:cNvCxnSpPr>
            <a:stCxn id="131" idx="3"/>
            <a:endCxn id="140" idx="2"/>
          </p:cNvCxnSpPr>
          <p:nvPr/>
        </p:nvCxnSpPr>
        <p:spPr>
          <a:xfrm flipV="1">
            <a:off x="5401872" y="3665497"/>
            <a:ext cx="345315" cy="585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032632" y="1245114"/>
            <a:ext cx="21611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Language : HTML5/CSS/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94798" y="1698190"/>
            <a:ext cx="100700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RES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설계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구축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52729" y="2164549"/>
            <a:ext cx="130035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BAU/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시나리오 구축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193801" y="2089291"/>
            <a:ext cx="108234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Variable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Constraint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</a:p>
        </p:txBody>
      </p:sp>
      <p:cxnSp>
        <p:nvCxnSpPr>
          <p:cNvPr id="150" name="직선 화살표 연결선 149"/>
          <p:cNvCxnSpPr>
            <a:stCxn id="147" idx="2"/>
            <a:endCxn id="148" idx="0"/>
          </p:cNvCxnSpPr>
          <p:nvPr/>
        </p:nvCxnSpPr>
        <p:spPr>
          <a:xfrm>
            <a:off x="3098302" y="1944411"/>
            <a:ext cx="4605" cy="220138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1" name="직선 화살표 연결선 150"/>
          <p:cNvCxnSpPr>
            <a:stCxn id="149" idx="1"/>
            <a:endCxn id="148" idx="3"/>
          </p:cNvCxnSpPr>
          <p:nvPr/>
        </p:nvCxnSpPr>
        <p:spPr>
          <a:xfrm flipH="1" flipV="1">
            <a:off x="3753085" y="2287660"/>
            <a:ext cx="440716" cy="1686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2" name="직선 화살표 연결선 151"/>
          <p:cNvCxnSpPr/>
          <p:nvPr/>
        </p:nvCxnSpPr>
        <p:spPr>
          <a:xfrm>
            <a:off x="3074210" y="1505843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3" name="직선 화살표 연결선 152"/>
          <p:cNvCxnSpPr>
            <a:stCxn id="139" idx="2"/>
            <a:endCxn id="140" idx="4"/>
          </p:cNvCxnSpPr>
          <p:nvPr/>
        </p:nvCxnSpPr>
        <p:spPr bwMode="auto">
          <a:xfrm flipH="1" flipV="1">
            <a:off x="6594995" y="3665497"/>
            <a:ext cx="432968" cy="6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4" name="직선 화살표 연결선 153"/>
          <p:cNvCxnSpPr>
            <a:stCxn id="141" idx="1"/>
          </p:cNvCxnSpPr>
          <p:nvPr/>
        </p:nvCxnSpPr>
        <p:spPr bwMode="auto">
          <a:xfrm flipH="1">
            <a:off x="6121037" y="2548009"/>
            <a:ext cx="94860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5" name="직선 화살표 연결선 154"/>
          <p:cNvCxnSpPr>
            <a:stCxn id="142" idx="2"/>
            <a:endCxn id="141" idx="0"/>
          </p:cNvCxnSpPr>
          <p:nvPr/>
        </p:nvCxnSpPr>
        <p:spPr bwMode="auto">
          <a:xfrm>
            <a:off x="7676035" y="1722359"/>
            <a:ext cx="0" cy="54865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6" name="꺾인 연결선 155"/>
          <p:cNvCxnSpPr>
            <a:stCxn id="142" idx="3"/>
            <a:endCxn id="139" idx="4"/>
          </p:cNvCxnSpPr>
          <p:nvPr/>
        </p:nvCxnSpPr>
        <p:spPr bwMode="auto">
          <a:xfrm>
            <a:off x="8295879" y="1377418"/>
            <a:ext cx="28228" cy="2296853"/>
          </a:xfrm>
          <a:prstGeom prst="bentConnector3">
            <a:avLst>
              <a:gd name="adj1" fmla="val 909834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59" name="모서리가 둥근 직사각형 158"/>
          <p:cNvSpPr/>
          <p:nvPr/>
        </p:nvSpPr>
        <p:spPr>
          <a:xfrm>
            <a:off x="1360264" y="4828939"/>
            <a:ext cx="3915885" cy="11411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652488" y="4848049"/>
            <a:ext cx="2531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viewer : HTML5/CSS/</a:t>
            </a:r>
            <a:r>
              <a:rPr lang="en-US" altLang="ko-KR" err="1" smtClean="0"/>
              <a:t>Javascript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SW System/UI </a:t>
            </a:r>
            <a:r>
              <a:rPr lang="ko-KR" altLang="en-US" b="0" smtClean="0"/>
              <a:t>개발 방법론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724478" y="2479776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54894" y="2732919"/>
            <a:ext cx="3452831" cy="644485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74976" y="1144306"/>
            <a:ext cx="228972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data/RES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파일 구조 및 표현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4410" y="1390340"/>
            <a:ext cx="2628220" cy="61061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1210" y="1600111"/>
            <a:ext cx="497252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6496" y="2870642"/>
            <a:ext cx="154721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HTML5/CSS3/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for client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24478" y="3834370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실행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7744" y="4080591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2403" y="4207271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91939" y="4654299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571022" y="4457232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11789" y="5101327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571022" y="4904260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3572015" y="3804637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1447" y="4049854"/>
            <a:ext cx="1914220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0171" y="4665229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4067" y="41955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542686" y="4472906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6" name="꺾인 연결선 55"/>
          <p:cNvCxnSpPr>
            <a:stCxn id="15" idx="1"/>
            <a:endCxn id="5" idx="1"/>
          </p:cNvCxnSpPr>
          <p:nvPr/>
        </p:nvCxnSpPr>
        <p:spPr>
          <a:xfrm rot="10800000" flipV="1">
            <a:off x="1724478" y="1695649"/>
            <a:ext cx="9932" cy="907237"/>
          </a:xfrm>
          <a:prstGeom prst="bentConnector3">
            <a:avLst>
              <a:gd name="adj1" fmla="val 2401651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8" name="꺾인 연결선 57"/>
          <p:cNvCxnSpPr>
            <a:stCxn id="6" idx="1"/>
            <a:endCxn id="28" idx="1"/>
          </p:cNvCxnSpPr>
          <p:nvPr/>
        </p:nvCxnSpPr>
        <p:spPr>
          <a:xfrm rot="10800000" flipH="1" flipV="1">
            <a:off x="1754894" y="3281587"/>
            <a:ext cx="52849" cy="1504245"/>
          </a:xfrm>
          <a:prstGeom prst="bentConnector3">
            <a:avLst>
              <a:gd name="adj1" fmla="val -432553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직선 화살표 연결선 59"/>
          <p:cNvCxnSpPr>
            <a:stCxn id="28" idx="3"/>
          </p:cNvCxnSpPr>
          <p:nvPr/>
        </p:nvCxnSpPr>
        <p:spPr>
          <a:xfrm>
            <a:off x="3334301" y="4785833"/>
            <a:ext cx="297146" cy="0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5955525" y="5097587"/>
            <a:ext cx="30319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kern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JSON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JavaScript Object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Notation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WPF : Windows Presentation 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HTML : </a:t>
            </a:r>
            <a:r>
              <a:rPr lang="en-US" altLang="ko-KR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HyperText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 Markup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CSS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Cascading Style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Sheets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MML : Mathematical Modeling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GAMS : General Algebraic Modeling System 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2121" y="2932050"/>
            <a:ext cx="102303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PHP for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server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5886523" y="2674802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15" idx="3"/>
            <a:endCxn id="36" idx="1"/>
          </p:cNvCxnSpPr>
          <p:nvPr/>
        </p:nvCxnSpPr>
        <p:spPr>
          <a:xfrm>
            <a:off x="4362630" y="1695650"/>
            <a:ext cx="1947798" cy="97915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8" name="꺾인 연결선 37"/>
          <p:cNvCxnSpPr>
            <a:stCxn id="44" idx="3"/>
            <a:endCxn id="36" idx="3"/>
          </p:cNvCxnSpPr>
          <p:nvPr/>
        </p:nvCxnSpPr>
        <p:spPr>
          <a:xfrm flipV="1">
            <a:off x="5545667" y="3428187"/>
            <a:ext cx="764761" cy="110894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" name="직선 화살표 연결선 19"/>
          <p:cNvCxnSpPr>
            <a:stCxn id="6" idx="3"/>
            <a:endCxn id="36" idx="2"/>
          </p:cNvCxnSpPr>
          <p:nvPr/>
        </p:nvCxnSpPr>
        <p:spPr>
          <a:xfrm flipV="1">
            <a:off x="5207725" y="3051495"/>
            <a:ext cx="678798" cy="366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9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/>
              <a:t>JavaScript Object Notation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http://json.org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/>
              <a:t>a lightweight data-interchange </a:t>
            </a:r>
            <a:r>
              <a:rPr lang="en-US" altLang="ko-KR" dirty="0" smtClean="0"/>
              <a:t>format</a:t>
            </a:r>
          </a:p>
          <a:p>
            <a:pPr lvl="1"/>
            <a:r>
              <a:rPr lang="en-US" altLang="ko-KR" dirty="0" smtClean="0"/>
              <a:t>two structures </a:t>
            </a:r>
          </a:p>
          <a:p>
            <a:pPr lvl="2"/>
            <a:r>
              <a:rPr lang="en-US" altLang="ko-KR" dirty="0" smtClean="0"/>
              <a:t>object : a collection of name/value pairs</a:t>
            </a:r>
          </a:p>
          <a:p>
            <a:pPr lvl="2"/>
            <a:r>
              <a:rPr lang="en-US" altLang="ko-KR" dirty="0" smtClean="0"/>
              <a:t>array : an </a:t>
            </a:r>
            <a:r>
              <a:rPr lang="en-US" altLang="ko-KR" dirty="0"/>
              <a:t>ordered list of </a:t>
            </a:r>
            <a:r>
              <a:rPr lang="en-US" altLang="ko-KR" dirty="0" smtClean="0"/>
              <a:t>values</a:t>
            </a:r>
          </a:p>
          <a:p>
            <a:pPr lvl="1"/>
            <a:r>
              <a:rPr lang="fr-FR" altLang="ko-KR" dirty="0"/>
              <a:t>JSON names require double quotes</a:t>
            </a:r>
            <a:endParaRPr lang="en-US" altLang="ko-KR" dirty="0" smtClean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values can be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number (integer or floating </a:t>
            </a:r>
            <a:r>
              <a:rPr lang="en-US" altLang="ko-KR" dirty="0" smtClean="0"/>
              <a:t>point)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string (in double </a:t>
            </a:r>
            <a:r>
              <a:rPr lang="en-US" altLang="ko-KR" dirty="0" smtClean="0"/>
              <a:t>quotes)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Boolean (true or </a:t>
            </a:r>
            <a:r>
              <a:rPr lang="en-US" altLang="ko-KR" dirty="0" smtClean="0"/>
              <a:t>false)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array (in square </a:t>
            </a:r>
            <a:r>
              <a:rPr lang="en-US" altLang="ko-KR" dirty="0" smtClean="0"/>
              <a:t>brackets)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object (in curly </a:t>
            </a:r>
            <a:r>
              <a:rPr lang="en-US" altLang="ko-KR" dirty="0" smtClean="0"/>
              <a:t>braces)</a:t>
            </a:r>
          </a:p>
          <a:p>
            <a:pPr lvl="2"/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2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1866112" y="4116636"/>
            <a:ext cx="212846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 Management(</a:t>
            </a:r>
            <a:r>
              <a:rPr kumimoji="0" lang="ko-KR" altLang="en-US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작업자관리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16611" y="2529339"/>
            <a:ext cx="167142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Management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6045" y="2774556"/>
            <a:ext cx="2628220" cy="121415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1645" y="2882140"/>
            <a:ext cx="110799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1644" y="3253371"/>
            <a:ext cx="182293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검색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입출고관리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1795" y="3142184"/>
            <a:ext cx="2096348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 Management(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공정관리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1645" y="4501672"/>
            <a:ext cx="120097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정의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6045" y="4364875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8143" y="4884690"/>
            <a:ext cx="17876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 검색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근태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작업할당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56375" y="3393041"/>
            <a:ext cx="2628220" cy="120577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21" idx="3"/>
          </p:cNvCxnSpPr>
          <p:nvPr/>
        </p:nvCxnSpPr>
        <p:spPr>
          <a:xfrm>
            <a:off x="4504265" y="3381632"/>
            <a:ext cx="1037630" cy="425461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9" name="꺾인 연결선 38"/>
          <p:cNvCxnSpPr>
            <a:stCxn id="28" idx="3"/>
          </p:cNvCxnSpPr>
          <p:nvPr/>
        </p:nvCxnSpPr>
        <p:spPr>
          <a:xfrm flipV="1">
            <a:off x="4504265" y="4239746"/>
            <a:ext cx="1037630" cy="566605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402080" y="2336800"/>
            <a:ext cx="7010400" cy="316206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2080" y="2076892"/>
            <a:ext cx="2592499" cy="24622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MES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(Manufacturing Execution System) 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3733" y="1293708"/>
            <a:ext cx="7491305" cy="4402666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98756" y="1577857"/>
            <a:ext cx="83571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1570" y="1584952"/>
            <a:ext cx="83571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인사관리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71442" y="1585220"/>
            <a:ext cx="835710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생산관리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1644" y="3623415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242" y="3504268"/>
            <a:ext cx="125707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process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0242" y="3849948"/>
            <a:ext cx="71686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WIP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57918" y="4227166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0242" y="4198425"/>
            <a:ext cx="66877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Lot 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981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</a:t>
            </a:r>
            <a:r>
              <a:rPr lang="ko-KR" altLang="en-US" smtClean="0"/>
              <a:t>에너지 폼의 </a:t>
            </a:r>
            <a:r>
              <a:rPr lang="en-US" altLang="ko-KR" smtClean="0"/>
              <a:t>JSON </a:t>
            </a:r>
            <a:r>
              <a:rPr lang="ko-KR" altLang="en-US" smtClean="0"/>
              <a:t>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7" y="1261827"/>
            <a:ext cx="8829443" cy="46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dirty="0" smtClean="0"/>
              <a:t>RES/</a:t>
            </a:r>
            <a:r>
              <a:rPr lang="ko-KR" altLang="en-US" dirty="0" smtClean="0"/>
              <a:t>에너지 폼 </a:t>
            </a:r>
            <a:r>
              <a:rPr lang="en-US" altLang="ko-KR" dirty="0" smtClean="0"/>
              <a:t>UI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" y="1229019"/>
            <a:ext cx="9230031" cy="43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3" y="839449"/>
            <a:ext cx="9788447" cy="5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1" y="1050638"/>
            <a:ext cx="9787138" cy="46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</a:t>
            </a:r>
            <a:r>
              <a:rPr lang="ko-KR" altLang="en-US" smtClean="0"/>
              <a:t>를 통한 </a:t>
            </a:r>
            <a:r>
              <a:rPr lang="en-US" altLang="ko-KR" smtClean="0"/>
              <a:t>Viewer/CRUD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938330" y="2684077"/>
            <a:ext cx="827471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CRUD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8746" y="2937219"/>
            <a:ext cx="2448395" cy="255582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3156" y="2134182"/>
            <a:ext cx="1736373" cy="707886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 구현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</a:t>
            </a:r>
            <a:r>
              <a:rPr kumimoji="0" lang="ko-KR" altLang="en-US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트리구조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Project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자료구조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를 위한 자료구조</a:t>
            </a:r>
          </a:p>
        </p:txBody>
      </p:sp>
      <p:sp>
        <p:nvSpPr>
          <p:cNvPr id="9" name="원통 8"/>
          <p:cNvSpPr/>
          <p:nvPr/>
        </p:nvSpPr>
        <p:spPr>
          <a:xfrm>
            <a:off x="6739416" y="3546655"/>
            <a:ext cx="82732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JSON/file/DB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manager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7354" y="3746242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RES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7355" y="3141676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Project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353" y="4317409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LP/Output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17141" y="3923347"/>
            <a:ext cx="2322276" cy="709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>
          <a:xfrm>
            <a:off x="5760485" y="2842068"/>
            <a:ext cx="0" cy="110422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1574715" y="1324769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74715" y="1572900"/>
            <a:ext cx="2994826" cy="427926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38330" y="1676681"/>
            <a:ext cx="877163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Viewer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6144" y="1912827"/>
            <a:ext cx="1207382" cy="553998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Output Viewer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1050" y="4631272"/>
            <a:ext cx="2460930" cy="861774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상향식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코드의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knowhow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 활용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(Elec LP with Storage)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테스트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자료구조를 위한 테스트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GAMS/</a:t>
            </a:r>
            <a:r>
              <a:rPr kumimoji="0" lang="en-US" altLang="ko-KR" sz="1000" kern="0" noProof="0" err="1" smtClean="0">
                <a:solidFill>
                  <a:prstClr val="black"/>
                </a:solidFill>
                <a:latin typeface="맑은 고딕"/>
                <a:ea typeface="맑은 고딕"/>
              </a:rPr>
              <a:t>MathProg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CPLEX/</a:t>
            </a: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glpk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60484" y="3923347"/>
            <a:ext cx="8593" cy="70792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  <a:headEnd type="triangl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16844" y="4937777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Time Series/JSON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254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b="0" dirty="0" smtClean="0"/>
              <a:t>Dummy variable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 표현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46813"/>
            <a:ext cx="8734425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Dummy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variable set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dummy variable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kern="0" dirty="0">
                    <a:solidFill>
                      <a:schemeClr val="tx1"/>
                    </a:solidFill>
                  </a:rPr>
                  <a:t>  for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 kern="0" dirty="0">
                    <a:solidFill>
                      <a:schemeClr val="tx1"/>
                    </a:solidFill>
                  </a:rPr>
                  <a:t>모든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제약식에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를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포함하도록 변형</a:t>
                </a:r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blipFill>
                <a:blip r:embed="rId3"/>
                <a:stretch>
                  <a:fillRect l="-152" t="-11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3" y="3542744"/>
            <a:ext cx="8615129" cy="1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type1:yearly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(yearly 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Market share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𝑒𝑙𝑒𝑐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de-DE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𝑚𝑖𝑑𝑑𝑙𝑒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𝑒𝑙𝑒𝑐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2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56027"/>
            <a:ext cx="9493405" cy="85981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396905" y="1991251"/>
            <a:ext cx="2432499" cy="450274"/>
            <a:chOff x="7525839" y="2365539"/>
            <a:chExt cx="2432499" cy="450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7"/>
                <p:cNvSpPr>
                  <a:spLocks noChangeArrowheads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altLang="ko-KR" i="1" dirty="0"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7525839" y="2666588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9001374" y="2670809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2568" y="2423264"/>
              <a:ext cx="5501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1 liter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altLang="ko-KR" dirty="0"/>
                    <a:t>Km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  <a:blipFill>
                  <a:blip r:embed="rId5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05" y="5083182"/>
            <a:ext cx="8903784" cy="12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type2:cumulative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smtClean="0"/>
                  <a:t>누적 </a:t>
                </a:r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(cumulative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" y="4024166"/>
            <a:ext cx="9694998" cy="10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type3:time</a:t>
            </a:r>
            <a:r>
              <a:rPr lang="en-US" altLang="ko-KR" b="0" dirty="0" smtClean="0"/>
              <a:t> series)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 </a:t>
                </a:r>
                <a:r>
                  <a:rPr lang="en-US" altLang="ko-KR" kern="0" dirty="0" err="1" smtClean="0">
                    <a:solidFill>
                      <a:schemeClr val="tx1"/>
                    </a:solidFill>
                  </a:rPr>
                  <a:t>cummulative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activity/output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b="0" dirty="0" smtClean="0">
                    <a:ea typeface="Cambria Math" panose="02040503050406030204" pitchFamily="18" charset="0"/>
                  </a:rPr>
                  <a:t>production smoothing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kern="0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=20000</m:t>
                    </m:r>
                  </m:oMath>
                </a14:m>
                <a:r>
                  <a:rPr lang="en-US" altLang="ko-KR" kern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 lvl="1"/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재고모형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(water conservation)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5" y="4572803"/>
            <a:ext cx="9344276" cy="13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LP</a:t>
            </a:r>
            <a:r>
              <a:rPr lang="ko-KR" altLang="en-US" smtClean="0"/>
              <a:t>의 최적화 및 </a:t>
            </a:r>
            <a:r>
              <a:rPr lang="en-US" altLang="ko-KR" smtClean="0"/>
              <a:t>LP Viewer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852492" y="2195312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Engine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01266" y="2458268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925" y="25702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5461" y="3017228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364544" y="2820161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05311" y="3471630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64544" y="3267189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230174" y="2423868"/>
            <a:ext cx="119115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Tree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44932" y="2676935"/>
            <a:ext cx="1561642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4233" y="2207335"/>
            <a:ext cx="822661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Framework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5374" y="2947354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0" name="직선 화살표 연결선 19"/>
          <p:cNvCxnSpPr>
            <a:stCxn id="8" idx="3"/>
            <a:endCxn id="21" idx="1"/>
          </p:cNvCxnSpPr>
          <p:nvPr/>
        </p:nvCxnSpPr>
        <p:spPr>
          <a:xfrm>
            <a:off x="3127823" y="3163510"/>
            <a:ext cx="617755" cy="28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745578" y="2963742"/>
            <a:ext cx="1170513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cplex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LP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format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2" name="직선 화살표 연결선 21"/>
          <p:cNvCxnSpPr>
            <a:stCxn id="21" idx="3"/>
            <a:endCxn id="15" idx="1"/>
          </p:cNvCxnSpPr>
          <p:nvPr/>
        </p:nvCxnSpPr>
        <p:spPr>
          <a:xfrm>
            <a:off x="4916091" y="3163797"/>
            <a:ext cx="1128841" cy="413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" name="직선 화살표 연결선 29"/>
          <p:cNvCxnSpPr>
            <a:stCxn id="16" idx="2"/>
          </p:cNvCxnSpPr>
          <p:nvPr/>
        </p:nvCxnSpPr>
        <p:spPr>
          <a:xfrm flipH="1">
            <a:off x="5445563" y="2607445"/>
            <a:ext cx="1" cy="556065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594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2234025" y="1762583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(1)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665825" y="2120075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3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(3)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Text Box 136"/>
          <p:cNvSpPr txBox="1">
            <a:spLocks noChangeArrowheads="1"/>
          </p:cNvSpPr>
          <p:nvPr/>
        </p:nvSpPr>
        <p:spPr bwMode="auto">
          <a:xfrm>
            <a:off x="2449925" y="1933636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9" name="Line 223"/>
          <p:cNvSpPr>
            <a:spLocks noChangeShapeType="1"/>
          </p:cNvSpPr>
          <p:nvPr/>
        </p:nvSpPr>
        <p:spPr bwMode="auto">
          <a:xfrm>
            <a:off x="1980025" y="2970230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4"/>
          <p:cNvSpPr>
            <a:spLocks noChangeShapeType="1"/>
          </p:cNvSpPr>
          <p:nvPr/>
        </p:nvSpPr>
        <p:spPr bwMode="auto">
          <a:xfrm flipV="1">
            <a:off x="1975263" y="4450355"/>
            <a:ext cx="90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Line 226"/>
          <p:cNvSpPr>
            <a:spLocks noChangeShapeType="1"/>
          </p:cNvSpPr>
          <p:nvPr/>
        </p:nvSpPr>
        <p:spPr bwMode="auto">
          <a:xfrm>
            <a:off x="2670587" y="4206924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4871393" y="181912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5" name="Line 233"/>
          <p:cNvSpPr>
            <a:spLocks noChangeShapeType="1"/>
          </p:cNvSpPr>
          <p:nvPr/>
        </p:nvSpPr>
        <p:spPr bwMode="auto">
          <a:xfrm>
            <a:off x="4509749" y="4089658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7" name="Line 237"/>
          <p:cNvSpPr>
            <a:spLocks noChangeShapeType="1"/>
          </p:cNvSpPr>
          <p:nvPr/>
        </p:nvSpPr>
        <p:spPr bwMode="auto">
          <a:xfrm>
            <a:off x="5253756" y="3323912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658711" y="1571847"/>
            <a:ext cx="6848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완제품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0" name="Text Box 136"/>
          <p:cNvSpPr txBox="1">
            <a:spLocks noChangeArrowheads="1"/>
          </p:cNvSpPr>
          <p:nvPr/>
        </p:nvSpPr>
        <p:spPr bwMode="auto">
          <a:xfrm>
            <a:off x="7581734" y="1796652"/>
            <a:ext cx="8675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PC : </a:t>
            </a:r>
            <a:r>
              <a:rPr lang="en-US" altLang="ko-KR" sz="1000" dirty="0" err="1" smtClean="0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1" name="Line 243"/>
          <p:cNvSpPr>
            <a:spLocks noChangeShapeType="1"/>
          </p:cNvSpPr>
          <p:nvPr/>
        </p:nvSpPr>
        <p:spPr bwMode="auto">
          <a:xfrm>
            <a:off x="7919174" y="2136793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23" name="Text Box 247"/>
          <p:cNvSpPr txBox="1">
            <a:spLocks noChangeArrowheads="1"/>
          </p:cNvSpPr>
          <p:nvPr/>
        </p:nvSpPr>
        <p:spPr bwMode="auto">
          <a:xfrm>
            <a:off x="1975369" y="2754331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4" name="Text Box 248"/>
          <p:cNvSpPr txBox="1">
            <a:spLocks noChangeArrowheads="1"/>
          </p:cNvSpPr>
          <p:nvPr/>
        </p:nvSpPr>
        <p:spPr bwMode="auto">
          <a:xfrm>
            <a:off x="1971706" y="3431298"/>
            <a:ext cx="4555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1liter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5" name="Text Box 249"/>
          <p:cNvSpPr txBox="1">
            <a:spLocks noChangeArrowheads="1"/>
          </p:cNvSpPr>
          <p:nvPr/>
        </p:nvSpPr>
        <p:spPr bwMode="auto">
          <a:xfrm>
            <a:off x="1965925" y="4213520"/>
            <a:ext cx="500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1kg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6" name="Text Box 252"/>
          <p:cNvSpPr txBox="1">
            <a:spLocks noChangeArrowheads="1"/>
          </p:cNvSpPr>
          <p:nvPr/>
        </p:nvSpPr>
        <p:spPr bwMode="auto">
          <a:xfrm>
            <a:off x="4592952" y="3905847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8" name="Line 257"/>
          <p:cNvSpPr>
            <a:spLocks noChangeShapeType="1"/>
          </p:cNvSpPr>
          <p:nvPr/>
        </p:nvSpPr>
        <p:spPr bwMode="auto">
          <a:xfrm flipV="1">
            <a:off x="2457863" y="3969213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9" name="Text Box 259"/>
          <p:cNvSpPr txBox="1">
            <a:spLocks noChangeArrowheads="1"/>
          </p:cNvSpPr>
          <p:nvPr/>
        </p:nvSpPr>
        <p:spPr bwMode="auto">
          <a:xfrm>
            <a:off x="5384872" y="3131402"/>
            <a:ext cx="4844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10EA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2" name="Line 271"/>
          <p:cNvSpPr>
            <a:spLocks noChangeShapeType="1"/>
          </p:cNvSpPr>
          <p:nvPr/>
        </p:nvSpPr>
        <p:spPr bwMode="auto">
          <a:xfrm>
            <a:off x="1980024" y="3651267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4" name="Text Box 274"/>
          <p:cNvSpPr txBox="1">
            <a:spLocks noChangeArrowheads="1"/>
          </p:cNvSpPr>
          <p:nvPr/>
        </p:nvSpPr>
        <p:spPr bwMode="auto">
          <a:xfrm>
            <a:off x="2994527" y="3753450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7" name="Line 272"/>
          <p:cNvSpPr>
            <a:spLocks noChangeShapeType="1"/>
          </p:cNvSpPr>
          <p:nvPr/>
        </p:nvSpPr>
        <p:spPr bwMode="auto">
          <a:xfrm flipV="1">
            <a:off x="2891250" y="3546192"/>
            <a:ext cx="3209101" cy="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8" name="Text Box 260"/>
          <p:cNvSpPr txBox="1">
            <a:spLocks noChangeArrowheads="1"/>
          </p:cNvSpPr>
          <p:nvPr/>
        </p:nvSpPr>
        <p:spPr bwMode="auto">
          <a:xfrm>
            <a:off x="5348448" y="3356806"/>
            <a:ext cx="377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3kg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9" name="Line 237"/>
          <p:cNvSpPr>
            <a:spLocks noChangeShapeType="1"/>
          </p:cNvSpPr>
          <p:nvPr/>
        </p:nvSpPr>
        <p:spPr bwMode="auto">
          <a:xfrm>
            <a:off x="7152151" y="3418124"/>
            <a:ext cx="771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0" name="Text Box 253"/>
          <p:cNvSpPr txBox="1">
            <a:spLocks noChangeArrowheads="1"/>
          </p:cNvSpPr>
          <p:nvPr/>
        </p:nvSpPr>
        <p:spPr bwMode="auto">
          <a:xfrm>
            <a:off x="7080520" y="3185963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111290" y="3254850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09255" y="325442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673144" y="3905275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71683" y="390606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141215" y="4302110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3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1158" y="4298719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3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152994" y="348492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2937" y="348076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1152994" y="2796508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2993" y="279225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5" name="Line 243"/>
          <p:cNvSpPr>
            <a:spLocks noChangeShapeType="1"/>
          </p:cNvSpPr>
          <p:nvPr/>
        </p:nvSpPr>
        <p:spPr bwMode="auto">
          <a:xfrm>
            <a:off x="5248154" y="2081941"/>
            <a:ext cx="0" cy="28721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6" name="Line 243"/>
          <p:cNvSpPr>
            <a:spLocks noChangeShapeType="1"/>
          </p:cNvSpPr>
          <p:nvPr/>
        </p:nvSpPr>
        <p:spPr bwMode="auto">
          <a:xfrm flipH="1">
            <a:off x="2884105" y="2410253"/>
            <a:ext cx="0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7" name="Line 243"/>
          <p:cNvSpPr>
            <a:spLocks noChangeShapeType="1"/>
          </p:cNvSpPr>
          <p:nvPr/>
        </p:nvSpPr>
        <p:spPr bwMode="auto">
          <a:xfrm flipH="1">
            <a:off x="2670587" y="2175106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8" name="Line 243"/>
          <p:cNvSpPr>
            <a:spLocks noChangeShapeType="1"/>
          </p:cNvSpPr>
          <p:nvPr/>
        </p:nvSpPr>
        <p:spPr bwMode="auto">
          <a:xfrm flipH="1">
            <a:off x="2457862" y="2029449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1063800" y="5000619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외부부품조달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3926413" y="5000619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6443144" y="5000619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2" name="Text Box 274"/>
          <p:cNvSpPr txBox="1">
            <a:spLocks noChangeArrowheads="1"/>
          </p:cNvSpPr>
          <p:nvPr/>
        </p:nvSpPr>
        <p:spPr bwMode="auto">
          <a:xfrm>
            <a:off x="2940548" y="4015354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199493" y="151441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4929102" y="155120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3" name="Text Box 136"/>
          <p:cNvSpPr txBox="1">
            <a:spLocks noChangeArrowheads="1"/>
          </p:cNvSpPr>
          <p:nvPr/>
        </p:nvSpPr>
        <p:spPr bwMode="auto">
          <a:xfrm>
            <a:off x="7907938" y="2066125"/>
            <a:ext cx="10326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7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인치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 : </a:t>
            </a:r>
            <a:r>
              <a:rPr lang="en-US" altLang="ko-KR" sz="1000" dirty="0" err="1" smtClean="0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4" name="Line 243"/>
          <p:cNvSpPr>
            <a:spLocks noChangeShapeType="1"/>
          </p:cNvSpPr>
          <p:nvPr/>
        </p:nvSpPr>
        <p:spPr bwMode="auto">
          <a:xfrm>
            <a:off x="8245378" y="2406266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5" name="Line 237"/>
          <p:cNvSpPr>
            <a:spLocks noChangeShapeType="1"/>
          </p:cNvSpPr>
          <p:nvPr/>
        </p:nvSpPr>
        <p:spPr bwMode="auto">
          <a:xfrm>
            <a:off x="5254158" y="4422730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6" name="Text Box 259"/>
          <p:cNvSpPr txBox="1">
            <a:spLocks noChangeArrowheads="1"/>
          </p:cNvSpPr>
          <p:nvPr/>
        </p:nvSpPr>
        <p:spPr bwMode="auto">
          <a:xfrm>
            <a:off x="5385274" y="4230220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7EA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79" name="Line 237"/>
          <p:cNvSpPr>
            <a:spLocks noChangeShapeType="1"/>
          </p:cNvSpPr>
          <p:nvPr/>
        </p:nvSpPr>
        <p:spPr bwMode="auto">
          <a:xfrm>
            <a:off x="7152553" y="4415346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80" name="Text Box 253"/>
          <p:cNvSpPr txBox="1">
            <a:spLocks noChangeArrowheads="1"/>
          </p:cNvSpPr>
          <p:nvPr/>
        </p:nvSpPr>
        <p:spPr bwMode="auto">
          <a:xfrm>
            <a:off x="7099513" y="4151798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6111692" y="4252073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2-2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09657" y="425842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0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MRP</a:t>
            </a:r>
            <a:endParaRPr lang="en-US" altLang="ko-KR" dirty="0" smtClean="0"/>
          </a:p>
          <a:p>
            <a:pPr lvl="1"/>
            <a:r>
              <a:rPr lang="ko-KR" altLang="en-US" dirty="0"/>
              <a:t>완성품에 필요한 조립 부품의 </a:t>
            </a:r>
            <a:r>
              <a:rPr lang="en-US" altLang="ko-KR" dirty="0"/>
              <a:t>tree </a:t>
            </a:r>
            <a:r>
              <a:rPr lang="ko-KR" altLang="en-US" dirty="0" smtClean="0"/>
              <a:t>구조</a:t>
            </a:r>
            <a:r>
              <a:rPr lang="en-US" altLang="ko-KR" dirty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tree </a:t>
            </a:r>
            <a:r>
              <a:rPr lang="ko-KR" altLang="en-US" dirty="0" smtClean="0"/>
              <a:t>형태를 통한 단순한 자제소요계획 지원</a:t>
            </a:r>
            <a:endParaRPr lang="en-US" altLang="ko-KR" dirty="0" smtClean="0"/>
          </a:p>
          <a:p>
            <a:r>
              <a:rPr lang="en-US" altLang="ko-KR" dirty="0" err="1" smtClean="0"/>
              <a:t>kMES</a:t>
            </a:r>
            <a:r>
              <a:rPr lang="en-US" altLang="ko-KR" dirty="0" smtClean="0"/>
              <a:t> :</a:t>
            </a:r>
            <a:r>
              <a:rPr lang="ko-KR" altLang="en-US" dirty="0" smtClean="0"/>
              <a:t>새로운 </a:t>
            </a:r>
            <a:r>
              <a:rPr lang="ko-KR" altLang="en-US" dirty="0"/>
              <a:t>방식의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개념도 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BOM/</a:t>
            </a:r>
            <a:r>
              <a:rPr lang="ko-KR" altLang="en-US" dirty="0" smtClean="0"/>
              <a:t>공정을 동시에 포함하는 새로운 네트워크 개념도 제시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MRP</a:t>
            </a:r>
            <a:r>
              <a:rPr lang="en-US" altLang="ko-KR" dirty="0" smtClean="0"/>
              <a:t>/BOM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생산관리 동시에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최적화기법을 통한 </a:t>
            </a:r>
            <a:r>
              <a:rPr lang="en-US" altLang="ko-KR" dirty="0" err="1" smtClean="0"/>
              <a:t>MRP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PERT/</a:t>
            </a:r>
            <a:r>
              <a:rPr lang="en-US" altLang="ko-KR" dirty="0" err="1" smtClean="0"/>
              <a:t>CPM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네트워크이론에 기반을 둔 </a:t>
            </a:r>
            <a:r>
              <a:rPr lang="en-US" altLang="ko-KR" dirty="0" err="1" smtClean="0"/>
              <a:t>kMES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주공정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할당 계획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최적화 기반 작업자 할당 </a:t>
            </a:r>
            <a:r>
              <a:rPr lang="ko-KR" altLang="en-US" dirty="0" err="1" smtClean="0"/>
              <a:t>계획지원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ko-KR" altLang="en-US" dirty="0"/>
              <a:t>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company/projects/users </a:t>
            </a:r>
            <a:r>
              <a:rPr lang="ko-KR" altLang="en-US" dirty="0" smtClean="0"/>
              <a:t>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 </a:t>
            </a:r>
            <a:r>
              <a:rPr lang="ko-KR" altLang="en-US" dirty="0" smtClean="0"/>
              <a:t>기반 공정관리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BOM/</a:t>
            </a:r>
            <a:r>
              <a:rPr lang="ko-KR" altLang="en-US" dirty="0" smtClean="0"/>
              <a:t>공정관리 동시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50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구축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의 형태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RDB</a:t>
            </a:r>
            <a:r>
              <a:rPr lang="en-US" altLang="ko-KR" dirty="0" smtClean="0"/>
              <a:t>(Relational DB) : SQL(Structured Query Language)</a:t>
            </a:r>
          </a:p>
          <a:p>
            <a:pPr lvl="2"/>
            <a:r>
              <a:rPr lang="en-US" altLang="ko-KR" dirty="0" smtClean="0"/>
              <a:t>table(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: column(attribute, field), row(record)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schema : table</a:t>
            </a:r>
            <a:r>
              <a:rPr lang="ko-KR" altLang="en-US" dirty="0" smtClean="0"/>
              <a:t>의 구조 및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들간의 관계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</a:t>
            </a:r>
            <a:r>
              <a:rPr lang="ko-KR" altLang="en-US" dirty="0" smtClean="0"/>
              <a:t>을 통</a:t>
            </a:r>
            <a:r>
              <a:rPr lang="ko-KR" altLang="en-US" dirty="0"/>
              <a:t>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CRUD(Create, Read, Update, Delete)</a:t>
            </a:r>
          </a:p>
          <a:p>
            <a:pPr lvl="2"/>
            <a:r>
              <a:rPr lang="en-US" altLang="ko-KR" dirty="0" smtClean="0"/>
              <a:t>Oracle, MySQL(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), MS-SQL, IBM-</a:t>
            </a:r>
            <a:r>
              <a:rPr lang="en-US" altLang="ko-KR" dirty="0" err="1" smtClean="0"/>
              <a:t>DB2</a:t>
            </a:r>
            <a:r>
              <a:rPr lang="en-US" altLang="ko-KR" dirty="0" smtClean="0"/>
              <a:t>, ...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NoSQL : Not only SQL</a:t>
            </a:r>
          </a:p>
          <a:p>
            <a:pPr lvl="2"/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Object Notation)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document based : web page, record, ...</a:t>
            </a:r>
          </a:p>
          <a:p>
            <a:pPr lvl="2"/>
            <a:r>
              <a:rPr lang="en-US" altLang="ko-KR" dirty="0" smtClean="0"/>
              <a:t>schema less</a:t>
            </a:r>
          </a:p>
          <a:p>
            <a:pPr lvl="2"/>
            <a:r>
              <a:rPr lang="en-US" altLang="ko-KR" dirty="0" smtClean="0"/>
              <a:t>MongoDB, </a:t>
            </a:r>
            <a:r>
              <a:rPr lang="en-US" altLang="ko-KR" dirty="0" err="1" smtClean="0"/>
              <a:t>CouchDB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, Cassandra DB, </a:t>
            </a:r>
            <a:r>
              <a:rPr lang="en-US" altLang="ko-KR" dirty="0" err="1" smtClean="0"/>
              <a:t>Riak</a:t>
            </a:r>
            <a:r>
              <a:rPr lang="en-US" altLang="ko-KR" dirty="0" smtClean="0"/>
              <a:t>, ...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36" y="2639919"/>
            <a:ext cx="4510911" cy="1716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09" y="4244391"/>
            <a:ext cx="1474153" cy="18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/>
              <a:t>JavaScript Object Notation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http://json.org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/>
              <a:t>a lightweight data-interchange </a:t>
            </a:r>
            <a:r>
              <a:rPr lang="en-US" altLang="ko-KR" dirty="0" smtClean="0"/>
              <a:t>format</a:t>
            </a:r>
          </a:p>
          <a:p>
            <a:pPr lvl="1"/>
            <a:r>
              <a:rPr lang="en-US" altLang="ko-KR" dirty="0" smtClean="0"/>
              <a:t>tree based</a:t>
            </a:r>
          </a:p>
          <a:p>
            <a:pPr lvl="1"/>
            <a:r>
              <a:rPr lang="en-US" altLang="ko-KR" dirty="0" smtClean="0"/>
              <a:t>two structures </a:t>
            </a:r>
          </a:p>
          <a:p>
            <a:pPr lvl="2"/>
            <a:r>
              <a:rPr lang="en-US" altLang="ko-KR" dirty="0" smtClean="0"/>
              <a:t>object : a collection of name/value pairs</a:t>
            </a:r>
          </a:p>
          <a:p>
            <a:pPr lvl="2"/>
            <a:r>
              <a:rPr lang="en-US" altLang="ko-KR" dirty="0" smtClean="0"/>
              <a:t>array : an </a:t>
            </a:r>
            <a:r>
              <a:rPr lang="en-US" altLang="ko-KR" dirty="0"/>
              <a:t>ordered list of </a:t>
            </a:r>
            <a:r>
              <a:rPr lang="en-US" altLang="ko-KR" dirty="0" smtClean="0"/>
              <a:t>values</a:t>
            </a:r>
          </a:p>
          <a:p>
            <a:pPr lvl="1"/>
            <a:r>
              <a:rPr lang="fr-FR" altLang="ko-KR" dirty="0"/>
              <a:t>JSON names require double quotes</a:t>
            </a:r>
            <a:endParaRPr lang="en-US" altLang="ko-KR" dirty="0" smtClean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values can be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number (integer or floating </a:t>
            </a:r>
            <a:r>
              <a:rPr lang="en-US" altLang="ko-KR" dirty="0" smtClean="0"/>
              <a:t>point)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string (in double </a:t>
            </a:r>
            <a:r>
              <a:rPr lang="en-US" altLang="ko-KR" dirty="0" smtClean="0"/>
              <a:t>quotes)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Boolean (true or </a:t>
            </a:r>
            <a:r>
              <a:rPr lang="en-US" altLang="ko-KR" dirty="0" smtClean="0"/>
              <a:t>false)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array (in square </a:t>
            </a:r>
            <a:r>
              <a:rPr lang="en-US" altLang="ko-KR" dirty="0" smtClean="0"/>
              <a:t>brackets)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object (in curly </a:t>
            </a:r>
            <a:r>
              <a:rPr lang="en-US" altLang="ko-KR" dirty="0" smtClean="0"/>
              <a:t>braces)</a:t>
            </a:r>
          </a:p>
          <a:p>
            <a:pPr lvl="2"/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900113"/>
            <a:ext cx="8534400" cy="433229"/>
          </a:xfrm>
        </p:spPr>
        <p:txBody>
          <a:bodyPr/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BSON</a:t>
            </a:r>
            <a:r>
              <a:rPr lang="en-US" altLang="ko-KR" dirty="0" smtClean="0"/>
              <a:t>(binary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) : extends 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 : key, array:[], (key, </a:t>
            </a:r>
            <a:r>
              <a:rPr lang="en-US" altLang="ko-KR" dirty="0" err="1" smtClean="0"/>
              <a:t>subkey</a:t>
            </a:r>
            <a:r>
              <a:rPr lang="en-US" altLang="ko-KR" dirty="0" smtClean="0"/>
              <a:t>), ....</a:t>
            </a:r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: </a:t>
            </a:r>
            <a:r>
              <a:rPr kumimoji="0" lang="en-US" altLang="ko-KR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auto assigns </a:t>
            </a:r>
            <a:r>
              <a:rPr lang="en-US" altLang="ko-KR" dirty="0" err="1" smtClean="0"/>
              <a:t>ObjectID</a:t>
            </a:r>
            <a:r>
              <a:rPr lang="en-US" altLang="ko-KR" dirty="0" smtClean="0"/>
              <a:t> when inserting a new document to a collection</a:t>
            </a:r>
          </a:p>
          <a:p>
            <a:pPr lvl="2"/>
            <a:r>
              <a:rPr lang="en-US" altLang="ko-KR" dirty="0" smtClean="0"/>
              <a:t>auto </a:t>
            </a:r>
            <a:r>
              <a:rPr lang="en-US" altLang="ko-KR" dirty="0" err="1" smtClean="0"/>
              <a:t>indexs</a:t>
            </a:r>
            <a:r>
              <a:rPr lang="en-US" altLang="ko-KR" dirty="0" smtClean="0"/>
              <a:t> by </a:t>
            </a:r>
            <a:r>
              <a:rPr lang="en-US" altLang="ko-KR" dirty="0" err="1" smtClean="0"/>
              <a:t>ObjectId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12byte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4-byte value representing the seconds since the Unix </a:t>
            </a:r>
            <a:r>
              <a:rPr lang="en-US" altLang="ko-KR" dirty="0" smtClean="0"/>
              <a:t>epoch, 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3-byte machine </a:t>
            </a:r>
            <a:r>
              <a:rPr lang="en-US" altLang="ko-KR" dirty="0" smtClean="0"/>
              <a:t>identifier,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2-byte process id, </a:t>
            </a:r>
            <a:r>
              <a:rPr lang="en-US" altLang="ko-KR" dirty="0" smtClean="0"/>
              <a:t>and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3-byte counter, starting with a random </a:t>
            </a:r>
            <a:r>
              <a:rPr lang="en-US" altLang="ko-KR" dirty="0" smtClean="0"/>
              <a:t>value</a:t>
            </a:r>
          </a:p>
          <a:p>
            <a:pPr lvl="2"/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 필요에 따라 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‘_number’ </a:t>
            </a:r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로 표시함</a:t>
            </a:r>
            <a:endParaRPr kumimoji="0" lang="en-US" altLang="ko-KR" b="1" dirty="0" smtClean="0">
              <a:solidFill>
                <a:srgbClr val="00B05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3"/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예를 들면 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_4, _9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448638" y="1597648"/>
            <a:ext cx="83708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company_a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0029" y="1604851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285727" y="1720759"/>
            <a:ext cx="444302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75487" y="1333342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6679" y="134983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30030" y="1838380"/>
            <a:ext cx="53099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"name"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"UC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...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"users" : [ {},{},,,{}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,,,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3207" y="1561381"/>
            <a:ext cx="3881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{_id, ,,,}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15MB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size limit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60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master </a:t>
            </a:r>
            <a:r>
              <a:rPr lang="en-US" altLang="ko-KR" sz="2400" dirty="0" smtClean="0">
                <a:sym typeface="Wingdings" panose="05000000000000000000" pitchFamily="2" charset="2"/>
              </a:rPr>
              <a:t> company </a:t>
            </a:r>
            <a:r>
              <a:rPr lang="ko-KR" altLang="en-US" sz="2400" dirty="0" smtClean="0">
                <a:sym typeface="Wingdings" panose="05000000000000000000" pitchFamily="2" charset="2"/>
              </a:rPr>
              <a:t>등록 및 </a:t>
            </a:r>
            <a:r>
              <a:rPr lang="en-US" altLang="ko-KR" sz="2400" dirty="0" smtClean="0">
                <a:sym typeface="Wingdings" panose="05000000000000000000" pitchFamily="2" charset="2"/>
              </a:rPr>
              <a:t>user login </a:t>
            </a:r>
            <a:r>
              <a:rPr lang="ko-KR" altLang="en-US" sz="2400" dirty="0" smtClean="0">
                <a:sym typeface="Wingdings" panose="05000000000000000000" pitchFamily="2" charset="2"/>
              </a:rPr>
              <a:t>관리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3117639" y="918700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7639" y="1164921"/>
            <a:ext cx="6324389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"name"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en-US" altLang="ko-KR" sz="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"users" 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{   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b="1" dirty="0">
              <a:solidFill>
                <a:srgbClr val="FF00FF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"password" : "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"created" 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} {},{},,,{}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"projects"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abc_process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}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{},{},,,{}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7639" y="4320092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7639" y="4566313"/>
            <a:ext cx="6324389" cy="14773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b="1" dirty="0">
              <a:solidFill>
                <a:srgbClr val="00B05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경성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"username" : "</a:t>
            </a:r>
            <a:r>
              <a:rPr kumimoji="0" lang="en-US" altLang="ko-KR" sz="9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"logs"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"created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"login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38296" y="879663"/>
            <a:ext cx="4926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company, multi-users, multi-projects}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74128" y="4279973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user,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company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3393" y="4136217"/>
            <a:ext cx="260199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 size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limit:15MB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4992" y="3576086"/>
            <a:ext cx="1279398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5891" y="3800022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{document},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{},{},,,{}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5891" y="1258981"/>
            <a:ext cx="57900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master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7282" y="1266184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91864" y="1704239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4" name="직선 화살표 연결선 23"/>
          <p:cNvCxnSpPr>
            <a:stCxn id="18" idx="3"/>
            <a:endCxn id="22" idx="1"/>
          </p:cNvCxnSpPr>
          <p:nvPr/>
        </p:nvCxnSpPr>
        <p:spPr>
          <a:xfrm>
            <a:off x="794896" y="1382092"/>
            <a:ext cx="702386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3"/>
            <a:endCxn id="23" idx="1"/>
          </p:cNvCxnSpPr>
          <p:nvPr/>
        </p:nvCxnSpPr>
        <p:spPr>
          <a:xfrm>
            <a:off x="794896" y="1382092"/>
            <a:ext cx="696968" cy="445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2740" y="994675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63932" y="1011167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534" y="2058111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 indexed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6367" y="5050864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"key", </a:t>
            </a:r>
            <a:r>
              <a:rPr kumimoji="0"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</a:t>
            </a:r>
            <a:r>
              <a:rPr kumimoji="0" lang="en-US" altLang="ko-K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sub_key</a:t>
            </a:r>
            <a:r>
              <a:rPr kumimoji="0"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 indexed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17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 </a:t>
            </a:r>
            <a:r>
              <a:rPr lang="ko-KR" altLang="en-US" dirty="0" smtClean="0"/>
              <a:t>실행 및 </a:t>
            </a:r>
            <a:r>
              <a:rPr lang="ko-KR" altLang="en-US" dirty="0" err="1" smtClean="0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07712" y="936668"/>
            <a:ext cx="2848610" cy="303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 등록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8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c:&gt; </a:t>
            </a:r>
            <a:r>
              <a:rPr kumimoji="0" lang="en-US" altLang="ko-KR" sz="9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</a:t>
            </a:r>
            <a:r>
              <a:rPr kumimoji="0" lang="ko-KR" altLang="en-US" sz="8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ko-KR" altLang="ko-KR" sz="1100" dirty="0">
              <a:latin typeface="Arial" panose="020B0604020202020204" pitchFamily="34" charset="0"/>
            </a:endParaRPr>
          </a:p>
          <a:p>
            <a:endParaRPr kumimoji="0" lang="en-US" altLang="ko-KR" sz="900" dirty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c:&gt;</a:t>
            </a:r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db.company.insert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＂부산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</a:t>
            </a:r>
            <a:r>
              <a:rPr kumimoji="0" lang="en-US" altLang="ko-KR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abcd_BOM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[]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 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실행하여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 부여함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* 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web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(localhost/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MES2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index.php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사용자 등록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등록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7738" y="1075167"/>
            <a:ext cx="4061035" cy="1646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등록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c:\&gt;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실행하여 회사 관리자 등록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db.createUser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{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“</a:t>
            </a:r>
            <a:r>
              <a:rPr kumimoji="0" lang="en-US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khg1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lvl="0"/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root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]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}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376084" y="4980038"/>
            <a:ext cx="5625675" cy="187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3. index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 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첫번째 회사 </a:t>
            </a:r>
            <a:r>
              <a:rPr kumimoji="0" lang="ko-KR" altLang="en-US" sz="14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등록후에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한번만 실행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master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company_id':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db_name':1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users.name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projects.name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db.login.createIndex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company_id':1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에는 회사별로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개의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가 존재함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와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은 중복되지 않도록 함</a:t>
            </a:r>
            <a:endParaRPr kumimoji="0" lang="ko-KR" altLang="ko-KR" sz="1800" b="0" i="0" u="none" strike="sng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7738" y="2931419"/>
            <a:ext cx="5121063" cy="2015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 회사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등록 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batch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8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 </a:t>
            </a:r>
            <a:r>
              <a:rPr kumimoji="0" lang="en-US" altLang="ko-KR" sz="9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var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 정의</a:t>
            </a:r>
            <a:endParaRPr kumimoji="0" lang="ko-KR" altLang="ko-KR" sz="1100" dirty="0" smtClean="0">
              <a:latin typeface="Arial" panose="020B0604020202020204" pitchFamily="34" charset="0"/>
            </a:endParaRP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C:\data\db\first.js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에서 회사에 대한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지정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var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={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name :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BusanPC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// company name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admin_user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khg2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admin_pwd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    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abcd_db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   // company database name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};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&gt;load(“C:\\data\\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\\first.js”)  or C:\data\db&gt;mongo &lt;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first.js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db.system.users.find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();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db.changeUserPassword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('admin','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067661183"/>
      </p:ext>
    </p:extLst>
  </p:cSld>
  <p:clrMapOvr>
    <a:masterClrMapping/>
  </p:clrMapOvr>
</p:sld>
</file>

<file path=ppt/theme/theme1.xml><?xml version="1.0" encoding="utf-8"?>
<a:theme xmlns:a="http://schemas.openxmlformats.org/drawingml/2006/main" name="tp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19191"/>
      </a:accent1>
      <a:accent2>
        <a:srgbClr val="FFFFFF"/>
      </a:accent2>
      <a:accent3>
        <a:srgbClr val="FFFFFF"/>
      </a:accent3>
      <a:accent4>
        <a:srgbClr val="000000"/>
      </a:accent4>
      <a:accent5>
        <a:srgbClr val="C7C7C7"/>
      </a:accent5>
      <a:accent6>
        <a:srgbClr val="E7E7E7"/>
      </a:accent6>
      <a:hlink>
        <a:srgbClr val="FFFFFF"/>
      </a:hlink>
      <a:folHlink>
        <a:srgbClr val="FFFFFF"/>
      </a:folHlink>
    </a:clrScheme>
    <a:fontScheme name="tp">
      <a:majorFont>
        <a:latin typeface="Arial"/>
        <a:ea typeface="돋움체"/>
        <a:cs typeface=""/>
      </a:majorFont>
      <a:minorFont>
        <a:latin typeface="Trebuchet MS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FFFFFF"/>
    </a:lt2>
    <a:accent1>
      <a:srgbClr val="919191"/>
    </a:accent1>
    <a:accent2>
      <a:srgbClr val="FFFFFF"/>
    </a:accent2>
    <a:accent3>
      <a:srgbClr val="FFFFFF"/>
    </a:accent3>
    <a:accent4>
      <a:srgbClr val="000000"/>
    </a:accent4>
    <a:accent5>
      <a:srgbClr val="C7C7C7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b:\tp.ppt</Template>
  <TotalTime>48648</TotalTime>
  <Pages>40</Pages>
  <Words>2628</Words>
  <Application>Microsoft Office PowerPoint</Application>
  <PresentationFormat>A4 용지(210x297mm)</PresentationFormat>
  <Paragraphs>598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Monaco</vt:lpstr>
      <vt:lpstr>Monotype Sorts</vt:lpstr>
      <vt:lpstr>굴림</vt:lpstr>
      <vt:lpstr>돋움</vt:lpstr>
      <vt:lpstr>돋움체</vt:lpstr>
      <vt:lpstr>맑은 고딕</vt:lpstr>
      <vt:lpstr>바탕체</vt:lpstr>
      <vt:lpstr>Arial</vt:lpstr>
      <vt:lpstr>Cambria Math</vt:lpstr>
      <vt:lpstr>Courier New</vt:lpstr>
      <vt:lpstr>Times New Roman</vt:lpstr>
      <vt:lpstr>Trebuchet MS</vt:lpstr>
      <vt:lpstr>Wingdings</vt:lpstr>
      <vt:lpstr>tp</vt:lpstr>
      <vt:lpstr>MES 개발 - 3차년도 연구계획</vt:lpstr>
      <vt:lpstr>MES 개요</vt:lpstr>
      <vt:lpstr>MES 개념도</vt:lpstr>
      <vt:lpstr>차별성</vt:lpstr>
      <vt:lpstr>DB 구축 방안</vt:lpstr>
      <vt:lpstr>JSON</vt:lpstr>
      <vt:lpstr>mongodb 개요</vt:lpstr>
      <vt:lpstr>db구조 : master  company 등록 및 user login 관리</vt:lpstr>
      <vt:lpstr>mongo 실행 및 초기작업</vt:lpstr>
      <vt:lpstr>db구조 : MES project</vt:lpstr>
      <vt:lpstr>db구조 : login document</vt:lpstr>
      <vt:lpstr>db구조 : material document</vt:lpstr>
      <vt:lpstr>db구조 : process document</vt:lpstr>
      <vt:lpstr>PowerPoint 프레젠테이션</vt:lpstr>
      <vt:lpstr>PowerPoint 프레젠테이션</vt:lpstr>
      <vt:lpstr>입출고표</vt:lpstr>
      <vt:lpstr>시스템개발 : Web App 개발 개념도</vt:lpstr>
      <vt:lpstr>시스템개발 : SW System/UI 개발 방법론</vt:lpstr>
      <vt:lpstr>JSON</vt:lpstr>
      <vt:lpstr>시스템개발 : RES/에너지 폼의 JSON 표현</vt:lpstr>
      <vt:lpstr>시스템개발 : RES/에너지 폼 UI</vt:lpstr>
      <vt:lpstr>시스템개발 : RES/technology의 JSON 표현</vt:lpstr>
      <vt:lpstr>시스템개발 : RES/technology의 JSON 표현</vt:lpstr>
      <vt:lpstr>UI를 통한 Viewer/CRUD 구현</vt:lpstr>
      <vt:lpstr>시스템개발 : Dummy variable의 JSON 표현</vt:lpstr>
      <vt:lpstr>시스템 개발 : 제약식의 구현(type1:yearly)</vt:lpstr>
      <vt:lpstr>시스템 개발 : 제약식의 구현(type2:cumulative)</vt:lpstr>
      <vt:lpstr>시스템 개발 : 제약식의 구현(type3:time series)</vt:lpstr>
      <vt:lpstr>시스템개발 : LP의 최적화 및 LP Viewer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통신망 설계 및 운용</dc:title>
  <dc:creator>chung Y.J</dc:creator>
  <cp:lastModifiedBy>kim</cp:lastModifiedBy>
  <cp:revision>642</cp:revision>
  <cp:lastPrinted>2016-05-23T02:24:56Z</cp:lastPrinted>
  <dcterms:created xsi:type="dcterms:W3CDTF">1996-03-25T18:49:56Z</dcterms:created>
  <dcterms:modified xsi:type="dcterms:W3CDTF">2016-09-29T02:44:30Z</dcterms:modified>
</cp:coreProperties>
</file>