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9" r:id="rId2"/>
    <p:sldId id="631" r:id="rId3"/>
    <p:sldId id="648" r:id="rId4"/>
    <p:sldId id="636" r:id="rId5"/>
    <p:sldId id="652" r:id="rId6"/>
    <p:sldId id="649" r:id="rId7"/>
    <p:sldId id="650" r:id="rId8"/>
    <p:sldId id="651" r:id="rId9"/>
    <p:sldId id="653" r:id="rId10"/>
    <p:sldId id="662" r:id="rId11"/>
    <p:sldId id="658" r:id="rId12"/>
    <p:sldId id="654" r:id="rId13"/>
    <p:sldId id="655" r:id="rId14"/>
    <p:sldId id="661" r:id="rId15"/>
    <p:sldId id="656" r:id="rId16"/>
    <p:sldId id="657" r:id="rId17"/>
    <p:sldId id="659" r:id="rId18"/>
    <p:sldId id="638" r:id="rId19"/>
    <p:sldId id="643" r:id="rId20"/>
    <p:sldId id="647" r:id="rId21"/>
    <p:sldId id="632" r:id="rId22"/>
    <p:sldId id="634" r:id="rId23"/>
    <p:sldId id="633" r:id="rId24"/>
    <p:sldId id="646" r:id="rId25"/>
    <p:sldId id="641" r:id="rId26"/>
    <p:sldId id="642" r:id="rId27"/>
    <p:sldId id="635" r:id="rId28"/>
    <p:sldId id="637" r:id="rId29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CC00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27" d="100"/>
          <a:sy n="127" d="100"/>
        </p:scale>
        <p:origin x="124" y="80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 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 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 </a:t>
            </a:r>
            <a:r>
              <a:rPr lang="ko-KR" altLang="en-US" dirty="0"/>
              <a:t>저장 </a:t>
            </a:r>
            <a:r>
              <a:rPr lang="en-US" altLang="ko-KR" dirty="0"/>
              <a:t>: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05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</a:t>
            </a:r>
            <a:r>
              <a:rPr lang="ko-KR" altLang="en-US" dirty="0"/>
              <a:t>차트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5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채팅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참여자들간 </a:t>
            </a:r>
            <a:r>
              <a:rPr lang="en-US" altLang="ko-KR" dirty="0"/>
              <a:t>chatting</a:t>
            </a:r>
          </a:p>
          <a:p>
            <a:r>
              <a:rPr lang="ko-KR" altLang="en-US" dirty="0"/>
              <a:t>웹 상 화면 제어</a:t>
            </a:r>
            <a:r>
              <a:rPr lang="en-US" altLang="ko-KR" dirty="0"/>
              <a:t>/share(</a:t>
            </a:r>
            <a:r>
              <a:rPr lang="ko-KR" altLang="en-US" dirty="0"/>
              <a:t>차후에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40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집계 및 </a:t>
            </a:r>
            <a:r>
              <a:rPr lang="en-US" altLang="ko-KR" dirty="0"/>
              <a:t>viewer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5195887"/>
          </a:xfrm>
        </p:spPr>
        <p:txBody>
          <a:bodyPr/>
          <a:lstStyle/>
          <a:p>
            <a:r>
              <a:rPr lang="en-US" altLang="ko-KR" dirty="0"/>
              <a:t>viewer</a:t>
            </a:r>
            <a:r>
              <a:rPr lang="ko-KR" altLang="en-US" dirty="0"/>
              <a:t>는 </a:t>
            </a:r>
            <a:r>
              <a:rPr lang="en-US" altLang="ko-KR" dirty="0"/>
              <a:t>d3</a:t>
            </a:r>
            <a:r>
              <a:rPr lang="ko-KR" altLang="en-US" dirty="0"/>
              <a:t>이용 권장</a:t>
            </a:r>
          </a:p>
        </p:txBody>
      </p:sp>
    </p:spTree>
    <p:extLst>
      <p:ext uri="{BB962C8B-B14F-4D97-AF65-F5344CB8AC3E}">
        <p14:creationId xmlns:p14="http://schemas.microsoft.com/office/powerpoint/2010/main" val="40433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builder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4735286" cy="5195887"/>
          </a:xfrm>
        </p:spPr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회사등록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 err="1"/>
              <a:t>json</a:t>
            </a:r>
            <a:r>
              <a:rPr lang="ko-KR" altLang="en-US" dirty="0"/>
              <a:t>으로 </a:t>
            </a:r>
            <a:r>
              <a:rPr lang="en-US" altLang="ko-KR" dirty="0"/>
              <a:t>form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en-US" altLang="ko-KR" dirty="0" err="1"/>
              <a:t>form_collection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 err="1"/>
              <a:t>db</a:t>
            </a:r>
            <a:r>
              <a:rPr lang="ko-KR" altLang="en-US" dirty="0"/>
              <a:t>명 및 </a:t>
            </a:r>
            <a:r>
              <a:rPr lang="en-US" altLang="ko-KR" dirty="0"/>
              <a:t>collection </a:t>
            </a:r>
            <a:r>
              <a:rPr lang="ko-KR" altLang="en-US" dirty="0"/>
              <a:t>명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857250" lvl="1" indent="-400050">
              <a:buAutoNum type="romanLcParenBoth"/>
            </a:pPr>
            <a:r>
              <a:rPr lang="en-US" altLang="ko-KR" dirty="0"/>
              <a:t>CRUD </a:t>
            </a:r>
            <a:r>
              <a:rPr lang="ko-KR" altLang="en-US" dirty="0"/>
              <a:t>기능 부여</a:t>
            </a:r>
            <a:endParaRPr lang="en-US" altLang="ko-KR" dirty="0"/>
          </a:p>
          <a:p>
            <a:pPr marL="857250" lvl="1" indent="-400050">
              <a:buAutoNum type="romanLcParenBoth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63" y="1277423"/>
            <a:ext cx="3757923" cy="40494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1033" y="171291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2835" y="1783582"/>
            <a:ext cx="488315" cy="1356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93220" y="2186185"/>
            <a:ext cx="488315" cy="1356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15129" y="1909186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10" name="사각형: 둥근 모서리 9"/>
          <p:cNvSpPr/>
          <p:nvPr/>
        </p:nvSpPr>
        <p:spPr>
          <a:xfrm>
            <a:off x="7639319" y="4959585"/>
            <a:ext cx="1351620" cy="277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form DB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69748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프로젝트별 주문에 따른 자재소요계획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자재소요계획</a:t>
            </a:r>
            <a:endParaRPr lang="en-US" altLang="ko-KR" dirty="0"/>
          </a:p>
          <a:p>
            <a:pPr lvl="1"/>
            <a:r>
              <a:rPr lang="ko-KR" altLang="en-US" dirty="0"/>
              <a:t>최적화</a:t>
            </a:r>
            <a:r>
              <a:rPr lang="en-US" altLang="ko-KR" dirty="0"/>
              <a:t>(</a:t>
            </a:r>
            <a:r>
              <a:rPr lang="ko-KR" altLang="en-US" dirty="0" err="1"/>
              <a:t>김후곤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82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인력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인력 등록</a:t>
            </a:r>
            <a:endParaRPr lang="en-US" altLang="ko-KR" dirty="0"/>
          </a:p>
          <a:p>
            <a:r>
              <a:rPr lang="ko-KR" altLang="en-US" dirty="0"/>
              <a:t>인력 할당</a:t>
            </a:r>
            <a:endParaRPr lang="en-US" altLang="ko-KR" dirty="0"/>
          </a:p>
          <a:p>
            <a:pPr lvl="1"/>
            <a:r>
              <a:rPr lang="ko-KR" altLang="en-US" dirty="0"/>
              <a:t>최적화</a:t>
            </a:r>
            <a:r>
              <a:rPr lang="en-US" altLang="ko-KR" dirty="0"/>
              <a:t> (</a:t>
            </a:r>
            <a:r>
              <a:rPr lang="ko-KR" altLang="en-US" dirty="0" err="1"/>
              <a:t>김후곤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41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개발의 기본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 </a:t>
            </a:r>
            <a:r>
              <a:rPr lang="ko-KR" altLang="en-US" dirty="0"/>
              <a:t>관련 </a:t>
            </a: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RDB </a:t>
            </a:r>
            <a:r>
              <a:rPr lang="ko-KR" altLang="en-US" dirty="0">
                <a:sym typeface="Wingdings" panose="05000000000000000000" pitchFamily="2" charset="2"/>
              </a:rPr>
              <a:t>병행도 가능하지만 지향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0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MRP</a:t>
            </a:r>
            <a:endParaRPr lang="en-US" altLang="ko-KR" dirty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/>
              <a:t>구조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tree </a:t>
            </a:r>
            <a:r>
              <a:rPr lang="ko-KR" altLang="en-US" dirty="0"/>
              <a:t>형태를 통한 단순한 자제소요계획 지원</a:t>
            </a:r>
            <a:endParaRPr lang="en-US" altLang="ko-KR" dirty="0"/>
          </a:p>
          <a:p>
            <a:r>
              <a:rPr lang="en-US" altLang="ko-KR" dirty="0" err="1"/>
              <a:t>kMES</a:t>
            </a:r>
            <a:r>
              <a:rPr lang="en-US" altLang="ko-KR" dirty="0"/>
              <a:t> :</a:t>
            </a:r>
            <a:r>
              <a:rPr lang="ko-KR" altLang="en-US" dirty="0"/>
              <a:t>새로운 방식의 </a:t>
            </a:r>
            <a:r>
              <a:rPr lang="en-US" altLang="ko-KR" dirty="0" err="1"/>
              <a:t>MES</a:t>
            </a:r>
            <a:r>
              <a:rPr lang="en-US" altLang="ko-KR" dirty="0"/>
              <a:t> </a:t>
            </a:r>
            <a:r>
              <a:rPr lang="ko-KR" altLang="en-US" dirty="0"/>
              <a:t>개념도 제시</a:t>
            </a:r>
            <a:endParaRPr lang="en-US" altLang="ko-KR" dirty="0"/>
          </a:p>
          <a:p>
            <a:pPr lvl="1"/>
            <a:r>
              <a:rPr lang="en-US" altLang="ko-KR" dirty="0"/>
              <a:t>BOM/</a:t>
            </a:r>
            <a:r>
              <a:rPr lang="ko-KR" altLang="en-US" dirty="0"/>
              <a:t>공정을 동시에 포함하는 새로운 네트워크 개념도 제시</a:t>
            </a:r>
            <a:endParaRPr lang="en-US" altLang="ko-KR" dirty="0"/>
          </a:p>
          <a:p>
            <a:pPr lvl="1"/>
            <a:r>
              <a:rPr lang="en-US" altLang="ko-KR" dirty="0" err="1"/>
              <a:t>MRP</a:t>
            </a:r>
            <a:r>
              <a:rPr lang="en-US" altLang="ko-KR" dirty="0"/>
              <a:t>/BOM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재고관리</a:t>
            </a:r>
            <a:r>
              <a:rPr lang="en-US" altLang="ko-KR" dirty="0"/>
              <a:t>/</a:t>
            </a:r>
            <a:r>
              <a:rPr lang="ko-KR" altLang="en-US" dirty="0"/>
              <a:t>생산관리 동시에 지원</a:t>
            </a:r>
            <a:endParaRPr lang="en-US" altLang="ko-KR" dirty="0"/>
          </a:p>
          <a:p>
            <a:pPr lvl="1"/>
            <a:r>
              <a:rPr lang="ko-KR" altLang="en-US" dirty="0"/>
              <a:t>네트워크 최적화기법을 통한 </a:t>
            </a:r>
            <a:r>
              <a:rPr lang="en-US" altLang="ko-KR" dirty="0" err="1"/>
              <a:t>MRP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en-US" altLang="ko-KR" dirty="0"/>
              <a:t>PERT/</a:t>
            </a:r>
            <a:r>
              <a:rPr lang="en-US" altLang="ko-KR" dirty="0" err="1"/>
              <a:t>CPM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네트워크이론에 기반을 둔 </a:t>
            </a:r>
            <a:r>
              <a:rPr lang="en-US" altLang="ko-KR" dirty="0" err="1"/>
              <a:t>kMES</a:t>
            </a:r>
            <a:r>
              <a:rPr lang="ko-KR" altLang="en-US" dirty="0"/>
              <a:t> </a:t>
            </a:r>
            <a:r>
              <a:rPr lang="ko-KR" altLang="en-US" dirty="0" err="1"/>
              <a:t>주공정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작업자 할당 계획</a:t>
            </a:r>
            <a:endParaRPr lang="en-US" altLang="ko-KR" dirty="0"/>
          </a:p>
          <a:p>
            <a:pPr lvl="2"/>
            <a:r>
              <a:rPr lang="ko-KR" altLang="en-US" dirty="0"/>
              <a:t>최적화 기반 작업자 할당 </a:t>
            </a:r>
            <a:r>
              <a:rPr lang="ko-KR" altLang="en-US" dirty="0" err="1"/>
              <a:t>계획지원</a:t>
            </a:r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2"/>
            <a:r>
              <a:rPr lang="en-US" altLang="ko-KR" dirty="0"/>
              <a:t>company/projects/users </a:t>
            </a:r>
            <a:r>
              <a:rPr lang="ko-KR" altLang="en-US" dirty="0"/>
              <a:t>관리 지원</a:t>
            </a:r>
            <a:endParaRPr lang="en-US" altLang="ko-KR" dirty="0"/>
          </a:p>
          <a:p>
            <a:pPr lvl="2"/>
            <a:r>
              <a:rPr lang="en-US" altLang="ko-KR" dirty="0"/>
              <a:t>tree </a:t>
            </a:r>
            <a:r>
              <a:rPr lang="ko-KR" altLang="en-US" dirty="0"/>
              <a:t>기반 </a:t>
            </a:r>
            <a:r>
              <a:rPr lang="en-US" altLang="ko-KR" dirty="0"/>
              <a:t>BOM </a:t>
            </a:r>
            <a:r>
              <a:rPr lang="ko-KR" altLang="en-US" dirty="0"/>
              <a:t>관리 지원</a:t>
            </a:r>
            <a:endParaRPr lang="en-US" altLang="ko-KR" dirty="0"/>
          </a:p>
          <a:p>
            <a:pPr lvl="2"/>
            <a:r>
              <a:rPr lang="en-US" altLang="ko-KR" dirty="0"/>
              <a:t>tree </a:t>
            </a:r>
            <a:r>
              <a:rPr lang="ko-KR" altLang="en-US" dirty="0"/>
              <a:t>기반 공정관리 지원</a:t>
            </a:r>
            <a:endParaRPr lang="en-US" altLang="ko-KR" dirty="0"/>
          </a:p>
          <a:p>
            <a:pPr lvl="2"/>
            <a:r>
              <a:rPr lang="en-US" altLang="ko-KR" dirty="0"/>
              <a:t>BOM/</a:t>
            </a:r>
            <a:r>
              <a:rPr lang="ko-KR" altLang="en-US" dirty="0"/>
              <a:t>공정관리 동시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/>
              <a:t>BSON</a:t>
            </a:r>
            <a:r>
              <a:rPr lang="en-US" altLang="ko-KR" dirty="0"/>
              <a:t>(binary </a:t>
            </a:r>
            <a:r>
              <a:rPr lang="en-US" altLang="ko-KR" dirty="0" err="1"/>
              <a:t>JSON</a:t>
            </a:r>
            <a:r>
              <a:rPr lang="en-US" altLang="ko-KR" dirty="0"/>
              <a:t>) : extends </a:t>
            </a:r>
            <a:r>
              <a:rPr lang="en-US" altLang="ko-KR" dirty="0" err="1"/>
              <a:t>JSON</a:t>
            </a:r>
            <a:endParaRPr lang="en-US" altLang="ko-KR" dirty="0"/>
          </a:p>
          <a:p>
            <a:pPr lvl="1"/>
            <a:r>
              <a:rPr lang="en-US" altLang="ko-KR" dirty="0"/>
              <a:t>index : key, array:[], (key, </a:t>
            </a:r>
            <a:r>
              <a:rPr lang="en-US" altLang="ko-KR" dirty="0" err="1"/>
              <a:t>subkey</a:t>
            </a:r>
            <a:r>
              <a:rPr lang="en-US" altLang="ko-KR" dirty="0"/>
              <a:t>), ....</a:t>
            </a:r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: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/>
          </a:p>
          <a:p>
            <a:pPr lvl="2"/>
            <a:r>
              <a:rPr lang="en-US" altLang="ko-KR" dirty="0"/>
              <a:t>auto assigns </a:t>
            </a:r>
            <a:r>
              <a:rPr lang="en-US" altLang="ko-KR" dirty="0" err="1"/>
              <a:t>ObjectID</a:t>
            </a:r>
            <a:r>
              <a:rPr lang="en-US" altLang="ko-KR" dirty="0"/>
              <a:t> when inserting a new document to a collection</a:t>
            </a:r>
          </a:p>
          <a:p>
            <a:pPr lvl="2"/>
            <a:r>
              <a:rPr lang="en-US" altLang="ko-KR" dirty="0"/>
              <a:t>auto </a:t>
            </a:r>
            <a:r>
              <a:rPr lang="en-US" altLang="ko-KR" dirty="0" err="1"/>
              <a:t>indexs</a:t>
            </a:r>
            <a:r>
              <a:rPr lang="en-US" altLang="ko-KR" dirty="0"/>
              <a:t> by </a:t>
            </a:r>
            <a:r>
              <a:rPr lang="en-US" altLang="ko-KR" dirty="0" err="1"/>
              <a:t>ObjectId</a:t>
            </a:r>
            <a:endParaRPr lang="en-US" altLang="ko-KR" dirty="0"/>
          </a:p>
          <a:p>
            <a:pPr lvl="2"/>
            <a:r>
              <a:rPr lang="en-US" altLang="ko-KR" dirty="0" err="1"/>
              <a:t>12byte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a 4-byte value representing the seconds since the Unix epoch, </a:t>
            </a:r>
          </a:p>
          <a:p>
            <a:pPr lvl="3"/>
            <a:r>
              <a:rPr lang="en-US" altLang="ko-KR" dirty="0"/>
              <a:t>a 3-byte machine identifier,</a:t>
            </a:r>
          </a:p>
          <a:p>
            <a:pPr lvl="3"/>
            <a:r>
              <a:rPr lang="en-US" altLang="ko-KR" dirty="0"/>
              <a:t>a 2-byte process id, and</a:t>
            </a:r>
          </a:p>
          <a:p>
            <a:pPr lvl="3"/>
            <a:r>
              <a:rPr lang="en-US" altLang="ko-KR" dirty="0"/>
              <a:t>a 3-byte counter, starting with a random value</a:t>
            </a:r>
          </a:p>
          <a:p>
            <a:pPr lvl="2"/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_id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name : "UC", ...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users : [ {},{},,,{}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</a:t>
            </a:r>
            <a:r>
              <a:rPr lang="ko-KR" altLang="en-US" dirty="0"/>
              <a:t>실행 및 </a:t>
            </a:r>
            <a:r>
              <a:rPr lang="ko-KR" altLang="en-US" dirty="0" err="1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5708" y="937466"/>
            <a:ext cx="355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* admin</a:t>
            </a:r>
            <a:r>
              <a:rPr kumimoji="0" lang="ko-KR" altLang="en-US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</a:t>
            </a:r>
            <a:r>
              <a:rPr kumimoji="0" lang="ko-KR" altLang="en-US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신규회사</a:t>
            </a:r>
            <a:r>
              <a:rPr kumimoji="0" lang="ko-KR" altLang="en-US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등록에 이용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19995" y="825954"/>
            <a:ext cx="2209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lang="ko-KR" altLang="en-US" dirty="0" err="1"/>
              <a:t>create_company_admin.php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995" y="1201884"/>
            <a:ext cx="3886608" cy="42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</a:t>
            </a:r>
            <a:r>
              <a:rPr lang="ko-KR" altLang="en-US" dirty="0"/>
              <a:t>실행 및 </a:t>
            </a:r>
            <a:r>
              <a:rPr lang="ko-KR" altLang="en-US" dirty="0" err="1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74047" y="4440236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관리 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master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({users.name:1},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({projects.name:1},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username':1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4047" y="909189"/>
            <a:ext cx="5571335" cy="3400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first.js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};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admin_db.createUser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dbOwner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 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('master');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users_db.company.insertOne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[],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82121" y="909189"/>
            <a:ext cx="2176970" cy="630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</a:t>
            </a:r>
            <a:r>
              <a:rPr kumimoji="0" lang="en-US" altLang="ko-KR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--</a:t>
            </a:r>
            <a:r>
              <a:rPr kumimoji="0" lang="en-US" altLang="ko-KR" sz="14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–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master </a:t>
            </a:r>
            <a:r>
              <a:rPr lang="en-US" altLang="ko-KR" sz="2400" dirty="0">
                <a:sym typeface="Wingdings" panose="05000000000000000000" pitchFamily="2" charset="2"/>
              </a:rPr>
              <a:t> company </a:t>
            </a:r>
            <a:r>
              <a:rPr lang="ko-KR" altLang="en-US" sz="2400" dirty="0">
                <a:sym typeface="Wingdings" panose="05000000000000000000" pitchFamily="2" charset="2"/>
              </a:rPr>
              <a:t>등록 및 </a:t>
            </a:r>
            <a:r>
              <a:rPr lang="en-US" altLang="ko-KR" sz="2400" dirty="0">
                <a:sym typeface="Wingdings" panose="05000000000000000000" pitchFamily="2" charset="2"/>
              </a:rPr>
              <a:t>user login </a:t>
            </a:r>
            <a:r>
              <a:rPr lang="ko-KR" altLang="en-US" sz="2400" dirty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_id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name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users : [{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password 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,,],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project" : [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022219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268440"/>
            <a:ext cx="6684452" cy="20313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_id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password 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created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logs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:"project_created",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project_mongo_id: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,date:””},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"login", 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{type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74128" y="39821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0867" y="3360362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2466" y="2800231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3365" y="3024167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4534" y="233511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</a:t>
            </a:r>
            <a:r>
              <a:rPr lang="en-US" altLang="ko-KR" dirty="0" err="1"/>
              <a:t>MES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30008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ko-KR" altLang="en-US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조립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{ </a:t>
            </a:r>
            <a:r>
              <a:rPr kumimoji="0" lang="en-US" altLang="ko-KR" sz="900" b="1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b="1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u="sng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u="sng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u="sng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u="sng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"name" : "PC",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 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"materials" : [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name":"CPU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","spec":"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"state" : "expanded", 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"inventory" : 98,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: 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],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"logs" : 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669107" cy="21698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00206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  // web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// web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에서 제공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    // "date" descending –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현재가 맨 앞에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170, "quantity" : 10, "to"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100, "quantity" : -30,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0, "quantity" : 100 , "from" : 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"created",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"quantity" : 0}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from :[{_id: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 ] 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to :[{_id: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time:“5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(5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(process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ko-KR" altLang="en-US" dirty="0"/>
              <a:t>구조 </a:t>
            </a:r>
            <a:r>
              <a:rPr lang="en-US" altLang="ko-KR" dirty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from :[ {_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],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]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(7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(10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r>
              <a:rPr lang="en-US" altLang="ko-KR" sz="1000" kern="0" dirty="0">
                <a:solidFill>
                  <a:srgbClr val="000000"/>
                </a:solidFill>
              </a:rPr>
              <a:t>(20</a:t>
            </a:r>
            <a:r>
              <a:rPr lang="ko-KR" altLang="en-US" sz="1000" kern="0" dirty="0">
                <a:solidFill>
                  <a:srgbClr val="000000"/>
                </a:solidFill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(process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(1)</a:t>
            </a: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>
                <a:solidFill>
                  <a:srgbClr val="000000"/>
                </a:solidFill>
              </a:rPr>
              <a:t>5EA</a:t>
            </a:r>
            <a:r>
              <a:rPr lang="en-US" altLang="ko-KR" sz="1000" kern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litter 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/>
              <a:t>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회사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사용자 </a:t>
            </a:r>
            <a:r>
              <a:rPr lang="en-US" altLang="ko-KR" dirty="0"/>
              <a:t>login : </a:t>
            </a:r>
            <a:r>
              <a:rPr lang="ko-KR" altLang="en-US" dirty="0"/>
              <a:t>모든 참여자 가능</a:t>
            </a:r>
            <a:endParaRPr lang="en-US" altLang="ko-KR" dirty="0"/>
          </a:p>
          <a:p>
            <a:pPr lvl="1"/>
            <a:r>
              <a:rPr lang="ko-KR" altLang="en-US" dirty="0"/>
              <a:t>사용자 등록 </a:t>
            </a:r>
            <a:r>
              <a:rPr lang="en-US" altLang="ko-KR" dirty="0"/>
              <a:t>: id(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프로젝트 참여</a:t>
            </a:r>
            <a:r>
              <a:rPr lang="en-US" altLang="ko-KR" dirty="0"/>
              <a:t>,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project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project</a:t>
            </a:r>
            <a:r>
              <a:rPr lang="ko-KR" altLang="en-US" dirty="0"/>
              <a:t> 참여자 등록</a:t>
            </a:r>
            <a:endParaRPr lang="en-US" altLang="ko-KR" dirty="0"/>
          </a:p>
          <a:p>
            <a:r>
              <a:rPr lang="ko-KR" altLang="en-US" dirty="0"/>
              <a:t>회사 관리자 등록 </a:t>
            </a:r>
            <a:r>
              <a:rPr lang="en-US" altLang="ko-KR" dirty="0"/>
              <a:t>: </a:t>
            </a:r>
            <a:r>
              <a:rPr lang="ko-KR" altLang="en-US" dirty="0"/>
              <a:t>회사내에서 작업</a:t>
            </a:r>
            <a:endParaRPr lang="en-US" altLang="ko-KR" dirty="0"/>
          </a:p>
          <a:p>
            <a:pPr lvl="2"/>
            <a:r>
              <a:rPr lang="ko-KR" altLang="en-US" dirty="0"/>
              <a:t>자사 등록</a:t>
            </a:r>
            <a:r>
              <a:rPr lang="en-US" altLang="ko-KR" dirty="0"/>
              <a:t>, </a:t>
            </a:r>
            <a:r>
              <a:rPr lang="ko-KR" altLang="en-US" dirty="0"/>
              <a:t>사내 사용자 등록</a:t>
            </a:r>
            <a:r>
              <a:rPr lang="en-US" altLang="ko-KR" dirty="0"/>
              <a:t>, </a:t>
            </a:r>
            <a:r>
              <a:rPr lang="ko-KR" altLang="en-US" dirty="0"/>
              <a:t>사내 </a:t>
            </a:r>
            <a:r>
              <a:rPr lang="en-US" altLang="ko-KR" dirty="0"/>
              <a:t>project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2"/>
            <a:r>
              <a:rPr lang="ko-KR" altLang="en-US" dirty="0"/>
              <a:t>외주업체 등록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1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 </a:t>
            </a:r>
            <a:r>
              <a:rPr lang="ko-KR" altLang="en-US" dirty="0"/>
              <a:t>개념도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361168" y="117475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21624" y="528486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773640" y="1361016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2107168" y="2382406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2102406" y="3862531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797730" y="361910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998536" y="123130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636892" y="3501834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380899" y="2736088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785854" y="984023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 </a:t>
            </a: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708877" y="1208828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8046317" y="1548969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2057296" y="2166507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1EA(1)</a:t>
            </a: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2033536" y="2843474"/>
            <a:ext cx="606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1liter(2)</a:t>
            </a: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2093068" y="3625696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1kg(2)</a:t>
            </a: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720095" y="33180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1EA(2)</a:t>
            </a: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585006" y="338138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512015" y="2543578"/>
            <a:ext cx="6351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10EA(1)</a:t>
            </a: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2107167" y="306344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3121670" y="3165626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5EA(0.5) </a:t>
            </a: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3018393" y="2958368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475591" y="2768982"/>
            <a:ext cx="5277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3kg(1)</a:t>
            </a: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279294" y="2830300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207663" y="2598139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1EA(3)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238433" y="2667026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6398" y="266660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800287" y="3317451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1-1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(10)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98826" y="331824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268358" y="371428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68301" y="3710895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280137" y="2897105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0080" y="289293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280137" y="2208684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외주부품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0136" y="220442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375297" y="1494117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3011248" y="1822429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797730" y="1587282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585005" y="1441625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190943" y="4412795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053556" y="4412795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570287" y="4412795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</a:t>
            </a: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97355" y="342753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0.5 liter(1) 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326636" y="926588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5056245" y="963378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2 </a:t>
            </a: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8296611" y="1436658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372521" y="1818442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381301" y="3834906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512417" y="3642396"/>
            <a:ext cx="57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7EA(1)</a:t>
            </a: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279696" y="3827522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226656" y="3589094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1EA(1)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238835" y="3664249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2-2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36800" y="367059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0" name="Line 237"/>
          <p:cNvSpPr>
            <a:spLocks noChangeShapeType="1"/>
          </p:cNvSpPr>
          <p:nvPr/>
        </p:nvSpPr>
        <p:spPr bwMode="auto">
          <a:xfrm>
            <a:off x="3540764" y="5732783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1" name="Text Box 259"/>
          <p:cNvSpPr txBox="1">
            <a:spLocks noChangeArrowheads="1"/>
          </p:cNvSpPr>
          <p:nvPr/>
        </p:nvSpPr>
        <p:spPr bwMode="auto">
          <a:xfrm>
            <a:off x="3360376" y="5486971"/>
            <a:ext cx="10406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투입단위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7" name="Line 237"/>
          <p:cNvSpPr>
            <a:spLocks noChangeShapeType="1"/>
          </p:cNvSpPr>
          <p:nvPr/>
        </p:nvSpPr>
        <p:spPr bwMode="auto">
          <a:xfrm>
            <a:off x="5439159" y="5725399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8" name="Text Box 253"/>
          <p:cNvSpPr txBox="1">
            <a:spLocks noChangeArrowheads="1"/>
          </p:cNvSpPr>
          <p:nvPr/>
        </p:nvSpPr>
        <p:spPr bwMode="auto">
          <a:xfrm>
            <a:off x="5386119" y="5486971"/>
            <a:ext cx="997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산출단위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4398298" y="5562126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공정</a:t>
            </a:r>
            <a:b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96263" y="5568475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Line 243"/>
          <p:cNvSpPr>
            <a:spLocks noChangeShapeType="1"/>
          </p:cNvSpPr>
          <p:nvPr/>
        </p:nvSpPr>
        <p:spPr bwMode="auto">
          <a:xfrm>
            <a:off x="2573893" y="5531084"/>
            <a:ext cx="0" cy="5744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2977495" y="1580424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97588" y="1221065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15514" y="1408500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5809" y="162091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3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36065" y="533281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15233" y="126884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4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73715" y="1254245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5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25265" y="151212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6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3" y="1195754"/>
            <a:ext cx="8372942" cy="4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그룹 및 </a:t>
            </a:r>
            <a:r>
              <a:rPr lang="en-US" altLang="ko-KR" dirty="0"/>
              <a:t>part</a:t>
            </a:r>
            <a:r>
              <a:rPr lang="ko-KR" altLang="en-US" dirty="0"/>
              <a:t>재고 관리</a:t>
            </a:r>
            <a:r>
              <a:rPr lang="en-US" altLang="ko-KR" dirty="0"/>
              <a:t>(</a:t>
            </a:r>
            <a:r>
              <a:rPr lang="en-US" altLang="ko-KR" dirty="0" err="1"/>
              <a:t>mongodb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5" name="Text Box 136"/>
          <p:cNvSpPr txBox="1">
            <a:spLocks noChangeArrowheads="1"/>
          </p:cNvSpPr>
          <p:nvPr/>
        </p:nvSpPr>
        <p:spPr bwMode="auto">
          <a:xfrm>
            <a:off x="586536" y="1129541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999008" y="1315798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>
                <a:solidFill>
                  <a:srgbClr val="000000"/>
                </a:solidFill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1236616" y="1777211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4" name="Line 243"/>
          <p:cNvSpPr>
            <a:spLocks noChangeShapeType="1"/>
          </p:cNvSpPr>
          <p:nvPr/>
        </p:nvSpPr>
        <p:spPr bwMode="auto">
          <a:xfrm flipH="1">
            <a:off x="1023098" y="1542064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Line 243"/>
          <p:cNvSpPr>
            <a:spLocks noChangeShapeType="1"/>
          </p:cNvSpPr>
          <p:nvPr/>
        </p:nvSpPr>
        <p:spPr bwMode="auto">
          <a:xfrm flipH="1">
            <a:off x="810373" y="1396407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2004" y="881370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>
                <a:solidFill>
                  <a:srgbClr val="000000"/>
                </a:solidFill>
                <a:ea typeface="굴림" charset="-127"/>
              </a:rPr>
              <a:t>부품그룹</a:t>
            </a:r>
            <a:r>
              <a:rPr lang="en-US" altLang="ko-KR" u="sng" dirty="0">
                <a:solidFill>
                  <a:srgbClr val="000000"/>
                </a:solidFill>
                <a:ea typeface="굴림" charset="-127"/>
              </a:rPr>
              <a:t>1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2956" y="117584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0882" y="1363282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2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1177" y="1575700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0000FF"/>
                </a:solidFill>
              </a:rPr>
              <a:t>3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68" y="797837"/>
            <a:ext cx="5323952" cy="1706037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559629" y="2150794"/>
            <a:ext cx="1987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altLang="ko-KR" dirty="0"/>
              <a:t>part</a:t>
            </a:r>
            <a:r>
              <a:rPr lang="ko-KR" altLang="en-US" dirty="0"/>
              <a:t>그룹 등록 </a:t>
            </a:r>
            <a:r>
              <a:rPr lang="en-US" altLang="ko-KR" dirty="0"/>
              <a:t>: CRUD</a:t>
            </a:r>
          </a:p>
          <a:p>
            <a:pPr lvl="1" indent="-457200"/>
            <a:r>
              <a:rPr lang="en-US" altLang="ko-KR" dirty="0"/>
              <a:t>part(BOM)</a:t>
            </a:r>
            <a:r>
              <a:rPr lang="ko-KR" altLang="en-US" dirty="0"/>
              <a:t> 등록 </a:t>
            </a:r>
            <a:r>
              <a:rPr lang="en-US" altLang="ko-KR" dirty="0"/>
              <a:t>: CRUD</a:t>
            </a:r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재고관리</a:t>
            </a:r>
            <a:endParaRPr lang="en-US" altLang="ko-KR" dirty="0"/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수불 </a:t>
            </a:r>
            <a:r>
              <a:rPr lang="en-US" altLang="ko-KR" dirty="0"/>
              <a:t>log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불량</a:t>
            </a:r>
            <a:r>
              <a:rPr lang="en-US" altLang="ko-KR" dirty="0"/>
              <a:t>/</a:t>
            </a:r>
            <a:r>
              <a:rPr lang="ko-KR" altLang="en-US" dirty="0"/>
              <a:t>폐기 관리</a:t>
            </a:r>
            <a:endParaRPr lang="en-US" altLang="ko-KR" dirty="0"/>
          </a:p>
          <a:p>
            <a:pPr marL="0"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endParaRPr lang="en-US" altLang="ko-KR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60" y="3092649"/>
            <a:ext cx="6358932" cy="24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관리</a:t>
            </a:r>
            <a:r>
              <a:rPr lang="en-US" altLang="ko-KR" dirty="0"/>
              <a:t>(</a:t>
            </a:r>
            <a:r>
              <a:rPr lang="en-US" altLang="ko-KR" dirty="0" err="1"/>
              <a:t>mongodb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41" name="Line 237"/>
          <p:cNvSpPr>
            <a:spLocks noChangeShapeType="1"/>
          </p:cNvSpPr>
          <p:nvPr/>
        </p:nvSpPr>
        <p:spPr bwMode="auto">
          <a:xfrm>
            <a:off x="1778307" y="136758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2" name="Text Box 259"/>
          <p:cNvSpPr txBox="1">
            <a:spLocks noChangeArrowheads="1"/>
          </p:cNvSpPr>
          <p:nvPr/>
        </p:nvSpPr>
        <p:spPr bwMode="auto">
          <a:xfrm>
            <a:off x="1597919" y="1121768"/>
            <a:ext cx="10406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rgbClr val="000000"/>
                </a:solidFill>
              </a:rPr>
              <a:t>투입단위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Line 237"/>
          <p:cNvSpPr>
            <a:spLocks noChangeShapeType="1"/>
          </p:cNvSpPr>
          <p:nvPr/>
        </p:nvSpPr>
        <p:spPr bwMode="auto">
          <a:xfrm>
            <a:off x="3676702" y="136019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4" name="Text Box 253"/>
          <p:cNvSpPr txBox="1">
            <a:spLocks noChangeArrowheads="1"/>
          </p:cNvSpPr>
          <p:nvPr/>
        </p:nvSpPr>
        <p:spPr bwMode="auto">
          <a:xfrm>
            <a:off x="3623662" y="1121768"/>
            <a:ext cx="997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solidFill>
                  <a:srgbClr val="000000"/>
                </a:solidFill>
              </a:rPr>
              <a:t>산출단위</a:t>
            </a:r>
            <a:r>
              <a:rPr lang="en-US" altLang="ko-KR" sz="1000" kern="0" dirty="0">
                <a:solidFill>
                  <a:srgbClr val="000000"/>
                </a:solidFill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2635841" y="1188973"/>
            <a:ext cx="1033871" cy="3508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공정</a:t>
            </a:r>
            <a:b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33806" y="1199787"/>
            <a:ext cx="147256" cy="15379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14427" y="1044414"/>
            <a:ext cx="198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ko-KR" altLang="en-US" dirty="0"/>
              <a:t>공정</a:t>
            </a:r>
            <a:r>
              <a:rPr lang="en-US" altLang="ko-KR" dirty="0"/>
              <a:t>(process)</a:t>
            </a:r>
            <a:r>
              <a:rPr lang="ko-KR" altLang="en-US" dirty="0"/>
              <a:t> 등록 </a:t>
            </a:r>
            <a:r>
              <a:rPr lang="en-US" altLang="ko-KR" dirty="0"/>
              <a:t>: CRUD</a:t>
            </a:r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재고 관리</a:t>
            </a:r>
            <a:endParaRPr lang="en-US" altLang="ko-KR" dirty="0"/>
          </a:p>
          <a:p>
            <a:pPr marL="266700" lvl="2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불량</a:t>
            </a:r>
            <a:r>
              <a:rPr lang="en-US" altLang="ko-KR" dirty="0"/>
              <a:t>/</a:t>
            </a:r>
            <a:r>
              <a:rPr lang="ko-KR" altLang="en-US" dirty="0"/>
              <a:t>폐기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1" y="1829939"/>
            <a:ext cx="4364477" cy="313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34" y="1690745"/>
            <a:ext cx="5764947" cy="3902626"/>
          </a:xfrm>
          <a:prstGeom prst="rect">
            <a:avLst/>
          </a:prstGeom>
        </p:spPr>
      </p:pic>
      <p:sp>
        <p:nvSpPr>
          <p:cNvPr id="23" name="Line 237"/>
          <p:cNvSpPr>
            <a:spLocks noChangeShapeType="1"/>
          </p:cNvSpPr>
          <p:nvPr/>
        </p:nvSpPr>
        <p:spPr bwMode="auto">
          <a:xfrm>
            <a:off x="780677" y="563478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4" name="Text Box 259"/>
          <p:cNvSpPr txBox="1">
            <a:spLocks noChangeArrowheads="1"/>
          </p:cNvSpPr>
          <p:nvPr/>
        </p:nvSpPr>
        <p:spPr bwMode="auto">
          <a:xfrm>
            <a:off x="600289" y="5388968"/>
            <a:ext cx="10791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main input(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" name="Line 237"/>
          <p:cNvSpPr>
            <a:spLocks noChangeShapeType="1"/>
          </p:cNvSpPr>
          <p:nvPr/>
        </p:nvSpPr>
        <p:spPr bwMode="auto">
          <a:xfrm>
            <a:off x="2679072" y="562739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53"/>
          <p:cNvSpPr txBox="1">
            <a:spLocks noChangeArrowheads="1"/>
          </p:cNvSpPr>
          <p:nvPr/>
        </p:nvSpPr>
        <p:spPr bwMode="auto">
          <a:xfrm>
            <a:off x="2626031" y="5388968"/>
            <a:ext cx="12589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main output1(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1638211" y="5456172"/>
            <a:ext cx="1033871" cy="94462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공정</a:t>
            </a:r>
            <a:b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36176" y="5466987"/>
            <a:ext cx="147256" cy="15379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Line 237"/>
          <p:cNvSpPr>
            <a:spLocks noChangeShapeType="1"/>
          </p:cNvSpPr>
          <p:nvPr/>
        </p:nvSpPr>
        <p:spPr bwMode="auto">
          <a:xfrm>
            <a:off x="802449" y="6003294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2" name="Text Box 259"/>
          <p:cNvSpPr txBox="1">
            <a:spLocks noChangeArrowheads="1"/>
          </p:cNvSpPr>
          <p:nvPr/>
        </p:nvSpPr>
        <p:spPr bwMode="auto">
          <a:xfrm>
            <a:off x="622061" y="5757482"/>
            <a:ext cx="1151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other input1(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6" name="Line 237"/>
          <p:cNvSpPr>
            <a:spLocks noChangeShapeType="1"/>
          </p:cNvSpPr>
          <p:nvPr/>
        </p:nvSpPr>
        <p:spPr bwMode="auto">
          <a:xfrm>
            <a:off x="780677" y="6277484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59"/>
          <p:cNvSpPr txBox="1">
            <a:spLocks noChangeArrowheads="1"/>
          </p:cNvSpPr>
          <p:nvPr/>
        </p:nvSpPr>
        <p:spPr bwMode="auto">
          <a:xfrm>
            <a:off x="600289" y="6031672"/>
            <a:ext cx="1151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other input2(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" name="Line 237"/>
          <p:cNvSpPr>
            <a:spLocks noChangeShapeType="1"/>
          </p:cNvSpPr>
          <p:nvPr/>
        </p:nvSpPr>
        <p:spPr bwMode="auto">
          <a:xfrm>
            <a:off x="2659922" y="5934918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3"/>
          <p:cNvSpPr txBox="1">
            <a:spLocks noChangeArrowheads="1"/>
          </p:cNvSpPr>
          <p:nvPr/>
        </p:nvSpPr>
        <p:spPr bwMode="auto">
          <a:xfrm>
            <a:off x="2606881" y="5696490"/>
            <a:ext cx="12589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</a:rPr>
              <a:t>other output1(</a:t>
            </a:r>
            <a:r>
              <a:rPr lang="ko-KR" altLang="en-US" sz="1000" kern="0" dirty="0">
                <a:solidFill>
                  <a:srgbClr val="000000"/>
                </a:solidFill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4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공정에 </a:t>
            </a:r>
            <a:r>
              <a:rPr lang="en-US" altLang="ko-KR" dirty="0"/>
              <a:t>part </a:t>
            </a:r>
            <a:r>
              <a:rPr lang="ko-KR" altLang="en-US" dirty="0"/>
              <a:t>연결하기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79" y="953380"/>
            <a:ext cx="3996418" cy="15918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3" y="3046105"/>
            <a:ext cx="6370656" cy="25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 drawer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8" y="1035173"/>
            <a:ext cx="8372942" cy="41549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2214" y="938443"/>
            <a:ext cx="1987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altLang="ko-KR" dirty="0"/>
              <a:t>part </a:t>
            </a:r>
            <a:r>
              <a:rPr lang="ko-KR" altLang="en-US" dirty="0"/>
              <a:t>관련 </a:t>
            </a:r>
            <a:r>
              <a:rPr lang="en-US" altLang="ko-KR" dirty="0"/>
              <a:t>: CRUD</a:t>
            </a:r>
          </a:p>
          <a:p>
            <a:pPr lvl="1" indent="-457200"/>
            <a:r>
              <a:rPr lang="ko-KR" altLang="en-US" dirty="0"/>
              <a:t>공정관련 </a:t>
            </a:r>
            <a:r>
              <a:rPr lang="en-US" altLang="ko-KR" dirty="0"/>
              <a:t>: CRUD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9819" y="5498316"/>
            <a:ext cx="306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icon </a:t>
            </a:r>
            <a:r>
              <a:rPr lang="ko-KR" altLang="en-US" dirty="0"/>
              <a:t>들로 </a:t>
            </a:r>
            <a:r>
              <a:rPr lang="ko-KR" altLang="en-US" dirty="0" err="1"/>
              <a:t>만듬</a:t>
            </a:r>
            <a:r>
              <a:rPr lang="en-US" altLang="ko-KR" dirty="0"/>
              <a:t>(</a:t>
            </a:r>
            <a:r>
              <a:rPr lang="en-US" altLang="ko-KR" dirty="0" err="1"/>
              <a:t>powerpoint</a:t>
            </a:r>
            <a:r>
              <a:rPr lang="en-US" altLang="ko-KR" dirty="0"/>
              <a:t> </a:t>
            </a:r>
            <a:r>
              <a:rPr lang="ko-KR" altLang="en-US" dirty="0"/>
              <a:t>유사하게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957550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59592</TotalTime>
  <Pages>40</Pages>
  <Words>2369</Words>
  <Application>Microsoft Office PowerPoint</Application>
  <PresentationFormat>A4 용지(210x297mm)</PresentationFormat>
  <Paragraphs>483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Courier New</vt:lpstr>
      <vt:lpstr>Times New Roman</vt:lpstr>
      <vt:lpstr>Trebuchet MS</vt:lpstr>
      <vt:lpstr>Wingdings</vt:lpstr>
      <vt:lpstr>tp</vt:lpstr>
      <vt:lpstr>MES 개발</vt:lpstr>
      <vt:lpstr>MES 개요</vt:lpstr>
      <vt:lpstr>사용자/회사 관리</vt:lpstr>
      <vt:lpstr>MES 개념도</vt:lpstr>
      <vt:lpstr>예제1</vt:lpstr>
      <vt:lpstr>part그룹 및 part재고 관리(mongodb)</vt:lpstr>
      <vt:lpstr>공정 관리(mongodb)</vt:lpstr>
      <vt:lpstr>공정에 part 연결하기</vt:lpstr>
      <vt:lpstr>MES drawer 구현</vt:lpstr>
      <vt:lpstr>MES 저장 : mongodb 연결</vt:lpstr>
      <vt:lpstr>Gantt 차트 구현</vt:lpstr>
      <vt:lpstr>그룹 채팅 구현</vt:lpstr>
      <vt:lpstr>각종 집계 및 viewer 구현</vt:lpstr>
      <vt:lpstr>form builder 구현</vt:lpstr>
      <vt:lpstr>프로젝트별 주문에 따른 자재소요계획</vt:lpstr>
      <vt:lpstr>인력 관리</vt:lpstr>
      <vt:lpstr>개발의 기본 방향</vt:lpstr>
      <vt:lpstr>차별성</vt:lpstr>
      <vt:lpstr>mongodb 개요</vt:lpstr>
      <vt:lpstr>mongo 실행 및 초기작업</vt:lpstr>
      <vt:lpstr>mongo 실행 및 초기작업</vt:lpstr>
      <vt:lpstr>db구조 : master  company 등록 및 user login 관리</vt:lpstr>
      <vt:lpstr>db구조 : MES project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666</cp:revision>
  <cp:lastPrinted>2017-05-02T01:36:24Z</cp:lastPrinted>
  <dcterms:created xsi:type="dcterms:W3CDTF">1996-03-25T18:49:56Z</dcterms:created>
  <dcterms:modified xsi:type="dcterms:W3CDTF">2017-05-02T02:10:50Z</dcterms:modified>
</cp:coreProperties>
</file>