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72" r:id="rId5"/>
    <p:sldId id="274" r:id="rId6"/>
    <p:sldId id="275" r:id="rId7"/>
    <p:sldId id="305" r:id="rId8"/>
    <p:sldId id="306" r:id="rId9"/>
    <p:sldId id="271" r:id="rId10"/>
    <p:sldId id="273" r:id="rId11"/>
    <p:sldId id="289" r:id="rId12"/>
    <p:sldId id="287" r:id="rId13"/>
    <p:sldId id="290" r:id="rId14"/>
    <p:sldId id="291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2" r:id="rId23"/>
    <p:sldId id="303" r:id="rId24"/>
    <p:sldId id="301" r:id="rId25"/>
    <p:sldId id="304" r:id="rId26"/>
    <p:sldId id="300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59" r:id="rId39"/>
    <p:sldId id="270" r:id="rId40"/>
    <p:sldId id="288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82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15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4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75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9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9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3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6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2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7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8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8B34-CF99-4536-8305-CF8BA3681EB7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0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sson@hist.co.kr" TargetMode="External"/><Relationship Id="rId2" Type="http://schemas.openxmlformats.org/officeDocument/2006/relationships/hyperlink" Target="mailto:mjoung@hist.co.k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mailto:test@hist.co.k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ssson@hist.co.kr" TargetMode="External"/><Relationship Id="rId2" Type="http://schemas.openxmlformats.org/officeDocument/2006/relationships/hyperlink" Target="mailto:mjoung@hist.co.k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est@hist.co.kr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윈드라이더 시스템 구성</a:t>
            </a:r>
            <a:endParaRPr lang="en-US" altLang="ko-KR" sz="2800" b="1"/>
          </a:p>
        </p:txBody>
      </p:sp>
      <p:grpSp>
        <p:nvGrpSpPr>
          <p:cNvPr id="27" name="그룹 26"/>
          <p:cNvGrpSpPr/>
          <p:nvPr/>
        </p:nvGrpSpPr>
        <p:grpSpPr>
          <a:xfrm>
            <a:off x="4441845" y="3406689"/>
            <a:ext cx="1865429" cy="619125"/>
            <a:chOff x="1747841" y="4738685"/>
            <a:chExt cx="1865429" cy="6191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7841" y="4738685"/>
              <a:ext cx="1865429" cy="6191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41973" y="48486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무선망</a:t>
              </a:r>
              <a:endParaRPr lang="ko-KR" altLang="en-US"/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2621896" y="1010075"/>
            <a:ext cx="1347369" cy="1152099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산업용 </a:t>
            </a:r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PC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1031" y="1525899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IIS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1031" y="172890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Windows7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1031" y="1322895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Pulse Lidar Client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0556" y="1938453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HIST Data Transfer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>
            <a:stCxn id="67" idx="3"/>
            <a:endCxn id="10" idx="1"/>
          </p:cNvCxnSpPr>
          <p:nvPr/>
        </p:nvCxnSpPr>
        <p:spPr>
          <a:xfrm flipV="1">
            <a:off x="1214328" y="1586125"/>
            <a:ext cx="1407568" cy="16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69265" y="1602894"/>
            <a:ext cx="1193146" cy="10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37" y="1121021"/>
            <a:ext cx="1004948" cy="79156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690799" y="942558"/>
            <a:ext cx="4429125" cy="2419350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747646" y="193166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산업용 모니터</a:t>
            </a:r>
            <a:endParaRPr lang="pt-BR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318" y="2628531"/>
            <a:ext cx="429425" cy="55039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03373" y="2881569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USB LTE Router</a:t>
            </a:r>
            <a:endParaRPr lang="pt-BR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818" y="2717147"/>
            <a:ext cx="190500" cy="174625"/>
          </a:xfrm>
          <a:prstGeom prst="rect">
            <a:avLst/>
          </a:prstGeom>
        </p:spPr>
      </p:pic>
      <p:cxnSp>
        <p:nvCxnSpPr>
          <p:cNvPr id="26" name="꺾인 연결선 25"/>
          <p:cNvCxnSpPr>
            <a:stCxn id="22" idx="0"/>
            <a:endCxn id="10" idx="2"/>
          </p:cNvCxnSpPr>
          <p:nvPr/>
        </p:nvCxnSpPr>
        <p:spPr>
          <a:xfrm rot="5400000" flipH="1" flipV="1">
            <a:off x="2750128" y="2083078"/>
            <a:ext cx="466357" cy="624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910408" y="4230512"/>
            <a:ext cx="5614387" cy="2395592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9711" y="4335594"/>
            <a:ext cx="352425" cy="33337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1439" y="4668857"/>
            <a:ext cx="1190625" cy="428625"/>
          </a:xfrm>
          <a:prstGeom prst="rect">
            <a:avLst/>
          </a:prstGeom>
        </p:spPr>
      </p:pic>
      <p:cxnSp>
        <p:nvCxnSpPr>
          <p:cNvPr id="36" name="꺾인 연결선 35"/>
          <p:cNvCxnSpPr>
            <a:stCxn id="33" idx="2"/>
            <a:endCxn id="34" idx="1"/>
          </p:cNvCxnSpPr>
          <p:nvPr/>
        </p:nvCxnSpPr>
        <p:spPr>
          <a:xfrm rot="16200000" flipH="1">
            <a:off x="3576581" y="4518311"/>
            <a:ext cx="214201" cy="5155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3421985" y="5392900"/>
            <a:ext cx="1347369" cy="1152099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원격운영서버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71120" y="5908724"/>
            <a:ext cx="1224806" cy="162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HIST Web (Tomcat)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71120" y="6111728"/>
            <a:ext cx="1224806" cy="162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Maria DB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71120" y="5705720"/>
            <a:ext cx="1224806" cy="162331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FTP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80645" y="6321278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HIST Data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43" name="꺾인 연결선 42"/>
          <p:cNvCxnSpPr>
            <a:stCxn id="34" idx="2"/>
            <a:endCxn id="37" idx="0"/>
          </p:cNvCxnSpPr>
          <p:nvPr/>
        </p:nvCxnSpPr>
        <p:spPr>
          <a:xfrm rot="5400000">
            <a:off x="4168502" y="5024650"/>
            <a:ext cx="295418" cy="4410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5592638" y="5392901"/>
            <a:ext cx="1347369" cy="586434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자료 수집 서버</a:t>
            </a:r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(UWA-W)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41773" y="5705720"/>
            <a:ext cx="1224806" cy="162331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FTP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49" name="AutoShape 68"/>
          <p:cNvSpPr>
            <a:spLocks noChangeArrowheads="1"/>
          </p:cNvSpPr>
          <p:nvPr/>
        </p:nvSpPr>
        <p:spPr bwMode="gray">
          <a:xfrm>
            <a:off x="7629444" y="5705719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ko-KR" altLang="en-US" sz="1000" b="1">
                <a:effectLst>
                  <a:outerShdw blurRad="38100" dist="38100" dir="2700000" algn="tl">
                    <a:srgbClr val="C0C0C0"/>
                  </a:outerShdw>
                </a:effectLst>
              </a:rPr>
              <a:t>스</a:t>
            </a:r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토리지</a:t>
            </a:r>
            <a:endParaRPr lang="en-US" altLang="ko-KR" sz="1000"/>
          </a:p>
        </p:txBody>
      </p:sp>
      <p:cxnSp>
        <p:nvCxnSpPr>
          <p:cNvPr id="51" name="꺾인 연결선 50"/>
          <p:cNvCxnSpPr>
            <a:stCxn id="44" idx="2"/>
            <a:endCxn id="49" idx="3"/>
          </p:cNvCxnSpPr>
          <p:nvPr/>
        </p:nvCxnSpPr>
        <p:spPr>
          <a:xfrm rot="16200000" flipH="1">
            <a:off x="6988628" y="5257029"/>
            <a:ext cx="294723" cy="1739333"/>
          </a:xfrm>
          <a:prstGeom prst="bentConnector3">
            <a:avLst>
              <a:gd name="adj1" fmla="val 1775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4" idx="3"/>
            <a:endCxn id="44" idx="0"/>
          </p:cNvCxnSpPr>
          <p:nvPr/>
        </p:nvCxnSpPr>
        <p:spPr>
          <a:xfrm>
            <a:off x="5132064" y="4883170"/>
            <a:ext cx="1134259" cy="5097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화살표 53"/>
          <p:cNvSpPr/>
          <p:nvPr/>
        </p:nvSpPr>
        <p:spPr>
          <a:xfrm>
            <a:off x="4933218" y="5606221"/>
            <a:ext cx="397691" cy="839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871226" y="6402443"/>
            <a:ext cx="20345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관측수별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년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월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일별로 데이터 전송</a:t>
            </a:r>
            <a:endParaRPr lang="pt-BR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57" name="Rectangle 42"/>
          <p:cNvSpPr>
            <a:spLocks noChangeArrowheads="1"/>
          </p:cNvSpPr>
          <p:nvPr/>
        </p:nvSpPr>
        <p:spPr bwMode="auto">
          <a:xfrm>
            <a:off x="1026448" y="5223132"/>
            <a:ext cx="1695450" cy="1050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Rectangle 43"/>
          <p:cNvSpPr>
            <a:spLocks noChangeArrowheads="1"/>
          </p:cNvSpPr>
          <p:nvPr/>
        </p:nvSpPr>
        <p:spPr bwMode="auto">
          <a:xfrm>
            <a:off x="1026448" y="5172332"/>
            <a:ext cx="1695450" cy="220568"/>
          </a:xfrm>
          <a:prstGeom prst="rect">
            <a:avLst/>
          </a:prstGeom>
          <a:solidFill>
            <a:srgbClr val="0000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0"/>
              </a:spcBef>
              <a:tabLst>
                <a:tab pos="1028700" algn="l"/>
              </a:tabLst>
            </a:pPr>
            <a:r>
              <a:rPr lang="ko-KR" altLang="en-US" sz="1200" b="1" smtClean="0">
                <a:solidFill>
                  <a:schemeClr val="bg1"/>
                </a:solidFill>
              </a:rPr>
              <a:t>운영자 확인</a:t>
            </a:r>
            <a:endParaRPr lang="en-US" altLang="ko-KR" sz="1200" b="1">
              <a:solidFill>
                <a:schemeClr val="bg1"/>
              </a:solidFill>
            </a:endParaRPr>
          </a:p>
        </p:txBody>
      </p:sp>
      <p:sp>
        <p:nvSpPr>
          <p:cNvPr id="59" name="Freeform 52"/>
          <p:cNvSpPr>
            <a:spLocks/>
          </p:cNvSpPr>
          <p:nvPr/>
        </p:nvSpPr>
        <p:spPr bwMode="auto">
          <a:xfrm>
            <a:off x="2728248" y="5804157"/>
            <a:ext cx="203200" cy="417513"/>
          </a:xfrm>
          <a:custGeom>
            <a:avLst/>
            <a:gdLst/>
            <a:ahLst/>
            <a:cxnLst>
              <a:cxn ang="0">
                <a:pos x="0" y="276"/>
              </a:cxn>
              <a:cxn ang="0">
                <a:pos x="96" y="404"/>
              </a:cxn>
              <a:cxn ang="0">
                <a:pos x="62" y="471"/>
              </a:cxn>
              <a:cxn ang="0">
                <a:pos x="210" y="409"/>
              </a:cxn>
              <a:cxn ang="0">
                <a:pos x="228" y="197"/>
              </a:cxn>
              <a:cxn ang="0">
                <a:pos x="189" y="276"/>
              </a:cxn>
              <a:cxn ang="0">
                <a:pos x="0" y="0"/>
              </a:cxn>
            </a:cxnLst>
            <a:rect l="0" t="0" r="r" b="b"/>
            <a:pathLst>
              <a:path w="229" h="472">
                <a:moveTo>
                  <a:pt x="0" y="276"/>
                </a:moveTo>
                <a:lnTo>
                  <a:pt x="96" y="404"/>
                </a:lnTo>
                <a:lnTo>
                  <a:pt x="62" y="471"/>
                </a:lnTo>
                <a:lnTo>
                  <a:pt x="210" y="409"/>
                </a:lnTo>
                <a:lnTo>
                  <a:pt x="228" y="197"/>
                </a:lnTo>
                <a:lnTo>
                  <a:pt x="189" y="27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98287" y="5527756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 smtClean="0"/>
              <a:t>웹 접속을 통한 수집율 확인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최종 데이터 수신시각 확인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일별</a:t>
            </a:r>
            <a:r>
              <a:rPr lang="en-US" altLang="ko-KR" sz="900" smtClean="0"/>
              <a:t>/</a:t>
            </a:r>
            <a:r>
              <a:rPr lang="ko-KR" altLang="en-US" sz="900" smtClean="0"/>
              <a:t>월별 수신율 확인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각 관측소별 확인</a:t>
            </a:r>
            <a:endParaRPr lang="ko-KR" altLang="en-US" sz="900"/>
          </a:p>
        </p:txBody>
      </p:sp>
      <p:cxnSp>
        <p:nvCxnSpPr>
          <p:cNvPr id="61" name="구부러진 연결선 60"/>
          <p:cNvCxnSpPr>
            <a:endCxn id="7" idx="1"/>
          </p:cNvCxnSpPr>
          <p:nvPr/>
        </p:nvCxnSpPr>
        <p:spPr>
          <a:xfrm>
            <a:off x="2829848" y="3148938"/>
            <a:ext cx="1611997" cy="56731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자유형 64"/>
          <p:cNvSpPr/>
          <p:nvPr/>
        </p:nvSpPr>
        <p:spPr>
          <a:xfrm flipH="1">
            <a:off x="3421984" y="3966475"/>
            <a:ext cx="1997739" cy="489062"/>
          </a:xfrm>
          <a:custGeom>
            <a:avLst/>
            <a:gdLst>
              <a:gd name="connsiteX0" fmla="*/ 10978 w 1044364"/>
              <a:gd name="connsiteY0" fmla="*/ 0 h 933450"/>
              <a:gd name="connsiteX1" fmla="*/ 74478 w 1044364"/>
              <a:gd name="connsiteY1" fmla="*/ 209550 h 933450"/>
              <a:gd name="connsiteX2" fmla="*/ 569778 w 1044364"/>
              <a:gd name="connsiteY2" fmla="*/ 450850 h 933450"/>
              <a:gd name="connsiteX3" fmla="*/ 988878 w 1044364"/>
              <a:gd name="connsiteY3" fmla="*/ 717550 h 933450"/>
              <a:gd name="connsiteX4" fmla="*/ 1039678 w 1044364"/>
              <a:gd name="connsiteY4" fmla="*/ 933450 h 933450"/>
              <a:gd name="connsiteX5" fmla="*/ 1039678 w 1044364"/>
              <a:gd name="connsiteY5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4364" h="933450">
                <a:moveTo>
                  <a:pt x="10978" y="0"/>
                </a:moveTo>
                <a:cubicBezTo>
                  <a:pt x="-3839" y="67204"/>
                  <a:pt x="-18655" y="134408"/>
                  <a:pt x="74478" y="209550"/>
                </a:cubicBezTo>
                <a:cubicBezTo>
                  <a:pt x="167611" y="284692"/>
                  <a:pt x="417378" y="366183"/>
                  <a:pt x="569778" y="450850"/>
                </a:cubicBezTo>
                <a:cubicBezTo>
                  <a:pt x="722178" y="535517"/>
                  <a:pt x="910561" y="637117"/>
                  <a:pt x="988878" y="717550"/>
                </a:cubicBezTo>
                <a:cubicBezTo>
                  <a:pt x="1067195" y="797983"/>
                  <a:pt x="1039678" y="933450"/>
                  <a:pt x="1039678" y="933450"/>
                </a:cubicBezTo>
                <a:lnTo>
                  <a:pt x="1039678" y="93345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7" name="Рисунок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2" y="1095455"/>
            <a:ext cx="805726" cy="101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 smtClean="0"/>
              <a:t>– </a:t>
            </a:r>
            <a:r>
              <a:rPr lang="ko-KR" altLang="en-US" sz="2800" b="1" smtClean="0"/>
              <a:t>클라이언트 프로그램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서버 프로그램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8266" y="1208141"/>
            <a:ext cx="30014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입력 정보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상태 연결 정보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en-US" altLang="ko-KR" sz="900" smtClean="0"/>
              <a:t>FTP </a:t>
            </a:r>
            <a:r>
              <a:rPr lang="ko-KR" altLang="en-US" sz="900" smtClean="0"/>
              <a:t>연결 정보</a:t>
            </a:r>
            <a:endParaRPr lang="en-US" altLang="ko-KR" sz="900" smtClean="0"/>
          </a:p>
          <a:p>
            <a:endParaRPr lang="en-US" altLang="ko-KR" sz="900" smtClean="0"/>
          </a:p>
          <a:p>
            <a:r>
              <a:rPr lang="ko-KR" altLang="en-US" sz="900" smtClean="0"/>
              <a:t>동작 흐름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en-US" altLang="ko-KR" sz="900" smtClean="0"/>
              <a:t>WindLidar Client </a:t>
            </a:r>
            <a:r>
              <a:rPr lang="ko-KR" altLang="en-US" sz="900" smtClean="0"/>
              <a:t>프로그램의 상태를 주기적으로 전송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측정자료 파일을 읽어서 환경설정 파일</a:t>
            </a:r>
            <a:r>
              <a:rPr lang="en-US" altLang="ko-KR" sz="900" smtClean="0"/>
              <a:t>, </a:t>
            </a:r>
            <a:r>
              <a:rPr lang="ko-KR" altLang="en-US" sz="900" smtClean="0"/>
              <a:t>에러 메시지 파일은 읽어서 내용을 전송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측정파일은 </a:t>
            </a:r>
            <a:r>
              <a:rPr lang="en-US" altLang="ko-KR" sz="900" smtClean="0"/>
              <a:t>FTP</a:t>
            </a:r>
            <a:r>
              <a:rPr lang="ko-KR" altLang="en-US" sz="900" smtClean="0"/>
              <a:t>를 통해서 전송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읽은 데이터는 백업 디렉토리로 이동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알람 파일은 주기적으로 파일을 읽어서 데이터를 전송하고 전송된 데이터를 백업 디렉토리로 이동한다</a:t>
            </a:r>
            <a:r>
              <a:rPr lang="en-US" altLang="ko-KR" sz="90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900"/>
          </a:p>
          <a:p>
            <a:r>
              <a:rPr lang="ko-KR" altLang="en-US" sz="900" smtClean="0"/>
              <a:t>파라미터 </a:t>
            </a:r>
            <a:r>
              <a:rPr lang="en-US" altLang="ko-KR" sz="900" smtClean="0"/>
              <a:t>(ini)</a:t>
            </a:r>
          </a:p>
          <a:p>
            <a:r>
              <a:rPr lang="en-US" altLang="ko-KR" sz="900"/>
              <a:t>[WindLidarSystem]</a:t>
            </a:r>
          </a:p>
          <a:p>
            <a:r>
              <a:rPr lang="en-US" altLang="ko-KR" sz="900"/>
              <a:t>ListenPort=10001</a:t>
            </a:r>
          </a:p>
          <a:p>
            <a:r>
              <a:rPr lang="en-US" altLang="ko-KR" sz="900"/>
              <a:t>ClientPort=10002</a:t>
            </a:r>
          </a:p>
          <a:p>
            <a:r>
              <a:rPr lang="en-US" altLang="ko-KR" sz="900"/>
              <a:t>DataClientPort=10003</a:t>
            </a:r>
          </a:p>
          <a:p>
            <a:r>
              <a:rPr lang="en-US" altLang="ko-KR" sz="900"/>
              <a:t>LocalPort=10004</a:t>
            </a:r>
          </a:p>
          <a:p>
            <a:r>
              <a:rPr lang="en-US" altLang="ko-KR" sz="900"/>
              <a:t>UWA_FTP_IP=localhost</a:t>
            </a:r>
          </a:p>
          <a:p>
            <a:r>
              <a:rPr lang="en-US" altLang="ko-KR" sz="900"/>
              <a:t>UWA_FTP_PORT=21</a:t>
            </a:r>
          </a:p>
          <a:p>
            <a:r>
              <a:rPr lang="en-US" altLang="ko-KR" sz="900"/>
              <a:t>UWA_FTP_ID=server</a:t>
            </a:r>
          </a:p>
          <a:p>
            <a:r>
              <a:rPr lang="en-US" altLang="ko-KR" sz="900"/>
              <a:t>UWA_FTP_PASS=server123</a:t>
            </a:r>
          </a:p>
          <a:p>
            <a:r>
              <a:rPr lang="en-US" altLang="ko-KR" sz="900"/>
              <a:t>DB_NAME=windlidarDB</a:t>
            </a:r>
          </a:p>
          <a:p>
            <a:r>
              <a:rPr lang="en-US" altLang="ko-KR" sz="900"/>
              <a:t>DB_USER=histUser</a:t>
            </a:r>
          </a:p>
          <a:p>
            <a:r>
              <a:rPr lang="en-US" altLang="ko-KR" sz="900"/>
              <a:t>DB_PASS=hist123</a:t>
            </a:r>
          </a:p>
          <a:p>
            <a:r>
              <a:rPr lang="en-US" altLang="ko-KR" sz="900"/>
              <a:t>DB_HOST=localhost</a:t>
            </a:r>
          </a:p>
          <a:p>
            <a:r>
              <a:rPr lang="en-US" altLang="ko-KR" sz="900"/>
              <a:t>DB_PORT=3303</a:t>
            </a:r>
          </a:p>
          <a:p>
            <a:r>
              <a:rPr lang="en-US" altLang="ko-KR" sz="900"/>
              <a:t>FTP_THREAD_TIME=10</a:t>
            </a:r>
          </a:p>
          <a:p>
            <a:r>
              <a:rPr lang="en-US" altLang="ko-KR" sz="900"/>
              <a:t>STS_THREAD_TIME=180</a:t>
            </a:r>
          </a:p>
          <a:p>
            <a:r>
              <a:rPr lang="en-US" altLang="ko-KR" sz="900"/>
              <a:t>SOURCE_PATH=D:\\ftp_user</a:t>
            </a:r>
          </a:p>
          <a:p>
            <a:r>
              <a:rPr lang="en-US" altLang="ko-KR" sz="900"/>
              <a:t>BACKUP_PATH=D:\\backup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537048"/>
              </p:ext>
            </p:extLst>
          </p:nvPr>
        </p:nvGraphicFramePr>
        <p:xfrm>
          <a:off x="376843" y="1216139"/>
          <a:ext cx="5350626" cy="5015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11"/>
                <a:gridCol w="1321724"/>
                <a:gridCol w="2867891"/>
              </a:tblGrid>
              <a:tr h="248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파라미터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값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설명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ListenPort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10001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Listen</a:t>
                      </a:r>
                      <a:r>
                        <a:rPr lang="en-US" altLang="ko-KR" sz="900" baseline="0" smtClean="0"/>
                        <a:t> Port</a:t>
                      </a:r>
                      <a:r>
                        <a:rPr lang="ko-KR" altLang="en-US" sz="900" baseline="0" smtClean="0"/>
                        <a:t>로 클라이언트는 이 </a:t>
                      </a:r>
                      <a:r>
                        <a:rPr lang="en-US" altLang="ko-KR" sz="900" baseline="0" smtClean="0"/>
                        <a:t>Port</a:t>
                      </a:r>
                      <a:r>
                        <a:rPr lang="ko-KR" altLang="en-US" sz="900" baseline="0" smtClean="0"/>
                        <a:t>로 접속한다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ClientPort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10002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Client</a:t>
                      </a:r>
                      <a:r>
                        <a:rPr lang="ko-KR" altLang="en-US" sz="900" smtClean="0"/>
                        <a:t>에게 보낼 때 사용하는 </a:t>
                      </a:r>
                      <a:r>
                        <a:rPr lang="en-US" altLang="ko-KR" sz="900" smtClean="0"/>
                        <a:t>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LocalPort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10004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Client</a:t>
                      </a:r>
                      <a:r>
                        <a:rPr lang="ko-KR" altLang="en-US" sz="900" smtClean="0"/>
                        <a:t>에게 보낼 때 사용하는 로컬 </a:t>
                      </a:r>
                      <a:r>
                        <a:rPr lang="en-US" altLang="ko-KR" sz="900" smtClean="0"/>
                        <a:t>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UWA_FTP_IP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Localhsot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UWA</a:t>
                      </a:r>
                      <a:r>
                        <a:rPr lang="en-US" altLang="ko-KR" sz="900" baseline="0" smtClean="0"/>
                        <a:t> FTP Server IP Address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UWA_FTP_PORT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21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UWA FTP Server 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UWA_FTP_ID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Server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UWA</a:t>
                      </a:r>
                      <a:r>
                        <a:rPr lang="en-US" altLang="ko-KR" sz="900" baseline="0" smtClean="0"/>
                        <a:t> FTP User ID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UWA_FTP_PASS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Server123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UWA FTP User</a:t>
                      </a:r>
                      <a:r>
                        <a:rPr lang="en-US" altLang="ko-KR" sz="900" baseline="0" smtClean="0"/>
                        <a:t> Password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DB_NAME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windlidarDB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Windllidar</a:t>
                      </a:r>
                      <a:r>
                        <a:rPr lang="en-US" altLang="ko-KR" sz="900" baseline="0" smtClean="0"/>
                        <a:t> </a:t>
                      </a:r>
                      <a:r>
                        <a:rPr lang="ko-KR" altLang="en-US" sz="900" baseline="0" smtClean="0"/>
                        <a:t>데이터베이스명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DB_USER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histUser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데이터베이스 사용자명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DB_PASS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Hist123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데이터베이스 사용자 패스워드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DB_HOST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Localhost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데이터베이스 호스트명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DB_PORT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3303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데이터베이스 </a:t>
                      </a:r>
                      <a:r>
                        <a:rPr lang="en-US" altLang="ko-KR" sz="900" smtClean="0"/>
                        <a:t>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FTP_THREAD_TIME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데이터 전송 </a:t>
                      </a:r>
                      <a:r>
                        <a:rPr lang="en-US" altLang="ko-KR" sz="900" smtClean="0"/>
                        <a:t>Thread time</a:t>
                      </a:r>
                      <a:r>
                        <a:rPr lang="ko-KR" altLang="en-US" sz="900" smtClean="0"/>
                        <a:t>으로 </a:t>
                      </a:r>
                      <a:r>
                        <a:rPr lang="en-US" altLang="ko-KR" sz="900" smtClean="0"/>
                        <a:t>10 second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STS_THREAD_TIME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180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클라이언트 </a:t>
                      </a:r>
                      <a:r>
                        <a:rPr lang="ko-KR" altLang="en-US" sz="900" baseline="0" smtClean="0"/>
                        <a:t> 프로그램 상태 체크 </a:t>
                      </a:r>
                      <a:r>
                        <a:rPr lang="en-US" altLang="ko-KR" sz="900" baseline="0" smtClean="0"/>
                        <a:t>Thread time(second)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DataClientPort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10003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Client</a:t>
                      </a:r>
                      <a:r>
                        <a:rPr lang="ko-KR" altLang="en-US" sz="900" smtClean="0"/>
                        <a:t>쪽의 수신 포트로 관측 데이터에 대한 수신 결과를 전송한다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SOURCE_PATH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D:\\ftp_user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서버의 </a:t>
                      </a:r>
                      <a:r>
                        <a:rPr lang="en-US" altLang="ko-KR" sz="900" smtClean="0"/>
                        <a:t>FTP Folder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BACKUP_PATH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D:\\backup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관측 데이터를 백업할 디렉토리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2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6" name="TextBox 5"/>
          <p:cNvSpPr txBox="1"/>
          <p:nvPr/>
        </p:nvSpPr>
        <p:spPr>
          <a:xfrm>
            <a:off x="2809702" y="3100647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/>
              <a:t>웹 디자인 구성안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5954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44" y="1567431"/>
            <a:ext cx="2438369" cy="4060105"/>
          </a:xfrm>
          <a:prstGeom prst="rect">
            <a:avLst/>
          </a:prstGeom>
        </p:spPr>
      </p:pic>
      <p:sp>
        <p:nvSpPr>
          <p:cNvPr id="361" name="AutoShape 4"/>
          <p:cNvSpPr>
            <a:spLocks noChangeArrowheads="1"/>
          </p:cNvSpPr>
          <p:nvPr/>
        </p:nvSpPr>
        <p:spPr bwMode="auto">
          <a:xfrm>
            <a:off x="4460203" y="2617965"/>
            <a:ext cx="2893079" cy="550429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" name="직사각형 1"/>
          <p:cNvSpPr/>
          <p:nvPr/>
        </p:nvSpPr>
        <p:spPr>
          <a:xfrm>
            <a:off x="3774089" y="3392564"/>
            <a:ext cx="4076700" cy="122788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213983" y="368881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아이디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60094" y="41200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991269" y="3677401"/>
            <a:ext cx="1642343" cy="2884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991268" y="4147453"/>
            <a:ext cx="1642343" cy="2884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895521" y="3672928"/>
            <a:ext cx="739848" cy="762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로그인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3994" y="4805028"/>
            <a:ext cx="279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이 시스템은 권한 있는 사용자만 접속이 가능합니다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등록은 관리자에게 문의하시기 바랍니다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73959" y="114237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로그인하기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42142" y="38701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58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모서리가 둥근 직사각형 60"/>
          <p:cNvSpPr/>
          <p:nvPr/>
        </p:nvSpPr>
        <p:spPr>
          <a:xfrm>
            <a:off x="97772" y="1153210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5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2" y="1515240"/>
            <a:ext cx="527226" cy="87787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19212" y="1159579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1427" y="2446994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32728" y="2452047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1427" y="2714467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1427" y="2966669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32729" y="2721345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32729" y="2721344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258516" y="2700437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532729" y="2967348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532729" y="2967349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346702" y="2952705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140704" y="1214882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883816" y="1532726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8645" y="657065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02961" y="1524919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50010" y="1523201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02961" y="1746438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95475" y="1746439"/>
            <a:ext cx="883594" cy="2168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scanning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02961" y="1979864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02961" y="2207947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883815" y="1990424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2050009" y="1980899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1893341" y="2229670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059535" y="2220145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97771" y="3364240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295524" y="3381166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97771" y="5277777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314574" y="5294704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8245" y="363622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190625" y="363622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8245" y="385395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190625" y="385395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8245" y="4085473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190625" y="408547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8245" y="4308556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190625" y="430855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8245" y="4534368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190625" y="453436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8245" y="4765848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190625" y="476584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8245" y="499166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190625" y="499166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8245" y="5539756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90625" y="553975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8245" y="5757488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190625" y="575748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8245" y="5989009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190625" y="598900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8245" y="6212092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190625" y="621209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...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34627" y="1160464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14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57" y="1522494"/>
            <a:ext cx="527226" cy="877879"/>
          </a:xfrm>
          <a:prstGeom prst="rect">
            <a:avLst/>
          </a:prstGeom>
        </p:spPr>
      </p:pic>
      <p:sp>
        <p:nvSpPr>
          <p:cNvPr id="215" name="TextBox 214"/>
          <p:cNvSpPr txBox="1"/>
          <p:nvPr/>
        </p:nvSpPr>
        <p:spPr>
          <a:xfrm>
            <a:off x="3256067" y="1166833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송도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(13210)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188282" y="2454248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569583" y="2459301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188282" y="2721721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188282" y="2973923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4569584" y="2728599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4569584" y="2728598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5295371" y="2707691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4569584" y="2974602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4569584" y="2974603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5383557" y="2959959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5177559" y="1222136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920671" y="1539980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3739816" y="1532173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086864" y="1530455"/>
            <a:ext cx="1051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not 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3739816" y="1753692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4932329" y="1753693"/>
            <a:ext cx="1047751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state is unknown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3739816" y="1987118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3739816" y="2215201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4920670" y="1997678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TextBox 234"/>
          <p:cNvSpPr txBox="1"/>
          <p:nvPr/>
        </p:nvSpPr>
        <p:spPr>
          <a:xfrm>
            <a:off x="5086864" y="1988153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ERR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4930196" y="2236924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96390" y="2227399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3134626" y="3371494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5332379" y="3388420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134626" y="5285031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5351429" y="5301958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125100" y="3643474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227480" y="364347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125100" y="3861206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227480" y="386120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125100" y="409272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4227480" y="409272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125100" y="431581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227480" y="431581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3125100" y="454162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4227480" y="454162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125100" y="477310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227480" y="477310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125100" y="4998914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227480" y="499891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125100" y="5547010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27480" y="554701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125100" y="5764742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227480" y="576474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3125100" y="5996263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4227480" y="599626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125100" y="6219346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4227480" y="621934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...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6138511" y="1150347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65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41" y="1512377"/>
            <a:ext cx="527226" cy="877879"/>
          </a:xfrm>
          <a:prstGeom prst="rect">
            <a:avLst/>
          </a:prstGeom>
        </p:spPr>
      </p:pic>
      <p:sp>
        <p:nvSpPr>
          <p:cNvPr id="266" name="TextBox 265"/>
          <p:cNvSpPr txBox="1"/>
          <p:nvPr/>
        </p:nvSpPr>
        <p:spPr>
          <a:xfrm>
            <a:off x="6259951" y="1156716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구로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(13206)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192166" y="2444131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573467" y="2449184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192166" y="2711604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192166" y="2963806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7573468" y="2718482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7573468" y="2718481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8299255" y="2697574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7573468" y="2964485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7573468" y="2964486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TextBox 275"/>
          <p:cNvSpPr txBox="1"/>
          <p:nvPr/>
        </p:nvSpPr>
        <p:spPr>
          <a:xfrm>
            <a:off x="8387441" y="2949842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8181443" y="1212019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8" name="타원 277"/>
          <p:cNvSpPr/>
          <p:nvPr/>
        </p:nvSpPr>
        <p:spPr>
          <a:xfrm>
            <a:off x="7924555" y="1529863"/>
            <a:ext cx="156668" cy="1851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6743700" y="1522056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8090748" y="1520338"/>
            <a:ext cx="1051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6743700" y="1743575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7936213" y="1743576"/>
            <a:ext cx="1047751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an error occurred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6743700" y="1977001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6743700" y="2205084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5" name="타원 284"/>
          <p:cNvSpPr/>
          <p:nvPr/>
        </p:nvSpPr>
        <p:spPr>
          <a:xfrm>
            <a:off x="7924554" y="1987561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TextBox 285"/>
          <p:cNvSpPr txBox="1"/>
          <p:nvPr/>
        </p:nvSpPr>
        <p:spPr>
          <a:xfrm>
            <a:off x="8090748" y="1978036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ERR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7" name="타원 286"/>
          <p:cNvSpPr/>
          <p:nvPr/>
        </p:nvSpPr>
        <p:spPr>
          <a:xfrm>
            <a:off x="7934080" y="2226807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/>
          <p:cNvSpPr txBox="1"/>
          <p:nvPr/>
        </p:nvSpPr>
        <p:spPr>
          <a:xfrm>
            <a:off x="8100274" y="2217282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6138510" y="3361377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8336263" y="3378303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6138510" y="5274914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8355313" y="5291841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128984" y="363335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7231364" y="363335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6128984" y="3851089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231364" y="385108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6128984" y="408261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7231364" y="408261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128984" y="4305693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231364" y="430569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128984" y="453150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7231364" y="453150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6128984" y="476298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7231364" y="476298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6128984" y="498879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7231364" y="498879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6128984" y="5536893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7231364" y="553689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6128984" y="5754625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7231364" y="575462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128984" y="5986146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7231364" y="598614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128984" y="6209229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7231364" y="620922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Profile processor init error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5" name="그림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29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375" y="1098456"/>
            <a:ext cx="8496300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87524" y="1201710"/>
            <a:ext cx="848905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27636" y="1201709"/>
            <a:ext cx="1642343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일산 </a:t>
            </a:r>
            <a:r>
              <a:rPr lang="en-US" altLang="ko-KR" sz="1000" b="1" smtClean="0">
                <a:solidFill>
                  <a:schemeClr val="tx1"/>
                </a:solidFill>
              </a:rPr>
              <a:t>(13211)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822329" y="124247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414779" y="1201708"/>
            <a:ext cx="560076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047107" y="1201708"/>
            <a:ext cx="775472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542406" y="1242468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889349" y="1201708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5232248" y="1242468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73968" y="1201708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916867" y="1242468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65017" y="6565806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제공되는 데이터 포멧이 많을 경우 화면 구성이 변경될 수 있습니다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200219" y="645112"/>
            <a:ext cx="3251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- Scanning Parameters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279605" y="1201707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842135"/>
              </p:ext>
            </p:extLst>
          </p:nvPr>
        </p:nvGraphicFramePr>
        <p:xfrm>
          <a:off x="333375" y="1892456"/>
          <a:ext cx="8496299" cy="3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3875"/>
                <a:gridCol w="1638300"/>
                <a:gridCol w="2419350"/>
                <a:gridCol w="952500"/>
                <a:gridCol w="1009650"/>
                <a:gridCol w="990600"/>
                <a:gridCol w="962024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RCV</a:t>
                      </a:r>
                      <a:r>
                        <a:rPr lang="en-US" altLang="ko-KR" sz="1000" baseline="0" smtClean="0"/>
                        <a:t> Time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Measurement Type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</a:t>
                      </a:r>
                      <a:r>
                        <a:rPr lang="en-US" altLang="ko-KR" sz="1000" baseline="0" smtClean="0"/>
                        <a:t> 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</a:t>
                      </a:r>
                      <a:r>
                        <a:rPr lang="en-US" altLang="ko-KR" sz="1000" baseline="0" smtClean="0"/>
                        <a:t> 14:12:10.511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98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495300" y="6560633"/>
            <a:ext cx="30348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수신되는 메시지에 따라서 화면 구성이 자동으로 변경됩니다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 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533533" y="833544"/>
            <a:ext cx="3497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Current Alarm Message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0366" y="1370823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2346" y="1370823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15:50:13.568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0366" y="1712380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2346" y="1712380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366" y="2048676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2346" y="2048676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0366" y="2395584"/>
            <a:ext cx="1711980" cy="1360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Status Element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2346" y="2395584"/>
            <a:ext cx="6185379" cy="14104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0366" y="3759381"/>
            <a:ext cx="1711980" cy="342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Element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2346" y="3768906"/>
            <a:ext cx="6185379" cy="3333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2345" y="2399758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Connect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86375" y="2399758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2345" y="2741315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Start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86375" y="2741315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2345" y="3077611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Gps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86375" y="3077611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2345" y="3410920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Scanner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6375" y="3410920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82345" y="3759638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WindProfilerCyclogram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86375" y="3759638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Device error; ProfileProcessor init error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40804" y="4303552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닫기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62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1037260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6602" y="1146975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146974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일산 </a:t>
            </a:r>
            <a:r>
              <a:rPr lang="en-US" altLang="ko-KR" sz="1000" b="1" smtClean="0">
                <a:solidFill>
                  <a:schemeClr val="tx1"/>
                </a:solidFill>
              </a:rPr>
              <a:t>(13211)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187735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0293" y="1146974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146974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18773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74863" y="1146974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4917762" y="118773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259482" y="1146974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602381" y="118773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65017" y="6108602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제공되는 데이터 포멧이 많을 경우 화면 구성이 변경될 수 있습니다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14622" y="1731696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2017-02-06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1746565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1746565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170365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26313" y="564215"/>
            <a:ext cx="3813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시간대별 관측자료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6239653" y="1141347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29859"/>
              </p:ext>
            </p:extLst>
          </p:nvPr>
        </p:nvGraphicFramePr>
        <p:xfrm>
          <a:off x="219075" y="2058014"/>
          <a:ext cx="8545727" cy="3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시간대별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 ~ 6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12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18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18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24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30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30</a:t>
                      </a:r>
                      <a:r>
                        <a:rPr lang="en-US" altLang="ko-KR" sz="900" baseline="0" smtClean="0"/>
                        <a:t> ~ 36</a:t>
                      </a:r>
                      <a:r>
                        <a:rPr lang="ko-KR" altLang="en-US" sz="900" baseline="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36 ~ 42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42 ~ 48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48 ~ 54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54 ~ 60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00 ~ 01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01 ~ 02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02</a:t>
                      </a:r>
                      <a:r>
                        <a:rPr lang="en-US" altLang="ko-KR" sz="900" b="0" baseline="0" smtClean="0"/>
                        <a:t> ~ 03</a:t>
                      </a:r>
                      <a:r>
                        <a:rPr lang="ko-KR" altLang="en-US" sz="900" b="0" baseline="0" smtClean="0"/>
                        <a:t>시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03 ~ 04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04 ~ 05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05 ~ 06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06 ~ 07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07 ~ 08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08 ~ 09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 ~ 11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 ~ 12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 ~ 13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 ~ 14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16290" y="1729431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( 1 scanning cycle : 6 minute )</a:t>
            </a:r>
            <a:endParaRPr lang="ko-KR" altLang="en-US" sz="1000" b="1"/>
          </a:p>
        </p:txBody>
      </p:sp>
      <p:sp>
        <p:nvSpPr>
          <p:cNvPr id="281" name="타원 280"/>
          <p:cNvSpPr/>
          <p:nvPr/>
        </p:nvSpPr>
        <p:spPr>
          <a:xfrm>
            <a:off x="1178445" y="23803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1876099" y="237429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2644057" y="23702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3352499" y="23672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4100942" y="23742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4813314" y="23681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5517635" y="237429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6239653" y="23672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6972491" y="23662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7680971" y="23702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1178445" y="265652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/>
          <p:cNvSpPr/>
          <p:nvPr/>
        </p:nvSpPr>
        <p:spPr>
          <a:xfrm>
            <a:off x="1876099" y="265048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2644057" y="264642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3352499" y="26433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4100942" y="265048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/>
          <p:cNvSpPr/>
          <p:nvPr/>
        </p:nvSpPr>
        <p:spPr>
          <a:xfrm>
            <a:off x="4813314" y="264434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/>
          <p:cNvSpPr/>
          <p:nvPr/>
        </p:nvSpPr>
        <p:spPr>
          <a:xfrm>
            <a:off x="5517635" y="265048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/>
          <p:cNvSpPr/>
          <p:nvPr/>
        </p:nvSpPr>
        <p:spPr>
          <a:xfrm>
            <a:off x="6239653" y="26433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6972491" y="2642491"/>
            <a:ext cx="157147" cy="184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7680971" y="264642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1178445" y="294266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1876099" y="29366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/>
          <p:cNvSpPr/>
          <p:nvPr/>
        </p:nvSpPr>
        <p:spPr>
          <a:xfrm>
            <a:off x="2644057" y="29325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/>
          <p:cNvSpPr/>
          <p:nvPr/>
        </p:nvSpPr>
        <p:spPr>
          <a:xfrm>
            <a:off x="3352499" y="29295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/>
          <p:cNvSpPr/>
          <p:nvPr/>
        </p:nvSpPr>
        <p:spPr>
          <a:xfrm>
            <a:off x="4100942" y="29366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4813314" y="293048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/>
          <p:cNvSpPr/>
          <p:nvPr/>
        </p:nvSpPr>
        <p:spPr>
          <a:xfrm>
            <a:off x="5517635" y="293662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/>
          <p:cNvSpPr/>
          <p:nvPr/>
        </p:nvSpPr>
        <p:spPr>
          <a:xfrm>
            <a:off x="6239653" y="29295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/>
          <p:cNvSpPr/>
          <p:nvPr/>
        </p:nvSpPr>
        <p:spPr>
          <a:xfrm>
            <a:off x="6972491" y="29286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/>
          <p:cNvSpPr/>
          <p:nvPr/>
        </p:nvSpPr>
        <p:spPr>
          <a:xfrm>
            <a:off x="7680971" y="29325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/>
          <p:cNvSpPr/>
          <p:nvPr/>
        </p:nvSpPr>
        <p:spPr>
          <a:xfrm>
            <a:off x="1178445" y="32296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/>
          <p:cNvSpPr/>
          <p:nvPr/>
        </p:nvSpPr>
        <p:spPr>
          <a:xfrm>
            <a:off x="1876099" y="32235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/>
          <p:cNvSpPr/>
          <p:nvPr/>
        </p:nvSpPr>
        <p:spPr>
          <a:xfrm>
            <a:off x="2644057" y="32195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3352499" y="32164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/>
          <p:cNvSpPr/>
          <p:nvPr/>
        </p:nvSpPr>
        <p:spPr>
          <a:xfrm>
            <a:off x="4100942" y="322358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/>
          <p:cNvSpPr/>
          <p:nvPr/>
        </p:nvSpPr>
        <p:spPr>
          <a:xfrm>
            <a:off x="4813314" y="321744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/>
          <p:cNvSpPr/>
          <p:nvPr/>
        </p:nvSpPr>
        <p:spPr>
          <a:xfrm>
            <a:off x="5517635" y="322358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/>
          <p:cNvSpPr/>
          <p:nvPr/>
        </p:nvSpPr>
        <p:spPr>
          <a:xfrm>
            <a:off x="6239653" y="32164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/>
          <p:cNvSpPr/>
          <p:nvPr/>
        </p:nvSpPr>
        <p:spPr>
          <a:xfrm>
            <a:off x="6972491" y="32155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/>
          <p:cNvSpPr/>
          <p:nvPr/>
        </p:nvSpPr>
        <p:spPr>
          <a:xfrm>
            <a:off x="7680971" y="32195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/>
          <p:cNvSpPr/>
          <p:nvPr/>
        </p:nvSpPr>
        <p:spPr>
          <a:xfrm>
            <a:off x="1172719" y="34973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1870373" y="349133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/>
          <p:cNvSpPr/>
          <p:nvPr/>
        </p:nvSpPr>
        <p:spPr>
          <a:xfrm>
            <a:off x="2638331" y="34872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/>
          <p:cNvSpPr/>
          <p:nvPr/>
        </p:nvSpPr>
        <p:spPr>
          <a:xfrm>
            <a:off x="3346773" y="348424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/>
          <p:cNvSpPr/>
          <p:nvPr/>
        </p:nvSpPr>
        <p:spPr>
          <a:xfrm>
            <a:off x="4095216" y="34913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/>
          <p:cNvSpPr/>
          <p:nvPr/>
        </p:nvSpPr>
        <p:spPr>
          <a:xfrm>
            <a:off x="4807588" y="34851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/>
          <p:cNvSpPr/>
          <p:nvPr/>
        </p:nvSpPr>
        <p:spPr>
          <a:xfrm>
            <a:off x="5511909" y="34913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/>
          <p:cNvSpPr/>
          <p:nvPr/>
        </p:nvSpPr>
        <p:spPr>
          <a:xfrm>
            <a:off x="6233927" y="348424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/>
          <p:cNvSpPr/>
          <p:nvPr/>
        </p:nvSpPr>
        <p:spPr>
          <a:xfrm>
            <a:off x="6966765" y="348333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/>
          <p:cNvSpPr/>
          <p:nvPr/>
        </p:nvSpPr>
        <p:spPr>
          <a:xfrm>
            <a:off x="7675245" y="34872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/>
          <p:cNvSpPr/>
          <p:nvPr/>
        </p:nvSpPr>
        <p:spPr>
          <a:xfrm>
            <a:off x="1172719" y="37843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/>
          <p:cNvSpPr/>
          <p:nvPr/>
        </p:nvSpPr>
        <p:spPr>
          <a:xfrm>
            <a:off x="1870373" y="377829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/>
          <p:cNvSpPr/>
          <p:nvPr/>
        </p:nvSpPr>
        <p:spPr>
          <a:xfrm>
            <a:off x="2638331" y="37742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/>
          <p:cNvSpPr/>
          <p:nvPr/>
        </p:nvSpPr>
        <p:spPr>
          <a:xfrm>
            <a:off x="3346773" y="377120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/>
          <p:cNvSpPr/>
          <p:nvPr/>
        </p:nvSpPr>
        <p:spPr>
          <a:xfrm>
            <a:off x="4095216" y="377829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/>
          <p:cNvSpPr/>
          <p:nvPr/>
        </p:nvSpPr>
        <p:spPr>
          <a:xfrm>
            <a:off x="4807588" y="377215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/>
          <p:cNvSpPr/>
          <p:nvPr/>
        </p:nvSpPr>
        <p:spPr>
          <a:xfrm>
            <a:off x="5511909" y="37782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/>
          <p:cNvSpPr/>
          <p:nvPr/>
        </p:nvSpPr>
        <p:spPr>
          <a:xfrm>
            <a:off x="6233927" y="377120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/>
          <p:cNvSpPr/>
          <p:nvPr/>
        </p:nvSpPr>
        <p:spPr>
          <a:xfrm>
            <a:off x="6966765" y="37702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/>
          <p:cNvSpPr/>
          <p:nvPr/>
        </p:nvSpPr>
        <p:spPr>
          <a:xfrm>
            <a:off x="7675245" y="37742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/>
          <p:cNvSpPr/>
          <p:nvPr/>
        </p:nvSpPr>
        <p:spPr>
          <a:xfrm>
            <a:off x="1172719" y="403794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/>
          <p:cNvSpPr/>
          <p:nvPr/>
        </p:nvSpPr>
        <p:spPr>
          <a:xfrm>
            <a:off x="1870373" y="403191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/>
          <p:cNvSpPr/>
          <p:nvPr/>
        </p:nvSpPr>
        <p:spPr>
          <a:xfrm>
            <a:off x="2638331" y="402785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/>
          <p:cNvSpPr/>
          <p:nvPr/>
        </p:nvSpPr>
        <p:spPr>
          <a:xfrm>
            <a:off x="3346773" y="40248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/>
          <p:cNvSpPr/>
          <p:nvPr/>
        </p:nvSpPr>
        <p:spPr>
          <a:xfrm>
            <a:off x="4095216" y="403190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4807588" y="40257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/>
          <p:cNvSpPr/>
          <p:nvPr/>
        </p:nvSpPr>
        <p:spPr>
          <a:xfrm>
            <a:off x="5511909" y="403190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/>
          <p:cNvSpPr/>
          <p:nvPr/>
        </p:nvSpPr>
        <p:spPr>
          <a:xfrm>
            <a:off x="6233927" y="40248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/>
          <p:cNvSpPr/>
          <p:nvPr/>
        </p:nvSpPr>
        <p:spPr>
          <a:xfrm>
            <a:off x="6966765" y="4023915"/>
            <a:ext cx="157147" cy="184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/>
          <p:cNvSpPr/>
          <p:nvPr/>
        </p:nvSpPr>
        <p:spPr>
          <a:xfrm>
            <a:off x="7675245" y="402785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/>
          <p:cNvSpPr/>
          <p:nvPr/>
        </p:nvSpPr>
        <p:spPr>
          <a:xfrm>
            <a:off x="1172719" y="432409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1870373" y="43180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/>
          <p:cNvSpPr/>
          <p:nvPr/>
        </p:nvSpPr>
        <p:spPr>
          <a:xfrm>
            <a:off x="2638331" y="43139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/>
          <p:cNvSpPr/>
          <p:nvPr/>
        </p:nvSpPr>
        <p:spPr>
          <a:xfrm>
            <a:off x="3346773" y="431096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/>
          <p:cNvSpPr/>
          <p:nvPr/>
        </p:nvSpPr>
        <p:spPr>
          <a:xfrm>
            <a:off x="4095216" y="431805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/>
          <p:cNvSpPr/>
          <p:nvPr/>
        </p:nvSpPr>
        <p:spPr>
          <a:xfrm>
            <a:off x="4807588" y="431191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/>
          <p:cNvSpPr/>
          <p:nvPr/>
        </p:nvSpPr>
        <p:spPr>
          <a:xfrm>
            <a:off x="5511909" y="431805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/>
          <p:cNvSpPr/>
          <p:nvPr/>
        </p:nvSpPr>
        <p:spPr>
          <a:xfrm>
            <a:off x="6233927" y="431096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/>
          <p:cNvSpPr/>
          <p:nvPr/>
        </p:nvSpPr>
        <p:spPr>
          <a:xfrm>
            <a:off x="6966765" y="43100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/>
          <p:cNvSpPr/>
          <p:nvPr/>
        </p:nvSpPr>
        <p:spPr>
          <a:xfrm>
            <a:off x="7675245" y="43139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/>
          <p:cNvSpPr/>
          <p:nvPr/>
        </p:nvSpPr>
        <p:spPr>
          <a:xfrm>
            <a:off x="1172719" y="461105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/>
          <p:cNvSpPr/>
          <p:nvPr/>
        </p:nvSpPr>
        <p:spPr>
          <a:xfrm>
            <a:off x="1870373" y="46050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/>
          <p:cNvSpPr/>
          <p:nvPr/>
        </p:nvSpPr>
        <p:spPr>
          <a:xfrm>
            <a:off x="2638331" y="46009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/>
          <p:cNvSpPr/>
          <p:nvPr/>
        </p:nvSpPr>
        <p:spPr>
          <a:xfrm>
            <a:off x="3346773" y="45979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/>
          <p:cNvSpPr/>
          <p:nvPr/>
        </p:nvSpPr>
        <p:spPr>
          <a:xfrm>
            <a:off x="4095216" y="460501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/>
          <p:cNvSpPr/>
          <p:nvPr/>
        </p:nvSpPr>
        <p:spPr>
          <a:xfrm>
            <a:off x="4807588" y="45988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/>
          <p:cNvSpPr/>
          <p:nvPr/>
        </p:nvSpPr>
        <p:spPr>
          <a:xfrm>
            <a:off x="5511909" y="460501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/>
          <p:cNvSpPr/>
          <p:nvPr/>
        </p:nvSpPr>
        <p:spPr>
          <a:xfrm>
            <a:off x="6233927" y="45979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/>
          <p:cNvSpPr/>
          <p:nvPr/>
        </p:nvSpPr>
        <p:spPr>
          <a:xfrm>
            <a:off x="6966765" y="45970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/>
          <p:cNvSpPr/>
          <p:nvPr/>
        </p:nvSpPr>
        <p:spPr>
          <a:xfrm>
            <a:off x="7675245" y="46009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/>
          <p:cNvSpPr/>
          <p:nvPr/>
        </p:nvSpPr>
        <p:spPr>
          <a:xfrm>
            <a:off x="1166993" y="48787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/>
          <p:cNvSpPr/>
          <p:nvPr/>
        </p:nvSpPr>
        <p:spPr>
          <a:xfrm>
            <a:off x="1864647" y="487275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/>
          <p:cNvSpPr/>
          <p:nvPr/>
        </p:nvSpPr>
        <p:spPr>
          <a:xfrm>
            <a:off x="2632605" y="48686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/>
          <p:cNvSpPr/>
          <p:nvPr/>
        </p:nvSpPr>
        <p:spPr>
          <a:xfrm>
            <a:off x="3341047" y="486566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/>
          <p:cNvSpPr/>
          <p:nvPr/>
        </p:nvSpPr>
        <p:spPr>
          <a:xfrm>
            <a:off x="4089490" y="48727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/>
          <p:cNvSpPr/>
          <p:nvPr/>
        </p:nvSpPr>
        <p:spPr>
          <a:xfrm>
            <a:off x="4801862" y="48666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/>
          <p:cNvSpPr/>
          <p:nvPr/>
        </p:nvSpPr>
        <p:spPr>
          <a:xfrm>
            <a:off x="5506183" y="48727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/>
          <p:cNvSpPr/>
          <p:nvPr/>
        </p:nvSpPr>
        <p:spPr>
          <a:xfrm>
            <a:off x="6228201" y="486566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/>
          <p:cNvSpPr/>
          <p:nvPr/>
        </p:nvSpPr>
        <p:spPr>
          <a:xfrm>
            <a:off x="6961039" y="486476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/>
          <p:cNvSpPr/>
          <p:nvPr/>
        </p:nvSpPr>
        <p:spPr>
          <a:xfrm>
            <a:off x="7669519" y="48686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1166993" y="51657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1864647" y="515971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2632605" y="515565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/>
          <p:cNvSpPr/>
          <p:nvPr/>
        </p:nvSpPr>
        <p:spPr>
          <a:xfrm>
            <a:off x="3341047" y="515262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/>
          <p:cNvSpPr/>
          <p:nvPr/>
        </p:nvSpPr>
        <p:spPr>
          <a:xfrm>
            <a:off x="4089490" y="515971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/>
          <p:cNvSpPr/>
          <p:nvPr/>
        </p:nvSpPr>
        <p:spPr>
          <a:xfrm>
            <a:off x="4801862" y="515357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/>
          <p:cNvSpPr/>
          <p:nvPr/>
        </p:nvSpPr>
        <p:spPr>
          <a:xfrm>
            <a:off x="5506183" y="51597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/>
          <p:cNvSpPr/>
          <p:nvPr/>
        </p:nvSpPr>
        <p:spPr>
          <a:xfrm>
            <a:off x="6228201" y="515262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/>
          <p:cNvSpPr/>
          <p:nvPr/>
        </p:nvSpPr>
        <p:spPr>
          <a:xfrm>
            <a:off x="6961039" y="515172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/>
          <p:cNvSpPr/>
          <p:nvPr/>
        </p:nvSpPr>
        <p:spPr>
          <a:xfrm>
            <a:off x="7669519" y="515565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/>
          <p:cNvSpPr/>
          <p:nvPr/>
        </p:nvSpPr>
        <p:spPr>
          <a:xfrm>
            <a:off x="1178445" y="543876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/>
          <p:cNvSpPr/>
          <p:nvPr/>
        </p:nvSpPr>
        <p:spPr>
          <a:xfrm>
            <a:off x="1876099" y="54327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/>
          <p:cNvSpPr/>
          <p:nvPr/>
        </p:nvSpPr>
        <p:spPr>
          <a:xfrm>
            <a:off x="2644057" y="542867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/>
          <p:cNvSpPr/>
          <p:nvPr/>
        </p:nvSpPr>
        <p:spPr>
          <a:xfrm>
            <a:off x="3352499" y="542563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/>
          <p:cNvSpPr/>
          <p:nvPr/>
        </p:nvSpPr>
        <p:spPr>
          <a:xfrm>
            <a:off x="4100942" y="54327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/>
          <p:cNvSpPr/>
          <p:nvPr/>
        </p:nvSpPr>
        <p:spPr>
          <a:xfrm>
            <a:off x="4813314" y="542658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/>
          <p:cNvSpPr/>
          <p:nvPr/>
        </p:nvSpPr>
        <p:spPr>
          <a:xfrm>
            <a:off x="5517635" y="54327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/>
          <p:cNvSpPr/>
          <p:nvPr/>
        </p:nvSpPr>
        <p:spPr>
          <a:xfrm>
            <a:off x="6239653" y="542563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/>
          <p:cNvSpPr/>
          <p:nvPr/>
        </p:nvSpPr>
        <p:spPr>
          <a:xfrm>
            <a:off x="6972491" y="542473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/>
          <p:cNvSpPr/>
          <p:nvPr/>
        </p:nvSpPr>
        <p:spPr>
          <a:xfrm>
            <a:off x="7680971" y="542867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/>
          <p:cNvSpPr/>
          <p:nvPr/>
        </p:nvSpPr>
        <p:spPr>
          <a:xfrm>
            <a:off x="1172719" y="570650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/>
          <p:cNvSpPr/>
          <p:nvPr/>
        </p:nvSpPr>
        <p:spPr>
          <a:xfrm>
            <a:off x="1870373" y="57004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/>
          <p:cNvSpPr/>
          <p:nvPr/>
        </p:nvSpPr>
        <p:spPr>
          <a:xfrm>
            <a:off x="2638331" y="569641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/>
          <p:cNvSpPr/>
          <p:nvPr/>
        </p:nvSpPr>
        <p:spPr>
          <a:xfrm>
            <a:off x="3346773" y="569338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/>
          <p:cNvSpPr/>
          <p:nvPr/>
        </p:nvSpPr>
        <p:spPr>
          <a:xfrm>
            <a:off x="4095216" y="570047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/>
          <p:cNvSpPr/>
          <p:nvPr/>
        </p:nvSpPr>
        <p:spPr>
          <a:xfrm>
            <a:off x="4807588" y="56943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/>
          <p:cNvSpPr/>
          <p:nvPr/>
        </p:nvSpPr>
        <p:spPr>
          <a:xfrm>
            <a:off x="5511909" y="57004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/>
          <p:cNvSpPr/>
          <p:nvPr/>
        </p:nvSpPr>
        <p:spPr>
          <a:xfrm>
            <a:off x="6233927" y="569338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/>
          <p:cNvSpPr/>
          <p:nvPr/>
        </p:nvSpPr>
        <p:spPr>
          <a:xfrm>
            <a:off x="6966765" y="569247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/>
          <p:cNvSpPr/>
          <p:nvPr/>
        </p:nvSpPr>
        <p:spPr>
          <a:xfrm>
            <a:off x="7675245" y="569641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4" name="그림 1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371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995699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6602" y="1105414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105413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14617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0293" y="1105413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105413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14617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74863" y="1105413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4917762" y="114617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1673510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2017-02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1688379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1688379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164547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18305" y="555460"/>
            <a:ext cx="345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일별 관측자료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5477653" y="1099786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501138"/>
              </p:ext>
            </p:extLst>
          </p:nvPr>
        </p:nvGraphicFramePr>
        <p:xfrm>
          <a:off x="219075" y="1999828"/>
          <a:ext cx="8545727" cy="41442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일자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03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05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06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07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08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3</a:t>
                      </a:r>
                      <a:r>
                        <a:rPr lang="ko-KR" altLang="en-US" sz="900" b="0" smtClean="0"/>
                        <a:t>일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합계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54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995702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6602" y="1105417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105416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전체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146177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0293" y="1105416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105416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146176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1590384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</a:t>
            </a:r>
            <a:r>
              <a:rPr lang="ko-KR" altLang="en-US" sz="1000" b="1" smtClean="0">
                <a:solidFill>
                  <a:schemeClr val="tx1"/>
                </a:solidFill>
              </a:rPr>
              <a:t>년도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1605253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1605253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156234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59869" y="605905"/>
            <a:ext cx="345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월별 관측자료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5477653" y="1099789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31184"/>
              </p:ext>
            </p:extLst>
          </p:nvPr>
        </p:nvGraphicFramePr>
        <p:xfrm>
          <a:off x="219075" y="1916702"/>
          <a:ext cx="8545727" cy="1381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관측소명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xxxx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합계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52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267"/>
          <p:cNvSpPr txBox="1"/>
          <p:nvPr/>
        </p:nvSpPr>
        <p:spPr>
          <a:xfrm>
            <a:off x="194599" y="59326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계정 관리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924800" y="2315451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6132"/>
              </p:ext>
            </p:extLst>
          </p:nvPr>
        </p:nvGraphicFramePr>
        <p:xfrm>
          <a:off x="292785" y="1055686"/>
          <a:ext cx="8536890" cy="11051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9715"/>
                <a:gridCol w="1000125"/>
                <a:gridCol w="1133475"/>
                <a:gridCol w="1495425"/>
                <a:gridCol w="1447800"/>
                <a:gridCol w="1419225"/>
                <a:gridCol w="1381125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순번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사용자 </a:t>
                      </a:r>
                      <a:r>
                        <a:rPr lang="en-US" altLang="ko-KR" sz="900" smtClean="0"/>
                        <a:t>ID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사용자명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메일주소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최종 접속시간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등록일자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권한여부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Minsoub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정민섭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2"/>
                        </a:rPr>
                        <a:t>mjoung@hist.co.kr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일반사용자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Sssic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손승식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3"/>
                        </a:rPr>
                        <a:t>ssson@hist.co.kr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3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Test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TEST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4"/>
                        </a:rPr>
                        <a:t>test@hist.co.kr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접속차단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13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81949" y="1599408"/>
            <a:ext cx="8687483" cy="4702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080479" y="1913070"/>
            <a:ext cx="1751989" cy="2641100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3679463" y="1907493"/>
            <a:ext cx="3245040" cy="4156878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952500" y="1914738"/>
            <a:ext cx="2571078" cy="4156878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기능구성도</a:t>
            </a:r>
            <a:endParaRPr lang="en-US" altLang="ko-KR" sz="2800" b="1"/>
          </a:p>
        </p:txBody>
      </p:sp>
      <p:sp>
        <p:nvSpPr>
          <p:cNvPr id="361" name="AutoShape 4"/>
          <p:cNvSpPr>
            <a:spLocks noChangeArrowheads="1"/>
          </p:cNvSpPr>
          <p:nvPr/>
        </p:nvSpPr>
        <p:spPr bwMode="auto">
          <a:xfrm>
            <a:off x="113128" y="693853"/>
            <a:ext cx="2732626" cy="550429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1978759" y="3288332"/>
            <a:ext cx="1347369" cy="2157682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Client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40040" y="3580917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check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40040" y="3873502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FTP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40040" y="4473004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backup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40040" y="4779898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Process status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9" name="AutoShape 68"/>
          <p:cNvSpPr>
            <a:spLocks noChangeArrowheads="1"/>
          </p:cNvSpPr>
          <p:nvPr/>
        </p:nvSpPr>
        <p:spPr bwMode="gray">
          <a:xfrm>
            <a:off x="1196221" y="2462543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Lidar data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저장공간</a:t>
            </a:r>
            <a:endParaRPr lang="en-US" altLang="ko-KR" sz="1000"/>
          </a:p>
        </p:txBody>
      </p:sp>
      <p:cxnSp>
        <p:nvCxnSpPr>
          <p:cNvPr id="3" name="꺾인 연결선 2"/>
          <p:cNvCxnSpPr>
            <a:stCxn id="52" idx="2"/>
            <a:endCxn id="99" idx="2"/>
          </p:cNvCxnSpPr>
          <p:nvPr/>
        </p:nvCxnSpPr>
        <p:spPr>
          <a:xfrm rot="16200000" flipH="1">
            <a:off x="849656" y="2400147"/>
            <a:ext cx="118013" cy="575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99" idx="3"/>
            <a:endCxn id="95" idx="1"/>
          </p:cNvCxnSpPr>
          <p:nvPr/>
        </p:nvCxnSpPr>
        <p:spPr>
          <a:xfrm rot="16200000" flipH="1">
            <a:off x="1490636" y="3112678"/>
            <a:ext cx="631201" cy="467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utoShape 68"/>
          <p:cNvSpPr>
            <a:spLocks noChangeArrowheads="1"/>
          </p:cNvSpPr>
          <p:nvPr/>
        </p:nvSpPr>
        <p:spPr bwMode="gray">
          <a:xfrm>
            <a:off x="1061766" y="5274516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Lidar data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백업공간</a:t>
            </a:r>
            <a:endParaRPr lang="en-US" altLang="ko-KR" sz="1000"/>
          </a:p>
        </p:txBody>
      </p:sp>
      <p:cxnSp>
        <p:nvCxnSpPr>
          <p:cNvPr id="10" name="꺾인 연결선 9"/>
          <p:cNvCxnSpPr>
            <a:stCxn id="97" idx="1"/>
            <a:endCxn id="104" idx="1"/>
          </p:cNvCxnSpPr>
          <p:nvPr/>
        </p:nvCxnSpPr>
        <p:spPr>
          <a:xfrm rot="10800000" flipV="1">
            <a:off x="1437978" y="4554170"/>
            <a:ext cx="602062" cy="720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5208079" y="3298658"/>
            <a:ext cx="1347369" cy="1599013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Server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69361" y="359124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FTP Sts receive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269361" y="388382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FTP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69361" y="422729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Process Status recv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269361" y="457076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DB data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8" name="AutoShape 68"/>
          <p:cNvSpPr>
            <a:spLocks noChangeArrowheads="1"/>
          </p:cNvSpPr>
          <p:nvPr/>
        </p:nvSpPr>
        <p:spPr bwMode="gray">
          <a:xfrm>
            <a:off x="4183263" y="2227082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FTP Server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저장공간</a:t>
            </a:r>
            <a:endParaRPr lang="en-US" altLang="ko-KR" sz="100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877439" y="3018245"/>
            <a:ext cx="1269503" cy="61755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COTs FTP Server</a:t>
            </a:r>
            <a:endParaRPr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898954" y="3351569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File Ziller FTP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14" name="꺾인 연결선 13"/>
          <p:cNvCxnSpPr>
            <a:stCxn id="96" idx="3"/>
            <a:endCxn id="121" idx="2"/>
          </p:cNvCxnSpPr>
          <p:nvPr/>
        </p:nvCxnSpPr>
        <p:spPr>
          <a:xfrm flipV="1">
            <a:off x="3264846" y="3513900"/>
            <a:ext cx="1246511" cy="440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21" idx="1"/>
            <a:endCxn id="118" idx="3"/>
          </p:cNvCxnSpPr>
          <p:nvPr/>
        </p:nvCxnSpPr>
        <p:spPr>
          <a:xfrm rot="10800000" flipH="1">
            <a:off x="3898953" y="2795421"/>
            <a:ext cx="660521" cy="637314"/>
          </a:xfrm>
          <a:prstGeom prst="bentConnector4">
            <a:avLst>
              <a:gd name="adj1" fmla="val -23073"/>
              <a:gd name="adj2" fmla="val 75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048031" y="417325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FTP Sts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26" name="꺾인 연결선 25"/>
          <p:cNvCxnSpPr/>
          <p:nvPr/>
        </p:nvCxnSpPr>
        <p:spPr>
          <a:xfrm flipV="1">
            <a:off x="3282362" y="3672409"/>
            <a:ext cx="1996524" cy="582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040040" y="5072505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Data Delete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7472442" y="3034740"/>
            <a:ext cx="1003911" cy="115488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en-US" altLang="ko-KR" sz="900" b="1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9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COTs</a:t>
            </a:r>
            <a:endParaRPr lang="en-US" altLang="ko-KR" sz="9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FTP Server</a:t>
            </a:r>
            <a:endParaRPr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" name="꺾인 연결선 28"/>
          <p:cNvCxnSpPr>
            <a:stCxn id="111" idx="3"/>
            <a:endCxn id="135" idx="1"/>
          </p:cNvCxnSpPr>
          <p:nvPr/>
        </p:nvCxnSpPr>
        <p:spPr>
          <a:xfrm flipV="1">
            <a:off x="6494167" y="3612180"/>
            <a:ext cx="978275" cy="352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98" idx="3"/>
            <a:endCxn id="112" idx="1"/>
          </p:cNvCxnSpPr>
          <p:nvPr/>
        </p:nvCxnSpPr>
        <p:spPr>
          <a:xfrm flipV="1">
            <a:off x="3264846" y="4308464"/>
            <a:ext cx="2004515" cy="552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AutoShape 68"/>
          <p:cNvSpPr>
            <a:spLocks noChangeArrowheads="1"/>
          </p:cNvSpPr>
          <p:nvPr/>
        </p:nvSpPr>
        <p:spPr bwMode="gray">
          <a:xfrm>
            <a:off x="5505551" y="2293733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Maria DB</a:t>
            </a:r>
          </a:p>
        </p:txBody>
      </p:sp>
      <p:cxnSp>
        <p:nvCxnSpPr>
          <p:cNvPr id="35" name="꺾인 연결선 34"/>
          <p:cNvCxnSpPr>
            <a:stCxn id="117" idx="3"/>
            <a:endCxn id="142" idx="4"/>
          </p:cNvCxnSpPr>
          <p:nvPr/>
        </p:nvCxnSpPr>
        <p:spPr>
          <a:xfrm flipH="1" flipV="1">
            <a:off x="6257974" y="2577903"/>
            <a:ext cx="236193" cy="2074031"/>
          </a:xfrm>
          <a:prstGeom prst="bentConnector3">
            <a:avLst>
              <a:gd name="adj1" fmla="val -96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042716" y="1914737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산업용 </a:t>
            </a:r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PC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37" name="꺾인 연결선 36"/>
          <p:cNvCxnSpPr>
            <a:stCxn id="134" idx="1"/>
            <a:endCxn id="104" idx="4"/>
          </p:cNvCxnSpPr>
          <p:nvPr/>
        </p:nvCxnSpPr>
        <p:spPr>
          <a:xfrm rot="10800000" flipV="1">
            <a:off x="1814190" y="5153670"/>
            <a:ext cx="225851" cy="405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786301" y="1912837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Center Workstation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5208077" y="4990154"/>
            <a:ext cx="1347369" cy="774882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Web Server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264894" y="552528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Web Contents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264894" y="5285540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Tomcat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1950" y="1338349"/>
            <a:ext cx="8687483" cy="25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/>
              <a:t>Wind Lidar System </a:t>
            </a:r>
            <a:r>
              <a:rPr lang="ko-KR" altLang="en-US" sz="1400" b="1" smtClean="0"/>
              <a:t>자료 전송 프로그램 기능 구성도</a:t>
            </a:r>
            <a:endParaRPr lang="ko-KR" altLang="en-US" sz="1400" b="1"/>
          </a:p>
        </p:txBody>
      </p:sp>
      <p:sp>
        <p:nvSpPr>
          <p:cNvPr id="46" name="TextBox 45"/>
          <p:cNvSpPr txBox="1"/>
          <p:nvPr/>
        </p:nvSpPr>
        <p:spPr>
          <a:xfrm>
            <a:off x="7135454" y="1928756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수집서버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pic>
        <p:nvPicPr>
          <p:cNvPr id="52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6" y="1907493"/>
            <a:ext cx="572576" cy="7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874458" y="1173557"/>
            <a:ext cx="5036632" cy="397192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>
          <a:xfrm>
            <a:off x="197969" y="66311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527838" y="2211292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패스워드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527838" y="2697759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사용자명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527837" y="3668453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권한여부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92774" y="2211292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90665" y="4356614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33206" y="3184226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메일주소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92774" y="2697759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92774" y="3189531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4392774" y="3722140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85951" y="372214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22564" y="4356614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취소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27837" y="1676001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92773" y="1676001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91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074483" y="1335480"/>
            <a:ext cx="5036632" cy="397192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>
          <a:xfrm>
            <a:off x="197969" y="66311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정보수정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727863" y="2373215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패스워드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27863" y="2859682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사용자명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27862" y="3830376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권한여부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592799" y="2373215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********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56646" y="451853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수정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33231" y="3346149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메일주소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92799" y="2859682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정민섭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92799" y="3351454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minsoub@gmail.com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4592799" y="3884063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885976" y="388406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39500" y="451853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삭제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27862" y="1837924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92798" y="1837924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minsoub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22354" y="451853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취소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5644304" y="3884063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37481" y="38840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접속차단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0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09702" y="3100647"/>
            <a:ext cx="400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/>
              <a:t>CS</a:t>
            </a:r>
            <a:r>
              <a:rPr lang="ko-KR" altLang="en-US" sz="4000" smtClean="0"/>
              <a:t> 디자인 구성안</a:t>
            </a:r>
            <a:endParaRPr lang="ko-KR" altLang="en-US" sz="4000"/>
          </a:p>
        </p:txBody>
      </p:sp>
      <p:sp>
        <p:nvSpPr>
          <p:cNvPr id="7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5656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6" y="781396"/>
            <a:ext cx="8493304" cy="53240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4936" y="6162557"/>
            <a:ext cx="39469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버튼 디자인 요청 </a:t>
            </a:r>
            <a:r>
              <a:rPr lang="en-US" altLang="ko-KR" sz="1000" smtClean="0"/>
              <a:t>: Start, Stop (75 x 34), -, x (16 x 16) =&gt; </a:t>
            </a:r>
            <a:r>
              <a:rPr lang="ko-KR" altLang="en-US" sz="1000" smtClean="0"/>
              <a:t>배경 투명으로</a:t>
            </a:r>
            <a:endParaRPr lang="en-US" altLang="ko-KR" sz="1000" smtClean="0"/>
          </a:p>
          <a:p>
            <a:r>
              <a:rPr lang="ko-KR" altLang="en-US" sz="1000" smtClean="0"/>
              <a:t>타이틀 디자인 요청 </a:t>
            </a:r>
            <a:r>
              <a:rPr lang="en-US" altLang="ko-KR" sz="1000" smtClean="0"/>
              <a:t>:  300 x 40</a:t>
            </a:r>
          </a:p>
          <a:p>
            <a:r>
              <a:rPr lang="ko-KR" altLang="en-US" sz="1000" smtClean="0"/>
              <a:t>기타 타이틀 배경</a:t>
            </a:r>
            <a:r>
              <a:rPr lang="en-US" altLang="ko-KR" sz="1000" smtClean="0"/>
              <a:t>, </a:t>
            </a:r>
            <a:r>
              <a:rPr lang="ko-KR" altLang="en-US" sz="1000" smtClean="0"/>
              <a:t>전체 배경 색 정의</a:t>
            </a:r>
            <a:endParaRPr lang="en-US" altLang="ko-KR" sz="1000" smtClean="0"/>
          </a:p>
        </p:txBody>
      </p:sp>
    </p:spTree>
    <p:extLst>
      <p:ext uri="{BB962C8B-B14F-4D97-AF65-F5344CB8AC3E}">
        <p14:creationId xmlns:p14="http://schemas.microsoft.com/office/powerpoint/2010/main" val="176514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43" y="731519"/>
            <a:ext cx="8692439" cy="52824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8928" y="6071120"/>
            <a:ext cx="3946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버튼 디자인 요청 </a:t>
            </a:r>
            <a:r>
              <a:rPr lang="en-US" altLang="ko-KR" sz="1000" smtClean="0"/>
              <a:t>: Start, Stop (75 x 60), -, x (16 x 16) =&gt; </a:t>
            </a:r>
            <a:r>
              <a:rPr lang="ko-KR" altLang="en-US" sz="1000" smtClean="0"/>
              <a:t>배경 투명으로</a:t>
            </a:r>
            <a:endParaRPr lang="en-US" altLang="ko-KR" sz="1000" smtClean="0"/>
          </a:p>
          <a:p>
            <a:r>
              <a:rPr lang="ko-KR" altLang="en-US" sz="1000" smtClean="0"/>
              <a:t>타이틀 디자인 요청 </a:t>
            </a:r>
            <a:r>
              <a:rPr lang="en-US" altLang="ko-KR" sz="1000" smtClean="0"/>
              <a:t>:  300 x 40</a:t>
            </a:r>
          </a:p>
          <a:p>
            <a:r>
              <a:rPr lang="en-US" altLang="ko-KR" sz="1000" smtClean="0"/>
              <a:t>Process Status : ON, OFF </a:t>
            </a:r>
            <a:r>
              <a:rPr lang="ko-KR" altLang="en-US" sz="1000" smtClean="0"/>
              <a:t>이미지</a:t>
            </a:r>
            <a:endParaRPr lang="en-US" altLang="ko-KR" sz="1000" smtClean="0"/>
          </a:p>
          <a:p>
            <a:r>
              <a:rPr lang="ko-KR" altLang="en-US" sz="1000" smtClean="0"/>
              <a:t>기타 타이틀 배경</a:t>
            </a:r>
            <a:r>
              <a:rPr lang="en-US" altLang="ko-KR" sz="1000" smtClean="0"/>
              <a:t>, </a:t>
            </a:r>
            <a:r>
              <a:rPr lang="ko-KR" altLang="en-US" sz="1000" smtClean="0"/>
              <a:t>전체 배경 색 정의</a:t>
            </a:r>
            <a:endParaRPr lang="en-US" altLang="ko-KR" sz="1000" smtClean="0"/>
          </a:p>
        </p:txBody>
      </p:sp>
    </p:spTree>
    <p:extLst>
      <p:ext uri="{BB962C8B-B14F-4D97-AF65-F5344CB8AC3E}">
        <p14:creationId xmlns:p14="http://schemas.microsoft.com/office/powerpoint/2010/main" val="38323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98916" y="3208712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/>
              <a:t>END</a:t>
            </a:r>
            <a:endParaRPr lang="ko-KR" altLang="en-US" sz="4000"/>
          </a:p>
        </p:txBody>
      </p:sp>
      <p:sp>
        <p:nvSpPr>
          <p:cNvPr id="7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530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모서리가 둥근 직사각형 149"/>
          <p:cNvSpPr/>
          <p:nvPr/>
        </p:nvSpPr>
        <p:spPr>
          <a:xfrm>
            <a:off x="3750568" y="1907493"/>
            <a:ext cx="4049263" cy="4156878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281950" y="1914738"/>
            <a:ext cx="3128762" cy="4156878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/>
              <a:t>TEST </a:t>
            </a:r>
            <a:r>
              <a:rPr lang="ko-KR" altLang="en-US" sz="2800" b="1"/>
              <a:t>환경구성</a:t>
            </a:r>
            <a:endParaRPr lang="en-US" altLang="ko-KR" sz="2800" b="1"/>
          </a:p>
        </p:txBody>
      </p:sp>
      <p:sp>
        <p:nvSpPr>
          <p:cNvPr id="361" name="AutoShape 4"/>
          <p:cNvSpPr>
            <a:spLocks noChangeArrowheads="1"/>
          </p:cNvSpPr>
          <p:nvPr/>
        </p:nvSpPr>
        <p:spPr bwMode="auto">
          <a:xfrm>
            <a:off x="265520" y="834248"/>
            <a:ext cx="2893079" cy="550429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1741101" y="2244515"/>
            <a:ext cx="1347369" cy="61755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Simulator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02382" y="2537100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</a:t>
            </a: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생성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712059" y="3612182"/>
            <a:ext cx="1347369" cy="2157682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Client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73340" y="3904767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check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773340" y="4197352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FTP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773340" y="4796854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backup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773340" y="5103748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Process status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9" name="AutoShape 68"/>
          <p:cNvSpPr>
            <a:spLocks noChangeArrowheads="1"/>
          </p:cNvSpPr>
          <p:nvPr/>
        </p:nvSpPr>
        <p:spPr bwMode="gray">
          <a:xfrm>
            <a:off x="433116" y="3043843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Lidar data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저장공간</a:t>
            </a:r>
            <a:endParaRPr lang="en-US" altLang="ko-KR" sz="1000"/>
          </a:p>
        </p:txBody>
      </p:sp>
      <p:cxnSp>
        <p:nvCxnSpPr>
          <p:cNvPr id="3" name="꺾인 연결선 2"/>
          <p:cNvCxnSpPr>
            <a:stCxn id="93" idx="1"/>
            <a:endCxn id="99" idx="1"/>
          </p:cNvCxnSpPr>
          <p:nvPr/>
        </p:nvCxnSpPr>
        <p:spPr>
          <a:xfrm rot="10800000" flipV="1">
            <a:off x="809328" y="2618265"/>
            <a:ext cx="993054" cy="425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99" idx="3"/>
            <a:endCxn id="95" idx="1"/>
          </p:cNvCxnSpPr>
          <p:nvPr/>
        </p:nvCxnSpPr>
        <p:spPr>
          <a:xfrm rot="16200000" flipH="1">
            <a:off x="1104459" y="3317051"/>
            <a:ext cx="373751" cy="964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utoShape 68"/>
          <p:cNvSpPr>
            <a:spLocks noChangeArrowheads="1"/>
          </p:cNvSpPr>
          <p:nvPr/>
        </p:nvSpPr>
        <p:spPr bwMode="gray">
          <a:xfrm>
            <a:off x="433116" y="5274516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Lidar data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백업공간</a:t>
            </a:r>
            <a:endParaRPr lang="en-US" altLang="ko-KR" sz="1000"/>
          </a:p>
        </p:txBody>
      </p:sp>
      <p:cxnSp>
        <p:nvCxnSpPr>
          <p:cNvPr id="10" name="꺾인 연결선 9"/>
          <p:cNvCxnSpPr>
            <a:stCxn id="97" idx="1"/>
            <a:endCxn id="104" idx="1"/>
          </p:cNvCxnSpPr>
          <p:nvPr/>
        </p:nvCxnSpPr>
        <p:spPr>
          <a:xfrm rot="10800000" flipV="1">
            <a:off x="809328" y="4878020"/>
            <a:ext cx="964012" cy="396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6031041" y="3298658"/>
            <a:ext cx="1347369" cy="1599013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Server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092323" y="359124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FTP Sts receive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092323" y="388382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FTP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092323" y="422729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Process Status recv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092323" y="457076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DB data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8" name="AutoShape 68"/>
          <p:cNvSpPr>
            <a:spLocks noChangeArrowheads="1"/>
          </p:cNvSpPr>
          <p:nvPr/>
        </p:nvSpPr>
        <p:spPr bwMode="gray">
          <a:xfrm>
            <a:off x="4565649" y="2284232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FTP Server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저장공간</a:t>
            </a:r>
            <a:endParaRPr lang="en-US" altLang="ko-KR" sz="100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116371" y="3303402"/>
            <a:ext cx="1347369" cy="61755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COTs FTP Server</a:t>
            </a:r>
            <a:endParaRPr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177652" y="3636726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File Ziller FTP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14" name="꺾인 연결선 13"/>
          <p:cNvCxnSpPr>
            <a:stCxn id="96" idx="3"/>
            <a:endCxn id="120" idx="2"/>
          </p:cNvCxnSpPr>
          <p:nvPr/>
        </p:nvCxnSpPr>
        <p:spPr>
          <a:xfrm flipV="1">
            <a:off x="2998146" y="3920959"/>
            <a:ext cx="1791910" cy="357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21" idx="1"/>
            <a:endCxn id="118" idx="3"/>
          </p:cNvCxnSpPr>
          <p:nvPr/>
        </p:nvCxnSpPr>
        <p:spPr>
          <a:xfrm rot="10800000" flipH="1">
            <a:off x="4177651" y="2852572"/>
            <a:ext cx="764209" cy="865321"/>
          </a:xfrm>
          <a:prstGeom prst="bentConnector4">
            <a:avLst>
              <a:gd name="adj1" fmla="val -29913"/>
              <a:gd name="adj2" fmla="val 663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781331" y="449710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FTP Sts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26" name="꺾인 연결선 25"/>
          <p:cNvCxnSpPr>
            <a:stCxn id="122" idx="3"/>
            <a:endCxn id="110" idx="1"/>
          </p:cNvCxnSpPr>
          <p:nvPr/>
        </p:nvCxnSpPr>
        <p:spPr>
          <a:xfrm flipV="1">
            <a:off x="3006137" y="3672409"/>
            <a:ext cx="3086186" cy="905860"/>
          </a:xfrm>
          <a:prstGeom prst="bentConnector3">
            <a:avLst>
              <a:gd name="adj1" fmla="val 86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773340" y="5396355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Data Delete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8050298" y="3246116"/>
            <a:ext cx="1003911" cy="50139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수집서버</a:t>
            </a:r>
            <a:endParaRPr lang="en-US" altLang="ko-KR" sz="9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FTP Server</a:t>
            </a:r>
            <a:endParaRPr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" name="꺾인 연결선 28"/>
          <p:cNvCxnSpPr>
            <a:stCxn id="111" idx="3"/>
            <a:endCxn id="135" idx="1"/>
          </p:cNvCxnSpPr>
          <p:nvPr/>
        </p:nvCxnSpPr>
        <p:spPr>
          <a:xfrm flipV="1">
            <a:off x="7317129" y="3496811"/>
            <a:ext cx="733169" cy="468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98" idx="3"/>
            <a:endCxn id="112" idx="1"/>
          </p:cNvCxnSpPr>
          <p:nvPr/>
        </p:nvCxnSpPr>
        <p:spPr>
          <a:xfrm flipV="1">
            <a:off x="2998146" y="4308464"/>
            <a:ext cx="3094177" cy="876450"/>
          </a:xfrm>
          <a:prstGeom prst="bentConnector3">
            <a:avLst>
              <a:gd name="adj1" fmla="val 919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AutoShape 68"/>
          <p:cNvSpPr>
            <a:spLocks noChangeArrowheads="1"/>
          </p:cNvSpPr>
          <p:nvPr/>
        </p:nvSpPr>
        <p:spPr bwMode="gray">
          <a:xfrm>
            <a:off x="6328513" y="2293733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Maria DB</a:t>
            </a:r>
          </a:p>
        </p:txBody>
      </p:sp>
      <p:cxnSp>
        <p:nvCxnSpPr>
          <p:cNvPr id="35" name="꺾인 연결선 34"/>
          <p:cNvCxnSpPr>
            <a:stCxn id="117" idx="3"/>
            <a:endCxn id="142" idx="4"/>
          </p:cNvCxnSpPr>
          <p:nvPr/>
        </p:nvCxnSpPr>
        <p:spPr>
          <a:xfrm flipH="1" flipV="1">
            <a:off x="7080936" y="2577903"/>
            <a:ext cx="236193" cy="2074031"/>
          </a:xfrm>
          <a:prstGeom prst="bentConnector3">
            <a:avLst>
              <a:gd name="adj1" fmla="val -96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33116" y="1914737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산업용 </a:t>
            </a:r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PC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37" name="꺾인 연결선 36"/>
          <p:cNvCxnSpPr>
            <a:stCxn id="134" idx="1"/>
            <a:endCxn id="104" idx="4"/>
          </p:cNvCxnSpPr>
          <p:nvPr/>
        </p:nvCxnSpPr>
        <p:spPr>
          <a:xfrm rot="10800000" flipV="1">
            <a:off x="1185540" y="5477520"/>
            <a:ext cx="587801" cy="81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901987" y="1912837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Center Workstation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6031039" y="5123504"/>
            <a:ext cx="1347369" cy="774882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Web Server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087856" y="565863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Web Contents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087856" y="5418890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Tomcat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12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725" y="1228725"/>
            <a:ext cx="8343900" cy="5010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55" y="1495505"/>
            <a:ext cx="2438369" cy="4060105"/>
          </a:xfrm>
          <a:prstGeom prst="rect">
            <a:avLst/>
          </a:prstGeom>
        </p:spPr>
      </p:pic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361" name="AutoShape 4"/>
          <p:cNvSpPr>
            <a:spLocks noChangeArrowheads="1"/>
          </p:cNvSpPr>
          <p:nvPr/>
        </p:nvSpPr>
        <p:spPr bwMode="auto">
          <a:xfrm>
            <a:off x="4252384" y="2701092"/>
            <a:ext cx="2893079" cy="550429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" name="직사각형 1"/>
          <p:cNvSpPr/>
          <p:nvPr/>
        </p:nvSpPr>
        <p:spPr>
          <a:xfrm>
            <a:off x="3686175" y="3506044"/>
            <a:ext cx="4076700" cy="122788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메인화면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로그인 화면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06164" y="37719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아이디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852275" y="420316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783450" y="3760528"/>
            <a:ext cx="1642343" cy="2884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783449" y="4230580"/>
            <a:ext cx="1642343" cy="2884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687702" y="3756055"/>
            <a:ext cx="739848" cy="762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로그인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6175" y="4888155"/>
            <a:ext cx="279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이 시스템은 권한 있는 사용자만 접속이 가능합니다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등록은 관리자에게 문의하시기 바랍니다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6149" y="6269817"/>
            <a:ext cx="494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접속은 사용자로 로그인 한 후에 권한이 관리자일 경우 상단 메뉴에서 관리자로 접속이 가능</a:t>
            </a:r>
            <a:endParaRPr lang="en-US" altLang="ko-KR" sz="800" b="1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일반 사용자의 경우 상단 메뉴에 관리자 접속 화면이 나오지 않음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02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모서리가 둥근 직사각형 60"/>
          <p:cNvSpPr/>
          <p:nvPr/>
        </p:nvSpPr>
        <p:spPr>
          <a:xfrm>
            <a:off x="97772" y="1419225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사용자 모드 </a:t>
            </a:r>
            <a:r>
              <a:rPr lang="en-US" altLang="ko-KR" sz="2800" b="1" smtClean="0"/>
              <a:t>- UI </a:t>
            </a:r>
            <a:r>
              <a:rPr lang="ko-KR" altLang="en-US" sz="2800" b="1" smtClean="0"/>
              <a:t>구성 </a:t>
            </a:r>
            <a:r>
              <a:rPr lang="en-US" altLang="ko-KR" sz="2800" b="1" smtClean="0"/>
              <a:t>(</a:t>
            </a:r>
            <a:r>
              <a:rPr lang="ko-KR" altLang="en-US" sz="2800" b="1" smtClean="0"/>
              <a:t>알람 데이터 활용</a:t>
            </a:r>
            <a:r>
              <a:rPr lang="en-US" altLang="ko-KR" sz="2800" b="1" smtClean="0"/>
              <a:t>)</a:t>
            </a:r>
            <a:endParaRPr lang="en-US" altLang="ko-KR" sz="2800" b="1"/>
          </a:p>
        </p:txBody>
      </p:sp>
      <p:pic>
        <p:nvPicPr>
          <p:cNvPr id="45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2" y="1781255"/>
            <a:ext cx="527226" cy="87787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19212" y="142559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농업기술원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1427" y="2713009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32728" y="2718062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1427" y="2980482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1427" y="3232684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32729" y="2987360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32729" y="2987359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258516" y="296645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532729" y="3233363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532729" y="3233364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346702" y="321872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140704" y="1480897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883816" y="1798741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1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70" name="TextBox 69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02961" y="1790934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50010" y="1789216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02961" y="2012453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95475" y="2012454"/>
            <a:ext cx="883594" cy="2168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scanning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02961" y="2245879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02961" y="2473962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883815" y="2256439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2050009" y="2246914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1893341" y="2495685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059535" y="2486160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97771" y="3630255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295524" y="3647181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97771" y="5543792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314574" y="5560719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8245" y="390223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190625" y="390223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8245" y="411996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190625" y="411996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8245" y="4351488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190625" y="435148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8245" y="4574571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190625" y="457457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8245" y="4800383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190625" y="480038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8245" y="5031863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190625" y="503186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8245" y="525767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190625" y="525767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8245" y="5805771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90625" y="580577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8245" y="6023503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190625" y="602350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8245" y="6255024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190625" y="625502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8245" y="6478107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190625" y="647810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...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34627" y="1426479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14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57" y="1788509"/>
            <a:ext cx="527226" cy="877879"/>
          </a:xfrm>
          <a:prstGeom prst="rect">
            <a:avLst/>
          </a:prstGeom>
        </p:spPr>
      </p:pic>
      <p:sp>
        <p:nvSpPr>
          <p:cNvPr id="215" name="TextBox 214"/>
          <p:cNvSpPr txBox="1"/>
          <p:nvPr/>
        </p:nvSpPr>
        <p:spPr>
          <a:xfrm>
            <a:off x="3256067" y="143284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인천테크노 파크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188282" y="2720263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569583" y="2725316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188282" y="2987736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188282" y="3239938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4569584" y="2994614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4569584" y="2994613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5295371" y="2973706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4569584" y="3240617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4569584" y="3240618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5383557" y="3225974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5177559" y="1488151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920671" y="1805995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3739816" y="1798188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086864" y="1796470"/>
            <a:ext cx="1051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not 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3739816" y="2019707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4932329" y="2019708"/>
            <a:ext cx="1047751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state is unknown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3739816" y="2253133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3739816" y="2481216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4920670" y="2263693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TextBox 234"/>
          <p:cNvSpPr txBox="1"/>
          <p:nvPr/>
        </p:nvSpPr>
        <p:spPr>
          <a:xfrm>
            <a:off x="5086864" y="2254168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ERR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4930196" y="2502939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96390" y="2493414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3134626" y="3637509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5332379" y="3654435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134626" y="5551046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5351429" y="5567973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125100" y="3909489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227480" y="390948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125100" y="4127221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227480" y="412722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125100" y="435874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4227480" y="435874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125100" y="458182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227480" y="458182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3125100" y="480763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4227480" y="480763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125100" y="503911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227480" y="503911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125100" y="5264929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227480" y="526492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125100" y="5813025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27480" y="581302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125100" y="6030757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227480" y="603075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3125100" y="6262278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4227480" y="626227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125100" y="6485361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4227480" y="648536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...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6138511" y="1416362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65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41" y="1778392"/>
            <a:ext cx="527226" cy="877879"/>
          </a:xfrm>
          <a:prstGeom prst="rect">
            <a:avLst/>
          </a:prstGeom>
        </p:spPr>
      </p:pic>
      <p:sp>
        <p:nvSpPr>
          <p:cNvPr id="266" name="TextBox 265"/>
          <p:cNvSpPr txBox="1"/>
          <p:nvPr/>
        </p:nvSpPr>
        <p:spPr>
          <a:xfrm>
            <a:off x="6259951" y="142273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에이스 트윈타워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192166" y="2710146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573467" y="2715199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192166" y="2977619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192166" y="3229821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7573468" y="2984497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7573468" y="2984496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8299255" y="2963589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7573468" y="3230500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7573468" y="3230501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TextBox 275"/>
          <p:cNvSpPr txBox="1"/>
          <p:nvPr/>
        </p:nvSpPr>
        <p:spPr>
          <a:xfrm>
            <a:off x="8387441" y="321585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8181443" y="1478034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8" name="타원 277"/>
          <p:cNvSpPr/>
          <p:nvPr/>
        </p:nvSpPr>
        <p:spPr>
          <a:xfrm>
            <a:off x="7924555" y="1795878"/>
            <a:ext cx="156668" cy="1851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6743700" y="1788071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8090748" y="1786353"/>
            <a:ext cx="1051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6743700" y="2009590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7936213" y="2009591"/>
            <a:ext cx="1047751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an error occurred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6743700" y="2243016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6743700" y="2471099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5" name="타원 284"/>
          <p:cNvSpPr/>
          <p:nvPr/>
        </p:nvSpPr>
        <p:spPr>
          <a:xfrm>
            <a:off x="7924554" y="2253576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TextBox 285"/>
          <p:cNvSpPr txBox="1"/>
          <p:nvPr/>
        </p:nvSpPr>
        <p:spPr>
          <a:xfrm>
            <a:off x="8090748" y="2244051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ERR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7" name="타원 286"/>
          <p:cNvSpPr/>
          <p:nvPr/>
        </p:nvSpPr>
        <p:spPr>
          <a:xfrm>
            <a:off x="7934080" y="2492822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/>
          <p:cNvSpPr txBox="1"/>
          <p:nvPr/>
        </p:nvSpPr>
        <p:spPr>
          <a:xfrm>
            <a:off x="8100274" y="2483297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6138510" y="3627392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8336263" y="3644318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6138510" y="5540929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8355313" y="5557856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128984" y="389937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7231364" y="389937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6128984" y="4117104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231364" y="411710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6128984" y="434862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7231364" y="434862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128984" y="4571708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231364" y="457170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128984" y="479752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7231364" y="479752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6128984" y="502900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7231364" y="502900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6128984" y="525481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7231364" y="525481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6128984" y="5802908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7231364" y="580290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6128984" y="6020640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7231364" y="602064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128984" y="6252161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7231364" y="625216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128984" y="6475244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7231364" y="647524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Profile processor init error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52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375" y="1530718"/>
            <a:ext cx="8496300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(</a:t>
            </a:r>
            <a:r>
              <a:rPr lang="ko-KR" altLang="en-US" sz="2800" b="1"/>
              <a:t>알람 데이터 활용</a:t>
            </a:r>
            <a:r>
              <a:rPr lang="en-US" altLang="ko-KR" sz="2800" b="1" smtClean="0"/>
              <a:t>)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487524" y="1633972"/>
            <a:ext cx="848905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27636" y="1633971"/>
            <a:ext cx="1642343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822329" y="1674732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414779" y="1633970"/>
            <a:ext cx="560076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047107" y="1633970"/>
            <a:ext cx="775472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542406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889349" y="1633970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5232248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73968" y="1633970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916867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65017" y="6565806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제공되는 데이터 포멧이 많을 경우 화면 구성이 변경될 수 있습니다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97969" y="1207596"/>
            <a:ext cx="3605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Scanning Parameters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279605" y="1633969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4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33375" y="2324718"/>
          <a:ext cx="8496299" cy="3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3875"/>
                <a:gridCol w="1638300"/>
                <a:gridCol w="2419350"/>
                <a:gridCol w="952500"/>
                <a:gridCol w="1009650"/>
                <a:gridCol w="990600"/>
                <a:gridCol w="962024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RCV</a:t>
                      </a:r>
                      <a:r>
                        <a:rPr lang="en-US" altLang="ko-KR" sz="1000" baseline="0" smtClean="0"/>
                        <a:t> Time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Measurement Type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</a:t>
                      </a:r>
                      <a:r>
                        <a:rPr lang="en-US" altLang="ko-KR" sz="1000" baseline="0" smtClean="0"/>
                        <a:t> 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</a:t>
                      </a:r>
                      <a:r>
                        <a:rPr lang="en-US" altLang="ko-KR" sz="1000" baseline="0" smtClean="0"/>
                        <a:t> 14:12:10.511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6" name="TextBox 275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98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웹화면 </a:t>
            </a:r>
            <a:r>
              <a:rPr lang="en-US" altLang="ko-KR" sz="2800" b="1" smtClean="0"/>
              <a:t>- </a:t>
            </a:r>
            <a:r>
              <a:rPr lang="ko-KR" altLang="en-US" sz="2800" b="1" smtClean="0"/>
              <a:t>사이트맵</a:t>
            </a:r>
            <a:endParaRPr lang="en-US" altLang="ko-KR" sz="2800" b="1"/>
          </a:p>
        </p:txBody>
      </p:sp>
      <p:sp>
        <p:nvSpPr>
          <p:cNvPr id="99" name="직사각형 98"/>
          <p:cNvSpPr/>
          <p:nvPr/>
        </p:nvSpPr>
        <p:spPr>
          <a:xfrm>
            <a:off x="7832043" y="3565931"/>
            <a:ext cx="1111932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관리자 모드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515100" y="3565931"/>
            <a:ext cx="1133474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사용자 정보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15486" y="3986469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 관리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권한 관리</a:t>
            </a:r>
            <a:endParaRPr lang="pt-BR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9511" y="398646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패스워드 수정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아이디</a:t>
            </a:r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찾기</a:t>
            </a:r>
            <a:endParaRPr lang="pt-BR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58692" y="3565931"/>
            <a:ext cx="1075182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현재 수신 상태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01705" y="3565284"/>
            <a:ext cx="1120537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수신 통계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8758" y="3986469"/>
            <a:ext cx="13211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시간대별 수신통계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일별 수신통계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월별 수신통계</a:t>
            </a:r>
            <a:endParaRPr lang="pt-BR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12703" y="3986469"/>
            <a:ext cx="10903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현재 수신상태</a:t>
            </a:r>
            <a:endParaRPr lang="pt-BR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8435" y="2371725"/>
            <a:ext cx="1307215" cy="486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ctr"/>
            <a:r>
              <a:rPr lang="ko-KR" altLang="en-US" sz="1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웹통계 조회 </a:t>
            </a:r>
            <a:endParaRPr lang="en-US" altLang="ko-KR" sz="10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프로그램</a:t>
            </a:r>
            <a:endParaRPr lang="en-US" altLang="ko-KR" sz="1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6" name="꺾인 연결선 5"/>
          <p:cNvCxnSpPr>
            <a:stCxn id="20" idx="0"/>
            <a:endCxn id="24" idx="2"/>
          </p:cNvCxnSpPr>
          <p:nvPr/>
        </p:nvCxnSpPr>
        <p:spPr>
          <a:xfrm rot="5400000" flipH="1" flipV="1">
            <a:off x="5120409" y="2234297"/>
            <a:ext cx="707509" cy="19557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99" idx="0"/>
            <a:endCxn id="24" idx="2"/>
          </p:cNvCxnSpPr>
          <p:nvPr/>
        </p:nvCxnSpPr>
        <p:spPr>
          <a:xfrm rot="16200000" flipV="1">
            <a:off x="7066272" y="2244194"/>
            <a:ext cx="707509" cy="19359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1" idx="0"/>
            <a:endCxn id="24" idx="2"/>
          </p:cNvCxnSpPr>
          <p:nvPr/>
        </p:nvCxnSpPr>
        <p:spPr>
          <a:xfrm rot="5400000" flipH="1" flipV="1">
            <a:off x="5753577" y="2866819"/>
            <a:ext cx="706862" cy="6900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0" idx="0"/>
            <a:endCxn id="24" idx="2"/>
          </p:cNvCxnSpPr>
          <p:nvPr/>
        </p:nvCxnSpPr>
        <p:spPr>
          <a:xfrm rot="16200000" flipV="1">
            <a:off x="6413186" y="2897280"/>
            <a:ext cx="707509" cy="6297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6816" y="2371726"/>
            <a:ext cx="1182558" cy="486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자료전송 클라이언트 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프로그램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22360" y="2371725"/>
            <a:ext cx="1182558" cy="486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자료전송 서버 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프로그램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55717" y="3563990"/>
            <a:ext cx="1182558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자료 전송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074586" y="3563990"/>
            <a:ext cx="1182558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자료 관리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5717" y="3976944"/>
            <a:ext cx="14366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관측데이터 수신체크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관측데이터 전송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프로세스 상태 전송</a:t>
            </a:r>
            <a:endParaRPr lang="pt-BR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4210" y="3976944"/>
            <a:ext cx="147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관측데이터 수신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관측데이터 상태 관리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관측데이터 전송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프로세스 상태 관리</a:t>
            </a:r>
            <a:endParaRPr lang="pt-BR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47" name="꺾인 연결선 46"/>
          <p:cNvCxnSpPr>
            <a:stCxn id="56" idx="0"/>
            <a:endCxn id="33" idx="2"/>
          </p:cNvCxnSpPr>
          <p:nvPr/>
        </p:nvCxnSpPr>
        <p:spPr>
          <a:xfrm rot="5400000" flipH="1" flipV="1">
            <a:off x="684762" y="3020658"/>
            <a:ext cx="705567" cy="3810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57" idx="0"/>
            <a:endCxn id="55" idx="2"/>
          </p:cNvCxnSpPr>
          <p:nvPr/>
        </p:nvCxnSpPr>
        <p:spPr>
          <a:xfrm rot="5400000" flipH="1" flipV="1">
            <a:off x="2536968" y="2987319"/>
            <a:ext cx="705568" cy="4477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96193" y="1125796"/>
            <a:ext cx="2765780" cy="4866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ctr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윈드라이드 자료전송 프로그램</a:t>
            </a:r>
            <a:endParaRPr lang="en-US" altLang="ko-KR" sz="1200" b="1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사이트맵 구성도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62" name="꺾인 연결선 61"/>
          <p:cNvCxnSpPr>
            <a:stCxn id="33" idx="0"/>
            <a:endCxn id="70" idx="2"/>
          </p:cNvCxnSpPr>
          <p:nvPr/>
        </p:nvCxnSpPr>
        <p:spPr>
          <a:xfrm rot="5400000" flipH="1" flipV="1">
            <a:off x="2423973" y="416616"/>
            <a:ext cx="759233" cy="31509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5" idx="0"/>
            <a:endCxn id="70" idx="2"/>
          </p:cNvCxnSpPr>
          <p:nvPr/>
        </p:nvCxnSpPr>
        <p:spPr>
          <a:xfrm rot="5400000" flipH="1" flipV="1">
            <a:off x="3366745" y="1359387"/>
            <a:ext cx="759232" cy="12654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24" idx="0"/>
            <a:endCxn id="70" idx="2"/>
          </p:cNvCxnSpPr>
          <p:nvPr/>
        </p:nvCxnSpPr>
        <p:spPr>
          <a:xfrm rot="16200000" flipV="1">
            <a:off x="5035947" y="955629"/>
            <a:ext cx="759232" cy="20729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6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375" y="1530718"/>
            <a:ext cx="8496300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(</a:t>
            </a:r>
            <a:r>
              <a:rPr lang="ko-KR" altLang="en-US" sz="2800" b="1"/>
              <a:t>알람 데이터 활용</a:t>
            </a:r>
            <a:r>
              <a:rPr lang="en-US" altLang="ko-KR" sz="2800" b="1" smtClean="0"/>
              <a:t>)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487524" y="1633972"/>
            <a:ext cx="848905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27636" y="1633971"/>
            <a:ext cx="1642343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822329" y="1674732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414779" y="1633970"/>
            <a:ext cx="560076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047107" y="1633970"/>
            <a:ext cx="775472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542406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889349" y="1633970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5232248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73968" y="1633970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916867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333375" y="6560633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제공되는 데이터 포멧이 많을 경우 화면 구성이 변경될 수 있습니다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97969" y="1207596"/>
            <a:ext cx="312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Alarm Message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279605" y="1633969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4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33375" y="2324718"/>
          <a:ext cx="8496300" cy="39878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0767"/>
                <a:gridCol w="1847489"/>
                <a:gridCol w="2190894"/>
                <a:gridCol w="1611495"/>
                <a:gridCol w="1138569"/>
                <a:gridCol w="1117086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RCV</a:t>
                      </a:r>
                      <a:r>
                        <a:rPr lang="en-US" altLang="ko-KR" sz="1000" baseline="0" smtClean="0"/>
                        <a:t> Time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Lidar Connection Status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Lidar Status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Status Element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Error Element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</a:t>
                      </a:r>
                      <a:r>
                        <a:rPr lang="en-US" altLang="ko-KR" sz="1000" baseline="0" smtClean="0"/>
                        <a:t> 14:12:10.511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 connection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State is</a:t>
                      </a:r>
                      <a:r>
                        <a:rPr lang="en-US" altLang="ko-KR" sz="1000" baseline="0" smtClean="0"/>
                        <a:t> unknown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Yes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Connected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Ready for operation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Yes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Connected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An error occurred during scanning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Yes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Yes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68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(</a:t>
            </a:r>
            <a:r>
              <a:rPr lang="ko-KR" altLang="en-US" sz="2800" b="1"/>
              <a:t>알람 데이터 활용</a:t>
            </a:r>
            <a:r>
              <a:rPr lang="en-US" altLang="ko-KR" sz="2800" b="1" smtClean="0"/>
              <a:t>)</a:t>
            </a:r>
            <a:endParaRPr lang="en-US" altLang="ko-KR" sz="2800" b="1"/>
          </a:p>
        </p:txBody>
      </p:sp>
      <p:sp>
        <p:nvSpPr>
          <p:cNvPr id="114" name="TextBox 113"/>
          <p:cNvSpPr txBox="1"/>
          <p:nvPr/>
        </p:nvSpPr>
        <p:spPr>
          <a:xfrm>
            <a:off x="495300" y="6560633"/>
            <a:ext cx="30348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수신되는 메시지에 따라서 화면 구성이 자동으로 변경됩니다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 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97969" y="1207596"/>
            <a:ext cx="3910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Alarm Message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상세보기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4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3" name="TextBox 22"/>
          <p:cNvSpPr txBox="1"/>
          <p:nvPr/>
        </p:nvSpPr>
        <p:spPr>
          <a:xfrm>
            <a:off x="570366" y="2135593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2346" y="2135593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15:50:13.568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0366" y="2477150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2346" y="2477150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366" y="2813446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2346" y="2813446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0366" y="3160354"/>
            <a:ext cx="1711980" cy="1360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Status Element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2346" y="3160354"/>
            <a:ext cx="6185379" cy="14104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0366" y="4524151"/>
            <a:ext cx="1711980" cy="342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Element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2346" y="4533676"/>
            <a:ext cx="6185379" cy="3333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2345" y="3164528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Connect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86375" y="3164528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2345" y="3506085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Start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86375" y="3506085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2345" y="3842381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Gps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86375" y="3842381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2345" y="4175690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Scanner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6375" y="4175690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82345" y="4524408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WindProfilerCyclogram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86375" y="4524408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Device error; ProfileProcessor init error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40804" y="1699515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리스트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07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1594218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356602" y="1703933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703932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74469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377056" y="1347721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135987" y="1347721"/>
            <a:ext cx="693688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월</a:t>
            </a:r>
            <a:r>
              <a:rPr lang="ko-KR" altLang="en-US" sz="1000" b="1" smtClean="0">
                <a:solidFill>
                  <a:schemeClr val="tx1"/>
                </a:solidFill>
              </a:rPr>
              <a:t>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00293" y="1703932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703932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74863" y="1703932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4917762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259482" y="1703932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602381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65017" y="6565806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제공되는 데이터 포멧이 많을 경우 화면 구성이 변경될 수 있습니다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14622" y="2188900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2017-02-06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2203769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2203769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216086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59869" y="1204421"/>
            <a:ext cx="3369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시간대별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617512" y="1347719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시간대별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5879520" y="9807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5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78" name="직사각형 277"/>
          <p:cNvSpPr/>
          <p:nvPr/>
        </p:nvSpPr>
        <p:spPr>
          <a:xfrm>
            <a:off x="6239653" y="1698305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/>
          </p:nvPr>
        </p:nvGraphicFramePr>
        <p:xfrm>
          <a:off x="219075" y="2515218"/>
          <a:ext cx="8545727" cy="3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시간대별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 ~ 6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12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18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18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24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30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30</a:t>
                      </a:r>
                      <a:r>
                        <a:rPr lang="en-US" altLang="ko-KR" sz="900" baseline="0" smtClean="0"/>
                        <a:t> ~ 36</a:t>
                      </a:r>
                      <a:r>
                        <a:rPr lang="ko-KR" altLang="en-US" sz="900" baseline="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36 ~ 42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42 ~ 48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48 ~ 54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54 ~ 60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00 ~ 01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01 ~ 02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02</a:t>
                      </a:r>
                      <a:r>
                        <a:rPr lang="en-US" altLang="ko-KR" sz="900" b="0" baseline="0" smtClean="0"/>
                        <a:t> ~ 03</a:t>
                      </a:r>
                      <a:r>
                        <a:rPr lang="ko-KR" altLang="en-US" sz="900" b="0" baseline="0" smtClean="0"/>
                        <a:t>시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03 ~ 04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04 ~ 05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05 ~ 06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06 ~ 07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07 ~ 08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08 ~ 09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 ~ 11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 ~ 12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 ~ 13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 ~ 14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16290" y="2186635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( 1 scanning cycle : 6 minute )</a:t>
            </a:r>
            <a:endParaRPr lang="ko-KR" altLang="en-US" sz="1000" b="1"/>
          </a:p>
        </p:txBody>
      </p:sp>
      <p:sp>
        <p:nvSpPr>
          <p:cNvPr id="281" name="타원 280"/>
          <p:cNvSpPr/>
          <p:nvPr/>
        </p:nvSpPr>
        <p:spPr>
          <a:xfrm>
            <a:off x="1178445" y="283753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1876099" y="283149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2644057" y="28274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3352499" y="282440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4100942" y="28314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4813314" y="282535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5517635" y="283149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6239653" y="282440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6972491" y="28235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7680971" y="28274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1178445" y="31137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/>
          <p:cNvSpPr/>
          <p:nvPr/>
        </p:nvSpPr>
        <p:spPr>
          <a:xfrm>
            <a:off x="1876099" y="31076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2644057" y="31036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3352499" y="31005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4100942" y="310768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/>
          <p:cNvSpPr/>
          <p:nvPr/>
        </p:nvSpPr>
        <p:spPr>
          <a:xfrm>
            <a:off x="4813314" y="310154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/>
          <p:cNvSpPr/>
          <p:nvPr/>
        </p:nvSpPr>
        <p:spPr>
          <a:xfrm>
            <a:off x="5517635" y="310768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/>
          <p:cNvSpPr/>
          <p:nvPr/>
        </p:nvSpPr>
        <p:spPr>
          <a:xfrm>
            <a:off x="6239653" y="31005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6972491" y="3099695"/>
            <a:ext cx="157147" cy="184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7680971" y="31036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1178445" y="33998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1876099" y="339383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/>
          <p:cNvSpPr/>
          <p:nvPr/>
        </p:nvSpPr>
        <p:spPr>
          <a:xfrm>
            <a:off x="2644057" y="33897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/>
          <p:cNvSpPr/>
          <p:nvPr/>
        </p:nvSpPr>
        <p:spPr>
          <a:xfrm>
            <a:off x="3352499" y="338674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/>
          <p:cNvSpPr/>
          <p:nvPr/>
        </p:nvSpPr>
        <p:spPr>
          <a:xfrm>
            <a:off x="4100942" y="33938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4813314" y="338769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/>
          <p:cNvSpPr/>
          <p:nvPr/>
        </p:nvSpPr>
        <p:spPr>
          <a:xfrm>
            <a:off x="5517635" y="339383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/>
          <p:cNvSpPr/>
          <p:nvPr/>
        </p:nvSpPr>
        <p:spPr>
          <a:xfrm>
            <a:off x="6239653" y="338674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/>
          <p:cNvSpPr/>
          <p:nvPr/>
        </p:nvSpPr>
        <p:spPr>
          <a:xfrm>
            <a:off x="6972491" y="33858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/>
          <p:cNvSpPr/>
          <p:nvPr/>
        </p:nvSpPr>
        <p:spPr>
          <a:xfrm>
            <a:off x="7680971" y="33897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/>
          <p:cNvSpPr/>
          <p:nvPr/>
        </p:nvSpPr>
        <p:spPr>
          <a:xfrm>
            <a:off x="1178445" y="36868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/>
          <p:cNvSpPr/>
          <p:nvPr/>
        </p:nvSpPr>
        <p:spPr>
          <a:xfrm>
            <a:off x="1876099" y="368079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/>
          <p:cNvSpPr/>
          <p:nvPr/>
        </p:nvSpPr>
        <p:spPr>
          <a:xfrm>
            <a:off x="2644057" y="36767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3352499" y="36737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/>
          <p:cNvSpPr/>
          <p:nvPr/>
        </p:nvSpPr>
        <p:spPr>
          <a:xfrm>
            <a:off x="4100942" y="36807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/>
          <p:cNvSpPr/>
          <p:nvPr/>
        </p:nvSpPr>
        <p:spPr>
          <a:xfrm>
            <a:off x="4813314" y="36746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/>
          <p:cNvSpPr/>
          <p:nvPr/>
        </p:nvSpPr>
        <p:spPr>
          <a:xfrm>
            <a:off x="5517635" y="368079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/>
          <p:cNvSpPr/>
          <p:nvPr/>
        </p:nvSpPr>
        <p:spPr>
          <a:xfrm>
            <a:off x="6239653" y="36737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/>
          <p:cNvSpPr/>
          <p:nvPr/>
        </p:nvSpPr>
        <p:spPr>
          <a:xfrm>
            <a:off x="6972491" y="36727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/>
          <p:cNvSpPr/>
          <p:nvPr/>
        </p:nvSpPr>
        <p:spPr>
          <a:xfrm>
            <a:off x="7680971" y="36767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/>
          <p:cNvSpPr/>
          <p:nvPr/>
        </p:nvSpPr>
        <p:spPr>
          <a:xfrm>
            <a:off x="1172719" y="39545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1870373" y="394853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/>
          <p:cNvSpPr/>
          <p:nvPr/>
        </p:nvSpPr>
        <p:spPr>
          <a:xfrm>
            <a:off x="2638331" y="394447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/>
          <p:cNvSpPr/>
          <p:nvPr/>
        </p:nvSpPr>
        <p:spPr>
          <a:xfrm>
            <a:off x="3346773" y="394144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/>
          <p:cNvSpPr/>
          <p:nvPr/>
        </p:nvSpPr>
        <p:spPr>
          <a:xfrm>
            <a:off x="4095216" y="39485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/>
          <p:cNvSpPr/>
          <p:nvPr/>
        </p:nvSpPr>
        <p:spPr>
          <a:xfrm>
            <a:off x="4807588" y="394239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/>
          <p:cNvSpPr/>
          <p:nvPr/>
        </p:nvSpPr>
        <p:spPr>
          <a:xfrm>
            <a:off x="5511909" y="394853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/>
          <p:cNvSpPr/>
          <p:nvPr/>
        </p:nvSpPr>
        <p:spPr>
          <a:xfrm>
            <a:off x="6233927" y="394144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/>
          <p:cNvSpPr/>
          <p:nvPr/>
        </p:nvSpPr>
        <p:spPr>
          <a:xfrm>
            <a:off x="6966765" y="394054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/>
          <p:cNvSpPr/>
          <p:nvPr/>
        </p:nvSpPr>
        <p:spPr>
          <a:xfrm>
            <a:off x="7675245" y="394447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/>
          <p:cNvSpPr/>
          <p:nvPr/>
        </p:nvSpPr>
        <p:spPr>
          <a:xfrm>
            <a:off x="1172719" y="42415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/>
          <p:cNvSpPr/>
          <p:nvPr/>
        </p:nvSpPr>
        <p:spPr>
          <a:xfrm>
            <a:off x="1870373" y="423549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/>
          <p:cNvSpPr/>
          <p:nvPr/>
        </p:nvSpPr>
        <p:spPr>
          <a:xfrm>
            <a:off x="2638331" y="423143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/>
          <p:cNvSpPr/>
          <p:nvPr/>
        </p:nvSpPr>
        <p:spPr>
          <a:xfrm>
            <a:off x="3346773" y="422840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/>
          <p:cNvSpPr/>
          <p:nvPr/>
        </p:nvSpPr>
        <p:spPr>
          <a:xfrm>
            <a:off x="4095216" y="42354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/>
          <p:cNvSpPr/>
          <p:nvPr/>
        </p:nvSpPr>
        <p:spPr>
          <a:xfrm>
            <a:off x="4807588" y="422935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/>
          <p:cNvSpPr/>
          <p:nvPr/>
        </p:nvSpPr>
        <p:spPr>
          <a:xfrm>
            <a:off x="5511909" y="423549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/>
          <p:cNvSpPr/>
          <p:nvPr/>
        </p:nvSpPr>
        <p:spPr>
          <a:xfrm>
            <a:off x="6233927" y="422840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/>
          <p:cNvSpPr/>
          <p:nvPr/>
        </p:nvSpPr>
        <p:spPr>
          <a:xfrm>
            <a:off x="6966765" y="422750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/>
          <p:cNvSpPr/>
          <p:nvPr/>
        </p:nvSpPr>
        <p:spPr>
          <a:xfrm>
            <a:off x="7675245" y="423143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/>
          <p:cNvSpPr/>
          <p:nvPr/>
        </p:nvSpPr>
        <p:spPr>
          <a:xfrm>
            <a:off x="1172719" y="449515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/>
          <p:cNvSpPr/>
          <p:nvPr/>
        </p:nvSpPr>
        <p:spPr>
          <a:xfrm>
            <a:off x="1870373" y="44891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/>
          <p:cNvSpPr/>
          <p:nvPr/>
        </p:nvSpPr>
        <p:spPr>
          <a:xfrm>
            <a:off x="2638331" y="44850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/>
          <p:cNvSpPr/>
          <p:nvPr/>
        </p:nvSpPr>
        <p:spPr>
          <a:xfrm>
            <a:off x="3346773" y="44820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/>
          <p:cNvSpPr/>
          <p:nvPr/>
        </p:nvSpPr>
        <p:spPr>
          <a:xfrm>
            <a:off x="4095216" y="448911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4807588" y="44829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/>
          <p:cNvSpPr/>
          <p:nvPr/>
        </p:nvSpPr>
        <p:spPr>
          <a:xfrm>
            <a:off x="5511909" y="448911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/>
          <p:cNvSpPr/>
          <p:nvPr/>
        </p:nvSpPr>
        <p:spPr>
          <a:xfrm>
            <a:off x="6233927" y="44820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/>
          <p:cNvSpPr/>
          <p:nvPr/>
        </p:nvSpPr>
        <p:spPr>
          <a:xfrm>
            <a:off x="6966765" y="4481119"/>
            <a:ext cx="157147" cy="184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/>
          <p:cNvSpPr/>
          <p:nvPr/>
        </p:nvSpPr>
        <p:spPr>
          <a:xfrm>
            <a:off x="7675245" y="44850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/>
          <p:cNvSpPr/>
          <p:nvPr/>
        </p:nvSpPr>
        <p:spPr>
          <a:xfrm>
            <a:off x="1172719" y="47812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1870373" y="477525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/>
          <p:cNvSpPr/>
          <p:nvPr/>
        </p:nvSpPr>
        <p:spPr>
          <a:xfrm>
            <a:off x="2638331" y="47711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/>
          <p:cNvSpPr/>
          <p:nvPr/>
        </p:nvSpPr>
        <p:spPr>
          <a:xfrm>
            <a:off x="3346773" y="476816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/>
          <p:cNvSpPr/>
          <p:nvPr/>
        </p:nvSpPr>
        <p:spPr>
          <a:xfrm>
            <a:off x="4095216" y="477525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/>
          <p:cNvSpPr/>
          <p:nvPr/>
        </p:nvSpPr>
        <p:spPr>
          <a:xfrm>
            <a:off x="4807588" y="476911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/>
          <p:cNvSpPr/>
          <p:nvPr/>
        </p:nvSpPr>
        <p:spPr>
          <a:xfrm>
            <a:off x="5511909" y="477525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/>
          <p:cNvSpPr/>
          <p:nvPr/>
        </p:nvSpPr>
        <p:spPr>
          <a:xfrm>
            <a:off x="6233927" y="476816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/>
          <p:cNvSpPr/>
          <p:nvPr/>
        </p:nvSpPr>
        <p:spPr>
          <a:xfrm>
            <a:off x="6966765" y="476726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/>
          <p:cNvSpPr/>
          <p:nvPr/>
        </p:nvSpPr>
        <p:spPr>
          <a:xfrm>
            <a:off x="7675245" y="47711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/>
          <p:cNvSpPr/>
          <p:nvPr/>
        </p:nvSpPr>
        <p:spPr>
          <a:xfrm>
            <a:off x="1172719" y="506825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/>
          <p:cNvSpPr/>
          <p:nvPr/>
        </p:nvSpPr>
        <p:spPr>
          <a:xfrm>
            <a:off x="1870373" y="506221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/>
          <p:cNvSpPr/>
          <p:nvPr/>
        </p:nvSpPr>
        <p:spPr>
          <a:xfrm>
            <a:off x="2638331" y="50581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/>
          <p:cNvSpPr/>
          <p:nvPr/>
        </p:nvSpPr>
        <p:spPr>
          <a:xfrm>
            <a:off x="3346773" y="505512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/>
          <p:cNvSpPr/>
          <p:nvPr/>
        </p:nvSpPr>
        <p:spPr>
          <a:xfrm>
            <a:off x="4095216" y="506221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/>
          <p:cNvSpPr/>
          <p:nvPr/>
        </p:nvSpPr>
        <p:spPr>
          <a:xfrm>
            <a:off x="4807588" y="505607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/>
          <p:cNvSpPr/>
          <p:nvPr/>
        </p:nvSpPr>
        <p:spPr>
          <a:xfrm>
            <a:off x="5511909" y="506221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/>
          <p:cNvSpPr/>
          <p:nvPr/>
        </p:nvSpPr>
        <p:spPr>
          <a:xfrm>
            <a:off x="6233927" y="505512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/>
          <p:cNvSpPr/>
          <p:nvPr/>
        </p:nvSpPr>
        <p:spPr>
          <a:xfrm>
            <a:off x="6966765" y="50542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/>
          <p:cNvSpPr/>
          <p:nvPr/>
        </p:nvSpPr>
        <p:spPr>
          <a:xfrm>
            <a:off x="7675245" y="50581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/>
          <p:cNvSpPr/>
          <p:nvPr/>
        </p:nvSpPr>
        <p:spPr>
          <a:xfrm>
            <a:off x="1166993" y="53359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/>
          <p:cNvSpPr/>
          <p:nvPr/>
        </p:nvSpPr>
        <p:spPr>
          <a:xfrm>
            <a:off x="1864647" y="532995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/>
          <p:cNvSpPr/>
          <p:nvPr/>
        </p:nvSpPr>
        <p:spPr>
          <a:xfrm>
            <a:off x="2632605" y="53258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/>
          <p:cNvSpPr/>
          <p:nvPr/>
        </p:nvSpPr>
        <p:spPr>
          <a:xfrm>
            <a:off x="3341047" y="532286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/>
          <p:cNvSpPr/>
          <p:nvPr/>
        </p:nvSpPr>
        <p:spPr>
          <a:xfrm>
            <a:off x="4089490" y="53299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/>
          <p:cNvSpPr/>
          <p:nvPr/>
        </p:nvSpPr>
        <p:spPr>
          <a:xfrm>
            <a:off x="4801862" y="532381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/>
          <p:cNvSpPr/>
          <p:nvPr/>
        </p:nvSpPr>
        <p:spPr>
          <a:xfrm>
            <a:off x="5506183" y="532995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/>
          <p:cNvSpPr/>
          <p:nvPr/>
        </p:nvSpPr>
        <p:spPr>
          <a:xfrm>
            <a:off x="6228201" y="532286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/>
          <p:cNvSpPr/>
          <p:nvPr/>
        </p:nvSpPr>
        <p:spPr>
          <a:xfrm>
            <a:off x="6961039" y="532196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/>
          <p:cNvSpPr/>
          <p:nvPr/>
        </p:nvSpPr>
        <p:spPr>
          <a:xfrm>
            <a:off x="7669519" y="53258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1166993" y="56229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1864647" y="561692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2632605" y="561286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/>
          <p:cNvSpPr/>
          <p:nvPr/>
        </p:nvSpPr>
        <p:spPr>
          <a:xfrm>
            <a:off x="3341047" y="56098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/>
          <p:cNvSpPr/>
          <p:nvPr/>
        </p:nvSpPr>
        <p:spPr>
          <a:xfrm>
            <a:off x="4089490" y="56169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/>
          <p:cNvSpPr/>
          <p:nvPr/>
        </p:nvSpPr>
        <p:spPr>
          <a:xfrm>
            <a:off x="4801862" y="561077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/>
          <p:cNvSpPr/>
          <p:nvPr/>
        </p:nvSpPr>
        <p:spPr>
          <a:xfrm>
            <a:off x="5506183" y="561691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/>
          <p:cNvSpPr/>
          <p:nvPr/>
        </p:nvSpPr>
        <p:spPr>
          <a:xfrm>
            <a:off x="6228201" y="56098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/>
          <p:cNvSpPr/>
          <p:nvPr/>
        </p:nvSpPr>
        <p:spPr>
          <a:xfrm>
            <a:off x="6961039" y="560892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/>
          <p:cNvSpPr/>
          <p:nvPr/>
        </p:nvSpPr>
        <p:spPr>
          <a:xfrm>
            <a:off x="7669519" y="561286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/>
          <p:cNvSpPr/>
          <p:nvPr/>
        </p:nvSpPr>
        <p:spPr>
          <a:xfrm>
            <a:off x="1178445" y="589597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/>
          <p:cNvSpPr/>
          <p:nvPr/>
        </p:nvSpPr>
        <p:spPr>
          <a:xfrm>
            <a:off x="1876099" y="58899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/>
          <p:cNvSpPr/>
          <p:nvPr/>
        </p:nvSpPr>
        <p:spPr>
          <a:xfrm>
            <a:off x="2644057" y="588587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/>
          <p:cNvSpPr/>
          <p:nvPr/>
        </p:nvSpPr>
        <p:spPr>
          <a:xfrm>
            <a:off x="3352499" y="588284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/>
          <p:cNvSpPr/>
          <p:nvPr/>
        </p:nvSpPr>
        <p:spPr>
          <a:xfrm>
            <a:off x="4100942" y="588993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/>
          <p:cNvSpPr/>
          <p:nvPr/>
        </p:nvSpPr>
        <p:spPr>
          <a:xfrm>
            <a:off x="4813314" y="58837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/>
          <p:cNvSpPr/>
          <p:nvPr/>
        </p:nvSpPr>
        <p:spPr>
          <a:xfrm>
            <a:off x="5517635" y="58899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/>
          <p:cNvSpPr/>
          <p:nvPr/>
        </p:nvSpPr>
        <p:spPr>
          <a:xfrm>
            <a:off x="6239653" y="588284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/>
          <p:cNvSpPr/>
          <p:nvPr/>
        </p:nvSpPr>
        <p:spPr>
          <a:xfrm>
            <a:off x="6972491" y="588193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/>
          <p:cNvSpPr/>
          <p:nvPr/>
        </p:nvSpPr>
        <p:spPr>
          <a:xfrm>
            <a:off x="7680971" y="588587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/>
          <p:cNvSpPr/>
          <p:nvPr/>
        </p:nvSpPr>
        <p:spPr>
          <a:xfrm>
            <a:off x="1172719" y="616371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/>
          <p:cNvSpPr/>
          <p:nvPr/>
        </p:nvSpPr>
        <p:spPr>
          <a:xfrm>
            <a:off x="1870373" y="615767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/>
          <p:cNvSpPr/>
          <p:nvPr/>
        </p:nvSpPr>
        <p:spPr>
          <a:xfrm>
            <a:off x="2638331" y="615361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/>
          <p:cNvSpPr/>
          <p:nvPr/>
        </p:nvSpPr>
        <p:spPr>
          <a:xfrm>
            <a:off x="3346773" y="615058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/>
          <p:cNvSpPr/>
          <p:nvPr/>
        </p:nvSpPr>
        <p:spPr>
          <a:xfrm>
            <a:off x="4095216" y="615767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/>
          <p:cNvSpPr/>
          <p:nvPr/>
        </p:nvSpPr>
        <p:spPr>
          <a:xfrm>
            <a:off x="4807588" y="61515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/>
          <p:cNvSpPr/>
          <p:nvPr/>
        </p:nvSpPr>
        <p:spPr>
          <a:xfrm>
            <a:off x="5511909" y="61576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/>
          <p:cNvSpPr/>
          <p:nvPr/>
        </p:nvSpPr>
        <p:spPr>
          <a:xfrm>
            <a:off x="6233927" y="615058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/>
          <p:cNvSpPr/>
          <p:nvPr/>
        </p:nvSpPr>
        <p:spPr>
          <a:xfrm>
            <a:off x="6966765" y="614968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/>
          <p:cNvSpPr/>
          <p:nvPr/>
        </p:nvSpPr>
        <p:spPr>
          <a:xfrm>
            <a:off x="7675245" y="615361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TextBox 410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15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1594218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356602" y="1703933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703932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74469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377056" y="1347721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135987" y="1347721"/>
            <a:ext cx="693688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월</a:t>
            </a:r>
            <a:r>
              <a:rPr lang="ko-KR" altLang="en-US" sz="1000" b="1" smtClean="0">
                <a:solidFill>
                  <a:schemeClr val="tx1"/>
                </a:solidFill>
              </a:rPr>
              <a:t>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00293" y="1703932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703932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74863" y="1703932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4917762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2188900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2017-02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2203769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2203769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216086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59869" y="120442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</a:t>
            </a:r>
            <a:r>
              <a:rPr lang="ko-KR" altLang="en-US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별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617512" y="1347719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시간대별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5879520" y="9807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5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78" name="직사각형 277"/>
          <p:cNvSpPr/>
          <p:nvPr/>
        </p:nvSpPr>
        <p:spPr>
          <a:xfrm>
            <a:off x="5477653" y="1698305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/>
          </p:nvPr>
        </p:nvGraphicFramePr>
        <p:xfrm>
          <a:off x="219075" y="2515218"/>
          <a:ext cx="8545727" cy="41442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일자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03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05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06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07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08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3</a:t>
                      </a:r>
                      <a:r>
                        <a:rPr lang="ko-KR" altLang="en-US" sz="900" b="0" smtClean="0"/>
                        <a:t>일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합계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1" name="TextBox 160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527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1594218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356602" y="1703933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703932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전체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74469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377056" y="1347721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135987" y="1347721"/>
            <a:ext cx="693688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월</a:t>
            </a:r>
            <a:r>
              <a:rPr lang="ko-KR" altLang="en-US" sz="1000" b="1" smtClean="0">
                <a:solidFill>
                  <a:schemeClr val="tx1"/>
                </a:solidFill>
              </a:rPr>
              <a:t>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00293" y="1703932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703932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2188900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</a:t>
            </a:r>
            <a:r>
              <a:rPr lang="ko-KR" altLang="en-US" sz="1000" b="1" smtClean="0">
                <a:solidFill>
                  <a:schemeClr val="tx1"/>
                </a:solidFill>
              </a:rPr>
              <a:t>년도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2203769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2203769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216086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59869" y="120442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월별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617512" y="1347719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시간대별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5879520" y="9807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5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78" name="직사각형 277"/>
          <p:cNvSpPr/>
          <p:nvPr/>
        </p:nvSpPr>
        <p:spPr>
          <a:xfrm>
            <a:off x="5477653" y="1698305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/>
          </p:nvPr>
        </p:nvGraphicFramePr>
        <p:xfrm>
          <a:off x="219075" y="2515218"/>
          <a:ext cx="8545727" cy="1381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관측소명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xxxx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합계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07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 (</a:t>
            </a:r>
            <a:r>
              <a:rPr lang="ko-KR" altLang="en-US" sz="2800" b="1"/>
              <a:t>관리자모드</a:t>
            </a:r>
            <a:r>
              <a:rPr lang="en-US" altLang="ko-KR" sz="2800" b="1"/>
              <a:t>)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44721" y="143285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관리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924800" y="3155038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92785" y="1895273"/>
          <a:ext cx="8536890" cy="11051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9715"/>
                <a:gridCol w="1000125"/>
                <a:gridCol w="1133475"/>
                <a:gridCol w="1495425"/>
                <a:gridCol w="1447800"/>
                <a:gridCol w="1419225"/>
                <a:gridCol w="1381125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순번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사용자 </a:t>
                      </a:r>
                      <a:r>
                        <a:rPr lang="en-US" altLang="ko-KR" sz="900" smtClean="0"/>
                        <a:t>ID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사용자명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메일주소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최종 접속시간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등록일자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권한여부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Minsoub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정민섭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2"/>
                        </a:rPr>
                        <a:t>mjoung@hist.co.kr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일반사용자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Sssic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손승식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3"/>
                        </a:rPr>
                        <a:t>ssson@hist.co.kr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3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Test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TEST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4"/>
                        </a:rPr>
                        <a:t>test@hist.co.kr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접속차단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27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874458" y="1946640"/>
            <a:ext cx="5036632" cy="397192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 (</a:t>
            </a:r>
            <a:r>
              <a:rPr lang="ko-KR" altLang="en-US" sz="2800" b="1"/>
              <a:t>관리자모드</a:t>
            </a:r>
            <a:r>
              <a:rPr lang="en-US" altLang="ko-KR" sz="2800" b="1"/>
              <a:t>)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97969" y="143619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527838" y="2984375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패스워드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527838" y="3470842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사용자명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527837" y="4441536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권한여부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92774" y="2984375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90665" y="512969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33206" y="3957309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메일주소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92774" y="3470842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92774" y="3962614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4392774" y="4495223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85951" y="449522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22564" y="512969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취소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27837" y="2449084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92773" y="2449084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34" name="TextBox 33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60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074483" y="2108565"/>
            <a:ext cx="5036632" cy="397192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>
          <a:xfrm>
            <a:off x="197969" y="143619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정보수정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727863" y="3146300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패스워드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27863" y="3632767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사용자명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27862" y="4603461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권한여부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592799" y="3146300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********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56646" y="5291622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수정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33231" y="4119234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메일주소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92799" y="3632767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정민섭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92799" y="4124539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minsoub@gmail.com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4592799" y="4657148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885976" y="465714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39500" y="5291622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삭제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27862" y="2611009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92798" y="2611009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minsoub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22354" y="5291622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취소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5644304" y="4657148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37481" y="465714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접속차단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 (</a:t>
            </a:r>
            <a:r>
              <a:rPr lang="ko-KR" altLang="en-US" sz="2800" b="1"/>
              <a:t>관리자모드</a:t>
            </a:r>
            <a:r>
              <a:rPr lang="en-US" altLang="ko-KR" sz="2800" b="1"/>
              <a:t>)</a:t>
            </a:r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38" name="TextBox 37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91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모서리가 둥근 직사각형 149"/>
          <p:cNvSpPr/>
          <p:nvPr/>
        </p:nvSpPr>
        <p:spPr>
          <a:xfrm>
            <a:off x="3750568" y="1907493"/>
            <a:ext cx="4049263" cy="4156878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281950" y="1914738"/>
            <a:ext cx="3128762" cy="4156878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/>
              <a:t>TEST </a:t>
            </a:r>
            <a:r>
              <a:rPr lang="ko-KR" altLang="en-US" sz="2800" b="1"/>
              <a:t>환경구성</a:t>
            </a:r>
            <a:endParaRPr lang="en-US" altLang="ko-KR" sz="2800" b="1"/>
          </a:p>
        </p:txBody>
      </p:sp>
      <p:sp>
        <p:nvSpPr>
          <p:cNvPr id="361" name="AutoShape 4"/>
          <p:cNvSpPr>
            <a:spLocks noChangeArrowheads="1"/>
          </p:cNvSpPr>
          <p:nvPr/>
        </p:nvSpPr>
        <p:spPr bwMode="auto">
          <a:xfrm>
            <a:off x="265520" y="834248"/>
            <a:ext cx="2893079" cy="550429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1741101" y="2244515"/>
            <a:ext cx="1347369" cy="61755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Simulator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02382" y="2537100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</a:t>
            </a: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생성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712059" y="3612182"/>
            <a:ext cx="1347369" cy="2157682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Client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73340" y="3904767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check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773340" y="4197352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FTP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773340" y="4796854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backup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773340" y="5103748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Process status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9" name="AutoShape 68"/>
          <p:cNvSpPr>
            <a:spLocks noChangeArrowheads="1"/>
          </p:cNvSpPr>
          <p:nvPr/>
        </p:nvSpPr>
        <p:spPr bwMode="gray">
          <a:xfrm>
            <a:off x="433116" y="3043843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Lidar data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저장공간</a:t>
            </a:r>
            <a:endParaRPr lang="en-US" altLang="ko-KR" sz="1000"/>
          </a:p>
        </p:txBody>
      </p:sp>
      <p:cxnSp>
        <p:nvCxnSpPr>
          <p:cNvPr id="3" name="꺾인 연결선 2"/>
          <p:cNvCxnSpPr>
            <a:stCxn id="93" idx="1"/>
            <a:endCxn id="99" idx="1"/>
          </p:cNvCxnSpPr>
          <p:nvPr/>
        </p:nvCxnSpPr>
        <p:spPr>
          <a:xfrm rot="10800000" flipV="1">
            <a:off x="809328" y="2618265"/>
            <a:ext cx="993054" cy="425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99" idx="3"/>
            <a:endCxn id="95" idx="1"/>
          </p:cNvCxnSpPr>
          <p:nvPr/>
        </p:nvCxnSpPr>
        <p:spPr>
          <a:xfrm rot="16200000" flipH="1">
            <a:off x="1104459" y="3317051"/>
            <a:ext cx="373751" cy="964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utoShape 68"/>
          <p:cNvSpPr>
            <a:spLocks noChangeArrowheads="1"/>
          </p:cNvSpPr>
          <p:nvPr/>
        </p:nvSpPr>
        <p:spPr bwMode="gray">
          <a:xfrm>
            <a:off x="433116" y="5274516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Lidar data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백업공간</a:t>
            </a:r>
            <a:endParaRPr lang="en-US" altLang="ko-KR" sz="1000"/>
          </a:p>
        </p:txBody>
      </p:sp>
      <p:cxnSp>
        <p:nvCxnSpPr>
          <p:cNvPr id="10" name="꺾인 연결선 9"/>
          <p:cNvCxnSpPr>
            <a:stCxn id="97" idx="1"/>
            <a:endCxn id="104" idx="1"/>
          </p:cNvCxnSpPr>
          <p:nvPr/>
        </p:nvCxnSpPr>
        <p:spPr>
          <a:xfrm rot="10800000" flipV="1">
            <a:off x="809328" y="4878020"/>
            <a:ext cx="964012" cy="396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6031041" y="3298658"/>
            <a:ext cx="1347369" cy="1599013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Server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092323" y="359124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FTP Sts receive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092323" y="388382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FTP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092323" y="422729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Process Status recv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092323" y="457076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DB data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8" name="AutoShape 68"/>
          <p:cNvSpPr>
            <a:spLocks noChangeArrowheads="1"/>
          </p:cNvSpPr>
          <p:nvPr/>
        </p:nvSpPr>
        <p:spPr bwMode="gray">
          <a:xfrm>
            <a:off x="4565649" y="2284232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FTP Server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저장공간</a:t>
            </a:r>
            <a:endParaRPr lang="en-US" altLang="ko-KR" sz="100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116371" y="3303402"/>
            <a:ext cx="1347369" cy="61755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COTs FTP Server</a:t>
            </a:r>
            <a:endParaRPr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177652" y="3636726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File Ziller FTP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14" name="꺾인 연결선 13"/>
          <p:cNvCxnSpPr>
            <a:stCxn id="96" idx="3"/>
            <a:endCxn id="120" idx="2"/>
          </p:cNvCxnSpPr>
          <p:nvPr/>
        </p:nvCxnSpPr>
        <p:spPr>
          <a:xfrm flipV="1">
            <a:off x="2998146" y="3920959"/>
            <a:ext cx="1791910" cy="357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21" idx="1"/>
            <a:endCxn id="118" idx="3"/>
          </p:cNvCxnSpPr>
          <p:nvPr/>
        </p:nvCxnSpPr>
        <p:spPr>
          <a:xfrm rot="10800000" flipH="1">
            <a:off x="4177651" y="2852572"/>
            <a:ext cx="764209" cy="865321"/>
          </a:xfrm>
          <a:prstGeom prst="bentConnector4">
            <a:avLst>
              <a:gd name="adj1" fmla="val -29913"/>
              <a:gd name="adj2" fmla="val 663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781331" y="449710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FTP Sts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26" name="꺾인 연결선 25"/>
          <p:cNvCxnSpPr>
            <a:stCxn id="122" idx="3"/>
            <a:endCxn id="110" idx="1"/>
          </p:cNvCxnSpPr>
          <p:nvPr/>
        </p:nvCxnSpPr>
        <p:spPr>
          <a:xfrm flipV="1">
            <a:off x="3006137" y="3672409"/>
            <a:ext cx="3086186" cy="905860"/>
          </a:xfrm>
          <a:prstGeom prst="bentConnector3">
            <a:avLst>
              <a:gd name="adj1" fmla="val 86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773340" y="5396355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Data Delete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8050298" y="3246116"/>
            <a:ext cx="1003911" cy="50139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수집서버</a:t>
            </a:r>
            <a:endParaRPr lang="en-US" altLang="ko-KR" sz="9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FTP Server</a:t>
            </a:r>
            <a:endParaRPr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" name="꺾인 연결선 28"/>
          <p:cNvCxnSpPr>
            <a:stCxn id="111" idx="3"/>
            <a:endCxn id="135" idx="1"/>
          </p:cNvCxnSpPr>
          <p:nvPr/>
        </p:nvCxnSpPr>
        <p:spPr>
          <a:xfrm flipV="1">
            <a:off x="7317129" y="3496811"/>
            <a:ext cx="733169" cy="468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98" idx="3"/>
            <a:endCxn id="112" idx="1"/>
          </p:cNvCxnSpPr>
          <p:nvPr/>
        </p:nvCxnSpPr>
        <p:spPr>
          <a:xfrm flipV="1">
            <a:off x="2998146" y="4308464"/>
            <a:ext cx="3094177" cy="876450"/>
          </a:xfrm>
          <a:prstGeom prst="bentConnector3">
            <a:avLst>
              <a:gd name="adj1" fmla="val 919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AutoShape 68"/>
          <p:cNvSpPr>
            <a:spLocks noChangeArrowheads="1"/>
          </p:cNvSpPr>
          <p:nvPr/>
        </p:nvSpPr>
        <p:spPr bwMode="gray">
          <a:xfrm>
            <a:off x="6328513" y="2293733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Maria DB</a:t>
            </a:r>
          </a:p>
        </p:txBody>
      </p:sp>
      <p:cxnSp>
        <p:nvCxnSpPr>
          <p:cNvPr id="35" name="꺾인 연결선 34"/>
          <p:cNvCxnSpPr>
            <a:stCxn id="117" idx="3"/>
            <a:endCxn id="142" idx="4"/>
          </p:cNvCxnSpPr>
          <p:nvPr/>
        </p:nvCxnSpPr>
        <p:spPr>
          <a:xfrm flipH="1" flipV="1">
            <a:off x="7080936" y="2577903"/>
            <a:ext cx="236193" cy="2074031"/>
          </a:xfrm>
          <a:prstGeom prst="bentConnector3">
            <a:avLst>
              <a:gd name="adj1" fmla="val -96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33116" y="1914737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산업용 </a:t>
            </a:r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PC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37" name="꺾인 연결선 36"/>
          <p:cNvCxnSpPr>
            <a:stCxn id="134" idx="1"/>
            <a:endCxn id="104" idx="4"/>
          </p:cNvCxnSpPr>
          <p:nvPr/>
        </p:nvCxnSpPr>
        <p:spPr>
          <a:xfrm rot="10800000" flipV="1">
            <a:off x="1185540" y="5477520"/>
            <a:ext cx="587801" cy="81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901987" y="1912837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Center Workstation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6031039" y="5123504"/>
            <a:ext cx="1347369" cy="774882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Web Server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087856" y="565863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Web Contents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087856" y="5418890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Tomcat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556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러시안 협의사항</a:t>
            </a:r>
            <a:endParaRPr lang="en-US" altLang="ko-KR" sz="2800" b="1"/>
          </a:p>
        </p:txBody>
      </p:sp>
      <p:sp>
        <p:nvSpPr>
          <p:cNvPr id="47" name="직사각형 46"/>
          <p:cNvSpPr/>
          <p:nvPr/>
        </p:nvSpPr>
        <p:spPr>
          <a:xfrm>
            <a:off x="305593" y="962107"/>
            <a:ext cx="2911432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smtClean="0">
                <a:solidFill>
                  <a:schemeClr val="tx1"/>
                </a:solidFill>
              </a:rPr>
              <a:t>Lidar </a:t>
            </a:r>
            <a:r>
              <a:rPr lang="ko-KR" altLang="en-US" sz="1200" b="1" smtClean="0">
                <a:solidFill>
                  <a:schemeClr val="tx1"/>
                </a:solidFill>
              </a:rPr>
              <a:t>데이터 저장 디렉토리 구성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5593" y="1331274"/>
            <a:ext cx="2696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D:\KoreaLidar\</a:t>
            </a:r>
            <a:r>
              <a:rPr lang="ko-KR" altLang="en-US" sz="11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년도별</a:t>
            </a:r>
            <a:r>
              <a:rPr lang="en-US" altLang="ko-KR" sz="11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\</a:t>
            </a:r>
            <a:r>
              <a:rPr lang="ko-KR" altLang="en-US" sz="11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월별</a:t>
            </a:r>
            <a:r>
              <a:rPr lang="en-US" altLang="ko-KR" sz="11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\EOLID\</a:t>
            </a:r>
            <a:endParaRPr lang="pt-BR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2560" y="1919937"/>
            <a:ext cx="3844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 ALARM        : ARAM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데이터 저장 디렉토리</a:t>
            </a:r>
            <a:endParaRPr lang="en-US" altLang="ko-KR" sz="1000" b="1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 DATA          : rtd, sta, ini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파일이 저장되는 디렉토리</a:t>
            </a:r>
            <a:endParaRPr lang="en-US" altLang="ko-KR" sz="1000" b="1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 BACKUP       :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전송 완료한 파일에 대해서 백업하는 디렉토리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322" y="1636157"/>
            <a:ext cx="44198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위의 디렉토리 구성을 기본으로 하고 하위 디렉토리를 아래와 같이 구성한다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539460" y="2566698"/>
            <a:ext cx="601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smtClean="0"/>
              <a:t>HIST</a:t>
            </a:r>
            <a:r>
              <a:rPr lang="ko-KR" altLang="en-US" sz="900" smtClean="0"/>
              <a:t>가 개발한 전송 프로그램이  </a:t>
            </a:r>
            <a:r>
              <a:rPr lang="en-US" altLang="ko-KR" sz="900" smtClean="0"/>
              <a:t>DATA, ALARM </a:t>
            </a:r>
            <a:r>
              <a:rPr lang="ko-KR" altLang="en-US" sz="900" smtClean="0"/>
              <a:t>에 있는 데이터를 읽어서 전송한 후에 읽은 데이터는 </a:t>
            </a:r>
            <a:r>
              <a:rPr lang="en-US" altLang="ko-KR" sz="900" smtClean="0"/>
              <a:t>BACKUP </a:t>
            </a:r>
            <a:r>
              <a:rPr lang="ko-KR" altLang="en-US" sz="900" smtClean="0"/>
              <a:t>폴더에 이동시킴</a:t>
            </a:r>
            <a:endParaRPr lang="en-US" altLang="ko-KR" sz="9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러시아 측에서 저장 데이터에  대해서 </a:t>
            </a:r>
            <a:r>
              <a:rPr lang="en-US" altLang="ko-KR" sz="900" smtClean="0"/>
              <a:t>3</a:t>
            </a:r>
            <a:r>
              <a:rPr lang="ko-KR" altLang="en-US" sz="900" smtClean="0"/>
              <a:t>개월치만 저장하고 이후 데이터는 삭제</a:t>
            </a:r>
            <a:endParaRPr lang="en-US" altLang="ko-KR" sz="9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삭제는 월별 디렉토리까지 모두 삭제 </a:t>
            </a:r>
            <a:r>
              <a:rPr lang="en-US" altLang="ko-KR" sz="900" smtClean="0"/>
              <a:t>(</a:t>
            </a:r>
            <a:r>
              <a:rPr lang="ko-KR" altLang="en-US" sz="900" smtClean="0"/>
              <a:t>년도에 데이터가 없으면 년도도 삭제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  <p:sp>
        <p:nvSpPr>
          <p:cNvPr id="51" name="직사각형 50"/>
          <p:cNvSpPr/>
          <p:nvPr/>
        </p:nvSpPr>
        <p:spPr>
          <a:xfrm>
            <a:off x="305593" y="3283932"/>
            <a:ext cx="2911432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smtClean="0">
                <a:solidFill>
                  <a:schemeClr val="tx1"/>
                </a:solidFill>
              </a:rPr>
              <a:t>Lidar </a:t>
            </a:r>
            <a:r>
              <a:rPr lang="ko-KR" altLang="en-US" sz="1200" b="1" smtClean="0">
                <a:solidFill>
                  <a:schemeClr val="tx1"/>
                </a:solidFill>
              </a:rPr>
              <a:t>데이터 저장 시간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0194" y="3636721"/>
            <a:ext cx="38363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smtClean="0"/>
              <a:t>Parameter</a:t>
            </a:r>
          </a:p>
          <a:p>
            <a:r>
              <a:rPr lang="en-US" altLang="ko-KR" sz="1000" smtClean="0"/>
              <a:t>      -  scanning cycle : 10 degree per 1 second,  (360 degree per 36 sec)</a:t>
            </a:r>
          </a:p>
          <a:p>
            <a:r>
              <a:rPr lang="en-US" altLang="ko-KR" sz="1000" smtClean="0"/>
              <a:t>      -  Sector size : 360</a:t>
            </a:r>
            <a:endParaRPr lang="ko-KR" altLang="en-US" sz="1000"/>
          </a:p>
        </p:txBody>
      </p:sp>
      <p:sp>
        <p:nvSpPr>
          <p:cNvPr id="54" name="TextBox 53"/>
          <p:cNvSpPr txBox="1"/>
          <p:nvPr/>
        </p:nvSpPr>
        <p:spPr>
          <a:xfrm>
            <a:off x="539460" y="4178001"/>
            <a:ext cx="5211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900" smtClean="0"/>
              <a:t>파일 생성 기준</a:t>
            </a:r>
            <a:endParaRPr lang="en-US" altLang="ko-KR" sz="900" smtClean="0"/>
          </a:p>
          <a:p>
            <a:r>
              <a:rPr lang="en-US" altLang="ko-KR" sz="900" smtClean="0"/>
              <a:t>    - STA </a:t>
            </a:r>
            <a:r>
              <a:rPr lang="ko-KR" altLang="en-US" sz="900" smtClean="0"/>
              <a:t>생성 기준에 따라서 </a:t>
            </a:r>
            <a:r>
              <a:rPr lang="en-US" altLang="ko-KR" sz="900" smtClean="0"/>
              <a:t>RTD</a:t>
            </a:r>
            <a:r>
              <a:rPr lang="ko-KR" altLang="en-US" sz="900" smtClean="0"/>
              <a:t>의 경우 </a:t>
            </a:r>
            <a:r>
              <a:rPr lang="en-US" altLang="ko-KR" sz="900" smtClean="0"/>
              <a:t>1</a:t>
            </a:r>
            <a:r>
              <a:rPr lang="ko-KR" altLang="en-US" sz="900" smtClean="0"/>
              <a:t>개의 파일로 생성 </a:t>
            </a:r>
            <a:r>
              <a:rPr lang="en-US" altLang="ko-KR" sz="900" smtClean="0"/>
              <a:t>(1</a:t>
            </a:r>
            <a:r>
              <a:rPr lang="ko-KR" altLang="en-US" sz="900"/>
              <a:t> </a:t>
            </a:r>
            <a:r>
              <a:rPr lang="en-US" altLang="ko-KR" sz="900" smtClean="0"/>
              <a:t>file per 36 sec)</a:t>
            </a:r>
          </a:p>
          <a:p>
            <a:r>
              <a:rPr lang="en-US" altLang="ko-KR" sz="900"/>
              <a:t> </a:t>
            </a:r>
            <a:r>
              <a:rPr lang="en-US" altLang="ko-KR" sz="900" smtClean="0"/>
              <a:t>   - STA</a:t>
            </a:r>
            <a:r>
              <a:rPr lang="ko-KR" altLang="en-US" sz="900" smtClean="0"/>
              <a:t>가 </a:t>
            </a:r>
            <a:r>
              <a:rPr lang="en-US" altLang="ko-KR" sz="900" smtClean="0"/>
              <a:t>36</a:t>
            </a:r>
            <a:r>
              <a:rPr lang="ko-KR" altLang="en-US" sz="900" smtClean="0"/>
              <a:t>초에 </a:t>
            </a:r>
            <a:r>
              <a:rPr lang="en-US" altLang="ko-KR" sz="900" smtClean="0"/>
              <a:t>1</a:t>
            </a:r>
            <a:r>
              <a:rPr lang="ko-KR" altLang="en-US" sz="900" smtClean="0"/>
              <a:t>개 생성되었다면  </a:t>
            </a:r>
            <a:r>
              <a:rPr lang="en-US" altLang="ko-KR" sz="900" smtClean="0"/>
              <a:t>RTD</a:t>
            </a:r>
            <a:r>
              <a:rPr lang="ko-KR" altLang="en-US" sz="900" smtClean="0"/>
              <a:t>의 경우도  하나의 생성 파일에 </a:t>
            </a:r>
            <a:r>
              <a:rPr lang="en-US" altLang="ko-KR" sz="900" smtClean="0"/>
              <a:t>append</a:t>
            </a:r>
            <a:r>
              <a:rPr lang="ko-KR" altLang="en-US" sz="900" smtClean="0"/>
              <a:t>해서 </a:t>
            </a:r>
            <a:r>
              <a:rPr lang="en-US" altLang="ko-KR" sz="900" smtClean="0"/>
              <a:t>36</a:t>
            </a:r>
            <a:r>
              <a:rPr lang="ko-KR" altLang="en-US" sz="900" smtClean="0"/>
              <a:t>초에 </a:t>
            </a:r>
            <a:r>
              <a:rPr lang="en-US" altLang="ko-KR" sz="900" smtClean="0"/>
              <a:t>1</a:t>
            </a:r>
            <a:r>
              <a:rPr lang="ko-KR" altLang="en-US" sz="900" smtClean="0"/>
              <a:t>개만 생성</a:t>
            </a:r>
            <a:endParaRPr lang="en-US" altLang="ko-KR" sz="900" smtClean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900"/>
          </a:p>
        </p:txBody>
      </p:sp>
      <p:sp>
        <p:nvSpPr>
          <p:cNvPr id="55" name="직사각형 54"/>
          <p:cNvSpPr/>
          <p:nvPr/>
        </p:nvSpPr>
        <p:spPr>
          <a:xfrm>
            <a:off x="305593" y="4845038"/>
            <a:ext cx="2911432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smtClean="0">
                <a:solidFill>
                  <a:schemeClr val="tx1"/>
                </a:solidFill>
              </a:rPr>
              <a:t>Lidar </a:t>
            </a:r>
            <a:r>
              <a:rPr lang="ko-KR" altLang="en-US" sz="1200" b="1" smtClean="0">
                <a:solidFill>
                  <a:schemeClr val="tx1"/>
                </a:solidFill>
              </a:rPr>
              <a:t>데이터 파일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4398" y="5139638"/>
            <a:ext cx="5020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smtClean="0"/>
              <a:t>rtd, sta </a:t>
            </a:r>
            <a:r>
              <a:rPr lang="ko-KR" altLang="en-US" sz="1000" smtClean="0"/>
              <a:t>파일 형식이 바이너리 파일인데 파일 형식을 텍스트 파일 형식으로 변경 요청</a:t>
            </a:r>
            <a:endParaRPr lang="en-US" altLang="ko-KR" sz="10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고객사에서 바이너리 변환 툴로 읽어서 관측 데이터 보기가 번거로움</a:t>
            </a:r>
            <a:r>
              <a:rPr lang="en-US" altLang="ko-KR" sz="10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자료 전송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알람 데이터 전송 데이터 포멧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046" y="5007495"/>
            <a:ext cx="5825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수신시각 </a:t>
            </a:r>
            <a:r>
              <a:rPr lang="en-US" altLang="ko-KR" sz="1000" smtClean="0"/>
              <a:t>: yyyy_MM_dd_hh_mm_ss  =&gt; DB </a:t>
            </a:r>
            <a:r>
              <a:rPr lang="ko-KR" altLang="en-US" sz="1000" smtClean="0"/>
              <a:t>저장시 </a:t>
            </a:r>
            <a:r>
              <a:rPr lang="en-US" altLang="ko-KR" sz="1000" smtClean="0"/>
              <a:t>: yyyy/MM/dd hh:mm:ss</a:t>
            </a:r>
          </a:p>
          <a:p>
            <a:r>
              <a:rPr lang="ko-KR" altLang="en-US" sz="1000" smtClean="0"/>
              <a:t>수신데이터 </a:t>
            </a:r>
            <a:r>
              <a:rPr lang="en-US" altLang="ko-KR" sz="1000" smtClean="0"/>
              <a:t>: XML </a:t>
            </a:r>
            <a:r>
              <a:rPr lang="ko-KR" altLang="en-US" sz="1000" smtClean="0"/>
              <a:t>데이터 전체를 </a:t>
            </a:r>
            <a:r>
              <a:rPr lang="en-US" altLang="ko-KR" sz="1000" smtClean="0"/>
              <a:t>DB</a:t>
            </a:r>
            <a:r>
              <a:rPr lang="ko-KR" altLang="en-US" sz="1000" smtClean="0"/>
              <a:t>에 저장하고 웹 프로그램에서 </a:t>
            </a:r>
            <a:r>
              <a:rPr lang="en-US" altLang="ko-KR" sz="1000" smtClean="0"/>
              <a:t>XML</a:t>
            </a:r>
            <a:r>
              <a:rPr lang="ko-KR" altLang="en-US" sz="1000" smtClean="0"/>
              <a:t>을 받아서 데이터를 분리해서 출력한다</a:t>
            </a:r>
            <a:r>
              <a:rPr lang="en-US" altLang="ko-KR" sz="100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94484" y="1492325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AM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3456" y="1485080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92428" y="1492324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IP Addr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41400" y="1492324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수신시각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30251" y="150373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2" name="TextBox 11"/>
          <p:cNvSpPr txBox="1"/>
          <p:nvPr/>
        </p:nvSpPr>
        <p:spPr>
          <a:xfrm>
            <a:off x="4192361" y="149232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" name="TextBox 12"/>
          <p:cNvSpPr txBox="1"/>
          <p:nvPr/>
        </p:nvSpPr>
        <p:spPr>
          <a:xfrm>
            <a:off x="5241333" y="150373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3" name="TextBox 2"/>
          <p:cNvSpPr txBox="1"/>
          <p:nvPr/>
        </p:nvSpPr>
        <p:spPr>
          <a:xfrm>
            <a:off x="2894609" y="121022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Separator</a:t>
            </a:r>
            <a:endParaRPr lang="ko-KR" alt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135150" y="1472958"/>
            <a:ext cx="191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알람정보 전송 </a:t>
            </a:r>
            <a:r>
              <a:rPr lang="en-US" altLang="ko-KR" sz="1400" b="1" smtClean="0"/>
              <a:t>(10001)</a:t>
            </a:r>
            <a:endParaRPr lang="ko-KR" altLang="en-US" sz="1400" b="1"/>
          </a:p>
        </p:txBody>
      </p:sp>
      <p:sp>
        <p:nvSpPr>
          <p:cNvPr id="16" name="직사각형 15"/>
          <p:cNvSpPr/>
          <p:nvPr/>
        </p:nvSpPr>
        <p:spPr>
          <a:xfrm>
            <a:off x="598177" y="3246569"/>
            <a:ext cx="879388" cy="14315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클라이언트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2848" y="3246569"/>
            <a:ext cx="879388" cy="14315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서버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71829" y="3272320"/>
            <a:ext cx="879388" cy="14315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웹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4883403" y="3588542"/>
            <a:ext cx="653143" cy="7019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477565" y="3526971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9531" y="3588542"/>
            <a:ext cx="12474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10001: </a:t>
            </a:r>
            <a:r>
              <a:rPr lang="ko-KR" altLang="en-US" sz="900" smtClean="0"/>
              <a:t>알람정보 전송</a:t>
            </a:r>
            <a:endParaRPr lang="ko-KR" altLang="en-US" sz="90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605674" y="3819374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8342" y="3577130"/>
            <a:ext cx="14029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알람정보 저장</a:t>
            </a:r>
            <a:r>
              <a:rPr lang="en-US" altLang="ko-KR" sz="900" smtClean="0"/>
              <a:t>(</a:t>
            </a:r>
            <a:r>
              <a:rPr lang="ko-KR" altLang="en-US" sz="900" smtClean="0"/>
              <a:t>최신 </a:t>
            </a:r>
            <a:r>
              <a:rPr lang="en-US" altLang="ko-KR" sz="900" smtClean="0"/>
              <a:t>1</a:t>
            </a:r>
            <a:r>
              <a:rPr lang="ko-KR" altLang="en-US" sz="900" smtClean="0"/>
              <a:t>건</a:t>
            </a:r>
            <a:r>
              <a:rPr lang="en-US" altLang="ko-KR" sz="900" smtClean="0"/>
              <a:t>)</a:t>
            </a:r>
          </a:p>
          <a:p>
            <a:endParaRPr lang="en-US" altLang="ko-KR" sz="900"/>
          </a:p>
          <a:p>
            <a:r>
              <a:rPr lang="en-US" altLang="ko-KR" sz="900" smtClean="0"/>
              <a:t>T_RCV_ALM_INFO</a:t>
            </a:r>
            <a:endParaRPr lang="ko-KR" altLang="en-US" sz="90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536546" y="3988103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20983" y="3705658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알람정보 출력</a:t>
            </a:r>
            <a:endParaRPr lang="ko-KR" altLang="en-US" sz="90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472789" y="3930999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41634" y="3926246"/>
            <a:ext cx="14382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10002 : </a:t>
            </a:r>
            <a:r>
              <a:rPr lang="ko-KR" altLang="en-US" sz="90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smtClean="0">
                <a:solidFill>
                  <a:srgbClr val="FF0000"/>
                </a:solidFill>
              </a:rPr>
              <a:t>ok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472789" y="4290532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30883" y="4290532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1439531" y="4539343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60615" y="451706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데이터 백업처리</a:t>
            </a:r>
            <a:endParaRPr lang="ko-KR" altLang="en-US" sz="900"/>
          </a:p>
        </p:txBody>
      </p:sp>
      <p:sp>
        <p:nvSpPr>
          <p:cNvPr id="39" name="직사각형 38"/>
          <p:cNvSpPr/>
          <p:nvPr/>
        </p:nvSpPr>
        <p:spPr>
          <a:xfrm>
            <a:off x="6477233" y="1503736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수신 데이터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77166" y="151514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41" name="TextBox 40"/>
          <p:cNvSpPr txBox="1"/>
          <p:nvPr/>
        </p:nvSpPr>
        <p:spPr>
          <a:xfrm>
            <a:off x="2553666" y="179504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3605674" y="179952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4669058" y="179098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44" name="TextBox 43"/>
          <p:cNvSpPr txBox="1"/>
          <p:nvPr/>
        </p:nvSpPr>
        <p:spPr>
          <a:xfrm>
            <a:off x="5721066" y="1795470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  <p:sp>
        <p:nvSpPr>
          <p:cNvPr id="45" name="TextBox 44"/>
          <p:cNvSpPr txBox="1"/>
          <p:nvPr/>
        </p:nvSpPr>
        <p:spPr>
          <a:xfrm>
            <a:off x="6736415" y="180672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[4]</a:t>
            </a:r>
            <a:endParaRPr lang="ko-KR" altLang="en-US" sz="1000"/>
          </a:p>
        </p:txBody>
      </p:sp>
      <p:sp>
        <p:nvSpPr>
          <p:cNvPr id="46" name="직사각형 45"/>
          <p:cNvSpPr/>
          <p:nvPr/>
        </p:nvSpPr>
        <p:spPr>
          <a:xfrm>
            <a:off x="2294484" y="2150533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AM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43456" y="2143288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92428" y="2150532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IP Addr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41400" y="2150532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ok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30251" y="216194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1" name="TextBox 50"/>
          <p:cNvSpPr txBox="1"/>
          <p:nvPr/>
        </p:nvSpPr>
        <p:spPr>
          <a:xfrm>
            <a:off x="4192361" y="2150532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2" name="TextBox 51"/>
          <p:cNvSpPr txBox="1"/>
          <p:nvPr/>
        </p:nvSpPr>
        <p:spPr>
          <a:xfrm>
            <a:off x="5241333" y="216194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3" name="TextBox 52"/>
          <p:cNvSpPr txBox="1"/>
          <p:nvPr/>
        </p:nvSpPr>
        <p:spPr>
          <a:xfrm>
            <a:off x="135150" y="2131166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처리 완료 전송 </a:t>
            </a:r>
            <a:r>
              <a:rPr lang="en-US" altLang="ko-KR" sz="1400" b="1" smtClean="0">
                <a:solidFill>
                  <a:srgbClr val="FF0000"/>
                </a:solidFill>
              </a:rPr>
              <a:t>(10002)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53666" y="2453251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57" name="TextBox 56"/>
          <p:cNvSpPr txBox="1"/>
          <p:nvPr/>
        </p:nvSpPr>
        <p:spPr>
          <a:xfrm>
            <a:off x="3605674" y="2457736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58" name="TextBox 57"/>
          <p:cNvSpPr txBox="1"/>
          <p:nvPr/>
        </p:nvSpPr>
        <p:spPr>
          <a:xfrm>
            <a:off x="4669058" y="244919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5721066" y="245367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031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0900" y="2044931"/>
            <a:ext cx="2560322" cy="2950921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82587" y="2044931"/>
            <a:ext cx="2619265" cy="2950921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82099" y="2674908"/>
            <a:ext cx="895834" cy="4756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ARTS</a:t>
            </a: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시스템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82099" y="3542693"/>
            <a:ext cx="895834" cy="4756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스위치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50451" y="3542693"/>
            <a:ext cx="895834" cy="4756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라우터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3225" y="4553468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광주 공항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공군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OO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부대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1784" y="4553468"/>
            <a:ext cx="239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목포비행장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해군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OO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부대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63354" y="3688526"/>
            <a:ext cx="895834" cy="4756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라우터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39954" y="2704840"/>
            <a:ext cx="1027037" cy="1188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항적전시기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시스템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순서도: 저장 데이터 12"/>
          <p:cNvSpPr/>
          <p:nvPr/>
        </p:nvSpPr>
        <p:spPr>
          <a:xfrm rot="16200000">
            <a:off x="1220378" y="1081612"/>
            <a:ext cx="640082" cy="959155"/>
          </a:xfrm>
          <a:prstGeom prst="flowChartOnlineStorage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저장 데이터 13"/>
          <p:cNvSpPr/>
          <p:nvPr/>
        </p:nvSpPr>
        <p:spPr>
          <a:xfrm rot="16200000">
            <a:off x="3794270" y="1078456"/>
            <a:ext cx="640082" cy="959155"/>
          </a:xfrm>
          <a:prstGeom prst="flowChartOnlineStorage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27485" y="146570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광주레이더</a:t>
            </a:r>
            <a:endParaRPr lang="ko-KR" altLang="en-US" sz="1000"/>
          </a:p>
        </p:txBody>
      </p:sp>
      <p:sp>
        <p:nvSpPr>
          <p:cNvPr id="16" name="TextBox 15"/>
          <p:cNvSpPr txBox="1"/>
          <p:nvPr/>
        </p:nvSpPr>
        <p:spPr>
          <a:xfrm>
            <a:off x="3701377" y="146569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무안레이더</a:t>
            </a:r>
            <a:endParaRPr lang="ko-KR" altLang="en-US" sz="1000"/>
          </a:p>
        </p:txBody>
      </p:sp>
      <p:cxnSp>
        <p:nvCxnSpPr>
          <p:cNvPr id="18" name="꺾인 연결선 17"/>
          <p:cNvCxnSpPr>
            <a:stCxn id="13" idx="1"/>
            <a:endCxn id="6" idx="0"/>
          </p:cNvCxnSpPr>
          <p:nvPr/>
        </p:nvCxnSpPr>
        <p:spPr>
          <a:xfrm rot="16200000" flipH="1">
            <a:off x="1238380" y="2183271"/>
            <a:ext cx="793677" cy="1895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" idx="2"/>
            <a:endCxn id="7" idx="0"/>
          </p:cNvCxnSpPr>
          <p:nvPr/>
        </p:nvCxnSpPr>
        <p:spPr>
          <a:xfrm rot="5400000">
            <a:off x="1533932" y="3346608"/>
            <a:ext cx="392169" cy="12700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7" idx="3"/>
            <a:endCxn id="8" idx="1"/>
          </p:cNvCxnSpPr>
          <p:nvPr/>
        </p:nvCxnSpPr>
        <p:spPr>
          <a:xfrm>
            <a:off x="2177933" y="3780501"/>
            <a:ext cx="272518" cy="12700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" idx="3"/>
            <a:endCxn id="11" idx="1"/>
          </p:cNvCxnSpPr>
          <p:nvPr/>
        </p:nvCxnSpPr>
        <p:spPr>
          <a:xfrm>
            <a:off x="3346285" y="3780501"/>
            <a:ext cx="1717069" cy="145833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4" idx="1"/>
            <a:endCxn id="12" idx="1"/>
          </p:cNvCxnSpPr>
          <p:nvPr/>
        </p:nvCxnSpPr>
        <p:spPr>
          <a:xfrm rot="16200000" flipH="1">
            <a:off x="4466571" y="1525816"/>
            <a:ext cx="1421125" cy="21256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1" idx="2"/>
            <a:endCxn id="12" idx="2"/>
          </p:cNvCxnSpPr>
          <p:nvPr/>
        </p:nvCxnSpPr>
        <p:spPr>
          <a:xfrm rot="5400000" flipH="1" flipV="1">
            <a:off x="5997081" y="3407750"/>
            <a:ext cx="270582" cy="1242202"/>
          </a:xfrm>
          <a:prstGeom prst="bentConnector3">
            <a:avLst>
              <a:gd name="adj1" fmla="val -844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078056" y="3028618"/>
            <a:ext cx="881131" cy="4756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모뎀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9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자료 전송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3744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Client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프로그램 상태 정보 전송 데이터 포멧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94484" y="1492325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ST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3456" y="1485080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92428" y="1492324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상태정보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0251" y="150373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2" name="TextBox 11"/>
          <p:cNvSpPr txBox="1"/>
          <p:nvPr/>
        </p:nvSpPr>
        <p:spPr>
          <a:xfrm>
            <a:off x="4192361" y="149232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3" name="TextBox 2"/>
          <p:cNvSpPr txBox="1"/>
          <p:nvPr/>
        </p:nvSpPr>
        <p:spPr>
          <a:xfrm>
            <a:off x="2894609" y="121022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Separator</a:t>
            </a:r>
            <a:endParaRPr lang="ko-KR" alt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135150" y="1472958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상태 정보 전송 </a:t>
            </a:r>
            <a:r>
              <a:rPr lang="en-US" altLang="ko-KR" sz="1400" b="1" smtClean="0"/>
              <a:t>(10001)</a:t>
            </a:r>
            <a:endParaRPr lang="ko-KR" altLang="en-US" sz="1400" b="1"/>
          </a:p>
        </p:txBody>
      </p:sp>
      <p:sp>
        <p:nvSpPr>
          <p:cNvPr id="16" name="직사각형 15"/>
          <p:cNvSpPr/>
          <p:nvPr/>
        </p:nvSpPr>
        <p:spPr>
          <a:xfrm>
            <a:off x="611615" y="2671195"/>
            <a:ext cx="879388" cy="14315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클라이언트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26286" y="2671195"/>
            <a:ext cx="879388" cy="14315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서버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85267" y="2696946"/>
            <a:ext cx="879388" cy="14315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웹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4896841" y="3013168"/>
            <a:ext cx="653143" cy="7019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491003" y="2951597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2969" y="3013168"/>
            <a:ext cx="12474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10001: </a:t>
            </a:r>
            <a:r>
              <a:rPr lang="ko-KR" altLang="en-US" sz="900" smtClean="0"/>
              <a:t>상태정보 전송</a:t>
            </a:r>
            <a:endParaRPr lang="ko-KR" altLang="en-US" sz="90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619112" y="3244000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41780" y="3001756"/>
            <a:ext cx="14029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상태정보 저장</a:t>
            </a:r>
            <a:r>
              <a:rPr lang="en-US" altLang="ko-KR" sz="900" smtClean="0"/>
              <a:t>(</a:t>
            </a:r>
            <a:r>
              <a:rPr lang="ko-KR" altLang="en-US" sz="900" smtClean="0"/>
              <a:t>최신 </a:t>
            </a:r>
            <a:r>
              <a:rPr lang="en-US" altLang="ko-KR" sz="900" smtClean="0"/>
              <a:t>1</a:t>
            </a:r>
            <a:r>
              <a:rPr lang="ko-KR" altLang="en-US" sz="900" smtClean="0"/>
              <a:t>건</a:t>
            </a:r>
            <a:r>
              <a:rPr lang="en-US" altLang="ko-KR" sz="900" smtClean="0"/>
              <a:t>)</a:t>
            </a:r>
          </a:p>
          <a:p>
            <a:endParaRPr lang="en-US" altLang="ko-KR" sz="900"/>
          </a:p>
          <a:p>
            <a:r>
              <a:rPr lang="en-US" altLang="ko-KR" sz="900" smtClean="0"/>
              <a:t>T_CLI_STS_INFO</a:t>
            </a:r>
            <a:endParaRPr lang="ko-KR" altLang="en-US" sz="90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549984" y="3412729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34421" y="3130284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상태정보 출력</a:t>
            </a:r>
            <a:endParaRPr lang="ko-KR" altLang="en-US" sz="900"/>
          </a:p>
        </p:txBody>
      </p:sp>
      <p:cxnSp>
        <p:nvCxnSpPr>
          <p:cNvPr id="32" name="직선 연결선 31"/>
          <p:cNvCxnSpPr/>
          <p:nvPr/>
        </p:nvCxnSpPr>
        <p:spPr>
          <a:xfrm>
            <a:off x="3622416" y="3751831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880510" y="3751831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3589158" y="4000642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56595" y="4128512"/>
            <a:ext cx="22124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2</a:t>
            </a:r>
            <a:r>
              <a:rPr lang="ko-KR" altLang="en-US" sz="900" smtClean="0"/>
              <a:t>분정도 상태정보 데이터 미전송시</a:t>
            </a:r>
            <a:endParaRPr lang="en-US" altLang="ko-KR" sz="900" smtClean="0"/>
          </a:p>
          <a:p>
            <a:r>
              <a:rPr lang="ko-KR" altLang="en-US" sz="900" smtClean="0"/>
              <a:t>데이터베이스에 상태 에러로 업데이트</a:t>
            </a:r>
            <a:endParaRPr lang="en-US" altLang="ko-KR" sz="900" smtClean="0"/>
          </a:p>
          <a:p>
            <a:r>
              <a:rPr lang="en-US" altLang="ko-KR" sz="900" smtClean="0"/>
              <a:t>(Thread time : 3 minute) =&gt; check 2 minute</a:t>
            </a:r>
            <a:endParaRPr lang="ko-KR" altLang="en-US" sz="900"/>
          </a:p>
        </p:txBody>
      </p:sp>
      <p:sp>
        <p:nvSpPr>
          <p:cNvPr id="41" name="TextBox 40"/>
          <p:cNvSpPr txBox="1"/>
          <p:nvPr/>
        </p:nvSpPr>
        <p:spPr>
          <a:xfrm>
            <a:off x="2553666" y="179504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3605674" y="179952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4669058" y="179098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54" name="TextBox 53"/>
          <p:cNvSpPr txBox="1"/>
          <p:nvPr/>
        </p:nvSpPr>
        <p:spPr>
          <a:xfrm>
            <a:off x="611615" y="5140898"/>
            <a:ext cx="2299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T_ST_CODE </a:t>
            </a:r>
            <a:r>
              <a:rPr lang="ko-KR" altLang="en-US" sz="900" smtClean="0"/>
              <a:t>테이블 </a:t>
            </a:r>
            <a:r>
              <a:rPr lang="en-US" altLang="ko-KR" sz="900" smtClean="0"/>
              <a:t>: </a:t>
            </a:r>
            <a:r>
              <a:rPr lang="ko-KR" altLang="en-US" sz="900" smtClean="0"/>
              <a:t>초기 코드값 세팅 필요</a:t>
            </a:r>
            <a:endParaRPr lang="en-US" altLang="ko-KR" sz="900" smtClean="0"/>
          </a:p>
          <a:p>
            <a:r>
              <a:rPr lang="en-US" altLang="ko-KR" sz="900" smtClean="0"/>
              <a:t>13211 : </a:t>
            </a:r>
            <a:r>
              <a:rPr lang="ko-KR" altLang="en-US" sz="900" smtClean="0"/>
              <a:t>일산</a:t>
            </a:r>
            <a:endParaRPr lang="en-US" altLang="ko-KR" sz="900" smtClean="0"/>
          </a:p>
          <a:p>
            <a:r>
              <a:rPr lang="en-US" altLang="ko-KR" sz="900" smtClean="0"/>
              <a:t>13210 : </a:t>
            </a:r>
            <a:r>
              <a:rPr lang="ko-KR" altLang="en-US" sz="900" smtClean="0"/>
              <a:t>송도</a:t>
            </a:r>
            <a:endParaRPr lang="en-US" altLang="ko-KR" sz="900" smtClean="0"/>
          </a:p>
          <a:p>
            <a:r>
              <a:rPr lang="en-US" altLang="ko-KR" sz="900" smtClean="0"/>
              <a:t>13206 : </a:t>
            </a:r>
            <a:r>
              <a:rPr lang="ko-KR" altLang="en-US" sz="900" smtClean="0"/>
              <a:t>구로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0172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자료 전송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 데이터 전송 데이터 포멧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750" y="6287676"/>
            <a:ext cx="8839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시작시각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yyyy_MM_dd_hh_mm_ss</a:t>
            </a:r>
            <a:r>
              <a:rPr lang="en-US" altLang="ko-KR" sz="1000" dirty="0" smtClean="0"/>
              <a:t>  =&gt; DB </a:t>
            </a:r>
            <a:r>
              <a:rPr lang="ko-KR" altLang="en-US" sz="1000" dirty="0" err="1" smtClean="0"/>
              <a:t>저장시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yyyy</a:t>
            </a:r>
            <a:r>
              <a:rPr lang="en-US" altLang="ko-KR" sz="1000" dirty="0" smtClean="0"/>
              <a:t>/MM/</a:t>
            </a:r>
            <a:r>
              <a:rPr lang="en-US" altLang="ko-KR" sz="1000" dirty="0" err="1" smtClean="0"/>
              <a:t>dd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hh:mm:ss</a:t>
            </a:r>
            <a:endParaRPr lang="en-US" altLang="ko-KR" sz="1000" dirty="0" smtClean="0"/>
          </a:p>
          <a:p>
            <a:r>
              <a:rPr lang="ko-KR" altLang="en-US" sz="1000" dirty="0" smtClean="0"/>
              <a:t>수신데이터 </a:t>
            </a:r>
            <a:r>
              <a:rPr lang="en-US" altLang="ko-KR" sz="1000" dirty="0" smtClean="0"/>
              <a:t>: XML </a:t>
            </a:r>
            <a:r>
              <a:rPr lang="ko-KR" altLang="en-US" sz="1000" dirty="0" smtClean="0"/>
              <a:t>데이터 전체를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저장하고 웹 프로그램에서 </a:t>
            </a:r>
            <a:r>
              <a:rPr lang="en-US" altLang="ko-KR" sz="1000" dirty="0" smtClean="0"/>
              <a:t>XML</a:t>
            </a:r>
            <a:r>
              <a:rPr lang="ko-KR" altLang="en-US" sz="1000" dirty="0" smtClean="0"/>
              <a:t>을 받아서 데이터를 분리해서 출력한다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P1, P2, P3, P4, P5, P6 : Parameter file contents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94484" y="1217996"/>
            <a:ext cx="36999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FT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69874" y="1227377"/>
            <a:ext cx="4978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ID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69951" y="1217995"/>
            <a:ext cx="473043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IP Addr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45096" y="1217995"/>
            <a:ext cx="50867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시작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시각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06543" y="1229407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2" name="TextBox 11"/>
          <p:cNvSpPr txBox="1"/>
          <p:nvPr/>
        </p:nvSpPr>
        <p:spPr>
          <a:xfrm>
            <a:off x="3194822" y="121799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" name="TextBox 12"/>
          <p:cNvSpPr txBox="1"/>
          <p:nvPr/>
        </p:nvSpPr>
        <p:spPr>
          <a:xfrm>
            <a:off x="3786592" y="1229407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3" name="TextBox 2"/>
          <p:cNvSpPr txBox="1"/>
          <p:nvPr/>
        </p:nvSpPr>
        <p:spPr>
          <a:xfrm>
            <a:off x="2670165" y="9358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Separator</a:t>
            </a:r>
            <a:endParaRPr lang="ko-KR" alt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135150" y="1198629"/>
            <a:ext cx="21451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1) </a:t>
            </a:r>
            <a:r>
              <a:rPr lang="ko-KR" altLang="en-US" sz="1100" b="1" smtClean="0"/>
              <a:t>관측 데이터 상태 전송</a:t>
            </a:r>
            <a:r>
              <a:rPr lang="en-US" altLang="ko-KR" sz="1100" b="1" smtClean="0"/>
              <a:t>(10001)</a:t>
            </a:r>
            <a:endParaRPr lang="ko-KR" altLang="en-US" sz="1100" b="1"/>
          </a:p>
        </p:txBody>
      </p:sp>
      <p:sp>
        <p:nvSpPr>
          <p:cNvPr id="16" name="직사각형 15"/>
          <p:cNvSpPr/>
          <p:nvPr/>
        </p:nvSpPr>
        <p:spPr>
          <a:xfrm>
            <a:off x="243634" y="3712736"/>
            <a:ext cx="879388" cy="238946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클라이언트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54174" y="3712736"/>
            <a:ext cx="879388" cy="238946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서버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14072" y="3738486"/>
            <a:ext cx="879388" cy="236371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웹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5825646" y="3757410"/>
            <a:ext cx="653143" cy="2344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29453" y="3874935"/>
            <a:ext cx="17732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(1) 10001: </a:t>
            </a:r>
            <a:r>
              <a:rPr lang="ko-KR" altLang="en-US" sz="900" smtClean="0"/>
              <a:t>관측 데이터 상태전송</a:t>
            </a:r>
            <a:endParaRPr lang="ko-KR" altLang="en-US" sz="90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048514" y="4105767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70891" y="3857908"/>
            <a:ext cx="14542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(2) </a:t>
            </a:r>
            <a:r>
              <a:rPr lang="ko-KR" altLang="en-US" sz="900" smtClean="0"/>
              <a:t>관측 데이터 상태 저장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 smtClean="0"/>
              <a:t>             T_RCV_STS</a:t>
            </a:r>
            <a:endParaRPr lang="ko-KR" altLang="en-US" sz="90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478789" y="4454270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63226" y="4171825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수집율</a:t>
            </a:r>
            <a:r>
              <a:rPr lang="en-US" altLang="ko-KR" sz="900" smtClean="0"/>
              <a:t>/</a:t>
            </a:r>
            <a:r>
              <a:rPr lang="ko-KR" altLang="en-US" sz="900" smtClean="0"/>
              <a:t>상태 등 출력</a:t>
            </a:r>
            <a:endParaRPr lang="ko-KR" altLang="en-US" sz="90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118245" y="4175213"/>
            <a:ext cx="2016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23012" y="4190742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(3) 10002 : </a:t>
            </a:r>
            <a:r>
              <a:rPr lang="ko-KR" altLang="en-US" sz="90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smtClean="0">
                <a:solidFill>
                  <a:srgbClr val="FF0000"/>
                </a:solidFill>
              </a:rPr>
              <a:t>ok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118246" y="5730370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376340" y="5730370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1084988" y="5979181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15226" y="5745381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(8) </a:t>
            </a:r>
            <a:r>
              <a:rPr lang="ko-KR" altLang="en-US" sz="900" smtClean="0"/>
              <a:t>데이터 백업처리</a:t>
            </a:r>
            <a:endParaRPr lang="ko-KR" altLang="en-US" sz="900"/>
          </a:p>
        </p:txBody>
      </p:sp>
      <p:sp>
        <p:nvSpPr>
          <p:cNvPr id="39" name="직사각형 38"/>
          <p:cNvSpPr/>
          <p:nvPr/>
        </p:nvSpPr>
        <p:spPr>
          <a:xfrm>
            <a:off x="4532044" y="1221094"/>
            <a:ext cx="488091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종료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시각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73541" y="1240819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41" name="TextBox 40"/>
          <p:cNvSpPr txBox="1"/>
          <p:nvPr/>
        </p:nvSpPr>
        <p:spPr>
          <a:xfrm>
            <a:off x="2312597" y="152071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2899083" y="1516886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3438759" y="1516656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44" name="TextBox 43"/>
          <p:cNvSpPr txBox="1"/>
          <p:nvPr/>
        </p:nvSpPr>
        <p:spPr>
          <a:xfrm>
            <a:off x="4033564" y="1521141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  <p:sp>
        <p:nvSpPr>
          <p:cNvPr id="45" name="TextBox 44"/>
          <p:cNvSpPr txBox="1"/>
          <p:nvPr/>
        </p:nvSpPr>
        <p:spPr>
          <a:xfrm>
            <a:off x="4624968" y="151576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[4]</a:t>
            </a:r>
            <a:endParaRPr lang="ko-KR" altLang="en-US" sz="1000"/>
          </a:p>
        </p:txBody>
      </p:sp>
      <p:sp>
        <p:nvSpPr>
          <p:cNvPr id="46" name="직사각형 45"/>
          <p:cNvSpPr/>
          <p:nvPr/>
        </p:nvSpPr>
        <p:spPr>
          <a:xfrm>
            <a:off x="2277705" y="1962534"/>
            <a:ext cx="3877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FT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53094" y="1955289"/>
            <a:ext cx="4978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ID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53171" y="1962533"/>
            <a:ext cx="473043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IP Addr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28316" y="1962533"/>
            <a:ext cx="50867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ok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89763" y="197394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1" name="TextBox 50"/>
          <p:cNvSpPr txBox="1"/>
          <p:nvPr/>
        </p:nvSpPr>
        <p:spPr>
          <a:xfrm>
            <a:off x="3178042" y="1962533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2" name="TextBox 51"/>
          <p:cNvSpPr txBox="1"/>
          <p:nvPr/>
        </p:nvSpPr>
        <p:spPr>
          <a:xfrm>
            <a:off x="3769812" y="197394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3" name="TextBox 52"/>
          <p:cNvSpPr txBox="1"/>
          <p:nvPr/>
        </p:nvSpPr>
        <p:spPr>
          <a:xfrm>
            <a:off x="140292" y="1987938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</a:rPr>
              <a:t>2) </a:t>
            </a:r>
            <a:r>
              <a:rPr lang="ko-KR" altLang="en-US" sz="1100" b="1" smtClean="0">
                <a:solidFill>
                  <a:srgbClr val="FF0000"/>
                </a:solidFill>
              </a:rPr>
              <a:t>수신 측 </a:t>
            </a:r>
            <a:r>
              <a:rPr lang="en-US" altLang="ko-KR" sz="1100" b="1" smtClean="0">
                <a:solidFill>
                  <a:srgbClr val="FF0000"/>
                </a:solidFill>
              </a:rPr>
              <a:t>Ok (10002)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95816" y="226525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57" name="TextBox 56"/>
          <p:cNvSpPr txBox="1"/>
          <p:nvPr/>
        </p:nvSpPr>
        <p:spPr>
          <a:xfrm>
            <a:off x="2882303" y="226142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58" name="TextBox 57"/>
          <p:cNvSpPr txBox="1"/>
          <p:nvPr/>
        </p:nvSpPr>
        <p:spPr>
          <a:xfrm>
            <a:off x="3421978" y="226119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4016784" y="2265679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  <p:sp>
        <p:nvSpPr>
          <p:cNvPr id="55" name="직사각형 54"/>
          <p:cNvSpPr/>
          <p:nvPr/>
        </p:nvSpPr>
        <p:spPr>
          <a:xfrm>
            <a:off x="5123923" y="1228245"/>
            <a:ext cx="506033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파일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개수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48794" y="1239657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61" name="직사각형 60"/>
          <p:cNvSpPr/>
          <p:nvPr/>
        </p:nvSpPr>
        <p:spPr>
          <a:xfrm>
            <a:off x="5712409" y="1231438"/>
            <a:ext cx="48533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tx1"/>
                </a:solidFill>
              </a:rPr>
              <a:t>sta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53906" y="1242850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63" name="TextBox 62"/>
          <p:cNvSpPr txBox="1"/>
          <p:nvPr/>
        </p:nvSpPr>
        <p:spPr>
          <a:xfrm>
            <a:off x="5227235" y="152842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[5]</a:t>
            </a:r>
            <a:endParaRPr lang="ko-KR" alt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5802002" y="153967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[6]</a:t>
            </a:r>
            <a:endParaRPr lang="ko-KR" altLang="en-US" sz="1000"/>
          </a:p>
        </p:txBody>
      </p:sp>
      <p:sp>
        <p:nvSpPr>
          <p:cNvPr id="65" name="직사각형 64"/>
          <p:cNvSpPr/>
          <p:nvPr/>
        </p:nvSpPr>
        <p:spPr>
          <a:xfrm>
            <a:off x="2277703" y="2554247"/>
            <a:ext cx="387737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FT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53093" y="2563628"/>
            <a:ext cx="4978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ID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53170" y="2554246"/>
            <a:ext cx="47304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IP Addr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928315" y="2554246"/>
            <a:ext cx="50867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시작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시각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89762" y="256565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70" name="TextBox 69"/>
          <p:cNvSpPr txBox="1"/>
          <p:nvPr/>
        </p:nvSpPr>
        <p:spPr>
          <a:xfrm>
            <a:off x="3178041" y="255424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71" name="TextBox 70"/>
          <p:cNvSpPr txBox="1"/>
          <p:nvPr/>
        </p:nvSpPr>
        <p:spPr>
          <a:xfrm>
            <a:off x="3769811" y="256565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72" name="TextBox 71"/>
          <p:cNvSpPr txBox="1"/>
          <p:nvPr/>
        </p:nvSpPr>
        <p:spPr>
          <a:xfrm>
            <a:off x="118369" y="2534880"/>
            <a:ext cx="21451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3) </a:t>
            </a:r>
            <a:r>
              <a:rPr lang="ko-KR" altLang="en-US" sz="1100" b="1" smtClean="0"/>
              <a:t>전송 완료 알림 메시지</a:t>
            </a:r>
            <a:r>
              <a:rPr lang="en-US" altLang="ko-KR" sz="1100" b="1" smtClean="0"/>
              <a:t>(10001)</a:t>
            </a:r>
            <a:endParaRPr lang="ko-KR" altLang="en-US" sz="1100" b="1"/>
          </a:p>
        </p:txBody>
      </p:sp>
      <p:sp>
        <p:nvSpPr>
          <p:cNvPr id="73" name="직사각형 72"/>
          <p:cNvSpPr/>
          <p:nvPr/>
        </p:nvSpPr>
        <p:spPr>
          <a:xfrm>
            <a:off x="4515263" y="2557345"/>
            <a:ext cx="488090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종료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시각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56760" y="2577070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75" name="TextBox 74"/>
          <p:cNvSpPr txBox="1"/>
          <p:nvPr/>
        </p:nvSpPr>
        <p:spPr>
          <a:xfrm>
            <a:off x="2295818" y="285696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2890615" y="2853137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77" name="TextBox 76"/>
          <p:cNvSpPr txBox="1"/>
          <p:nvPr/>
        </p:nvSpPr>
        <p:spPr>
          <a:xfrm>
            <a:off x="3421978" y="2852907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78" name="TextBox 77"/>
          <p:cNvSpPr txBox="1"/>
          <p:nvPr/>
        </p:nvSpPr>
        <p:spPr>
          <a:xfrm>
            <a:off x="4016783" y="285739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  <p:sp>
        <p:nvSpPr>
          <p:cNvPr id="79" name="TextBox 78"/>
          <p:cNvSpPr txBox="1"/>
          <p:nvPr/>
        </p:nvSpPr>
        <p:spPr>
          <a:xfrm>
            <a:off x="4616500" y="286033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[4]</a:t>
            </a:r>
            <a:endParaRPr lang="ko-KR" altLang="en-US" sz="1000"/>
          </a:p>
        </p:txBody>
      </p:sp>
      <p:sp>
        <p:nvSpPr>
          <p:cNvPr id="80" name="직사각형 79"/>
          <p:cNvSpPr/>
          <p:nvPr/>
        </p:nvSpPr>
        <p:spPr>
          <a:xfrm>
            <a:off x="5098970" y="2563628"/>
            <a:ext cx="512392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총 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개수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32013" y="257590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82" name="직사각형 81"/>
          <p:cNvSpPr/>
          <p:nvPr/>
        </p:nvSpPr>
        <p:spPr>
          <a:xfrm>
            <a:off x="5679002" y="2567689"/>
            <a:ext cx="48533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파일명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37124" y="2579101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84" name="TextBox 83"/>
          <p:cNvSpPr txBox="1"/>
          <p:nvPr/>
        </p:nvSpPr>
        <p:spPr>
          <a:xfrm>
            <a:off x="5185515" y="2864676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[5]</a:t>
            </a:r>
            <a:endParaRPr lang="ko-KR" altLang="en-US" sz="1000"/>
          </a:p>
        </p:txBody>
      </p:sp>
      <p:sp>
        <p:nvSpPr>
          <p:cNvPr id="85" name="TextBox 84"/>
          <p:cNvSpPr txBox="1"/>
          <p:nvPr/>
        </p:nvSpPr>
        <p:spPr>
          <a:xfrm>
            <a:off x="5768595" y="2875929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[6]</a:t>
            </a:r>
            <a:endParaRPr lang="ko-KR" altLang="en-US" sz="1000"/>
          </a:p>
        </p:txBody>
      </p:sp>
      <p:sp>
        <p:nvSpPr>
          <p:cNvPr id="86" name="직사각형 85"/>
          <p:cNvSpPr/>
          <p:nvPr/>
        </p:nvSpPr>
        <p:spPr>
          <a:xfrm>
            <a:off x="8769717" y="1783032"/>
            <a:ext cx="27391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766029" y="179337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88" name="TextBox 87"/>
          <p:cNvSpPr txBox="1"/>
          <p:nvPr/>
        </p:nvSpPr>
        <p:spPr>
          <a:xfrm>
            <a:off x="8741406" y="209067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en-US" altLang="ko-KR" sz="1000" dirty="0" smtClean="0"/>
              <a:t>16]</a:t>
            </a:r>
            <a:endParaRPr lang="ko-KR" altLang="en-US" sz="1000" dirty="0"/>
          </a:p>
        </p:txBody>
      </p:sp>
      <p:sp>
        <p:nvSpPr>
          <p:cNvPr id="89" name="직사각형 88"/>
          <p:cNvSpPr/>
          <p:nvPr/>
        </p:nvSpPr>
        <p:spPr>
          <a:xfrm>
            <a:off x="6305077" y="2578754"/>
            <a:ext cx="426570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E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105008" y="259016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91" name="TextBox 90"/>
          <p:cNvSpPr txBox="1"/>
          <p:nvPr/>
        </p:nvSpPr>
        <p:spPr>
          <a:xfrm>
            <a:off x="6378046" y="288699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[7]</a:t>
            </a:r>
            <a:endParaRPr lang="ko-KR" altLang="en-US" sz="1000"/>
          </a:p>
        </p:txBody>
      </p:sp>
      <p:sp>
        <p:nvSpPr>
          <p:cNvPr id="92" name="직사각형 91"/>
          <p:cNvSpPr/>
          <p:nvPr/>
        </p:nvSpPr>
        <p:spPr>
          <a:xfrm>
            <a:off x="2277704" y="3145764"/>
            <a:ext cx="3877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FT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53093" y="3138519"/>
            <a:ext cx="4978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ID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353170" y="3145763"/>
            <a:ext cx="473043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IP Addr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928315" y="3145763"/>
            <a:ext cx="50867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chk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89762" y="315717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98" name="TextBox 97"/>
          <p:cNvSpPr txBox="1"/>
          <p:nvPr/>
        </p:nvSpPr>
        <p:spPr>
          <a:xfrm>
            <a:off x="3178041" y="3145763"/>
            <a:ext cx="189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99" name="TextBox 98"/>
          <p:cNvSpPr txBox="1"/>
          <p:nvPr/>
        </p:nvSpPr>
        <p:spPr>
          <a:xfrm>
            <a:off x="3769811" y="315717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00" name="TextBox 99"/>
          <p:cNvSpPr txBox="1"/>
          <p:nvPr/>
        </p:nvSpPr>
        <p:spPr>
          <a:xfrm>
            <a:off x="140291" y="3171168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</a:rPr>
              <a:t>4) </a:t>
            </a:r>
            <a:r>
              <a:rPr lang="ko-KR" altLang="en-US" sz="1100" b="1" smtClean="0">
                <a:solidFill>
                  <a:srgbClr val="FF0000"/>
                </a:solidFill>
              </a:rPr>
              <a:t>수신 측 </a:t>
            </a:r>
            <a:r>
              <a:rPr lang="en-US" altLang="ko-KR" sz="1100" b="1" smtClean="0">
                <a:solidFill>
                  <a:srgbClr val="FF0000"/>
                </a:solidFill>
              </a:rPr>
              <a:t>Ok (10002)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95815" y="344848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102" name="TextBox 101"/>
          <p:cNvSpPr txBox="1"/>
          <p:nvPr/>
        </p:nvSpPr>
        <p:spPr>
          <a:xfrm>
            <a:off x="2882302" y="344465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103" name="TextBox 102"/>
          <p:cNvSpPr txBox="1"/>
          <p:nvPr/>
        </p:nvSpPr>
        <p:spPr>
          <a:xfrm>
            <a:off x="3421977" y="344442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104" name="TextBox 103"/>
          <p:cNvSpPr txBox="1"/>
          <p:nvPr/>
        </p:nvSpPr>
        <p:spPr>
          <a:xfrm>
            <a:off x="4016783" y="3440596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118246" y="3735842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223012" y="4594099"/>
            <a:ext cx="13324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 (4) 21: FTP </a:t>
            </a:r>
            <a:r>
              <a:rPr lang="ko-KR" altLang="en-US" sz="900" smtClean="0"/>
              <a:t>데이터 전송</a:t>
            </a:r>
            <a:endParaRPr lang="ko-KR" altLang="en-US" sz="900"/>
          </a:p>
        </p:txBody>
      </p:sp>
      <p:cxnSp>
        <p:nvCxnSpPr>
          <p:cNvPr id="106" name="직선 화살표 연결선 105"/>
          <p:cNvCxnSpPr/>
          <p:nvPr/>
        </p:nvCxnSpPr>
        <p:spPr>
          <a:xfrm flipV="1">
            <a:off x="1105194" y="4578571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247294" y="4976241"/>
            <a:ext cx="18245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(5) 10001 : </a:t>
            </a:r>
            <a:r>
              <a:rPr lang="ko-KR" altLang="en-US" sz="900" smtClean="0"/>
              <a:t>전송 완료 메시지 전송</a:t>
            </a:r>
            <a:endParaRPr lang="ko-KR" altLang="en-US" sz="900"/>
          </a:p>
        </p:txBody>
      </p:sp>
      <p:cxnSp>
        <p:nvCxnSpPr>
          <p:cNvPr id="108" name="직선 화살표 연결선 107"/>
          <p:cNvCxnSpPr/>
          <p:nvPr/>
        </p:nvCxnSpPr>
        <p:spPr>
          <a:xfrm flipV="1">
            <a:off x="1129476" y="4960713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4054033" y="5267518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076410" y="5019659"/>
            <a:ext cx="14542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(6) </a:t>
            </a:r>
            <a:r>
              <a:rPr lang="ko-KR" altLang="en-US" sz="900" smtClean="0"/>
              <a:t>관측 데이터 상태 저장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 smtClean="0"/>
              <a:t>             T_RCV_STS</a:t>
            </a:r>
            <a:endParaRPr lang="ko-KR" altLang="en-US" sz="900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1132162" y="5402059"/>
            <a:ext cx="2016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236929" y="5417588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(7) 10002 : </a:t>
            </a:r>
            <a:r>
              <a:rPr lang="ko-KR" altLang="en-US" sz="90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smtClean="0">
                <a:solidFill>
                  <a:srgbClr val="FF0000"/>
                </a:solidFill>
              </a:rPr>
              <a:t>ok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4072835" y="5772271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4330929" y="5772271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 flipH="1">
            <a:off x="4039577" y="6021082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269815" y="578728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(9) </a:t>
            </a:r>
            <a:r>
              <a:rPr lang="ko-KR" altLang="en-US" sz="900" smtClean="0"/>
              <a:t>주기적으로 데이터 전송</a:t>
            </a:r>
            <a:endParaRPr lang="en-US" altLang="ko-KR" sz="900" smtClean="0"/>
          </a:p>
          <a:p>
            <a:r>
              <a:rPr lang="en-US" altLang="ko-KR" sz="900"/>
              <a:t> </a:t>
            </a:r>
            <a:r>
              <a:rPr lang="en-US" altLang="ko-KR" sz="900" smtClean="0"/>
              <a:t>   (</a:t>
            </a:r>
            <a:r>
              <a:rPr lang="ko-KR" altLang="en-US" sz="900" smtClean="0"/>
              <a:t>수집 </a:t>
            </a:r>
            <a:r>
              <a:rPr lang="en-US" altLang="ko-KR" sz="900" smtClean="0"/>
              <a:t>FTP </a:t>
            </a:r>
            <a:r>
              <a:rPr lang="ko-KR" altLang="en-US" sz="900" smtClean="0"/>
              <a:t>서버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  <p:sp>
        <p:nvSpPr>
          <p:cNvPr id="119" name="직사각형 118"/>
          <p:cNvSpPr/>
          <p:nvPr/>
        </p:nvSpPr>
        <p:spPr>
          <a:xfrm>
            <a:off x="6234443" y="1796490"/>
            <a:ext cx="32594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P1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134340" y="124393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21" name="TextBox 120"/>
          <p:cNvSpPr txBox="1"/>
          <p:nvPr/>
        </p:nvSpPr>
        <p:spPr>
          <a:xfrm>
            <a:off x="6240909" y="210473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[10]</a:t>
            </a:r>
            <a:endParaRPr lang="ko-KR" altLang="en-US" sz="1000" dirty="0"/>
          </a:p>
        </p:txBody>
      </p:sp>
      <p:sp>
        <p:nvSpPr>
          <p:cNvPr id="122" name="직사각형 121"/>
          <p:cNvSpPr/>
          <p:nvPr/>
        </p:nvSpPr>
        <p:spPr>
          <a:xfrm>
            <a:off x="6662940" y="1790750"/>
            <a:ext cx="32594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P2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04437" y="1802162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24" name="TextBox 123"/>
          <p:cNvSpPr txBox="1"/>
          <p:nvPr/>
        </p:nvSpPr>
        <p:spPr>
          <a:xfrm>
            <a:off x="6669406" y="209899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[11]</a:t>
            </a:r>
            <a:endParaRPr lang="ko-KR" altLang="en-US" sz="1000" dirty="0"/>
          </a:p>
        </p:txBody>
      </p:sp>
      <p:sp>
        <p:nvSpPr>
          <p:cNvPr id="125" name="직사각형 124"/>
          <p:cNvSpPr/>
          <p:nvPr/>
        </p:nvSpPr>
        <p:spPr>
          <a:xfrm>
            <a:off x="7084123" y="1787847"/>
            <a:ext cx="32594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P3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925620" y="1799259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27" name="TextBox 126"/>
          <p:cNvSpPr txBox="1"/>
          <p:nvPr/>
        </p:nvSpPr>
        <p:spPr>
          <a:xfrm>
            <a:off x="7090589" y="209608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[12]</a:t>
            </a:r>
            <a:endParaRPr lang="ko-KR" altLang="en-US" sz="1000" dirty="0"/>
          </a:p>
        </p:txBody>
      </p:sp>
      <p:sp>
        <p:nvSpPr>
          <p:cNvPr id="128" name="직사각형 127"/>
          <p:cNvSpPr/>
          <p:nvPr/>
        </p:nvSpPr>
        <p:spPr>
          <a:xfrm>
            <a:off x="7512620" y="1782107"/>
            <a:ext cx="32594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P4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354117" y="1793519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0" name="TextBox 129"/>
          <p:cNvSpPr txBox="1"/>
          <p:nvPr/>
        </p:nvSpPr>
        <p:spPr>
          <a:xfrm>
            <a:off x="7519086" y="209034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en-US" altLang="ko-KR" sz="1000" dirty="0" smtClean="0"/>
              <a:t>13]</a:t>
            </a:r>
            <a:endParaRPr lang="ko-KR" alt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774775" y="1778727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4" name="직사각형 133"/>
          <p:cNvSpPr/>
          <p:nvPr/>
        </p:nvSpPr>
        <p:spPr>
          <a:xfrm>
            <a:off x="7909984" y="1781512"/>
            <a:ext cx="32594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P5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916450" y="208975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en-US" altLang="ko-KR" sz="1000" dirty="0" smtClean="0"/>
              <a:t>14]</a:t>
            </a:r>
            <a:endParaRPr lang="ko-KR" altLang="en-US" sz="1000" dirty="0"/>
          </a:p>
        </p:txBody>
      </p:sp>
      <p:sp>
        <p:nvSpPr>
          <p:cNvPr id="136" name="직사각형 135"/>
          <p:cNvSpPr/>
          <p:nvPr/>
        </p:nvSpPr>
        <p:spPr>
          <a:xfrm>
            <a:off x="8338481" y="1775772"/>
            <a:ext cx="32594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P6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179978" y="178718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8" name="TextBox 137"/>
          <p:cNvSpPr txBox="1"/>
          <p:nvPr/>
        </p:nvSpPr>
        <p:spPr>
          <a:xfrm>
            <a:off x="8344947" y="208401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en-US" altLang="ko-KR" sz="1000" dirty="0" smtClean="0"/>
              <a:t>15]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599821" y="1790750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1" name="직사각형 130"/>
          <p:cNvSpPr/>
          <p:nvPr/>
        </p:nvSpPr>
        <p:spPr>
          <a:xfrm>
            <a:off x="6315227" y="1238016"/>
            <a:ext cx="48533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tx1"/>
                </a:solidFill>
              </a:rPr>
              <a:t>ini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404820" y="1546256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[7]</a:t>
            </a:r>
            <a:endParaRPr lang="ko-KR" alt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737158" y="1250512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41" name="직사각형 140"/>
          <p:cNvSpPr/>
          <p:nvPr/>
        </p:nvSpPr>
        <p:spPr>
          <a:xfrm>
            <a:off x="6895047" y="1244164"/>
            <a:ext cx="48533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raw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984640" y="155240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[8]</a:t>
            </a:r>
            <a:endParaRPr lang="ko-KR" altLang="en-US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316978" y="1256660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44" name="직사각형 143"/>
          <p:cNvSpPr/>
          <p:nvPr/>
        </p:nvSpPr>
        <p:spPr>
          <a:xfrm>
            <a:off x="7488647" y="1232778"/>
            <a:ext cx="48533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tx1"/>
                </a:solidFill>
              </a:rPr>
              <a:t>rtd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578240" y="154101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[9]</a:t>
            </a:r>
            <a:endParaRPr lang="ko-KR" altLang="en-US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910578" y="124527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3612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자료 전송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 데이터 전송 데이터 포멧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900" y="5646070"/>
            <a:ext cx="8839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시작시각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yyyy_MM_dd_hh_mm_ss</a:t>
            </a:r>
            <a:r>
              <a:rPr lang="en-US" altLang="ko-KR" sz="1000" dirty="0" smtClean="0"/>
              <a:t>  =&gt; DB </a:t>
            </a:r>
            <a:r>
              <a:rPr lang="ko-KR" altLang="en-US" sz="1000" dirty="0" err="1" smtClean="0"/>
              <a:t>저장시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yyyy</a:t>
            </a:r>
            <a:r>
              <a:rPr lang="en-US" altLang="ko-KR" sz="1000" dirty="0" smtClean="0"/>
              <a:t>/MM/</a:t>
            </a:r>
            <a:r>
              <a:rPr lang="en-US" altLang="ko-KR" sz="1000" dirty="0" err="1" smtClean="0"/>
              <a:t>dd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hh:mm:ss</a:t>
            </a:r>
            <a:endParaRPr lang="en-US" altLang="ko-KR" sz="1000" dirty="0" smtClean="0"/>
          </a:p>
          <a:p>
            <a:r>
              <a:rPr lang="ko-KR" altLang="en-US" sz="1000" dirty="0" smtClean="0"/>
              <a:t>수신데이터 </a:t>
            </a:r>
            <a:r>
              <a:rPr lang="en-US" altLang="ko-KR" sz="1000" dirty="0" smtClean="0"/>
              <a:t>: XML </a:t>
            </a:r>
            <a:r>
              <a:rPr lang="ko-KR" altLang="en-US" sz="1000" dirty="0" smtClean="0"/>
              <a:t>데이터 전체를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저장하고 웹 프로그램에서 </a:t>
            </a:r>
            <a:r>
              <a:rPr lang="en-US" altLang="ko-KR" sz="1000" dirty="0" smtClean="0"/>
              <a:t>XML</a:t>
            </a:r>
            <a:r>
              <a:rPr lang="ko-KR" altLang="en-US" sz="1000" dirty="0" smtClean="0"/>
              <a:t>을 받아서 데이터를 분리해서 출력한다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P1, P2, P3, P4, P5, P6 : Parameter file 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70165" y="9358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Separator</a:t>
            </a:r>
            <a:endParaRPr lang="ko-KR" altLang="en-US" sz="1000"/>
          </a:p>
        </p:txBody>
      </p:sp>
      <p:sp>
        <p:nvSpPr>
          <p:cNvPr id="16" name="직사각형 15"/>
          <p:cNvSpPr/>
          <p:nvPr/>
        </p:nvSpPr>
        <p:spPr>
          <a:xfrm>
            <a:off x="1090912" y="1723490"/>
            <a:ext cx="879388" cy="3652073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클라이언트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01452" y="1723491"/>
            <a:ext cx="879388" cy="357818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서버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프로그램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61350" y="1749241"/>
            <a:ext cx="879388" cy="236371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웹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6672924" y="1768165"/>
            <a:ext cx="653143" cy="2344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076731" y="2333653"/>
            <a:ext cx="17732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(2) 10001: </a:t>
            </a:r>
            <a:r>
              <a:rPr lang="ko-KR" altLang="en-US" sz="900" dirty="0" smtClean="0"/>
              <a:t>관측 데이터 상태전송</a:t>
            </a:r>
            <a:endParaRPr lang="ko-KR" altLang="en-US" sz="9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895792" y="2116522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18169" y="1868663"/>
            <a:ext cx="14542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(2) </a:t>
            </a:r>
            <a:r>
              <a:rPr lang="ko-KR" altLang="en-US" sz="900" smtClean="0"/>
              <a:t>관측 데이터 상태 저장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 smtClean="0"/>
              <a:t>             T_RCV_STS</a:t>
            </a:r>
            <a:endParaRPr lang="ko-KR" altLang="en-US" sz="90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326067" y="2465025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10504" y="2182580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수집율</a:t>
            </a:r>
            <a:r>
              <a:rPr lang="en-US" altLang="ko-KR" sz="900" smtClean="0"/>
              <a:t>/</a:t>
            </a:r>
            <a:r>
              <a:rPr lang="ko-KR" altLang="en-US" sz="900" smtClean="0"/>
              <a:t>상태 등 출력</a:t>
            </a:r>
            <a:endParaRPr lang="ko-KR" altLang="en-US" sz="90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965523" y="2741881"/>
            <a:ext cx="2016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70290" y="2757410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(3) 10002 : </a:t>
            </a:r>
            <a:r>
              <a:rPr lang="ko-KR" altLang="en-US" sz="900" dirty="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dirty="0" smtClean="0">
                <a:solidFill>
                  <a:srgbClr val="FF0000"/>
                </a:solidFill>
              </a:rPr>
              <a:t>ok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965524" y="4297038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223618" y="4297038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1932266" y="4545849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62504" y="4312049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(7) </a:t>
            </a:r>
            <a:r>
              <a:rPr lang="ko-KR" altLang="en-US" sz="900" dirty="0" smtClean="0"/>
              <a:t>데이터 백업처리</a:t>
            </a:r>
            <a:endParaRPr lang="ko-KR" altLang="en-US" sz="900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965524" y="2194560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70290" y="3160767"/>
            <a:ext cx="13324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 (4) 21: FTP </a:t>
            </a:r>
            <a:r>
              <a:rPr lang="ko-KR" altLang="en-US" sz="900" smtClean="0"/>
              <a:t>데이터 전송</a:t>
            </a:r>
            <a:endParaRPr lang="ko-KR" altLang="en-US" sz="900"/>
          </a:p>
        </p:txBody>
      </p:sp>
      <p:cxnSp>
        <p:nvCxnSpPr>
          <p:cNvPr id="106" name="직선 화살표 연결선 105"/>
          <p:cNvCxnSpPr/>
          <p:nvPr/>
        </p:nvCxnSpPr>
        <p:spPr>
          <a:xfrm flipV="1">
            <a:off x="1952472" y="3145239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094572" y="3542909"/>
            <a:ext cx="18245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(5) 10001 : </a:t>
            </a:r>
            <a:r>
              <a:rPr lang="ko-KR" altLang="en-US" sz="900" smtClean="0"/>
              <a:t>전송 완료 메시지 전송</a:t>
            </a:r>
            <a:endParaRPr lang="ko-KR" altLang="en-US" sz="900"/>
          </a:p>
        </p:txBody>
      </p:sp>
      <p:cxnSp>
        <p:nvCxnSpPr>
          <p:cNvPr id="108" name="직선 화살표 연결선 107"/>
          <p:cNvCxnSpPr/>
          <p:nvPr/>
        </p:nvCxnSpPr>
        <p:spPr>
          <a:xfrm flipV="1">
            <a:off x="1976754" y="3527381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4901311" y="3278273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923688" y="3030414"/>
            <a:ext cx="14542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(6) </a:t>
            </a:r>
            <a:r>
              <a:rPr lang="ko-KR" altLang="en-US" sz="900" smtClean="0"/>
              <a:t>관측 데이터 상태 저장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 smtClean="0"/>
              <a:t>             T_RCV_STS</a:t>
            </a:r>
            <a:endParaRPr lang="ko-KR" altLang="en-US" sz="900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1979440" y="3968727"/>
            <a:ext cx="2016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084207" y="3984256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(6) 10002 : </a:t>
            </a:r>
            <a:r>
              <a:rPr lang="ko-KR" altLang="en-US" sz="900" dirty="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dirty="0" smtClean="0">
                <a:solidFill>
                  <a:srgbClr val="FF0000"/>
                </a:solidFill>
              </a:rPr>
              <a:t>ok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4920113" y="3783026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5178207" y="3783026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 flipH="1">
            <a:off x="4886855" y="4031837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117093" y="379803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(9) </a:t>
            </a:r>
            <a:r>
              <a:rPr lang="ko-KR" altLang="en-US" sz="900" smtClean="0"/>
              <a:t>주기적으로 데이터 전송</a:t>
            </a:r>
            <a:endParaRPr lang="en-US" altLang="ko-KR" sz="900" smtClean="0"/>
          </a:p>
          <a:p>
            <a:r>
              <a:rPr lang="en-US" altLang="ko-KR" sz="900"/>
              <a:t> </a:t>
            </a:r>
            <a:r>
              <a:rPr lang="en-US" altLang="ko-KR" sz="900" smtClean="0"/>
              <a:t>   (</a:t>
            </a:r>
            <a:r>
              <a:rPr lang="ko-KR" altLang="en-US" sz="900" smtClean="0"/>
              <a:t>수집 </a:t>
            </a:r>
            <a:r>
              <a:rPr lang="en-US" altLang="ko-KR" sz="900" smtClean="0"/>
              <a:t>FTP </a:t>
            </a:r>
            <a:r>
              <a:rPr lang="ko-KR" altLang="en-US" sz="900" smtClean="0"/>
              <a:t>서버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  <p:cxnSp>
        <p:nvCxnSpPr>
          <p:cNvPr id="131" name="직선 연결선 130"/>
          <p:cNvCxnSpPr/>
          <p:nvPr/>
        </p:nvCxnSpPr>
        <p:spPr>
          <a:xfrm>
            <a:off x="1997490" y="1790890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2255584" y="1790890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 flipH="1">
            <a:off x="1964232" y="2039701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202107" y="1811257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(1) </a:t>
            </a:r>
            <a:r>
              <a:rPr lang="ko-KR" altLang="en-US" sz="900" dirty="0" smtClean="0"/>
              <a:t>관측데이터 수신 체크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2414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자료 전송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 데이터 전송 데이터 포멧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0165" y="9358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Separator</a:t>
            </a:r>
            <a:endParaRPr lang="ko-KR" altLang="en-US" sz="1000"/>
          </a:p>
        </p:txBody>
      </p:sp>
      <p:sp>
        <p:nvSpPr>
          <p:cNvPr id="131" name="TextBox 130"/>
          <p:cNvSpPr txBox="1"/>
          <p:nvPr/>
        </p:nvSpPr>
        <p:spPr>
          <a:xfrm>
            <a:off x="146122" y="6170518"/>
            <a:ext cx="8839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시작시각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yyyy_MM_dd_hh_mm_ss</a:t>
            </a:r>
            <a:r>
              <a:rPr lang="en-US" altLang="ko-KR" sz="1000" dirty="0" smtClean="0"/>
              <a:t>  =&gt; DB </a:t>
            </a:r>
            <a:r>
              <a:rPr lang="ko-KR" altLang="en-US" sz="1000" dirty="0" err="1" smtClean="0"/>
              <a:t>저장시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yyyy</a:t>
            </a:r>
            <a:r>
              <a:rPr lang="en-US" altLang="ko-KR" sz="1000" dirty="0" smtClean="0"/>
              <a:t>/MM/</a:t>
            </a:r>
            <a:r>
              <a:rPr lang="en-US" altLang="ko-KR" sz="1000" dirty="0" err="1" smtClean="0"/>
              <a:t>dd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hh:mm:ss</a:t>
            </a:r>
            <a:endParaRPr lang="en-US" altLang="ko-KR" sz="1000" dirty="0" smtClean="0"/>
          </a:p>
          <a:p>
            <a:r>
              <a:rPr lang="ko-KR" altLang="en-US" sz="1000" dirty="0" smtClean="0"/>
              <a:t>수신데이터 </a:t>
            </a:r>
            <a:r>
              <a:rPr lang="en-US" altLang="ko-KR" sz="1000" dirty="0" smtClean="0"/>
              <a:t>: XML </a:t>
            </a:r>
            <a:r>
              <a:rPr lang="ko-KR" altLang="en-US" sz="1000" dirty="0" smtClean="0"/>
              <a:t>데이터 전체를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저장하고 웹 프로그램에서 </a:t>
            </a:r>
            <a:r>
              <a:rPr lang="en-US" altLang="ko-KR" sz="1000" dirty="0" smtClean="0"/>
              <a:t>XML</a:t>
            </a:r>
            <a:r>
              <a:rPr lang="ko-KR" altLang="en-US" sz="1000" dirty="0" smtClean="0"/>
              <a:t>을 받아서 데이터를 분리해서 출력한다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P1, P2, P3, P4, P5, P6 : Parameter file contents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320441" y="1723490"/>
            <a:ext cx="879388" cy="3652073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클라이언트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230981" y="1723491"/>
            <a:ext cx="879388" cy="357818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서버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프로그램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790879" y="1749241"/>
            <a:ext cx="879388" cy="236371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웹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2" name="원통 141"/>
          <p:cNvSpPr/>
          <p:nvPr/>
        </p:nvSpPr>
        <p:spPr>
          <a:xfrm>
            <a:off x="5925154" y="1661597"/>
            <a:ext cx="653143" cy="28356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1306260" y="2333653"/>
            <a:ext cx="17732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(2) 10001: </a:t>
            </a:r>
            <a:r>
              <a:rPr lang="ko-KR" altLang="en-US" sz="900" dirty="0" smtClean="0"/>
              <a:t>관측 데이터 상태전송</a:t>
            </a:r>
            <a:endParaRPr lang="ko-KR" altLang="en-US" sz="900" dirty="0"/>
          </a:p>
        </p:txBody>
      </p:sp>
      <p:cxnSp>
        <p:nvCxnSpPr>
          <p:cNvPr id="144" name="직선 화살표 연결선 143"/>
          <p:cNvCxnSpPr/>
          <p:nvPr/>
        </p:nvCxnSpPr>
        <p:spPr>
          <a:xfrm>
            <a:off x="4125321" y="2116522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147698" y="1868663"/>
            <a:ext cx="15472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(1-2) </a:t>
            </a:r>
            <a:r>
              <a:rPr lang="ko-KR" altLang="en-US" sz="900" dirty="0" smtClean="0"/>
              <a:t>관측 데이터 상태 저장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             T_RCV_STS</a:t>
            </a:r>
            <a:endParaRPr lang="ko-KR" altLang="en-US" sz="900" dirty="0"/>
          </a:p>
        </p:txBody>
      </p:sp>
      <p:cxnSp>
        <p:nvCxnSpPr>
          <p:cNvPr id="146" name="직선 화살표 연결선 145"/>
          <p:cNvCxnSpPr/>
          <p:nvPr/>
        </p:nvCxnSpPr>
        <p:spPr>
          <a:xfrm>
            <a:off x="6555596" y="2465025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6540033" y="2182580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수집율</a:t>
            </a:r>
            <a:r>
              <a:rPr lang="en-US" altLang="ko-KR" sz="900" smtClean="0"/>
              <a:t>/</a:t>
            </a:r>
            <a:r>
              <a:rPr lang="ko-KR" altLang="en-US" sz="900" smtClean="0"/>
              <a:t>상태 등 출력</a:t>
            </a:r>
            <a:endParaRPr lang="ko-KR" altLang="en-US" sz="900"/>
          </a:p>
        </p:txBody>
      </p:sp>
      <p:cxnSp>
        <p:nvCxnSpPr>
          <p:cNvPr id="148" name="직선 화살표 연결선 147"/>
          <p:cNvCxnSpPr/>
          <p:nvPr/>
        </p:nvCxnSpPr>
        <p:spPr>
          <a:xfrm flipH="1">
            <a:off x="1195052" y="2741881"/>
            <a:ext cx="2016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1299819" y="2757410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(3) 10002 : </a:t>
            </a:r>
            <a:r>
              <a:rPr lang="ko-KR" altLang="en-US" sz="900" dirty="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dirty="0" smtClean="0">
                <a:solidFill>
                  <a:srgbClr val="FF0000"/>
                </a:solidFill>
              </a:rPr>
              <a:t>ok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1195053" y="4297038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1453147" y="4297038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1161795" y="4545849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392033" y="4312049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(7) </a:t>
            </a:r>
            <a:r>
              <a:rPr lang="ko-KR" altLang="en-US" sz="900" dirty="0" smtClean="0"/>
              <a:t>데이터 백업처리</a:t>
            </a:r>
            <a:endParaRPr lang="ko-KR" altLang="en-US" sz="900" dirty="0"/>
          </a:p>
        </p:txBody>
      </p:sp>
      <p:cxnSp>
        <p:nvCxnSpPr>
          <p:cNvPr id="154" name="직선 화살표 연결선 153"/>
          <p:cNvCxnSpPr/>
          <p:nvPr/>
        </p:nvCxnSpPr>
        <p:spPr>
          <a:xfrm flipV="1">
            <a:off x="1195053" y="2194560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299819" y="3160767"/>
            <a:ext cx="13324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 (4) 21: FTP </a:t>
            </a:r>
            <a:r>
              <a:rPr lang="ko-KR" altLang="en-US" sz="900" smtClean="0"/>
              <a:t>데이터 전송</a:t>
            </a:r>
            <a:endParaRPr lang="ko-KR" altLang="en-US" sz="900"/>
          </a:p>
        </p:txBody>
      </p:sp>
      <p:cxnSp>
        <p:nvCxnSpPr>
          <p:cNvPr id="156" name="직선 화살표 연결선 155"/>
          <p:cNvCxnSpPr/>
          <p:nvPr/>
        </p:nvCxnSpPr>
        <p:spPr>
          <a:xfrm flipV="1">
            <a:off x="1182001" y="3145239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324101" y="3542909"/>
            <a:ext cx="18245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(5) 10001 : </a:t>
            </a:r>
            <a:r>
              <a:rPr lang="ko-KR" altLang="en-US" sz="900" smtClean="0"/>
              <a:t>전송 완료 메시지 전송</a:t>
            </a:r>
            <a:endParaRPr lang="ko-KR" altLang="en-US" sz="900"/>
          </a:p>
        </p:txBody>
      </p:sp>
      <p:cxnSp>
        <p:nvCxnSpPr>
          <p:cNvPr id="158" name="직선 화살표 연결선 157"/>
          <p:cNvCxnSpPr/>
          <p:nvPr/>
        </p:nvCxnSpPr>
        <p:spPr>
          <a:xfrm flipV="1">
            <a:off x="1206283" y="3527381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4130840" y="3701610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153217" y="3453751"/>
            <a:ext cx="15472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(5-1) </a:t>
            </a:r>
            <a:r>
              <a:rPr lang="ko-KR" altLang="en-US" sz="900" dirty="0" smtClean="0"/>
              <a:t>관측 데이터 상태 저장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             T_RCV_STS</a:t>
            </a:r>
            <a:endParaRPr lang="ko-KR" altLang="en-US" sz="900" dirty="0"/>
          </a:p>
        </p:txBody>
      </p:sp>
      <p:cxnSp>
        <p:nvCxnSpPr>
          <p:cNvPr id="161" name="직선 화살표 연결선 160"/>
          <p:cNvCxnSpPr/>
          <p:nvPr/>
        </p:nvCxnSpPr>
        <p:spPr>
          <a:xfrm flipH="1">
            <a:off x="1208969" y="3968727"/>
            <a:ext cx="2016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313736" y="3984256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(6) 10002 : </a:t>
            </a:r>
            <a:r>
              <a:rPr lang="ko-KR" altLang="en-US" sz="900" dirty="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dirty="0" smtClean="0">
                <a:solidFill>
                  <a:srgbClr val="FF0000"/>
                </a:solidFill>
              </a:rPr>
              <a:t>ok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>
            <a:off x="4149642" y="4282567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4407736" y="4282567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 flipH="1">
            <a:off x="4116384" y="4531378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436973" y="410338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(8) </a:t>
            </a:r>
            <a:r>
              <a:rPr lang="ko-KR" altLang="en-US" sz="900" dirty="0" smtClean="0"/>
              <a:t>주기적인 데이터 체크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endParaRPr lang="ko-KR" altLang="en-US" sz="900" dirty="0"/>
          </a:p>
        </p:txBody>
      </p:sp>
      <p:cxnSp>
        <p:nvCxnSpPr>
          <p:cNvPr id="167" name="직선 연결선 166"/>
          <p:cNvCxnSpPr/>
          <p:nvPr/>
        </p:nvCxnSpPr>
        <p:spPr>
          <a:xfrm>
            <a:off x="1227019" y="1790890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1485113" y="1790890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 flipH="1">
            <a:off x="1193761" y="2039701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431636" y="1811257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(1) </a:t>
            </a:r>
            <a:r>
              <a:rPr lang="ko-KR" altLang="en-US" sz="900" dirty="0" smtClean="0"/>
              <a:t>관측데이터 수신 체크</a:t>
            </a:r>
            <a:endParaRPr lang="ko-KR" altLang="en-US" sz="900" dirty="0"/>
          </a:p>
        </p:txBody>
      </p:sp>
      <p:sp>
        <p:nvSpPr>
          <p:cNvPr id="171" name="직사각형 170"/>
          <p:cNvSpPr/>
          <p:nvPr/>
        </p:nvSpPr>
        <p:spPr>
          <a:xfrm>
            <a:off x="5854366" y="4665339"/>
            <a:ext cx="879388" cy="661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UWA-W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FTP SERVER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4161154" y="4114629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4153848" y="4949815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4411942" y="4949815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/>
          <p:nvPr/>
        </p:nvCxnSpPr>
        <p:spPr>
          <a:xfrm flipH="1">
            <a:off x="4120590" y="5198626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4350828" y="4964826"/>
            <a:ext cx="8835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(11) </a:t>
            </a:r>
            <a:r>
              <a:rPr lang="ko-KR" altLang="en-US" sz="900" dirty="0" smtClean="0"/>
              <a:t>상태 저장</a:t>
            </a:r>
            <a:endParaRPr lang="ko-KR" altLang="en-US" sz="900" dirty="0"/>
          </a:p>
        </p:txBody>
      </p:sp>
      <p:sp>
        <p:nvSpPr>
          <p:cNvPr id="177" name="TextBox 176"/>
          <p:cNvSpPr txBox="1"/>
          <p:nvPr/>
        </p:nvSpPr>
        <p:spPr>
          <a:xfrm>
            <a:off x="4362211" y="4323509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(9) </a:t>
            </a:r>
            <a:r>
              <a:rPr lang="ko-KR" altLang="en-US" sz="900" dirty="0" smtClean="0"/>
              <a:t>전송데이터 상태 저장</a:t>
            </a:r>
            <a:endParaRPr lang="en-US" altLang="ko-KR" sz="900" dirty="0" smtClean="0"/>
          </a:p>
        </p:txBody>
      </p:sp>
      <p:cxnSp>
        <p:nvCxnSpPr>
          <p:cNvPr id="178" name="직선 화살표 연결선 177"/>
          <p:cNvCxnSpPr/>
          <p:nvPr/>
        </p:nvCxnSpPr>
        <p:spPr>
          <a:xfrm>
            <a:off x="4110369" y="4817363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362211" y="4643653"/>
            <a:ext cx="1378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(10)  </a:t>
            </a:r>
            <a:r>
              <a:rPr lang="ko-KR" altLang="en-US" sz="900" dirty="0" smtClean="0"/>
              <a:t>관측자료 전송</a:t>
            </a:r>
            <a:r>
              <a:rPr lang="en-US" altLang="ko-KR" sz="900" dirty="0" smtClean="0"/>
              <a:t>(FTP)</a:t>
            </a:r>
          </a:p>
        </p:txBody>
      </p:sp>
    </p:spTree>
    <p:extLst>
      <p:ext uri="{BB962C8B-B14F-4D97-AF65-F5344CB8AC3E}">
        <p14:creationId xmlns:p14="http://schemas.microsoft.com/office/powerpoint/2010/main" val="41611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자료 전송 클라이언트 프로그램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자료 전송 클라이언트 프로그램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8266" y="1208141"/>
            <a:ext cx="300143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입력 정보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상태 연결 정보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en-US" altLang="ko-KR" sz="900" smtClean="0"/>
              <a:t>FTP </a:t>
            </a:r>
            <a:r>
              <a:rPr lang="ko-KR" altLang="en-US" sz="900" smtClean="0"/>
              <a:t>연결 정보</a:t>
            </a:r>
            <a:endParaRPr lang="en-US" altLang="ko-KR" sz="900" smtClean="0"/>
          </a:p>
          <a:p>
            <a:endParaRPr lang="en-US" altLang="ko-KR" sz="900" smtClean="0"/>
          </a:p>
          <a:p>
            <a:r>
              <a:rPr lang="ko-KR" altLang="en-US" sz="900" smtClean="0"/>
              <a:t>동작 흐름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en-US" altLang="ko-KR" sz="900" smtClean="0"/>
              <a:t>WindLidar Client </a:t>
            </a:r>
            <a:r>
              <a:rPr lang="ko-KR" altLang="en-US" sz="900" smtClean="0"/>
              <a:t>프로그램의 상태를 주기적으로 전송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측정자료 파일을 읽어서 환경설정 파일</a:t>
            </a:r>
            <a:r>
              <a:rPr lang="en-US" altLang="ko-KR" sz="900" smtClean="0"/>
              <a:t>, </a:t>
            </a:r>
            <a:r>
              <a:rPr lang="ko-KR" altLang="en-US" sz="900" smtClean="0"/>
              <a:t>에러 메시지 파일은 읽어서 내용을 전송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측정파일은 </a:t>
            </a:r>
            <a:r>
              <a:rPr lang="en-US" altLang="ko-KR" sz="900" smtClean="0"/>
              <a:t>FTP</a:t>
            </a:r>
            <a:r>
              <a:rPr lang="ko-KR" altLang="en-US" sz="900" smtClean="0"/>
              <a:t>를 통해서 전송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읽은 데이터는 백업 디렉토리로 이동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알람 파일은 주기적으로 파일을 읽어서 데이터를 전송하고 전송된 데이터를 백업 디렉토리로 이동한다</a:t>
            </a:r>
            <a:r>
              <a:rPr lang="en-US" altLang="ko-KR" sz="90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900"/>
          </a:p>
          <a:p>
            <a:r>
              <a:rPr lang="ko-KR" altLang="en-US" sz="900"/>
              <a:t>파라미터 </a:t>
            </a:r>
            <a:r>
              <a:rPr lang="en-US" altLang="ko-KR" sz="900"/>
              <a:t>(ini)</a:t>
            </a:r>
          </a:p>
          <a:p>
            <a:r>
              <a:rPr lang="en-US" altLang="ko-KR" sz="900"/>
              <a:t>[WindLidarClient]</a:t>
            </a:r>
          </a:p>
          <a:p>
            <a:r>
              <a:rPr lang="en-US" altLang="ko-KR" sz="900"/>
              <a:t>SndLocalPort=10009</a:t>
            </a:r>
          </a:p>
          <a:p>
            <a:r>
              <a:rPr lang="en-US" altLang="ko-KR" sz="900"/>
              <a:t>FTP_IP=localhost</a:t>
            </a:r>
          </a:p>
          <a:p>
            <a:r>
              <a:rPr lang="en-US" altLang="ko-KR" sz="900"/>
              <a:t>FTP_PORT=21</a:t>
            </a:r>
          </a:p>
          <a:p>
            <a:r>
              <a:rPr lang="en-US" altLang="ko-KR" sz="900"/>
              <a:t>FTP_ID=test</a:t>
            </a:r>
          </a:p>
          <a:p>
            <a:r>
              <a:rPr lang="en-US" altLang="ko-KR" sz="900"/>
              <a:t>FTP_PASS=test123</a:t>
            </a:r>
          </a:p>
          <a:p>
            <a:r>
              <a:rPr lang="en-US" altLang="ko-KR" sz="900"/>
              <a:t>ST_IP=localhost</a:t>
            </a:r>
          </a:p>
          <a:p>
            <a:r>
              <a:rPr lang="en-US" altLang="ko-KR" sz="900" smtClean="0"/>
              <a:t>ST_PORT=10001</a:t>
            </a:r>
          </a:p>
          <a:p>
            <a:r>
              <a:rPr lang="en-US" altLang="ko-KR" sz="900" smtClean="0"/>
              <a:t>ST_RCV_PORT=10002</a:t>
            </a:r>
          </a:p>
          <a:p>
            <a:r>
              <a:rPr lang="en-US" altLang="ko-KR" sz="900" smtClean="0"/>
              <a:t>FT_RCV_PORT=10003</a:t>
            </a:r>
            <a:endParaRPr lang="en-US" altLang="ko-KR" sz="900"/>
          </a:p>
          <a:p>
            <a:r>
              <a:rPr lang="en-US" altLang="ko-KR" sz="900" smtClean="0"/>
              <a:t>ST_CODE=13211</a:t>
            </a:r>
            <a:endParaRPr lang="en-US" altLang="ko-KR" sz="900"/>
          </a:p>
          <a:p>
            <a:r>
              <a:rPr lang="en-US" altLang="ko-KR" sz="900" smtClean="0"/>
              <a:t>SLEEP_TIME=60</a:t>
            </a:r>
            <a:endParaRPr lang="en-US" altLang="ko-KR" sz="900"/>
          </a:p>
          <a:p>
            <a:r>
              <a:rPr lang="en-US" altLang="ko-KR" sz="900"/>
              <a:t>FTP_URI=ftp://</a:t>
            </a:r>
          </a:p>
          <a:p>
            <a:r>
              <a:rPr lang="en-US" altLang="ko-KR" sz="900"/>
              <a:t>SOURCE_PATH=D:\\KoreaLidar</a:t>
            </a:r>
          </a:p>
          <a:p>
            <a:r>
              <a:rPr lang="en-US" altLang="ko-KR" sz="900"/>
              <a:t>BACKUP_PATH=D:\\</a:t>
            </a:r>
            <a:r>
              <a:rPr lang="en-US" altLang="ko-KR" sz="900" smtClean="0"/>
              <a:t>KoreaLida</a:t>
            </a:r>
            <a:endParaRPr lang="en-US" altLang="ko-KR" sz="90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163781"/>
              </p:ext>
            </p:extLst>
          </p:nvPr>
        </p:nvGraphicFramePr>
        <p:xfrm>
          <a:off x="376843" y="1216139"/>
          <a:ext cx="5350626" cy="4100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11"/>
                <a:gridCol w="1321724"/>
                <a:gridCol w="2867891"/>
              </a:tblGrid>
              <a:tr h="248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파라미터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값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설명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SndLocalPort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10009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FTP_IP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Localhost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FTP_PORT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21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FTP_ID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Test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FTP_PASS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Test123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ST_IP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Localhost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상태값을 전송하기 위한 서버 </a:t>
                      </a:r>
                      <a:r>
                        <a:rPr lang="en-US" altLang="ko-KR" sz="900" smtClean="0"/>
                        <a:t>IP </a:t>
                      </a:r>
                      <a:r>
                        <a:rPr lang="ko-KR" altLang="en-US" sz="900" smtClean="0"/>
                        <a:t>주소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ST_PORT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10001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서버 수신 </a:t>
                      </a:r>
                      <a:r>
                        <a:rPr lang="en-US" altLang="ko-KR" sz="900" smtClean="0"/>
                        <a:t>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ST_RCV_PORT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10002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상태값 전송에 대한 응답 수신 </a:t>
                      </a:r>
                      <a:r>
                        <a:rPr lang="en-US" altLang="ko-KR" sz="900" smtClean="0"/>
                        <a:t>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FT_RCV_PORT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10003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관측 데이터</a:t>
                      </a:r>
                      <a:r>
                        <a:rPr lang="ko-KR" altLang="en-US" sz="900" baseline="0" smtClean="0"/>
                        <a:t> 전송에 대한 응답 수신 </a:t>
                      </a:r>
                      <a:r>
                        <a:rPr lang="en-US" altLang="ko-KR" sz="900" baseline="0" smtClean="0"/>
                        <a:t>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ST_CODE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13211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사이트 코드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SLEEP_TIME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60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Sleep time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FTP_URI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ftp://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 URI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SOURCE_PATH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D:\\KoreaLidar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BACKUP_PATH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D:\KoreaLidar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3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37846</TotalTime>
  <Words>4846</Words>
  <Application>Microsoft Office PowerPoint</Application>
  <PresentationFormat>화면 슬라이드 쇼(4:3)</PresentationFormat>
  <Paragraphs>1848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jms</dc:creator>
  <cp:lastModifiedBy>정민섭</cp:lastModifiedBy>
  <cp:revision>113</cp:revision>
  <dcterms:created xsi:type="dcterms:W3CDTF">2017-02-06T05:06:22Z</dcterms:created>
  <dcterms:modified xsi:type="dcterms:W3CDTF">2017-05-23T01:54:29Z</dcterms:modified>
</cp:coreProperties>
</file>