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2" r:id="rId5"/>
    <p:sldId id="274" r:id="rId6"/>
    <p:sldId id="275" r:id="rId7"/>
    <p:sldId id="271" r:id="rId8"/>
    <p:sldId id="273" r:id="rId9"/>
    <p:sldId id="289" r:id="rId10"/>
    <p:sldId id="287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2" r:id="rId21"/>
    <p:sldId id="303" r:id="rId22"/>
    <p:sldId id="301" r:id="rId23"/>
    <p:sldId id="304" r:id="rId24"/>
    <p:sldId id="300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59" r:id="rId37"/>
    <p:sldId id="270" r:id="rId38"/>
    <p:sldId id="28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8B34-CF99-4536-8305-CF8BA3681EB7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mailto:test@hist.co.k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t@hist.co.k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구성</a:t>
            </a:r>
            <a:endParaRPr lang="en-US" altLang="ko-KR" sz="2800" b="1"/>
          </a:p>
        </p:txBody>
      </p:sp>
      <p:grpSp>
        <p:nvGrpSpPr>
          <p:cNvPr id="27" name="그룹 26"/>
          <p:cNvGrpSpPr/>
          <p:nvPr/>
        </p:nvGrpSpPr>
        <p:grpSpPr>
          <a:xfrm>
            <a:off x="4441845" y="3406689"/>
            <a:ext cx="1865429" cy="619125"/>
            <a:chOff x="1747841" y="4738685"/>
            <a:chExt cx="1865429" cy="619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41" y="4738685"/>
              <a:ext cx="1865429" cy="619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41973" y="484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무선망</a:t>
              </a:r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621896" y="1010075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산업용 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PC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1031" y="1525899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IIS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031" y="17289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Windows7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1031" y="1322895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Pulse Lidar Client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0556" y="1938453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Transfer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67" idx="3"/>
            <a:endCxn id="10" idx="1"/>
          </p:cNvCxnSpPr>
          <p:nvPr/>
        </p:nvCxnSpPr>
        <p:spPr>
          <a:xfrm flipV="1">
            <a:off x="1214328" y="1586125"/>
            <a:ext cx="1407568" cy="1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69265" y="1602894"/>
            <a:ext cx="1193146" cy="1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7" y="1121021"/>
            <a:ext cx="1004948" cy="7915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90799" y="942558"/>
            <a:ext cx="4429125" cy="241935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47646" y="193166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산업용 모니터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18" y="2628531"/>
            <a:ext cx="429425" cy="5503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03373" y="2881569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USB LTE Router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18" y="2717147"/>
            <a:ext cx="190500" cy="174625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2" idx="0"/>
            <a:endCxn id="10" idx="2"/>
          </p:cNvCxnSpPr>
          <p:nvPr/>
        </p:nvCxnSpPr>
        <p:spPr>
          <a:xfrm rot="5400000" flipH="1" flipV="1">
            <a:off x="2750128" y="2083078"/>
            <a:ext cx="466357" cy="62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10408" y="4230512"/>
            <a:ext cx="5614387" cy="2395592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711" y="4335594"/>
            <a:ext cx="352425" cy="3333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39" y="4668857"/>
            <a:ext cx="1190625" cy="428625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33" idx="2"/>
            <a:endCxn id="34" idx="1"/>
          </p:cNvCxnSpPr>
          <p:nvPr/>
        </p:nvCxnSpPr>
        <p:spPr>
          <a:xfrm rot="16200000" flipH="1">
            <a:off x="3576581" y="4518311"/>
            <a:ext cx="214201" cy="515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421985" y="5392900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원격운영서버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20" y="5908724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HIST Web (Tomcat)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120" y="6111728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Maria DB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1120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0645" y="6321278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>
            <a:stCxn id="34" idx="2"/>
            <a:endCxn id="37" idx="0"/>
          </p:cNvCxnSpPr>
          <p:nvPr/>
        </p:nvCxnSpPr>
        <p:spPr>
          <a:xfrm rot="5400000">
            <a:off x="4168502" y="5024650"/>
            <a:ext cx="295418" cy="441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92638" y="5392901"/>
            <a:ext cx="1347369" cy="586434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자료 수집 서버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(UWA-W)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1773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9" name="AutoShape 68"/>
          <p:cNvSpPr>
            <a:spLocks noChangeArrowheads="1"/>
          </p:cNvSpPr>
          <p:nvPr/>
        </p:nvSpPr>
        <p:spPr bwMode="gray">
          <a:xfrm>
            <a:off x="7629444" y="5705719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스</a:t>
            </a:r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토리지</a:t>
            </a:r>
            <a:endParaRPr lang="en-US" altLang="ko-KR" sz="1000"/>
          </a:p>
        </p:txBody>
      </p:sp>
      <p:cxnSp>
        <p:nvCxnSpPr>
          <p:cNvPr id="51" name="꺾인 연결선 50"/>
          <p:cNvCxnSpPr>
            <a:stCxn id="44" idx="2"/>
            <a:endCxn id="49" idx="3"/>
          </p:cNvCxnSpPr>
          <p:nvPr/>
        </p:nvCxnSpPr>
        <p:spPr>
          <a:xfrm rot="16200000" flipH="1">
            <a:off x="6988628" y="5257029"/>
            <a:ext cx="294723" cy="1739333"/>
          </a:xfrm>
          <a:prstGeom prst="bentConnector3">
            <a:avLst>
              <a:gd name="adj1" fmla="val 177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44" idx="0"/>
          </p:cNvCxnSpPr>
          <p:nvPr/>
        </p:nvCxnSpPr>
        <p:spPr>
          <a:xfrm>
            <a:off x="5132064" y="4883170"/>
            <a:ext cx="1134259" cy="509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4933218" y="5606221"/>
            <a:ext cx="397691" cy="83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871226" y="6402443"/>
            <a:ext cx="2034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관측수별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일별로 데이터 전송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1026448" y="5223132"/>
            <a:ext cx="1695450" cy="105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1026448" y="5172332"/>
            <a:ext cx="1695450" cy="220568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ko-KR" altLang="en-US" sz="1200" b="1" smtClean="0">
                <a:solidFill>
                  <a:schemeClr val="bg1"/>
                </a:solidFill>
              </a:rPr>
              <a:t>운영자 확인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2728248" y="5804157"/>
            <a:ext cx="203200" cy="417513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96" y="404"/>
              </a:cxn>
              <a:cxn ang="0">
                <a:pos x="62" y="471"/>
              </a:cxn>
              <a:cxn ang="0">
                <a:pos x="210" y="409"/>
              </a:cxn>
              <a:cxn ang="0">
                <a:pos x="228" y="197"/>
              </a:cxn>
              <a:cxn ang="0">
                <a:pos x="189" y="276"/>
              </a:cxn>
              <a:cxn ang="0">
                <a:pos x="0" y="0"/>
              </a:cxn>
            </a:cxnLst>
            <a:rect l="0" t="0" r="r" b="b"/>
            <a:pathLst>
              <a:path w="229" h="472">
                <a:moveTo>
                  <a:pt x="0" y="276"/>
                </a:moveTo>
                <a:lnTo>
                  <a:pt x="96" y="404"/>
                </a:lnTo>
                <a:lnTo>
                  <a:pt x="62" y="471"/>
                </a:lnTo>
                <a:lnTo>
                  <a:pt x="210" y="409"/>
                </a:lnTo>
                <a:lnTo>
                  <a:pt x="228" y="197"/>
                </a:lnTo>
                <a:lnTo>
                  <a:pt x="189" y="27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8287" y="552775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mtClean="0"/>
              <a:t>웹 접속을 통한 수집율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최종 데이터 수신시각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일별</a:t>
            </a:r>
            <a:r>
              <a:rPr lang="en-US" altLang="ko-KR" sz="900" smtClean="0"/>
              <a:t>/</a:t>
            </a:r>
            <a:r>
              <a:rPr lang="ko-KR" altLang="en-US" sz="900" smtClean="0"/>
              <a:t>월별 수신율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각 관측소별 확인</a:t>
            </a:r>
            <a:endParaRPr lang="ko-KR" altLang="en-US" sz="900"/>
          </a:p>
        </p:txBody>
      </p:sp>
      <p:cxnSp>
        <p:nvCxnSpPr>
          <p:cNvPr id="61" name="구부러진 연결선 60"/>
          <p:cNvCxnSpPr>
            <a:endCxn id="7" idx="1"/>
          </p:cNvCxnSpPr>
          <p:nvPr/>
        </p:nvCxnSpPr>
        <p:spPr>
          <a:xfrm>
            <a:off x="2829848" y="3148938"/>
            <a:ext cx="1611997" cy="567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 flipH="1">
            <a:off x="3421984" y="3966475"/>
            <a:ext cx="1997739" cy="489062"/>
          </a:xfrm>
          <a:custGeom>
            <a:avLst/>
            <a:gdLst>
              <a:gd name="connsiteX0" fmla="*/ 10978 w 1044364"/>
              <a:gd name="connsiteY0" fmla="*/ 0 h 933450"/>
              <a:gd name="connsiteX1" fmla="*/ 74478 w 1044364"/>
              <a:gd name="connsiteY1" fmla="*/ 209550 h 933450"/>
              <a:gd name="connsiteX2" fmla="*/ 569778 w 1044364"/>
              <a:gd name="connsiteY2" fmla="*/ 450850 h 933450"/>
              <a:gd name="connsiteX3" fmla="*/ 988878 w 1044364"/>
              <a:gd name="connsiteY3" fmla="*/ 717550 h 933450"/>
              <a:gd name="connsiteX4" fmla="*/ 1039678 w 1044364"/>
              <a:gd name="connsiteY4" fmla="*/ 933450 h 933450"/>
              <a:gd name="connsiteX5" fmla="*/ 1039678 w 1044364"/>
              <a:gd name="connsiteY5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364" h="933450">
                <a:moveTo>
                  <a:pt x="10978" y="0"/>
                </a:moveTo>
                <a:cubicBezTo>
                  <a:pt x="-3839" y="67204"/>
                  <a:pt x="-18655" y="134408"/>
                  <a:pt x="74478" y="209550"/>
                </a:cubicBezTo>
                <a:cubicBezTo>
                  <a:pt x="167611" y="284692"/>
                  <a:pt x="417378" y="366183"/>
                  <a:pt x="569778" y="450850"/>
                </a:cubicBezTo>
                <a:cubicBezTo>
                  <a:pt x="722178" y="535517"/>
                  <a:pt x="910561" y="637117"/>
                  <a:pt x="988878" y="717550"/>
                </a:cubicBezTo>
                <a:cubicBezTo>
                  <a:pt x="1067195" y="797983"/>
                  <a:pt x="1039678" y="933450"/>
                  <a:pt x="1039678" y="933450"/>
                </a:cubicBezTo>
                <a:lnTo>
                  <a:pt x="1039678" y="9334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" y="1095455"/>
            <a:ext cx="805726" cy="10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42135"/>
              </p:ext>
            </p:extLst>
          </p:nvPr>
        </p:nvGraphicFramePr>
        <p:xfrm>
          <a:off x="333375" y="1892456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108602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관측자료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9859"/>
              </p:ext>
            </p:extLst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7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1138"/>
              </p:ext>
            </p:extLst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4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1184"/>
              </p:ext>
            </p:extLst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계정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6132"/>
              </p:ext>
            </p:extLst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1949" y="1599408"/>
            <a:ext cx="8687483" cy="470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80479" y="1913070"/>
            <a:ext cx="1751989" cy="26411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79463" y="1907493"/>
            <a:ext cx="3245040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52500" y="1914738"/>
            <a:ext cx="2571078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기능구성도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113128" y="693853"/>
            <a:ext cx="2732626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78759" y="328833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40040" y="358091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0040" y="387350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0040" y="447300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0040" y="477989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1196221" y="24625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52" idx="2"/>
            <a:endCxn id="99" idx="2"/>
          </p:cNvCxnSpPr>
          <p:nvPr/>
        </p:nvCxnSpPr>
        <p:spPr>
          <a:xfrm rot="16200000" flipH="1">
            <a:off x="849656" y="2400147"/>
            <a:ext cx="118013" cy="57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490636" y="3112678"/>
            <a:ext cx="631201" cy="46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106176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1437978" y="4554170"/>
            <a:ext cx="602062" cy="72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5208079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69361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69361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9361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9361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183263" y="222708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77439" y="3018245"/>
            <a:ext cx="1269503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98954" y="3351569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1" idx="2"/>
          </p:cNvCxnSpPr>
          <p:nvPr/>
        </p:nvCxnSpPr>
        <p:spPr>
          <a:xfrm flipV="1">
            <a:off x="3264846" y="3513900"/>
            <a:ext cx="1246511" cy="44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3898953" y="2795421"/>
            <a:ext cx="660521" cy="637314"/>
          </a:xfrm>
          <a:prstGeom prst="bentConnector4">
            <a:avLst>
              <a:gd name="adj1" fmla="val -23073"/>
              <a:gd name="adj2" fmla="val 75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48031" y="417325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3282362" y="3672409"/>
            <a:ext cx="1996524" cy="58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40040" y="507250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472442" y="3034740"/>
            <a:ext cx="1003911" cy="115488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en-US" altLang="ko-KR" sz="9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6494167" y="3612180"/>
            <a:ext cx="978275" cy="352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3264846" y="4308464"/>
            <a:ext cx="2004515" cy="55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5505551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6257974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427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814190" y="5153670"/>
            <a:ext cx="225851" cy="40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86301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208077" y="499015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64894" y="552528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264894" y="528554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950" y="1338349"/>
            <a:ext cx="8687483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Wind Lidar System </a:t>
            </a:r>
            <a:r>
              <a:rPr lang="ko-KR" altLang="en-US" sz="1400" b="1" smtClean="0"/>
              <a:t>자료 전송 프로그램 기능 구성도</a:t>
            </a:r>
            <a:endParaRPr lang="ko-KR" altLang="en-US" sz="1400" b="1"/>
          </a:p>
        </p:txBody>
      </p:sp>
      <p:sp>
        <p:nvSpPr>
          <p:cNvPr id="46" name="TextBox 45"/>
          <p:cNvSpPr txBox="1"/>
          <p:nvPr/>
        </p:nvSpPr>
        <p:spPr>
          <a:xfrm>
            <a:off x="7135454" y="1928756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수집서버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5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" y="1907493"/>
            <a:ext cx="572576" cy="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6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34),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1765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8" y="607112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60),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en-US" altLang="ko-KR" sz="1000" smtClean="0"/>
              <a:t>Process Status : ON, OFF </a:t>
            </a:r>
            <a:r>
              <a:rPr lang="ko-KR" altLang="en-US" sz="1000" smtClean="0"/>
              <a:t>이미지</a:t>
            </a:r>
            <a:endParaRPr lang="en-US" altLang="ko-KR" sz="1000" smtClean="0"/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3832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3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725" y="1228725"/>
            <a:ext cx="8343900" cy="501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95505"/>
            <a:ext cx="2438369" cy="4060105"/>
          </a:xfrm>
          <a:prstGeom prst="rect">
            <a:avLst/>
          </a:prstGeom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252384" y="2701092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686175" y="350604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메인화면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로그인 화면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06164" y="37719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275" y="42031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83450" y="3760528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83449" y="4230580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87702" y="3756055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488815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49" y="6269817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접속은 사용자로 로그인 한 후에 권한이 관리자일 경우 상단 메뉴에서 관리자로 접속이 가능</a:t>
            </a:r>
            <a:endParaRPr lang="en-US" altLang="ko-KR" sz="8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 사용자의 경우 상단 메뉴에 관리자 접속 화면이 나오지 않음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419225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사용자 모드 </a:t>
            </a:r>
            <a:r>
              <a:rPr lang="en-US" altLang="ko-KR" sz="2800" b="1" smtClean="0"/>
              <a:t>- UI </a:t>
            </a:r>
            <a:r>
              <a:rPr lang="ko-KR" altLang="en-US" sz="2800" b="1" smtClean="0"/>
              <a:t>구성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781255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4255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농업기술원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713009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718062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980482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3232684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987360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987359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96645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3233363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3233364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321872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480897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798741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70" name="TextBox 69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790934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78921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2012453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2012454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2245879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473962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22564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22469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495685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486160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630255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64718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543792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560719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90223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90223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411996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411996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35148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351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57457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5745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80038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80038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503186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50318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525767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525767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80577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8057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602350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602350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625502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625502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47810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47810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426479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788509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432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인천테크노 파크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720263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725316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987736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3239938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994614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994613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973706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3240617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3240618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32259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488151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805995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798188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796470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2019707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2019708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2253133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481216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2263693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2254168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5029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4934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637509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654435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551046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56797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9094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9094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412722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412722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35874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358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5818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5818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80763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80763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503911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503911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526492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52649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8130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8130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603075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60307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626227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626227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4853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4853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416362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778392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422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에이스 트윈타워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710146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715199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977619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3229821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984497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984496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96358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3230500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3230501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3215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478034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795878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788071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786353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2009590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2009591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2243016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471099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2253576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224405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492822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483297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627392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64431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540929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55785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89937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89937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411710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411710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3486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348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57170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5717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7975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7975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502900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502900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525481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525481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80290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8029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602064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602064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62521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62521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47524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47524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60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" name="TextBox 275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3375" y="6560633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300" cy="3987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767"/>
                <a:gridCol w="1847489"/>
                <a:gridCol w="2190894"/>
                <a:gridCol w="1611495"/>
                <a:gridCol w="1138569"/>
                <a:gridCol w="1117086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Connection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Status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Error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 connection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State is</a:t>
                      </a:r>
                      <a:r>
                        <a:rPr lang="en-US" altLang="ko-KR" sz="1000" baseline="0" smtClean="0"/>
                        <a:t> unknown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Ready for operation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An error occurred during scanning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Yes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8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91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상세보기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0366" y="213559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213559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247715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247715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81344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81344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316035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316035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452415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453367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316452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316452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350608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350608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84238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84238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417569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417569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452440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452440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169951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리스트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웹화면 </a:t>
            </a:r>
            <a:r>
              <a:rPr lang="en-US" altLang="ko-KR" sz="2800" b="1" smtClean="0"/>
              <a:t>- </a:t>
            </a:r>
            <a:r>
              <a:rPr lang="ko-KR" altLang="en-US" sz="2800" b="1" smtClean="0"/>
              <a:t>사이트맵</a:t>
            </a:r>
            <a:endParaRPr lang="en-US" altLang="ko-KR" sz="2800" b="1"/>
          </a:p>
        </p:txBody>
      </p:sp>
      <p:sp>
        <p:nvSpPr>
          <p:cNvPr id="99" name="직사각형 98"/>
          <p:cNvSpPr/>
          <p:nvPr/>
        </p:nvSpPr>
        <p:spPr>
          <a:xfrm>
            <a:off x="7832043" y="3565931"/>
            <a:ext cx="11119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관리자 모드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15100" y="3565931"/>
            <a:ext cx="1133474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정보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5486" y="398646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권한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511" y="39864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패스워드 수정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찾기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8692" y="3565931"/>
            <a:ext cx="107518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현재 수신 상태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1705" y="3565284"/>
            <a:ext cx="1120537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수신 통계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758" y="3986469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수신통계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2703" y="398646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현재 수신상태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8435" y="2371725"/>
            <a:ext cx="1307215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웹통계 조회 </a:t>
            </a:r>
            <a:endParaRPr lang="en-US" altLang="ko-KR" sz="10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1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꺾인 연결선 5"/>
          <p:cNvCxnSpPr>
            <a:stCxn id="20" idx="0"/>
            <a:endCxn id="24" idx="2"/>
          </p:cNvCxnSpPr>
          <p:nvPr/>
        </p:nvCxnSpPr>
        <p:spPr>
          <a:xfrm rot="5400000" flipH="1" flipV="1">
            <a:off x="5120409" y="2234297"/>
            <a:ext cx="707509" cy="1955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0"/>
            <a:endCxn id="24" idx="2"/>
          </p:cNvCxnSpPr>
          <p:nvPr/>
        </p:nvCxnSpPr>
        <p:spPr>
          <a:xfrm rot="16200000" flipV="1">
            <a:off x="7066272" y="2244194"/>
            <a:ext cx="707509" cy="1935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0"/>
            <a:endCxn id="24" idx="2"/>
          </p:cNvCxnSpPr>
          <p:nvPr/>
        </p:nvCxnSpPr>
        <p:spPr>
          <a:xfrm rot="5400000" flipH="1" flipV="1">
            <a:off x="5753577" y="2866819"/>
            <a:ext cx="706862" cy="6900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0" idx="0"/>
            <a:endCxn id="24" idx="2"/>
          </p:cNvCxnSpPr>
          <p:nvPr/>
        </p:nvCxnSpPr>
        <p:spPr>
          <a:xfrm rot="16200000" flipV="1">
            <a:off x="6413186" y="2897280"/>
            <a:ext cx="707509" cy="629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816" y="2371726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클라이언트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22360" y="2371725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서버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5717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전송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4586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관리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717" y="3976944"/>
            <a:ext cx="14366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수신체크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전송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4210" y="3976944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상태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7" name="꺾인 연결선 46"/>
          <p:cNvCxnSpPr>
            <a:stCxn id="56" idx="0"/>
            <a:endCxn id="33" idx="2"/>
          </p:cNvCxnSpPr>
          <p:nvPr/>
        </p:nvCxnSpPr>
        <p:spPr>
          <a:xfrm rot="5400000" flipH="1" flipV="1">
            <a:off x="684762" y="3020658"/>
            <a:ext cx="705567" cy="381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7" idx="0"/>
            <a:endCxn id="55" idx="2"/>
          </p:cNvCxnSpPr>
          <p:nvPr/>
        </p:nvCxnSpPr>
        <p:spPr>
          <a:xfrm rot="5400000" flipH="1" flipV="1">
            <a:off x="2536968" y="2987319"/>
            <a:ext cx="705568" cy="4477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96193" y="1125796"/>
            <a:ext cx="2765780" cy="486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윈드라이드 자료전송 프로그램</a:t>
            </a:r>
            <a:endParaRPr lang="en-US" altLang="ko-KR" sz="12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사이트맵 구성도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2" name="꺾인 연결선 61"/>
          <p:cNvCxnSpPr>
            <a:stCxn id="33" idx="0"/>
            <a:endCxn id="70" idx="2"/>
          </p:cNvCxnSpPr>
          <p:nvPr/>
        </p:nvCxnSpPr>
        <p:spPr>
          <a:xfrm rot="5400000" flipH="1" flipV="1">
            <a:off x="2423973" y="416616"/>
            <a:ext cx="759233" cy="3150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5" idx="0"/>
            <a:endCxn id="70" idx="2"/>
          </p:cNvCxnSpPr>
          <p:nvPr/>
        </p:nvCxnSpPr>
        <p:spPr>
          <a:xfrm rot="5400000" flipH="1" flipV="1">
            <a:off x="3366745" y="1359387"/>
            <a:ext cx="759232" cy="1265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0"/>
            <a:endCxn id="70" idx="2"/>
          </p:cNvCxnSpPr>
          <p:nvPr/>
        </p:nvCxnSpPr>
        <p:spPr>
          <a:xfrm rot="16200000" flipV="1">
            <a:off x="5035947" y="955629"/>
            <a:ext cx="759232" cy="2072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시간대별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6239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2186635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8375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83149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8314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8253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831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8235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3113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31076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31076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31015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31076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309969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33998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33938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3393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33876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33938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33858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686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6807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680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6746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6807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6727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9545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9485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948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9423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9485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9405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424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4235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42354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42293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42354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42275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4951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4891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4891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4829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4891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481119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7812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7752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775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7691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7752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7672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5068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50622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506221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505607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50622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50542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53359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532995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5329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53238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53299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53219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622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61692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6169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61077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6169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6089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89597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8899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8899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883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8899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8819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61637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61576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61576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615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61576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61496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5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월별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44721" y="1432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3155038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895273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94664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98437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347084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444153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98437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9573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347084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96261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449522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44952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244908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244908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4" name="TextBox 33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2108565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3146300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3632767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460346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3146300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411923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3632767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412453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46571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26110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261100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46571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러시안 협의사항</a:t>
            </a:r>
            <a:endParaRPr lang="en-US" altLang="ko-KR" sz="2800" b="1"/>
          </a:p>
        </p:txBody>
      </p:sp>
      <p:sp>
        <p:nvSpPr>
          <p:cNvPr id="47" name="직사각형 46"/>
          <p:cNvSpPr/>
          <p:nvPr/>
        </p:nvSpPr>
        <p:spPr>
          <a:xfrm>
            <a:off x="305593" y="962107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디렉토리 구성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593" y="1331274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D:\KoreaLidar\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년도별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\EOLID\</a:t>
            </a:r>
            <a:endParaRPr lang="pt-BR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560" y="19199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ALARM        : ARAM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데이터 저장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DATA          : rtd, sta, ini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파일이 저장되는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BACKUP       :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전송 완료한 파일에 대해서 백업하는 디렉토리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322" y="1636157"/>
            <a:ext cx="4419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위의 디렉토리 구성을 기본으로 하고 하위 디렉토리를 아래와 같이 구성한다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39460" y="2566698"/>
            <a:ext cx="6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smtClean="0"/>
              <a:t>HIST</a:t>
            </a:r>
            <a:r>
              <a:rPr lang="ko-KR" altLang="en-US" sz="900" smtClean="0"/>
              <a:t>가 개발한 전송 프로그램이  </a:t>
            </a:r>
            <a:r>
              <a:rPr lang="en-US" altLang="ko-KR" sz="900" smtClean="0"/>
              <a:t>DATA, ALARM </a:t>
            </a:r>
            <a:r>
              <a:rPr lang="ko-KR" altLang="en-US" sz="900" smtClean="0"/>
              <a:t>에 있는 데이터를 읽어서 전송한 후에 읽은 데이터는 </a:t>
            </a:r>
            <a:r>
              <a:rPr lang="en-US" altLang="ko-KR" sz="900" smtClean="0"/>
              <a:t>BACKUP </a:t>
            </a:r>
            <a:r>
              <a:rPr lang="ko-KR" altLang="en-US" sz="900" smtClean="0"/>
              <a:t>폴더에 이동시킴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러시아 측에서 저장 데이터에  대해서 </a:t>
            </a:r>
            <a:r>
              <a:rPr lang="en-US" altLang="ko-KR" sz="900" smtClean="0"/>
              <a:t>3</a:t>
            </a:r>
            <a:r>
              <a:rPr lang="ko-KR" altLang="en-US" sz="900" smtClean="0"/>
              <a:t>개월치만 저장하고 이후 데이터는 삭제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삭제는 월별 디렉토리까지 모두 삭제 </a:t>
            </a:r>
            <a:r>
              <a:rPr lang="en-US" altLang="ko-KR" sz="900" smtClean="0"/>
              <a:t>(</a:t>
            </a:r>
            <a:r>
              <a:rPr lang="ko-KR" altLang="en-US" sz="900" smtClean="0"/>
              <a:t>년도에 데이터가 없으면 년도도 삭제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51" name="직사각형 50"/>
          <p:cNvSpPr/>
          <p:nvPr/>
        </p:nvSpPr>
        <p:spPr>
          <a:xfrm>
            <a:off x="305593" y="3283932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시간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194" y="3636721"/>
            <a:ext cx="3836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smtClean="0"/>
              <a:t>Parameter</a:t>
            </a:r>
          </a:p>
          <a:p>
            <a:r>
              <a:rPr lang="en-US" altLang="ko-KR" sz="1000" smtClean="0"/>
              <a:t>      -  scanning cycle : 10 degree per 1 second,  (360 degree per 36 sec)</a:t>
            </a:r>
          </a:p>
          <a:p>
            <a:r>
              <a:rPr lang="en-US" altLang="ko-KR" sz="1000" smtClean="0"/>
              <a:t>      -  Sector size : 360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539460" y="4178001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smtClean="0"/>
              <a:t>파일 생성 기준</a:t>
            </a:r>
            <a:endParaRPr lang="en-US" altLang="ko-KR" sz="900" smtClean="0"/>
          </a:p>
          <a:p>
            <a:r>
              <a:rPr lang="en-US" altLang="ko-KR" sz="900" smtClean="0"/>
              <a:t>    - STA </a:t>
            </a:r>
            <a:r>
              <a:rPr lang="ko-KR" altLang="en-US" sz="900" smtClean="0"/>
              <a:t>생성 기준에 따라서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 </a:t>
            </a:r>
            <a:r>
              <a:rPr lang="en-US" altLang="ko-KR" sz="900" smtClean="0"/>
              <a:t>1</a:t>
            </a:r>
            <a:r>
              <a:rPr lang="ko-KR" altLang="en-US" sz="900" smtClean="0"/>
              <a:t>개의 파일로 생성 </a:t>
            </a:r>
            <a:r>
              <a:rPr lang="en-US" altLang="ko-KR" sz="900" smtClean="0"/>
              <a:t>(1</a:t>
            </a:r>
            <a:r>
              <a:rPr lang="ko-KR" altLang="en-US" sz="900"/>
              <a:t> </a:t>
            </a:r>
            <a:r>
              <a:rPr lang="en-US" altLang="ko-KR" sz="900" smtClean="0"/>
              <a:t>file per 36 sec)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- STA</a:t>
            </a:r>
            <a:r>
              <a:rPr lang="ko-KR" altLang="en-US" sz="900" smtClean="0"/>
              <a:t>가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 생성되었다면 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경우도  하나의 생성 파일에 </a:t>
            </a:r>
            <a:r>
              <a:rPr lang="en-US" altLang="ko-KR" sz="900" smtClean="0"/>
              <a:t>append</a:t>
            </a:r>
            <a:r>
              <a:rPr lang="ko-KR" altLang="en-US" sz="900" smtClean="0"/>
              <a:t>해서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개만 생성</a:t>
            </a:r>
            <a:endParaRPr lang="en-US" altLang="ko-KR" sz="90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900"/>
          </a:p>
        </p:txBody>
      </p:sp>
      <p:sp>
        <p:nvSpPr>
          <p:cNvPr id="55" name="직사각형 54"/>
          <p:cNvSpPr/>
          <p:nvPr/>
        </p:nvSpPr>
        <p:spPr>
          <a:xfrm>
            <a:off x="305593" y="4845038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파일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398" y="5139638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rtd, sta </a:t>
            </a:r>
            <a:r>
              <a:rPr lang="ko-KR" altLang="en-US" sz="1000" smtClean="0"/>
              <a:t>파일 형식이 바이너리 파일인데 파일 형식을 텍스트 파일 형식으로 변경 요청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고객사에서 바이너리 변환 툴로 읽어서 관측 데이터 보기가 번거로움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0" y="2044931"/>
            <a:ext cx="2560322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2587" y="2044931"/>
            <a:ext cx="2619265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2099" y="2674908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ARTS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2099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스위치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0451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225" y="455346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광주 공항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공군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784" y="4553468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목포비행장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해군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63354" y="3688526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954" y="2704840"/>
            <a:ext cx="1027037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항적전시기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순서도: 저장 데이터 12"/>
          <p:cNvSpPr/>
          <p:nvPr/>
        </p:nvSpPr>
        <p:spPr>
          <a:xfrm rot="16200000">
            <a:off x="1220378" y="1081612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저장 데이터 13"/>
          <p:cNvSpPr/>
          <p:nvPr/>
        </p:nvSpPr>
        <p:spPr>
          <a:xfrm rot="16200000">
            <a:off x="3794270" y="1078456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27485" y="14657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광주레이더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701377" y="14656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무안레이더</a:t>
            </a:r>
            <a:endParaRPr lang="ko-KR" altLang="en-US" sz="1000"/>
          </a:p>
        </p:txBody>
      </p:sp>
      <p:cxnSp>
        <p:nvCxnSpPr>
          <p:cNvPr id="18" name="꺾인 연결선 17"/>
          <p:cNvCxnSpPr>
            <a:stCxn id="13" idx="1"/>
            <a:endCxn id="6" idx="0"/>
          </p:cNvCxnSpPr>
          <p:nvPr/>
        </p:nvCxnSpPr>
        <p:spPr>
          <a:xfrm rot="16200000" flipH="1">
            <a:off x="1238380" y="2183271"/>
            <a:ext cx="793677" cy="189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7" idx="0"/>
          </p:cNvCxnSpPr>
          <p:nvPr/>
        </p:nvCxnSpPr>
        <p:spPr>
          <a:xfrm rot="5400000">
            <a:off x="1533932" y="3346608"/>
            <a:ext cx="39216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8" idx="1"/>
          </p:cNvCxnSpPr>
          <p:nvPr/>
        </p:nvCxnSpPr>
        <p:spPr>
          <a:xfrm>
            <a:off x="2177933" y="3780501"/>
            <a:ext cx="272518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1" idx="1"/>
          </p:cNvCxnSpPr>
          <p:nvPr/>
        </p:nvCxnSpPr>
        <p:spPr>
          <a:xfrm>
            <a:off x="3346285" y="3780501"/>
            <a:ext cx="1717069" cy="1458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1"/>
            <a:endCxn id="12" idx="1"/>
          </p:cNvCxnSpPr>
          <p:nvPr/>
        </p:nvCxnSpPr>
        <p:spPr>
          <a:xfrm rot="16200000" flipH="1">
            <a:off x="4466571" y="1525816"/>
            <a:ext cx="1421125" cy="21256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2"/>
            <a:endCxn id="12" idx="2"/>
          </p:cNvCxnSpPr>
          <p:nvPr/>
        </p:nvCxnSpPr>
        <p:spPr>
          <a:xfrm rot="5400000" flipH="1" flipV="1">
            <a:off x="5997081" y="3407750"/>
            <a:ext cx="270582" cy="1242202"/>
          </a:xfrm>
          <a:prstGeom prst="bentConnector3">
            <a:avLst>
              <a:gd name="adj1" fmla="val -844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78056" y="3028618"/>
            <a:ext cx="881131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모뎀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알람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46" y="5007495"/>
            <a:ext cx="5825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수신시각 </a:t>
            </a:r>
            <a:r>
              <a:rPr lang="en-US" altLang="ko-KR" sz="1000" smtClean="0"/>
              <a:t>: yyyy_MM_dd_hh_mm_ss  =&gt; DB </a:t>
            </a:r>
            <a:r>
              <a:rPr lang="ko-KR" altLang="en-US" sz="1000" smtClean="0"/>
              <a:t>저장시 </a:t>
            </a:r>
            <a:r>
              <a:rPr lang="en-US" altLang="ko-KR" sz="1000" smtClean="0"/>
              <a:t>: yyyy/MM/dd hh:mm:ss</a:t>
            </a:r>
          </a:p>
          <a:p>
            <a:r>
              <a:rPr lang="ko-KR" altLang="en-US" sz="1000" smtClean="0"/>
              <a:t>수신데이터 </a:t>
            </a:r>
            <a:r>
              <a:rPr lang="en-US" altLang="ko-KR" sz="1000" smtClean="0"/>
              <a:t>: XML </a:t>
            </a:r>
            <a:r>
              <a:rPr lang="ko-KR" altLang="en-US" sz="1000" smtClean="0"/>
              <a:t>데이터 전체를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에 저장하고 웹 프로그램에서 </a:t>
            </a:r>
            <a:r>
              <a:rPr lang="en-US" altLang="ko-KR" sz="1000" smtClean="0"/>
              <a:t>XML</a:t>
            </a:r>
            <a:r>
              <a:rPr lang="ko-KR" altLang="en-US" sz="1000" smtClean="0"/>
              <a:t>을 받아서 데이터를 분리해서 출력한다</a:t>
            </a:r>
            <a:r>
              <a:rPr lang="en-US" altLang="ko-KR" sz="100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1400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수신시각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5241333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알람정보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598177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2848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1829" y="3272320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83403" y="3588542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77565" y="3526971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9531" y="3588542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알람정보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05674" y="3819374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342" y="3577130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T_RCV_ALM_INFO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36546" y="3988103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0983" y="3705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472789" y="393099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1634" y="3926246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72789" y="4290532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30883" y="4290532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439531" y="4539343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60615" y="451706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6477233" y="1503736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수신 데이터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7166" y="151514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5721066" y="179547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6736415" y="180672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94484" y="2150533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3456" y="2143288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92428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1400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ok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0251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4192361" y="215053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5241333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35150" y="2131166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처리 완료 전송 </a:t>
            </a:r>
            <a:r>
              <a:rPr lang="en-US" altLang="ko-KR" sz="1400" b="1" smtClean="0">
                <a:solidFill>
                  <a:srgbClr val="FF0000"/>
                </a:solidFill>
              </a:rPr>
              <a:t>(10002)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3666" y="245325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3605674" y="245773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4669058" y="244919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721066" y="2453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03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Client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프로그램 상태 정보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상태정보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상태 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611615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6286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5267" y="2696946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96841" y="3013168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91003" y="2951597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2969" y="301316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상태정보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19112" y="324400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1780" y="3001756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T_CLI_STS_INFO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49984" y="341272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4421" y="3130284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출력</a:t>
            </a:r>
            <a:endParaRPr lang="ko-KR" altLang="en-US" sz="900"/>
          </a:p>
        </p:txBody>
      </p:sp>
      <p:cxnSp>
        <p:nvCxnSpPr>
          <p:cNvPr id="32" name="직선 연결선 31"/>
          <p:cNvCxnSpPr/>
          <p:nvPr/>
        </p:nvCxnSpPr>
        <p:spPr>
          <a:xfrm>
            <a:off x="3622416" y="375183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80510" y="375183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589158" y="400064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6595" y="4128512"/>
            <a:ext cx="2212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</a:t>
            </a:r>
            <a:r>
              <a:rPr lang="ko-KR" altLang="en-US" sz="900" smtClean="0"/>
              <a:t>분정도 상태정보 데이터 미전송시</a:t>
            </a:r>
            <a:endParaRPr lang="en-US" altLang="ko-KR" sz="900" smtClean="0"/>
          </a:p>
          <a:p>
            <a:r>
              <a:rPr lang="ko-KR" altLang="en-US" sz="900" smtClean="0"/>
              <a:t>데이터베이스에 상태 에러로 업데이트</a:t>
            </a:r>
            <a:endParaRPr lang="en-US" altLang="ko-KR" sz="900" smtClean="0"/>
          </a:p>
          <a:p>
            <a:r>
              <a:rPr lang="en-US" altLang="ko-KR" sz="900" smtClean="0"/>
              <a:t>(Thread time : 3 minute) =&gt; check 2 minute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11615" y="5140898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T_ST_CODE </a:t>
            </a:r>
            <a:r>
              <a:rPr lang="ko-KR" altLang="en-US" sz="900" smtClean="0"/>
              <a:t>테이블 </a:t>
            </a:r>
            <a:r>
              <a:rPr lang="en-US" altLang="ko-KR" sz="900" smtClean="0"/>
              <a:t>: </a:t>
            </a:r>
            <a:r>
              <a:rPr lang="ko-KR" altLang="en-US" sz="900" smtClean="0"/>
              <a:t>초기 코드값 세팅 필요</a:t>
            </a:r>
            <a:endParaRPr lang="en-US" altLang="ko-KR" sz="900" smtClean="0"/>
          </a:p>
          <a:p>
            <a:r>
              <a:rPr lang="en-US" altLang="ko-KR" sz="900" smtClean="0"/>
              <a:t>13211 : </a:t>
            </a:r>
            <a:r>
              <a:rPr lang="ko-KR" altLang="en-US" sz="900" smtClean="0"/>
              <a:t>일산</a:t>
            </a:r>
            <a:endParaRPr lang="en-US" altLang="ko-KR" sz="900" smtClean="0"/>
          </a:p>
          <a:p>
            <a:r>
              <a:rPr lang="en-US" altLang="ko-KR" sz="900" smtClean="0"/>
              <a:t>13210 : </a:t>
            </a:r>
            <a:r>
              <a:rPr lang="ko-KR" altLang="en-US" sz="900" smtClean="0"/>
              <a:t>송도</a:t>
            </a:r>
            <a:endParaRPr lang="en-US" altLang="ko-KR" sz="900" smtClean="0"/>
          </a:p>
          <a:p>
            <a:r>
              <a:rPr lang="en-US" altLang="ko-KR" sz="900" smtClean="0"/>
              <a:t>13206 : </a:t>
            </a:r>
            <a:r>
              <a:rPr lang="ko-KR" altLang="en-US" sz="900" smtClean="0"/>
              <a:t>구로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17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465" y="6228831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시작시각 </a:t>
            </a:r>
            <a:r>
              <a:rPr lang="en-US" altLang="ko-KR" sz="1000" smtClean="0"/>
              <a:t>: yyyy_MM_dd_hh_mm_ss  =&gt; DB </a:t>
            </a:r>
            <a:r>
              <a:rPr lang="ko-KR" altLang="en-US" sz="1000" smtClean="0"/>
              <a:t>저장시 </a:t>
            </a:r>
            <a:r>
              <a:rPr lang="en-US" altLang="ko-KR" sz="1000" smtClean="0"/>
              <a:t>: yyyy/MM/dd hh:mm:ss</a:t>
            </a:r>
          </a:p>
          <a:p>
            <a:r>
              <a:rPr lang="ko-KR" altLang="en-US" sz="1000" smtClean="0"/>
              <a:t>수신데이터 </a:t>
            </a:r>
            <a:r>
              <a:rPr lang="en-US" altLang="ko-KR" sz="1000" smtClean="0"/>
              <a:t>: XML </a:t>
            </a:r>
            <a:r>
              <a:rPr lang="ko-KR" altLang="en-US" sz="1000" smtClean="0"/>
              <a:t>데이터 전체를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에 저장하고 웹 프로그램에서 </a:t>
            </a:r>
            <a:r>
              <a:rPr lang="en-US" altLang="ko-KR" sz="1000" smtClean="0"/>
              <a:t>XML</a:t>
            </a:r>
            <a:r>
              <a:rPr lang="ko-KR" altLang="en-US" sz="1000" smtClean="0"/>
              <a:t>을 받아서 데이터를 분리해서 출력한다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P1, P2, P3, P4, P5, P6 : Parameter file contents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217996"/>
            <a:ext cx="36999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9874" y="122737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9951" y="1217995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5096" y="1217995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543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194822" y="121799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786592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198629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1) </a:t>
            </a:r>
            <a:r>
              <a:rPr lang="ko-KR" altLang="en-US" sz="1100" b="1" smtClean="0"/>
              <a:t>관측 데이터 상태 전송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287349" y="3653891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7889" y="3653891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7787" y="36796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869361" y="3698565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73168" y="3816090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(1) 10001: </a:t>
            </a:r>
            <a:r>
              <a:rPr lang="ko-KR" altLang="en-US" sz="900" smtClean="0"/>
              <a:t>관측 데이터 상태전송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92229" y="40469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14606" y="3799063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522504" y="43954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06941" y="41129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61960" y="4116368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6727" y="4131897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(3)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161961" y="5671525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20055" y="5671525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128703" y="5920336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58941" y="5686536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(8) </a:t>
            </a:r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4532044" y="1221094"/>
            <a:ext cx="488091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3541" y="12408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312597" y="152071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899083" y="151688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438759" y="15166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4033564" y="152114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624968" y="151576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94485" y="1734892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69874" y="172764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69951" y="1734891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45096" y="1734891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ok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6543" y="174630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3194822" y="173489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3786592" y="174630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57072" y="176029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2)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12596" y="203761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99083" y="203378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438758" y="203355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033564" y="203803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123923" y="1228245"/>
            <a:ext cx="50603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8794" y="123965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1" name="직사각형 60"/>
          <p:cNvSpPr/>
          <p:nvPr/>
        </p:nvSpPr>
        <p:spPr>
          <a:xfrm>
            <a:off x="5712409" y="123143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53906" y="12428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3" name="TextBox 62"/>
          <p:cNvSpPr txBox="1"/>
          <p:nvPr/>
        </p:nvSpPr>
        <p:spPr>
          <a:xfrm>
            <a:off x="5227235" y="152842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802002" y="1539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294483" y="2326605"/>
            <a:ext cx="387737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69873" y="2335986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69950" y="2326604"/>
            <a:ext cx="47304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45095" y="2326604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6542" y="233801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3194821" y="232660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1" name="TextBox 70"/>
          <p:cNvSpPr txBox="1"/>
          <p:nvPr/>
        </p:nvSpPr>
        <p:spPr>
          <a:xfrm>
            <a:off x="3786591" y="233801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35149" y="2307238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3) </a:t>
            </a:r>
            <a:r>
              <a:rPr lang="ko-KR" altLang="en-US" sz="1100" b="1" smtClean="0"/>
              <a:t>전송 완료 알림 메시지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73" name="직사각형 72"/>
          <p:cNvSpPr/>
          <p:nvPr/>
        </p:nvSpPr>
        <p:spPr>
          <a:xfrm>
            <a:off x="4532043" y="2329703"/>
            <a:ext cx="48809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73540" y="23494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312598" y="262932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2907395" y="262549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3438758" y="262526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4033563" y="262975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633280" y="263269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80" name="직사각형 79"/>
          <p:cNvSpPr/>
          <p:nvPr/>
        </p:nvSpPr>
        <p:spPr>
          <a:xfrm>
            <a:off x="5115750" y="2335986"/>
            <a:ext cx="512392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총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48793" y="234826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2" name="직사각형 81"/>
          <p:cNvSpPr/>
          <p:nvPr/>
        </p:nvSpPr>
        <p:spPr>
          <a:xfrm>
            <a:off x="5695782" y="2340047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3904" y="23514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5202295" y="263703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785375" y="264828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86" name="직사각형 85"/>
          <p:cNvSpPr/>
          <p:nvPr/>
        </p:nvSpPr>
        <p:spPr>
          <a:xfrm>
            <a:off x="8828117" y="1219064"/>
            <a:ext cx="27391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24429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8799806" y="152670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[13]</a:t>
            </a:r>
            <a:endParaRPr lang="ko-KR" altLang="en-US" sz="1000"/>
          </a:p>
        </p:txBody>
      </p:sp>
      <p:sp>
        <p:nvSpPr>
          <p:cNvPr id="89" name="직사각형 88"/>
          <p:cNvSpPr/>
          <p:nvPr/>
        </p:nvSpPr>
        <p:spPr>
          <a:xfrm>
            <a:off x="6321857" y="2351112"/>
            <a:ext cx="42657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21788" y="23625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394826" y="265935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92" name="직사각형 91"/>
          <p:cNvSpPr/>
          <p:nvPr/>
        </p:nvSpPr>
        <p:spPr>
          <a:xfrm>
            <a:off x="2294484" y="2918122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69873" y="291087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69950" y="2918121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45095" y="2918121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chk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06542" y="292953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194821" y="2918121"/>
            <a:ext cx="18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3786591" y="292953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157071" y="294352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4)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12595" y="322084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2899082" y="321701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3438757" y="321678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033563" y="321295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161961" y="3676997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66727" y="4535254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148909" y="4519726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91009" y="4917396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173191" y="4901868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097748" y="520867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20125" y="4960814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175877" y="5343214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80644" y="5358743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(7)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116550" y="5713426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374644" y="5713426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083292" y="5962237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313530" y="57284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119" name="직사각형 118"/>
          <p:cNvSpPr/>
          <p:nvPr/>
        </p:nvSpPr>
        <p:spPr>
          <a:xfrm>
            <a:off x="6292843" y="123252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P1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34340" y="124393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1" name="TextBox 120"/>
          <p:cNvSpPr txBox="1"/>
          <p:nvPr/>
        </p:nvSpPr>
        <p:spPr>
          <a:xfrm>
            <a:off x="6299309" y="154076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122" name="직사각형 121"/>
          <p:cNvSpPr/>
          <p:nvPr/>
        </p:nvSpPr>
        <p:spPr>
          <a:xfrm>
            <a:off x="6721340" y="122678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P2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62837" y="123819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4" name="TextBox 123"/>
          <p:cNvSpPr txBox="1"/>
          <p:nvPr/>
        </p:nvSpPr>
        <p:spPr>
          <a:xfrm>
            <a:off x="6727806" y="153502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[8]</a:t>
            </a:r>
            <a:endParaRPr lang="ko-KR" altLang="en-US" sz="1000"/>
          </a:p>
        </p:txBody>
      </p:sp>
      <p:sp>
        <p:nvSpPr>
          <p:cNvPr id="125" name="직사각형 124"/>
          <p:cNvSpPr/>
          <p:nvPr/>
        </p:nvSpPr>
        <p:spPr>
          <a:xfrm>
            <a:off x="7142523" y="1223879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P3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84020" y="123529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7" name="TextBox 126"/>
          <p:cNvSpPr txBox="1"/>
          <p:nvPr/>
        </p:nvSpPr>
        <p:spPr>
          <a:xfrm>
            <a:off x="7148989" y="153211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[9]</a:t>
            </a:r>
            <a:endParaRPr lang="ko-KR" altLang="en-US" sz="1000"/>
          </a:p>
        </p:txBody>
      </p:sp>
      <p:sp>
        <p:nvSpPr>
          <p:cNvPr id="128" name="직사각형 127"/>
          <p:cNvSpPr/>
          <p:nvPr/>
        </p:nvSpPr>
        <p:spPr>
          <a:xfrm>
            <a:off x="7571020" y="1218139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412517" y="122955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0" name="TextBox 129"/>
          <p:cNvSpPr txBox="1"/>
          <p:nvPr/>
        </p:nvSpPr>
        <p:spPr>
          <a:xfrm>
            <a:off x="7577486" y="15263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[10]</a:t>
            </a:r>
            <a:endParaRPr lang="ko-KR" alt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8833175" y="12147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4" name="직사각형 133"/>
          <p:cNvSpPr/>
          <p:nvPr/>
        </p:nvSpPr>
        <p:spPr>
          <a:xfrm>
            <a:off x="7968384" y="1217544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P5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74850" y="152578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[11]</a:t>
            </a:r>
            <a:endParaRPr lang="ko-KR" altLang="en-US" sz="1000"/>
          </a:p>
        </p:txBody>
      </p:sp>
      <p:sp>
        <p:nvSpPr>
          <p:cNvPr id="136" name="직사각형 135"/>
          <p:cNvSpPr/>
          <p:nvPr/>
        </p:nvSpPr>
        <p:spPr>
          <a:xfrm>
            <a:off x="8396881" y="1211804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P6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238378" y="122321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8" name="TextBox 137"/>
          <p:cNvSpPr txBox="1"/>
          <p:nvPr/>
        </p:nvSpPr>
        <p:spPr>
          <a:xfrm>
            <a:off x="8403347" y="152004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[12]</a:t>
            </a:r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8658221" y="122678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2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 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자료 전송 클라이언트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/>
              <a:t>파라미터 </a:t>
            </a:r>
            <a:r>
              <a:rPr lang="en-US" altLang="ko-KR" sz="900"/>
              <a:t>(ini)</a:t>
            </a:r>
          </a:p>
          <a:p>
            <a:r>
              <a:rPr lang="en-US" altLang="ko-KR" sz="900"/>
              <a:t>[WindLidarClient]</a:t>
            </a:r>
          </a:p>
          <a:p>
            <a:r>
              <a:rPr lang="en-US" altLang="ko-KR" sz="900"/>
              <a:t>SndLocalPort=10009</a:t>
            </a:r>
          </a:p>
          <a:p>
            <a:r>
              <a:rPr lang="en-US" altLang="ko-KR" sz="900"/>
              <a:t>FTP_IP=localhost</a:t>
            </a:r>
          </a:p>
          <a:p>
            <a:r>
              <a:rPr lang="en-US" altLang="ko-KR" sz="900"/>
              <a:t>FTP_PORT=21</a:t>
            </a:r>
          </a:p>
          <a:p>
            <a:r>
              <a:rPr lang="en-US" altLang="ko-KR" sz="900"/>
              <a:t>FTP_ID=test</a:t>
            </a:r>
          </a:p>
          <a:p>
            <a:r>
              <a:rPr lang="en-US" altLang="ko-KR" sz="900"/>
              <a:t>FTP_PASS=test123</a:t>
            </a:r>
          </a:p>
          <a:p>
            <a:r>
              <a:rPr lang="en-US" altLang="ko-KR" sz="900"/>
              <a:t>ST_IP=localhost</a:t>
            </a:r>
          </a:p>
          <a:p>
            <a:r>
              <a:rPr lang="en-US" altLang="ko-KR" sz="900" smtClean="0"/>
              <a:t>ST_PORT=10001</a:t>
            </a:r>
          </a:p>
          <a:p>
            <a:r>
              <a:rPr lang="en-US" altLang="ko-KR" sz="900" smtClean="0"/>
              <a:t>ST_RCV_PORT=10002</a:t>
            </a:r>
          </a:p>
          <a:p>
            <a:r>
              <a:rPr lang="en-US" altLang="ko-KR" sz="900" smtClean="0"/>
              <a:t>FT_RCV_PORT=10003</a:t>
            </a:r>
            <a:endParaRPr lang="en-US" altLang="ko-KR" sz="900"/>
          </a:p>
          <a:p>
            <a:r>
              <a:rPr lang="en-US" altLang="ko-KR" sz="900" smtClean="0"/>
              <a:t>ST_CODE=13211</a:t>
            </a:r>
            <a:endParaRPr lang="en-US" altLang="ko-KR" sz="900"/>
          </a:p>
          <a:p>
            <a:r>
              <a:rPr lang="en-US" altLang="ko-KR" sz="900" smtClean="0"/>
              <a:t>SLEEP_TIME=60</a:t>
            </a:r>
            <a:endParaRPr lang="en-US" altLang="ko-KR" sz="900"/>
          </a:p>
          <a:p>
            <a:r>
              <a:rPr lang="en-US" altLang="ko-KR" sz="900"/>
              <a:t>FTP_URI=ftp://</a:t>
            </a:r>
          </a:p>
          <a:p>
            <a:r>
              <a:rPr lang="en-US" altLang="ko-KR" sz="900"/>
              <a:t>SOURCE_PATH=D:\\KoreaLidar</a:t>
            </a:r>
          </a:p>
          <a:p>
            <a:r>
              <a:rPr lang="en-US" altLang="ko-KR" sz="900"/>
              <a:t>BACKUP_PATH=D:\\</a:t>
            </a:r>
            <a:r>
              <a:rPr lang="en-US" altLang="ko-KR" sz="900" smtClean="0"/>
              <a:t>KoreaLida</a:t>
            </a:r>
            <a:endParaRPr lang="en-US" altLang="ko-KR" sz="9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63781"/>
              </p:ext>
            </p:extLst>
          </p:nvPr>
        </p:nvGraphicFramePr>
        <p:xfrm>
          <a:off x="376843" y="1216139"/>
          <a:ext cx="5350626" cy="410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SndLocalPort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10009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상태값을 전송하기 위한 서버 </a:t>
                      </a:r>
                      <a:r>
                        <a:rPr lang="en-US" altLang="ko-KR" sz="900" smtClean="0"/>
                        <a:t>IP </a:t>
                      </a:r>
                      <a:r>
                        <a:rPr lang="ko-KR" altLang="en-US" sz="900" smtClean="0"/>
                        <a:t>주소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서버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 전송에 대한 응답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 데이터</a:t>
                      </a:r>
                      <a:r>
                        <a:rPr lang="ko-KR" altLang="en-US" sz="900" baseline="0" smtClean="0"/>
                        <a:t> 전송에 대한 응답 수신 </a:t>
                      </a:r>
                      <a:r>
                        <a:rPr lang="en-US" altLang="ko-KR" sz="900" baseline="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ST_CODE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13211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사이트 코드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 time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FTP_URI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ftp://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 URI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서버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 smtClean="0"/>
              <a:t>파라미터 </a:t>
            </a:r>
            <a:r>
              <a:rPr lang="en-US" altLang="ko-KR" sz="900" smtClean="0"/>
              <a:t>(ini)</a:t>
            </a:r>
          </a:p>
          <a:p>
            <a:r>
              <a:rPr lang="en-US" altLang="ko-KR" sz="900"/>
              <a:t>[WindLidarSystem]</a:t>
            </a:r>
          </a:p>
          <a:p>
            <a:r>
              <a:rPr lang="en-US" altLang="ko-KR" sz="900"/>
              <a:t>ListenPort=10001</a:t>
            </a:r>
          </a:p>
          <a:p>
            <a:r>
              <a:rPr lang="en-US" altLang="ko-KR" sz="900"/>
              <a:t>ClientPort=10002</a:t>
            </a:r>
          </a:p>
          <a:p>
            <a:r>
              <a:rPr lang="en-US" altLang="ko-KR" sz="900"/>
              <a:t>DataClientPort=10003</a:t>
            </a:r>
          </a:p>
          <a:p>
            <a:r>
              <a:rPr lang="en-US" altLang="ko-KR" sz="900"/>
              <a:t>LocalPort=10004</a:t>
            </a:r>
          </a:p>
          <a:p>
            <a:r>
              <a:rPr lang="en-US" altLang="ko-KR" sz="900"/>
              <a:t>UWA_FTP_IP=localhost</a:t>
            </a:r>
          </a:p>
          <a:p>
            <a:r>
              <a:rPr lang="en-US" altLang="ko-KR" sz="900"/>
              <a:t>UWA_FTP_PORT=21</a:t>
            </a:r>
          </a:p>
          <a:p>
            <a:r>
              <a:rPr lang="en-US" altLang="ko-KR" sz="900"/>
              <a:t>UWA_FTP_ID=server</a:t>
            </a:r>
          </a:p>
          <a:p>
            <a:r>
              <a:rPr lang="en-US" altLang="ko-KR" sz="900"/>
              <a:t>UWA_FTP_PASS=server123</a:t>
            </a:r>
          </a:p>
          <a:p>
            <a:r>
              <a:rPr lang="en-US" altLang="ko-KR" sz="900"/>
              <a:t>DB_NAME=windlidarDB</a:t>
            </a:r>
          </a:p>
          <a:p>
            <a:r>
              <a:rPr lang="en-US" altLang="ko-KR" sz="900"/>
              <a:t>DB_USER=histUser</a:t>
            </a:r>
          </a:p>
          <a:p>
            <a:r>
              <a:rPr lang="en-US" altLang="ko-KR" sz="900"/>
              <a:t>DB_PASS=hist123</a:t>
            </a:r>
          </a:p>
          <a:p>
            <a:r>
              <a:rPr lang="en-US" altLang="ko-KR" sz="900"/>
              <a:t>DB_HOST=localhost</a:t>
            </a:r>
          </a:p>
          <a:p>
            <a:r>
              <a:rPr lang="en-US" altLang="ko-KR" sz="900"/>
              <a:t>DB_PORT=3303</a:t>
            </a:r>
          </a:p>
          <a:p>
            <a:r>
              <a:rPr lang="en-US" altLang="ko-KR" sz="900"/>
              <a:t>FTP_THREAD_TIME=10</a:t>
            </a:r>
          </a:p>
          <a:p>
            <a:r>
              <a:rPr lang="en-US" altLang="ko-KR" sz="900"/>
              <a:t>STS_THREAD_TIME=180</a:t>
            </a:r>
          </a:p>
          <a:p>
            <a:r>
              <a:rPr lang="en-US" altLang="ko-KR" sz="900"/>
              <a:t>SOURCE_PATH=D:\\ftp_user</a:t>
            </a:r>
          </a:p>
          <a:p>
            <a:r>
              <a:rPr lang="en-US" altLang="ko-KR" sz="900"/>
              <a:t>BACKUP_PATH=D:\\backup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37048"/>
              </p:ext>
            </p:extLst>
          </p:nvPr>
        </p:nvGraphicFramePr>
        <p:xfrm>
          <a:off x="376843" y="1216139"/>
          <a:ext cx="5350626" cy="501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ListenPort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Listen</a:t>
                      </a:r>
                      <a:r>
                        <a:rPr lang="en-US" altLang="ko-KR" sz="900" baseline="0" smtClean="0"/>
                        <a:t> Port</a:t>
                      </a:r>
                      <a:r>
                        <a:rPr lang="ko-KR" altLang="en-US" sz="900" baseline="0" smtClean="0"/>
                        <a:t>로 클라이언트는 이 </a:t>
                      </a:r>
                      <a:r>
                        <a:rPr lang="en-US" altLang="ko-KR" sz="900" baseline="0" smtClean="0"/>
                        <a:t>Port</a:t>
                      </a:r>
                      <a:r>
                        <a:rPr lang="ko-KR" altLang="en-US" sz="900" baseline="0" smtClean="0"/>
                        <a:t>로 접속한다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10004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로컬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Localhsot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Server IP Address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Server 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User ID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User</a:t>
                      </a:r>
                      <a:r>
                        <a:rPr lang="en-US" altLang="ko-KR" sz="900" baseline="0" smtClean="0"/>
                        <a:t> Password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DB_NAME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windlidarDB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Windllidar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데이터베이스명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DB_USER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 패스워드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DB_HOST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호스트명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3303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 전송 </a:t>
                      </a:r>
                      <a:r>
                        <a:rPr lang="en-US" altLang="ko-KR" sz="900" smtClean="0"/>
                        <a:t>Thread time</a:t>
                      </a:r>
                      <a:r>
                        <a:rPr lang="ko-KR" altLang="en-US" sz="900" smtClean="0"/>
                        <a:t>으로 </a:t>
                      </a:r>
                      <a:r>
                        <a:rPr lang="en-US" altLang="ko-KR" sz="900" smtClean="0"/>
                        <a:t>10 second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STS_THREAD_TIME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클라이언트 </a:t>
                      </a:r>
                      <a:r>
                        <a:rPr lang="ko-KR" altLang="en-US" sz="900" baseline="0" smtClean="0"/>
                        <a:t> 프로그램 상태 체크 </a:t>
                      </a:r>
                      <a:r>
                        <a:rPr lang="en-US" altLang="ko-KR" sz="900" baseline="0" smtClean="0"/>
                        <a:t>Thread time(second)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DataClientPort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쪽의 수신 포트로 관측 데이터에 대한 수신 결과를 전송한다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D:\\ftp_user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서버의 </a:t>
                      </a:r>
                      <a:r>
                        <a:rPr lang="en-US" altLang="ko-KR" sz="900" smtClean="0"/>
                        <a:t>FTP Folder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D:\\backup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관측 데이터를 백업할 디렉토리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95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32074</TotalTime>
  <Words>4522</Words>
  <Application>Microsoft Office PowerPoint</Application>
  <PresentationFormat>화면 슬라이드 쇼(4:3)</PresentationFormat>
  <Paragraphs>1776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jms</cp:lastModifiedBy>
  <cp:revision>106</cp:revision>
  <dcterms:created xsi:type="dcterms:W3CDTF">2017-02-06T05:06:22Z</dcterms:created>
  <dcterms:modified xsi:type="dcterms:W3CDTF">2017-03-22T04:25:59Z</dcterms:modified>
</cp:coreProperties>
</file>