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75" d="100"/>
          <a:sy n="75" d="100"/>
        </p:scale>
        <p:origin x="68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308-CB9C-4D59-BB63-DACC103B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99200-D6D0-46D1-82B2-11C1F389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3AF2-80A7-4DF3-89F4-4446332F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7C18-8DA0-42EF-B484-D103AE5F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73ED-13D2-48AB-9E90-B6B2D5EE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19B-9142-4154-8980-A269D7A1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5C27-8157-4136-B63C-C307D83F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F339-8A48-4534-B90A-12061DF8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59D6-DE08-4D3C-8BFE-7149DE4A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DDE1-9958-4090-8E84-1420AAEC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4710D-0C76-48F0-A99C-1D58B567A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DD74-5C37-496C-9F65-39B2BA4D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568D-0E39-479B-B0C8-E0BCBF7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F061-AFF1-4010-BBEC-FA8D7B4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05FF-9685-4904-9733-88555043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50-A950-4232-9D74-5319F65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DA5-DB24-4BC4-AE77-3B0A2625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7574-ED9F-4F09-83D3-A93E9A78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800B-63BF-4B13-88ED-B7CF7A30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F63-5121-47EE-94DC-BC7B02B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87F-AFF4-4B4A-8A18-B029CEF2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C216-BD93-4133-A9E4-4358106B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AFC-2739-43A2-AA1B-BAFFAECB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2DAB-FDF0-4240-8FA6-FA734889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CDF0-948B-4EA7-93F2-E3E37250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8120-3D70-443B-B176-B7FFACFC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5F4F-3D3D-447D-B54D-AA930D2B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A1B2-A87A-4793-89A9-D41C6B08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C214-85E3-4181-918E-578CD500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80CB-D04E-49CD-991E-BCFE8606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24E9-D8F0-43A0-BFB6-9CC1B997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9D60-5A75-4898-8960-8428C74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7423-78C4-4DD1-9DBD-A1A7AB0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09B6-82DE-4148-9D73-66E8BEFB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D664E-5573-479A-AF88-7429FEAD3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336C9-28D2-40DF-9F96-47565031F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8B77-ADF1-45F9-B236-3B9979EB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95196-E84C-4162-B07D-B69C022F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FCB18-1897-4075-B55A-9952FC70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2126-762B-4693-8519-12878765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39012-9C4B-42C6-942A-71C3A021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C1BD-31AA-4CB8-8F0B-DC5D10B4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5098-A386-4DD4-A522-13A5A2B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BC009-267D-42FB-935A-84C86494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943C2-304F-4A20-BFDD-FDD6EE4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7898-C62F-4CA9-88A5-629C00C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818-159E-44A2-B4AE-893782C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81DF-2D2D-4744-9F7A-E9FF0F1B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7B569-AEB2-493C-A536-2972D739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A36D-1CC2-410A-9793-1531F420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A71-BF2E-41FD-8869-ADF2153C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2348B-555A-42F2-A769-F4927E13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EF65-54AB-4ED9-829D-8993FFBB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17A5E-B834-4BA6-945D-20ABA73DA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5077-5C28-4E7A-94AA-DFBAED0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2851-D9C8-4EB0-A02A-8736CF68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57F1-B4B2-43E2-9DE9-9DCAF520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0A47-D54D-4F2B-A060-9324DA0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5AC12-1E4E-4520-8D28-1F7B6F75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2A8E-6F97-45ED-8A3F-546EB58C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808D-57E1-4CEF-8408-24F17C7A3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76D8-0C1D-4175-ACDE-A25183D502B6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9E7C-ED49-4678-9DCD-2AD1F71F2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EE9F-5FBA-4357-971C-D94EF944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41F15-7413-4B2B-852B-7B0CCB9B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30" y="1260058"/>
            <a:ext cx="2818650" cy="242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B646F-9E38-4803-861C-729E96F5C8C1}"/>
              </a:ext>
            </a:extLst>
          </p:cNvPr>
          <p:cNvSpPr txBox="1"/>
          <p:nvPr/>
        </p:nvSpPr>
        <p:spPr>
          <a:xfrm>
            <a:off x="4204137" y="298002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0142B-C801-463A-90EA-73D54B3C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30" y="37825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A9E97-A76B-4CBC-BEE7-A616DCFDB860}"/>
              </a:ext>
            </a:extLst>
          </p:cNvPr>
          <p:cNvSpPr txBox="1"/>
          <p:nvPr/>
        </p:nvSpPr>
        <p:spPr>
          <a:xfrm>
            <a:off x="99017" y="2097669"/>
            <a:ext cx="31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Field Intensity (Uniform) and phase of the laser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C01C-5E53-4D84-9C1F-4685088D720A}"/>
              </a:ext>
            </a:extLst>
          </p:cNvPr>
          <p:cNvSpPr txBox="1"/>
          <p:nvPr/>
        </p:nvSpPr>
        <p:spPr>
          <a:xfrm>
            <a:off x="493985" y="4574392"/>
            <a:ext cx="29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pattern (left) and recovered pattern in the far field (Fourier Plane)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/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near field phase is retrieved using </a:t>
                </a:r>
                <a:r>
                  <a:rPr lang="en-US" dirty="0" err="1"/>
                  <a:t>Gerchberg</a:t>
                </a:r>
                <a:r>
                  <a:rPr lang="en-US" dirty="0"/>
                  <a:t>-Saxton Algorithm and quantized to four levels: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blipFill>
                <a:blip r:embed="rId6"/>
                <a:stretch>
                  <a:fillRect l="-1701" t="-3046" r="-132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8FBC24C-8E00-4AB9-AA18-7130F2FDF657}"/>
              </a:ext>
            </a:extLst>
          </p:cNvPr>
          <p:cNvSpPr/>
          <p:nvPr/>
        </p:nvSpPr>
        <p:spPr>
          <a:xfrm>
            <a:off x="3153103" y="1103586"/>
            <a:ext cx="2564525" cy="518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0490-819D-4C7A-97D1-81D3130D8CF7}"/>
              </a:ext>
            </a:extLst>
          </p:cNvPr>
          <p:cNvSpPr txBox="1"/>
          <p:nvPr/>
        </p:nvSpPr>
        <p:spPr>
          <a:xfrm>
            <a:off x="3027915" y="6230480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constant intensity maps for G-S iteration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BA946-6D4B-49BC-8594-D35E61362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82540"/>
            <a:ext cx="2818650" cy="242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9E1BD-BBA9-4312-96F5-3E7930051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179" y="1082069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E5F754-92CC-49FD-8A16-C96BD7BD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66" y="1231128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71C59-3DDE-419F-AE97-CD49108C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04" y="1231128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250F9-BFB1-4035-8513-53EC9BEE2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66" y="3656128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F2BCA7-DF69-48BC-931D-81F27A3A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404" y="3656128"/>
            <a:ext cx="2818650" cy="24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983A3-CE75-47E1-892F-D9CA24EDB0DF}"/>
              </a:ext>
            </a:extLst>
          </p:cNvPr>
          <p:cNvSpPr txBox="1"/>
          <p:nvPr/>
        </p:nvSpPr>
        <p:spPr>
          <a:xfrm>
            <a:off x="3684913" y="334606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</p:spTree>
    <p:extLst>
      <p:ext uri="{BB962C8B-B14F-4D97-AF65-F5344CB8AC3E}">
        <p14:creationId xmlns:p14="http://schemas.microsoft.com/office/powerpoint/2010/main" val="31732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1DE35F-9663-45E6-8919-94ADBDCB3E28}"/>
              </a:ext>
            </a:extLst>
          </p:cNvPr>
          <p:cNvGrpSpPr/>
          <p:nvPr/>
        </p:nvGrpSpPr>
        <p:grpSpPr>
          <a:xfrm>
            <a:off x="6801337" y="2844571"/>
            <a:ext cx="2709000" cy="2761843"/>
            <a:chOff x="5504898" y="1770077"/>
            <a:chExt cx="2709000" cy="27618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C33C18-4721-4EB3-B1BA-04A44C6CD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4898" y="1990520"/>
              <a:ext cx="2709000" cy="2541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85C81-0A1D-446E-A502-4CE3C919E138}"/>
                </a:ext>
              </a:extLst>
            </p:cNvPr>
            <p:cNvSpPr txBox="1"/>
            <p:nvPr/>
          </p:nvSpPr>
          <p:spPr>
            <a:xfrm>
              <a:off x="6154722" y="1770077"/>
              <a:ext cx="1409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Closed loop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DA0317-188F-4201-A377-C031E3130629}"/>
              </a:ext>
            </a:extLst>
          </p:cNvPr>
          <p:cNvGrpSpPr/>
          <p:nvPr/>
        </p:nvGrpSpPr>
        <p:grpSpPr>
          <a:xfrm>
            <a:off x="7278164" y="1148306"/>
            <a:ext cx="1507311" cy="1293689"/>
            <a:chOff x="5733521" y="1952118"/>
            <a:chExt cx="1507311" cy="129368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404744-D382-4BAE-B569-43A3B213B0FE}"/>
                </a:ext>
              </a:extLst>
            </p:cNvPr>
            <p:cNvSpPr/>
            <p:nvPr/>
          </p:nvSpPr>
          <p:spPr>
            <a:xfrm>
              <a:off x="5733521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5CB906-2CA8-4E2A-BF0E-F0F19D47EC14}"/>
                </a:ext>
              </a:extLst>
            </p:cNvPr>
            <p:cNvSpPr/>
            <p:nvPr/>
          </p:nvSpPr>
          <p:spPr>
            <a:xfrm>
              <a:off x="6186863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E27C76-0D4C-4BC3-A9A1-7A05ACEB4042}"/>
                </a:ext>
              </a:extLst>
            </p:cNvPr>
            <p:cNvSpPr/>
            <p:nvPr/>
          </p:nvSpPr>
          <p:spPr>
            <a:xfrm>
              <a:off x="6640205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D5B397-6696-4C86-AA43-F29D805E6013}"/>
                </a:ext>
              </a:extLst>
            </p:cNvPr>
            <p:cNvSpPr/>
            <p:nvPr/>
          </p:nvSpPr>
          <p:spPr>
            <a:xfrm>
              <a:off x="7093547" y="1952118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FD5FAD-B516-4DA7-AF52-E414328F6A1D}"/>
                </a:ext>
              </a:extLst>
            </p:cNvPr>
            <p:cNvSpPr/>
            <p:nvPr/>
          </p:nvSpPr>
          <p:spPr>
            <a:xfrm>
              <a:off x="5733521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84DD1B-EC9C-4100-AA80-595DB62E887C}"/>
                </a:ext>
              </a:extLst>
            </p:cNvPr>
            <p:cNvSpPr/>
            <p:nvPr/>
          </p:nvSpPr>
          <p:spPr>
            <a:xfrm>
              <a:off x="6186863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338588-3C8C-4AF6-A973-BC2E4D36531C}"/>
                </a:ext>
              </a:extLst>
            </p:cNvPr>
            <p:cNvSpPr/>
            <p:nvPr/>
          </p:nvSpPr>
          <p:spPr>
            <a:xfrm>
              <a:off x="6640205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FFF016-98E4-4B19-9066-2554597A619E}"/>
                </a:ext>
              </a:extLst>
            </p:cNvPr>
            <p:cNvSpPr/>
            <p:nvPr/>
          </p:nvSpPr>
          <p:spPr>
            <a:xfrm>
              <a:off x="7093547" y="2337049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3A44D6-E460-4BE1-A97C-DC778A8D3A6D}"/>
                </a:ext>
              </a:extLst>
            </p:cNvPr>
            <p:cNvSpPr/>
            <p:nvPr/>
          </p:nvSpPr>
          <p:spPr>
            <a:xfrm>
              <a:off x="5733521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47020D-D544-4852-987C-A6E13F96D39C}"/>
                </a:ext>
              </a:extLst>
            </p:cNvPr>
            <p:cNvSpPr/>
            <p:nvPr/>
          </p:nvSpPr>
          <p:spPr>
            <a:xfrm>
              <a:off x="6186863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91E54D-4DE8-4839-A364-A94BE2046E72}"/>
                </a:ext>
              </a:extLst>
            </p:cNvPr>
            <p:cNvSpPr/>
            <p:nvPr/>
          </p:nvSpPr>
          <p:spPr>
            <a:xfrm>
              <a:off x="6640205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D81BBC-6E9C-4AB7-A60C-68A3B9454D97}"/>
                </a:ext>
              </a:extLst>
            </p:cNvPr>
            <p:cNvSpPr/>
            <p:nvPr/>
          </p:nvSpPr>
          <p:spPr>
            <a:xfrm>
              <a:off x="7093547" y="2721980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1D6D9D-9689-4A31-8E41-9E52F2F9E478}"/>
                </a:ext>
              </a:extLst>
            </p:cNvPr>
            <p:cNvSpPr/>
            <p:nvPr/>
          </p:nvSpPr>
          <p:spPr>
            <a:xfrm>
              <a:off x="5733521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8B553A-4436-4F36-8A13-CE150AB468C2}"/>
                </a:ext>
              </a:extLst>
            </p:cNvPr>
            <p:cNvSpPr/>
            <p:nvPr/>
          </p:nvSpPr>
          <p:spPr>
            <a:xfrm>
              <a:off x="6186863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73E7DC-DE64-49C9-B699-BF76F561F135}"/>
                </a:ext>
              </a:extLst>
            </p:cNvPr>
            <p:cNvSpPr/>
            <p:nvPr/>
          </p:nvSpPr>
          <p:spPr>
            <a:xfrm>
              <a:off x="6640205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2655D5-9884-41A2-B7B6-204845096096}"/>
                </a:ext>
              </a:extLst>
            </p:cNvPr>
            <p:cNvSpPr/>
            <p:nvPr/>
          </p:nvSpPr>
          <p:spPr>
            <a:xfrm>
              <a:off x="7101936" y="3106911"/>
              <a:ext cx="138896" cy="13889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760687C-C972-4D0E-9ACF-D544D26C4C13}"/>
                </a:ext>
              </a:extLst>
            </p:cNvPr>
            <p:cNvCxnSpPr/>
            <p:nvPr/>
          </p:nvCxnSpPr>
          <p:spPr>
            <a:xfrm>
              <a:off x="5878745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FED47D-EE6D-460E-A125-1388ED8BCC63}"/>
                </a:ext>
              </a:extLst>
            </p:cNvPr>
            <p:cNvCxnSpPr/>
            <p:nvPr/>
          </p:nvCxnSpPr>
          <p:spPr>
            <a:xfrm>
              <a:off x="6332087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8A0190-D266-41DD-B761-72DC4A764442}"/>
                </a:ext>
              </a:extLst>
            </p:cNvPr>
            <p:cNvCxnSpPr/>
            <p:nvPr/>
          </p:nvCxnSpPr>
          <p:spPr>
            <a:xfrm>
              <a:off x="6785429" y="2021566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5B0E0F-B8B1-442D-A5D9-EE5827651E1F}"/>
                </a:ext>
              </a:extLst>
            </p:cNvPr>
            <p:cNvCxnSpPr/>
            <p:nvPr/>
          </p:nvCxnSpPr>
          <p:spPr>
            <a:xfrm>
              <a:off x="7169323" y="2091014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B079B43-49BD-420E-A967-60ABB371095C}"/>
                </a:ext>
              </a:extLst>
            </p:cNvPr>
            <p:cNvCxnSpPr/>
            <p:nvPr/>
          </p:nvCxnSpPr>
          <p:spPr>
            <a:xfrm flipH="1">
              <a:off x="6779101" y="2406497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DDD1AB-50C2-4696-B4D0-55DE2E890682}"/>
                </a:ext>
              </a:extLst>
            </p:cNvPr>
            <p:cNvCxnSpPr/>
            <p:nvPr/>
          </p:nvCxnSpPr>
          <p:spPr>
            <a:xfrm flipH="1">
              <a:off x="6325759" y="2412053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D5C41B-94E1-44F2-9AFE-C2434EB679B6}"/>
                </a:ext>
              </a:extLst>
            </p:cNvPr>
            <p:cNvCxnSpPr/>
            <p:nvPr/>
          </p:nvCxnSpPr>
          <p:spPr>
            <a:xfrm>
              <a:off x="6261019" y="2475945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52651C-DF73-4CDB-8593-1AE5C003F3ED}"/>
                </a:ext>
              </a:extLst>
            </p:cNvPr>
            <p:cNvCxnSpPr/>
            <p:nvPr/>
          </p:nvCxnSpPr>
          <p:spPr>
            <a:xfrm>
              <a:off x="6325759" y="2795758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3D58532-5020-48B8-A36E-40EFF562B2A7}"/>
                </a:ext>
              </a:extLst>
            </p:cNvPr>
            <p:cNvCxnSpPr/>
            <p:nvPr/>
          </p:nvCxnSpPr>
          <p:spPr>
            <a:xfrm>
              <a:off x="6779101" y="2795758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5B49BE-C038-4353-9212-AFF2CAEF73D3}"/>
                </a:ext>
              </a:extLst>
            </p:cNvPr>
            <p:cNvCxnSpPr/>
            <p:nvPr/>
          </p:nvCxnSpPr>
          <p:spPr>
            <a:xfrm>
              <a:off x="7169323" y="2860876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304C64D-616C-4C8A-89DA-E840153A7A97}"/>
                </a:ext>
              </a:extLst>
            </p:cNvPr>
            <p:cNvCxnSpPr/>
            <p:nvPr/>
          </p:nvCxnSpPr>
          <p:spPr>
            <a:xfrm flipH="1">
              <a:off x="6779101" y="3174593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EADCC4D-30E5-4A01-AE73-A96C628E3793}"/>
                </a:ext>
              </a:extLst>
            </p:cNvPr>
            <p:cNvCxnSpPr/>
            <p:nvPr/>
          </p:nvCxnSpPr>
          <p:spPr>
            <a:xfrm flipH="1">
              <a:off x="6325759" y="3180149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1DB863-A368-429C-922D-41FA57591894}"/>
                </a:ext>
              </a:extLst>
            </p:cNvPr>
            <p:cNvCxnSpPr/>
            <p:nvPr/>
          </p:nvCxnSpPr>
          <p:spPr>
            <a:xfrm flipH="1">
              <a:off x="5872417" y="3186245"/>
              <a:ext cx="314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41E72B-AFCF-4261-BF19-12232FFB65E0}"/>
                </a:ext>
              </a:extLst>
            </p:cNvPr>
            <p:cNvCxnSpPr>
              <a:stCxn id="20" idx="0"/>
              <a:endCxn id="16" idx="4"/>
            </p:cNvCxnSpPr>
            <p:nvPr/>
          </p:nvCxnSpPr>
          <p:spPr>
            <a:xfrm flipV="1">
              <a:off x="5802969" y="2860876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2FE64D-2BE7-42E9-BF16-44A3C54F4735}"/>
                </a:ext>
              </a:extLst>
            </p:cNvPr>
            <p:cNvCxnSpPr/>
            <p:nvPr/>
          </p:nvCxnSpPr>
          <p:spPr>
            <a:xfrm flipV="1">
              <a:off x="5802969" y="2475945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388365-5008-4199-BB40-5DC2D12214C9}"/>
                </a:ext>
              </a:extLst>
            </p:cNvPr>
            <p:cNvCxnSpPr/>
            <p:nvPr/>
          </p:nvCxnSpPr>
          <p:spPr>
            <a:xfrm flipV="1">
              <a:off x="5789851" y="2091014"/>
              <a:ext cx="0" cy="246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35F1E49E-BB13-47A4-BD73-B0BC4DEDB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27" y="3152348"/>
            <a:ext cx="2818650" cy="2425000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6009DF-326B-41A3-9170-48D1EA043FD0}"/>
              </a:ext>
            </a:extLst>
          </p:cNvPr>
          <p:cNvSpPr/>
          <p:nvPr/>
        </p:nvSpPr>
        <p:spPr>
          <a:xfrm>
            <a:off x="4949505" y="4060272"/>
            <a:ext cx="1851832" cy="42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C7E81E-4E47-4F73-9178-E3F72A7D82D0}"/>
              </a:ext>
            </a:extLst>
          </p:cNvPr>
          <p:cNvSpPr txBox="1"/>
          <p:nvPr/>
        </p:nvSpPr>
        <p:spPr>
          <a:xfrm>
            <a:off x="5033395" y="3721718"/>
            <a:ext cx="188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 the loop?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8CD73F-36CB-434E-A584-AB9812487695}"/>
              </a:ext>
            </a:extLst>
          </p:cNvPr>
          <p:cNvSpPr txBox="1"/>
          <p:nvPr/>
        </p:nvSpPr>
        <p:spPr>
          <a:xfrm>
            <a:off x="3684913" y="334606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From the phase map to imaginary gauge field design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EF044E-F1A9-4358-A3F4-BDC83475DDAD}"/>
              </a:ext>
            </a:extLst>
          </p:cNvPr>
          <p:cNvSpPr txBox="1"/>
          <p:nvPr/>
        </p:nvSpPr>
        <p:spPr>
          <a:xfrm>
            <a:off x="2253409" y="2726460"/>
            <a:ext cx="209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Retrieved the phase</a:t>
            </a:r>
          </a:p>
        </p:txBody>
      </p:sp>
    </p:spTree>
    <p:extLst>
      <p:ext uri="{BB962C8B-B14F-4D97-AF65-F5344CB8AC3E}">
        <p14:creationId xmlns:p14="http://schemas.microsoft.com/office/powerpoint/2010/main" val="149196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F1E72C-A82A-4FD0-BF06-956449F91B22}"/>
              </a:ext>
            </a:extLst>
          </p:cNvPr>
          <p:cNvGrpSpPr/>
          <p:nvPr/>
        </p:nvGrpSpPr>
        <p:grpSpPr>
          <a:xfrm>
            <a:off x="1871986" y="703936"/>
            <a:ext cx="2709000" cy="2746434"/>
            <a:chOff x="5504898" y="1785486"/>
            <a:chExt cx="2709000" cy="27464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F6F3B2-A05C-4980-A20F-EED628887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4898" y="1990520"/>
              <a:ext cx="2709000" cy="2541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82676C-8D44-4723-9198-E64F48CB3790}"/>
                </a:ext>
              </a:extLst>
            </p:cNvPr>
            <p:cNvSpPr txBox="1"/>
            <p:nvPr/>
          </p:nvSpPr>
          <p:spPr>
            <a:xfrm>
              <a:off x="5991823" y="1785486"/>
              <a:ext cx="2059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An existed near field loop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DA01AC-AE15-4BE9-8A21-F62B6AF1BFAA}"/>
              </a:ext>
            </a:extLst>
          </p:cNvPr>
          <p:cNvSpPr/>
          <p:nvPr/>
        </p:nvSpPr>
        <p:spPr>
          <a:xfrm>
            <a:off x="5138553" y="2057520"/>
            <a:ext cx="1851832" cy="42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FE3BD-715B-48AB-BD82-746FAEA698BB}"/>
              </a:ext>
            </a:extLst>
          </p:cNvPr>
          <p:cNvSpPr txBox="1"/>
          <p:nvPr/>
        </p:nvSpPr>
        <p:spPr>
          <a:xfrm>
            <a:off x="5007313" y="1779593"/>
            <a:ext cx="222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Retrieve the amplitude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5DAE8-20DA-4550-A95B-49A47FAA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86" y="3450370"/>
            <a:ext cx="2818650" cy="24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9B4986-1F33-4CC2-8F10-360A0DB3032F}"/>
              </a:ext>
            </a:extLst>
          </p:cNvPr>
          <p:cNvSpPr txBox="1"/>
          <p:nvPr/>
        </p:nvSpPr>
        <p:spPr>
          <a:xfrm>
            <a:off x="3684913" y="334606"/>
            <a:ext cx="378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Retrieve the amplitude of Near Field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0D6FD4-66B4-4869-BB3C-26F5DC7C8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952" y="845020"/>
            <a:ext cx="2818650" cy="242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1CDD41-B7CC-489A-9E4D-106FA30CC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478" y="3845604"/>
            <a:ext cx="2818650" cy="242500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0A5772E-739F-479D-8415-CE113BE205E8}"/>
              </a:ext>
            </a:extLst>
          </p:cNvPr>
          <p:cNvSpPr/>
          <p:nvPr/>
        </p:nvSpPr>
        <p:spPr>
          <a:xfrm>
            <a:off x="8786648" y="3195145"/>
            <a:ext cx="294290" cy="536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B3497-4B8E-4FF9-931A-6BEAC94E2D0B}"/>
              </a:ext>
            </a:extLst>
          </p:cNvPr>
          <p:cNvSpPr txBox="1"/>
          <p:nvPr/>
        </p:nvSpPr>
        <p:spPr>
          <a:xfrm>
            <a:off x="9080938" y="333262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Far Field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D85C51-9229-490E-9B1E-356760486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1828" y="3128938"/>
            <a:ext cx="2818650" cy="242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73E76B-D28E-4217-98B0-7B87B677D885}"/>
              </a:ext>
            </a:extLst>
          </p:cNvPr>
          <p:cNvSpPr txBox="1"/>
          <p:nvPr/>
        </p:nvSpPr>
        <p:spPr>
          <a:xfrm>
            <a:off x="5409097" y="2931158"/>
            <a:ext cx="154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5D5DA5-B501-4B7D-91B1-C893B77D4797}"/>
              </a:ext>
            </a:extLst>
          </p:cNvPr>
          <p:cNvSpPr txBox="1"/>
          <p:nvPr/>
        </p:nvSpPr>
        <p:spPr>
          <a:xfrm>
            <a:off x="7192041" y="6156088"/>
            <a:ext cx="454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quality is bad, because G-S is hard to converge when used to recover amplitude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76270-E910-4AA1-BE8F-BA1379D161D4}"/>
              </a:ext>
            </a:extLst>
          </p:cNvPr>
          <p:cNvSpPr txBox="1"/>
          <p:nvPr/>
        </p:nvSpPr>
        <p:spPr>
          <a:xfrm>
            <a:off x="1332216" y="6156088"/>
            <a:ext cx="454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additional phase change mechanism is need to do the inverse engineering.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DB8A59-2D22-4EBA-A38A-415B8028EA4E}"/>
              </a:ext>
            </a:extLst>
          </p:cNvPr>
          <p:cNvSpPr/>
          <p:nvPr/>
        </p:nvSpPr>
        <p:spPr>
          <a:xfrm>
            <a:off x="1871986" y="703937"/>
            <a:ext cx="2818650" cy="5436469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ABE9F1-B4F1-4D70-8A26-A217AC6C42A3}"/>
              </a:ext>
            </a:extLst>
          </p:cNvPr>
          <p:cNvSpPr txBox="1"/>
          <p:nvPr/>
        </p:nvSpPr>
        <p:spPr>
          <a:xfrm>
            <a:off x="1517685" y="960723"/>
            <a:ext cx="613384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plan: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additional phase change method for the inverse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5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48242-3B50-4C76-BD7E-B4B376BB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74" y="4100873"/>
            <a:ext cx="2423752" cy="2085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EE978-02A0-4EBC-9683-87370D2A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63" y="4100873"/>
            <a:ext cx="2423752" cy="2085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4FEDF-87F1-4F80-A7B5-8D0365D2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20" y="4099997"/>
            <a:ext cx="2423752" cy="2085254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BABFACC7-A4AD-4DDE-AEB3-C5ED33E19E8A}"/>
              </a:ext>
            </a:extLst>
          </p:cNvPr>
          <p:cNvSpPr/>
          <p:nvPr/>
        </p:nvSpPr>
        <p:spPr>
          <a:xfrm>
            <a:off x="3333248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CAF1E6-2281-4F44-A28B-40E5EFFC7681}"/>
              </a:ext>
            </a:extLst>
          </p:cNvPr>
          <p:cNvSpPr txBox="1"/>
          <p:nvPr/>
        </p:nvSpPr>
        <p:spPr>
          <a:xfrm>
            <a:off x="3761511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730FDF-A034-4CA8-90D7-67ADD3963807}"/>
              </a:ext>
            </a:extLst>
          </p:cNvPr>
          <p:cNvGrpSpPr/>
          <p:nvPr/>
        </p:nvGrpSpPr>
        <p:grpSpPr>
          <a:xfrm>
            <a:off x="432555" y="671873"/>
            <a:ext cx="7400432" cy="2590789"/>
            <a:chOff x="432555" y="671873"/>
            <a:chExt cx="7400432" cy="25907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6F4A38-A13F-4510-9871-D8FB8E43B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9235" y="849366"/>
              <a:ext cx="2423752" cy="208525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7CD33F-B008-4E51-8E86-F4D5BA3F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555" y="849366"/>
              <a:ext cx="2423752" cy="20852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293165-72AB-429F-B105-D6459E82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6307" y="849366"/>
              <a:ext cx="2423752" cy="208525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23B0F-CCA2-4F45-9157-8AB12C29E576}"/>
                </a:ext>
              </a:extLst>
            </p:cNvPr>
            <p:cNvSpPr/>
            <p:nvPr/>
          </p:nvSpPr>
          <p:spPr>
            <a:xfrm>
              <a:off x="432555" y="671873"/>
              <a:ext cx="7400432" cy="236123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FCDD3B-E42C-4CB6-832D-F4CA437F4C76}"/>
                </a:ext>
              </a:extLst>
            </p:cNvPr>
            <p:cNvSpPr txBox="1"/>
            <p:nvPr/>
          </p:nvSpPr>
          <p:spPr>
            <a:xfrm>
              <a:off x="655505" y="2893330"/>
              <a:ext cx="1266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Near Field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945D656-1804-42CE-8B36-329E18334ED6}"/>
              </a:ext>
            </a:extLst>
          </p:cNvPr>
          <p:cNvSpPr txBox="1"/>
          <p:nvPr/>
        </p:nvSpPr>
        <p:spPr>
          <a:xfrm>
            <a:off x="836597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 </a:t>
            </a:r>
            <a:r>
              <a:rPr lang="en-US" dirty="0" err="1"/>
              <a:t>Gerchberg</a:t>
            </a:r>
            <a:r>
              <a:rPr lang="en-US" dirty="0"/>
              <a:t>-Saxton Phase </a:t>
            </a:r>
            <a:r>
              <a:rPr lang="en-US" dirty="0" err="1"/>
              <a:t>Retrival</a:t>
            </a:r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020E364-5C91-4107-85D9-02EAA6EC4F26}"/>
              </a:ext>
            </a:extLst>
          </p:cNvPr>
          <p:cNvSpPr/>
          <p:nvPr/>
        </p:nvSpPr>
        <p:spPr>
          <a:xfrm>
            <a:off x="6131924" y="30339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5A1A9-0D7D-40D2-A3DA-2D73799F9B1F}"/>
              </a:ext>
            </a:extLst>
          </p:cNvPr>
          <p:cNvSpPr txBox="1"/>
          <p:nvPr/>
        </p:nvSpPr>
        <p:spPr>
          <a:xfrm>
            <a:off x="6560187" y="33928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FF213-B86D-4F2D-8CF4-82DA2DC1540A}"/>
              </a:ext>
            </a:extLst>
          </p:cNvPr>
          <p:cNvSpPr txBox="1"/>
          <p:nvPr/>
        </p:nvSpPr>
        <p:spPr>
          <a:xfrm>
            <a:off x="4727620" y="6292317"/>
            <a:ext cx="346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II. Nearfield Phase Quantization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DF59F43-AD54-425A-9864-66412E43BB2D}"/>
              </a:ext>
            </a:extLst>
          </p:cNvPr>
          <p:cNvSpPr/>
          <p:nvPr/>
        </p:nvSpPr>
        <p:spPr>
          <a:xfrm>
            <a:off x="10022947" y="3070184"/>
            <a:ext cx="330093" cy="9606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90C64-AE54-4F31-B48B-B0AE50E922B0}"/>
              </a:ext>
            </a:extLst>
          </p:cNvPr>
          <p:cNvSpPr txBox="1"/>
          <p:nvPr/>
        </p:nvSpPr>
        <p:spPr>
          <a:xfrm>
            <a:off x="10451210" y="3429000"/>
            <a:ext cx="76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4B1A1-31B9-4C1F-AD48-9472A49C8A49}"/>
              </a:ext>
            </a:extLst>
          </p:cNvPr>
          <p:cNvSpPr txBox="1"/>
          <p:nvPr/>
        </p:nvSpPr>
        <p:spPr>
          <a:xfrm>
            <a:off x="8618643" y="6203490"/>
            <a:ext cx="3468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III. Phase Modulated by Imaginary Gauge Field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5675-C7B4-443D-9821-73BE2C7AF3E5}"/>
              </a:ext>
            </a:extLst>
          </p:cNvPr>
          <p:cNvGrpSpPr/>
          <p:nvPr/>
        </p:nvGrpSpPr>
        <p:grpSpPr>
          <a:xfrm>
            <a:off x="8507611" y="392783"/>
            <a:ext cx="3030671" cy="2607411"/>
            <a:chOff x="8507611" y="392783"/>
            <a:chExt cx="3030671" cy="260741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08B563-D378-4757-9753-DEC5A4C94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7611" y="392783"/>
              <a:ext cx="3030671" cy="260741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406B91-443A-418F-8B2E-45B345842901}"/>
                </a:ext>
              </a:extLst>
            </p:cNvPr>
            <p:cNvSpPr/>
            <p:nvPr/>
          </p:nvSpPr>
          <p:spPr>
            <a:xfrm>
              <a:off x="9306046" y="949124"/>
              <a:ext cx="1551007" cy="1388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3A0DA2-4F9B-4BA9-BA27-A659CF250AE4}"/>
                </a:ext>
              </a:extLst>
            </p:cNvPr>
            <p:cNvSpPr/>
            <p:nvPr/>
          </p:nvSpPr>
          <p:spPr>
            <a:xfrm>
              <a:off x="9458447" y="1101524"/>
              <a:ext cx="1236562" cy="11073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C52F448-F970-4F18-A4C5-D77990168237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Full Flow of the Inverse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F0FDB-1E3C-4D9A-82DA-92F423D08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367" y="4099997"/>
            <a:ext cx="2423753" cy="2085254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AFEFA11D-21D3-472B-9DDB-763B31DCF00F}"/>
              </a:ext>
            </a:extLst>
          </p:cNvPr>
          <p:cNvSpPr/>
          <p:nvPr/>
        </p:nvSpPr>
        <p:spPr>
          <a:xfrm>
            <a:off x="7882584" y="3507356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DE4BAA-A882-4B4D-AEFB-EE571BAA9CE7}"/>
              </a:ext>
            </a:extLst>
          </p:cNvPr>
          <p:cNvSpPr txBox="1"/>
          <p:nvPr/>
        </p:nvSpPr>
        <p:spPr>
          <a:xfrm>
            <a:off x="8011848" y="3111048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317951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E8F1F-34D8-4B9B-A06A-016D0A3B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54" y="1294480"/>
            <a:ext cx="2818650" cy="242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867D9-8FD7-4099-B86D-8F3E66C7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62" y="3719480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BED0A-22EA-4C23-83D3-8783B550B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62" y="1294480"/>
            <a:ext cx="2818650" cy="242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16EF4F-FD7D-4DDB-AC6A-B0AAC9EF1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054" y="3719480"/>
            <a:ext cx="2818650" cy="2425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02E407-8808-4390-AA46-7415BADCC922}"/>
              </a:ext>
            </a:extLst>
          </p:cNvPr>
          <p:cNvGrpSpPr/>
          <p:nvPr/>
        </p:nvGrpSpPr>
        <p:grpSpPr>
          <a:xfrm>
            <a:off x="8205473" y="1152240"/>
            <a:ext cx="2818650" cy="2425000"/>
            <a:chOff x="8708393" y="1243680"/>
            <a:chExt cx="2818650" cy="2425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5107694-6B03-4A43-BE6D-EA8422EFF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8393" y="1243680"/>
              <a:ext cx="2818650" cy="24250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09A7DD-5157-48DB-970F-4974C5C86D67}"/>
                </a:ext>
              </a:extLst>
            </p:cNvPr>
            <p:cNvSpPr/>
            <p:nvPr/>
          </p:nvSpPr>
          <p:spPr>
            <a:xfrm>
              <a:off x="9427954" y="1759818"/>
              <a:ext cx="1460809" cy="13288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E7885C-64C6-4F0A-9ADD-303E086CE1A5}"/>
                </a:ext>
              </a:extLst>
            </p:cNvPr>
            <p:cNvSpPr/>
            <p:nvPr/>
          </p:nvSpPr>
          <p:spPr>
            <a:xfrm>
              <a:off x="9585960" y="1899920"/>
              <a:ext cx="1163320" cy="10464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04E2E76-5D68-43C0-92BC-60D4A5913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473" y="3577240"/>
            <a:ext cx="2818650" cy="2425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8EBBF-EF1A-492F-9E7F-6E5D649B9EED}"/>
              </a:ext>
            </a:extLst>
          </p:cNvPr>
          <p:cNvSpPr txBox="1"/>
          <p:nvPr/>
        </p:nvSpPr>
        <p:spPr>
          <a:xfrm>
            <a:off x="3794996" y="106087"/>
            <a:ext cx="4401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Horizontal bar in the far field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3CDE3CA-FB60-45E8-9B55-D56DC157F9ED}"/>
              </a:ext>
            </a:extLst>
          </p:cNvPr>
          <p:cNvSpPr/>
          <p:nvPr/>
        </p:nvSpPr>
        <p:spPr>
          <a:xfrm>
            <a:off x="7169256" y="3452695"/>
            <a:ext cx="1222428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8CFA1B-4519-4D40-A46A-3FEA60F5979A}"/>
              </a:ext>
            </a:extLst>
          </p:cNvPr>
          <p:cNvSpPr txBox="1"/>
          <p:nvPr/>
        </p:nvSpPr>
        <p:spPr>
          <a:xfrm>
            <a:off x="7298520" y="3056387"/>
            <a:ext cx="89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Imaginary gauge field</a:t>
            </a:r>
          </a:p>
        </p:txBody>
      </p:sp>
    </p:spTree>
    <p:extLst>
      <p:ext uri="{BB962C8B-B14F-4D97-AF65-F5344CB8AC3E}">
        <p14:creationId xmlns:p14="http://schemas.microsoft.com/office/powerpoint/2010/main" val="127421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0978-2E83-44D3-836B-65EF0AED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C2A53-8DFB-495D-AEF7-3EB88611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lasers are formed into a square circle with 10 sites in each side (for phase tuning). The far field only considers the contribution of the laser on this circle.  </a:t>
            </a:r>
          </a:p>
          <a:p>
            <a:r>
              <a:rPr lang="en-US" dirty="0"/>
              <a:t>The near field phase retrieved by the G-S algorithm was quantized to three levels for phase modulation. </a:t>
            </a:r>
          </a:p>
          <a:p>
            <a:r>
              <a:rPr lang="en-US" dirty="0"/>
              <a:t>Tunable far field images generated by modifying the imaginary gauge field.</a:t>
            </a:r>
          </a:p>
          <a:p>
            <a:r>
              <a:rPr lang="en-US" dirty="0"/>
              <a:t>Further optimization can be achieved for more complex patterns (such as, discretize the phase into 5 levels and enlarge the laser array). </a:t>
            </a:r>
          </a:p>
        </p:txBody>
      </p:sp>
    </p:spTree>
    <p:extLst>
      <p:ext uri="{BB962C8B-B14F-4D97-AF65-F5344CB8AC3E}">
        <p14:creationId xmlns:p14="http://schemas.microsoft.com/office/powerpoint/2010/main" val="348534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294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96</cp:revision>
  <dcterms:created xsi:type="dcterms:W3CDTF">2020-04-28T14:34:31Z</dcterms:created>
  <dcterms:modified xsi:type="dcterms:W3CDTF">2020-05-06T21:21:11Z</dcterms:modified>
</cp:coreProperties>
</file>