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E442-FFFA-427B-B491-5F41D016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B5AD-C561-491D-BA45-984249EB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F0C7-B39F-4D3F-9B8D-C8B7EA4D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E1A1-A4B5-4A64-B5DD-EDFD6CA0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0E46-DB36-416E-AF70-A608E70D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9301-1DB0-4F89-AE41-075F5AF4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FC569-4C95-4B78-AD9B-AE030BF4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749F-7EDE-4D43-A8CE-D82E118A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BF76-DACE-4BF9-AC2E-9EDA31D0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8AE5-13AF-4CCB-A073-54809C5C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73813-AEA0-4695-9AFE-D172075B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DA3CD-A1D6-4FBD-B683-3D08DA3F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633B-83A4-4AF7-A94D-F2354EA4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711B-64C8-4047-B93C-41EEABFA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5384-28FF-4A0E-8D74-2C8C792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76A5-BEFE-48E9-B433-0A4C50B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0234-1ED4-4405-A63F-523C84F4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4AFD-72A9-48E6-A451-03218DF9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2484-7B39-4159-91A9-D4B3BA8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1BCE-6F4A-4031-BDCB-FC6BA78B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A036-B936-4ED5-8F69-72017795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5F0E-3BCD-4421-ACD6-AC4F887B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ADF9-E16C-44B8-9EE7-FAC49DE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43EFC-82FC-4F36-8163-06171E23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934C-29DF-4724-AEB7-497836E1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A086-9911-4497-BBA3-83745295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837E-588C-4884-9307-8DE1C9DD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7A1A-E639-4AAE-9882-BEEB4577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B4E3-03E8-469D-ADCD-3CD3C7D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5152-70E6-4FE3-9B3E-688BCF82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1B9C-9349-489A-A5C9-157AECCA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1605-0394-4C6E-B9E0-8C4DC18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D3E3-506A-45BC-9290-64477DD6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D443-8E85-4338-B6A1-765B808F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49A9D-2D24-413A-8DE7-D864CF501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848E-DFAC-4083-9BFF-ED9E9010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9D92-A0E7-4F03-90F4-26F9A749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97B0-AB28-4D63-AFE3-9A0C163C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99196-A6E5-48EE-8E0F-DC8985F9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7F3E-D3BF-407E-977E-8A7148A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87FBE-C25C-464E-BD2A-8FCF3291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F105D-1319-4C09-B27D-F80F36B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5B2B-87AC-4FD8-AB4C-876C732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B749-987A-4D10-8316-C631BBA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A16A4-ABD1-46C5-9CAB-38B0AE1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B3474-2123-43A0-8C55-44D57C3A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23F8-44DA-4353-9292-296A9E3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434-C300-4BD0-9AEB-8C4D26D8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466D-3393-4205-9E7F-64E4675B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EB10-5421-417C-97A0-3A8E5E0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9489-7422-4454-89A0-60F0F0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8061-211B-49F8-A057-9E3DF4B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B92-AAD1-4E21-9DD7-B844F75D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312A-2686-4B19-8E8D-0A50D11D8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0EB65-A3F2-4E29-87B5-75DF7BB8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286C-EB39-4D18-9A50-BB970ABA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650A8-E490-44B0-B39A-299EEE33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7DAE-1626-43F8-9538-1C2B5E76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D725-582E-4726-A8A1-C6E6425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7F05-8FEF-4B80-8E78-6263C61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B28D-ACB5-48BC-8FB1-C1C205CF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B428-F0F3-4EA6-A462-7E8679A6458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FCF2-82E6-4B63-BB0C-D51B74B4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ED97-90DC-4150-AD0A-C7AC6213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emf"/><Relationship Id="rId7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A18B-EE34-489D-B19B-022461538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Non-Hermitian gauge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51DC-1832-47C3-91F2-6737EF6B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Characterized by tight-binding model</a:t>
            </a:r>
          </a:p>
        </p:txBody>
      </p:sp>
    </p:spTree>
    <p:extLst>
      <p:ext uri="{BB962C8B-B14F-4D97-AF65-F5344CB8AC3E}">
        <p14:creationId xmlns:p14="http://schemas.microsoft.com/office/powerpoint/2010/main" val="80005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172E146-75D1-415E-83C8-16854149DFE9}"/>
              </a:ext>
            </a:extLst>
          </p:cNvPr>
          <p:cNvGrpSpPr/>
          <p:nvPr/>
        </p:nvGrpSpPr>
        <p:grpSpPr>
          <a:xfrm>
            <a:off x="745386" y="1605644"/>
            <a:ext cx="3466170" cy="2661811"/>
            <a:chOff x="820887" y="2253578"/>
            <a:chExt cx="3466170" cy="2661811"/>
          </a:xfrm>
        </p:grpSpPr>
        <p:sp>
          <p:nvSpPr>
            <p:cNvPr id="6" name="Donut 1">
              <a:extLst>
                <a:ext uri="{FF2B5EF4-FFF2-40B4-BE49-F238E27FC236}">
                  <a16:creationId xmlns:a16="http://schemas.microsoft.com/office/drawing/2014/main" id="{A21C8EE4-7F8B-4DEB-87F3-143331A7BB36}"/>
                </a:ext>
              </a:extLst>
            </p:cNvPr>
            <p:cNvSpPr/>
            <p:nvPr/>
          </p:nvSpPr>
          <p:spPr>
            <a:xfrm>
              <a:off x="1538218" y="23522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onut 2">
              <a:extLst>
                <a:ext uri="{FF2B5EF4-FFF2-40B4-BE49-F238E27FC236}">
                  <a16:creationId xmlns:a16="http://schemas.microsoft.com/office/drawing/2014/main" id="{2E46D8D3-63EA-48E7-B824-48514BD232D3}"/>
                </a:ext>
              </a:extLst>
            </p:cNvPr>
            <p:cNvSpPr/>
            <p:nvPr/>
          </p:nvSpPr>
          <p:spPr>
            <a:xfrm>
              <a:off x="2178413" y="4485897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onut 3">
              <a:extLst>
                <a:ext uri="{FF2B5EF4-FFF2-40B4-BE49-F238E27FC236}">
                  <a16:creationId xmlns:a16="http://schemas.microsoft.com/office/drawing/2014/main" id="{DCE83054-0E33-4E68-B71B-AA11C09D4B36}"/>
                </a:ext>
              </a:extLst>
            </p:cNvPr>
            <p:cNvSpPr/>
            <p:nvPr/>
          </p:nvSpPr>
          <p:spPr>
            <a:xfrm>
              <a:off x="1538218" y="3654624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28A955-552D-4573-AA87-EC1A317FE6C2}"/>
                </a:ext>
              </a:extLst>
            </p:cNvPr>
            <p:cNvSpPr txBox="1"/>
            <p:nvPr/>
          </p:nvSpPr>
          <p:spPr>
            <a:xfrm rot="5400000">
              <a:off x="1488937" y="4179477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AF5877D-A6B6-4C76-8B14-F3E5859D06F5}"/>
                </a:ext>
              </a:extLst>
            </p:cNvPr>
            <p:cNvSpPr/>
            <p:nvPr/>
          </p:nvSpPr>
          <p:spPr>
            <a:xfrm>
              <a:off x="1538218" y="4485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onut 6">
              <a:extLst>
                <a:ext uri="{FF2B5EF4-FFF2-40B4-BE49-F238E27FC236}">
                  <a16:creationId xmlns:a16="http://schemas.microsoft.com/office/drawing/2014/main" id="{7C2C23DB-C6D3-4CE1-8EB1-981B7210E1B9}"/>
                </a:ext>
              </a:extLst>
            </p:cNvPr>
            <p:cNvSpPr/>
            <p:nvPr/>
          </p:nvSpPr>
          <p:spPr>
            <a:xfrm>
              <a:off x="1538218" y="3003460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onut 7">
              <a:extLst>
                <a:ext uri="{FF2B5EF4-FFF2-40B4-BE49-F238E27FC236}">
                  <a16:creationId xmlns:a16="http://schemas.microsoft.com/office/drawing/2014/main" id="{646129B4-9C15-4BB2-9A98-2802AB6C69EB}"/>
                </a:ext>
              </a:extLst>
            </p:cNvPr>
            <p:cNvSpPr/>
            <p:nvPr/>
          </p:nvSpPr>
          <p:spPr>
            <a:xfrm>
              <a:off x="2818608" y="44858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A773A-35F3-4060-B3D8-F44CA8301109}"/>
                </a:ext>
              </a:extLst>
            </p:cNvPr>
            <p:cNvSpPr txBox="1"/>
            <p:nvPr/>
          </p:nvSpPr>
          <p:spPr>
            <a:xfrm>
              <a:off x="3284464" y="4379403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" name="Donut 9">
              <a:extLst>
                <a:ext uri="{FF2B5EF4-FFF2-40B4-BE49-F238E27FC236}">
                  <a16:creationId xmlns:a16="http://schemas.microsoft.com/office/drawing/2014/main" id="{A6DC0715-EC1D-4B30-926C-7C647DBDDB0B}"/>
                </a:ext>
              </a:extLst>
            </p:cNvPr>
            <p:cNvSpPr/>
            <p:nvPr/>
          </p:nvSpPr>
          <p:spPr>
            <a:xfrm>
              <a:off x="3776300" y="44858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E8C16-EA84-4345-BD3B-F95550221898}"/>
                </a:ext>
              </a:extLst>
            </p:cNvPr>
            <p:cNvSpPr txBox="1"/>
            <p:nvPr/>
          </p:nvSpPr>
          <p:spPr>
            <a:xfrm rot="5400000">
              <a:off x="3702934" y="4182625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" name="Donut 11">
              <a:extLst>
                <a:ext uri="{FF2B5EF4-FFF2-40B4-BE49-F238E27FC236}">
                  <a16:creationId xmlns:a16="http://schemas.microsoft.com/office/drawing/2014/main" id="{B1FC9511-7158-4C69-8B4D-2D3D40526C79}"/>
                </a:ext>
              </a:extLst>
            </p:cNvPr>
            <p:cNvSpPr/>
            <p:nvPr/>
          </p:nvSpPr>
          <p:spPr>
            <a:xfrm>
              <a:off x="3776300" y="3654624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onut 12">
              <a:extLst>
                <a:ext uri="{FF2B5EF4-FFF2-40B4-BE49-F238E27FC236}">
                  <a16:creationId xmlns:a16="http://schemas.microsoft.com/office/drawing/2014/main" id="{BEC29FC0-0D7E-45FE-8ED6-1FAEA4C6F3E0}"/>
                </a:ext>
              </a:extLst>
            </p:cNvPr>
            <p:cNvSpPr/>
            <p:nvPr/>
          </p:nvSpPr>
          <p:spPr>
            <a:xfrm>
              <a:off x="3776300" y="3003460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Donut 13">
              <a:extLst>
                <a:ext uri="{FF2B5EF4-FFF2-40B4-BE49-F238E27FC236}">
                  <a16:creationId xmlns:a16="http://schemas.microsoft.com/office/drawing/2014/main" id="{AFD5C55B-A804-47D7-99F1-24523C3BADB4}"/>
                </a:ext>
              </a:extLst>
            </p:cNvPr>
            <p:cNvSpPr/>
            <p:nvPr/>
          </p:nvSpPr>
          <p:spPr>
            <a:xfrm>
              <a:off x="3776300" y="2352295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Donut 14">
              <a:extLst>
                <a:ext uri="{FF2B5EF4-FFF2-40B4-BE49-F238E27FC236}">
                  <a16:creationId xmlns:a16="http://schemas.microsoft.com/office/drawing/2014/main" id="{01E7BF45-10D8-419D-9C26-C1B75E567676}"/>
                </a:ext>
              </a:extLst>
            </p:cNvPr>
            <p:cNvSpPr/>
            <p:nvPr/>
          </p:nvSpPr>
          <p:spPr>
            <a:xfrm>
              <a:off x="2178413" y="23522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Donut 15">
              <a:extLst>
                <a:ext uri="{FF2B5EF4-FFF2-40B4-BE49-F238E27FC236}">
                  <a16:creationId xmlns:a16="http://schemas.microsoft.com/office/drawing/2014/main" id="{AAC37067-B6E1-4C36-9C44-EA02A5D6155D}"/>
                </a:ext>
              </a:extLst>
            </p:cNvPr>
            <p:cNvSpPr/>
            <p:nvPr/>
          </p:nvSpPr>
          <p:spPr>
            <a:xfrm>
              <a:off x="2818608" y="2352295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2BD26C-E154-46A9-9952-586B19DFF377}"/>
                </a:ext>
              </a:extLst>
            </p:cNvPr>
            <p:cNvSpPr txBox="1"/>
            <p:nvPr/>
          </p:nvSpPr>
          <p:spPr>
            <a:xfrm>
              <a:off x="3284464" y="2253578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" name="Curved Down Arrow 145">
              <a:extLst>
                <a:ext uri="{FF2B5EF4-FFF2-40B4-BE49-F238E27FC236}">
                  <a16:creationId xmlns:a16="http://schemas.microsoft.com/office/drawing/2014/main" id="{D750DBB8-E39C-4489-938B-C93EAEC6FDC5}"/>
                </a:ext>
              </a:extLst>
            </p:cNvPr>
            <p:cNvSpPr/>
            <p:nvPr/>
          </p:nvSpPr>
          <p:spPr>
            <a:xfrm rot="16200000">
              <a:off x="1071097" y="3427322"/>
              <a:ext cx="602455" cy="213591"/>
            </a:xfrm>
            <a:prstGeom prst="curved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rved Down Arrow 147">
              <a:extLst>
                <a:ext uri="{FF2B5EF4-FFF2-40B4-BE49-F238E27FC236}">
                  <a16:creationId xmlns:a16="http://schemas.microsoft.com/office/drawing/2014/main" id="{114D3360-265C-4131-A16D-A5DBB9508BFF}"/>
                </a:ext>
              </a:extLst>
            </p:cNvPr>
            <p:cNvSpPr/>
            <p:nvPr/>
          </p:nvSpPr>
          <p:spPr>
            <a:xfrm rot="5400000">
              <a:off x="1794852" y="3427322"/>
              <a:ext cx="602455" cy="213591"/>
            </a:xfrm>
            <a:prstGeom prst="curved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CB675-EB63-4DEE-AEB1-D2A873FEBA15}"/>
                </a:ext>
              </a:extLst>
            </p:cNvPr>
            <p:cNvSpPr/>
            <p:nvPr/>
          </p:nvSpPr>
          <p:spPr>
            <a:xfrm>
              <a:off x="820887" y="3347049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exp(h)</a:t>
              </a:r>
              <a:endParaRPr lang="en-US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C8E3B9-B2A9-424E-8DA9-B6B0CA62E116}"/>
                </a:ext>
              </a:extLst>
            </p:cNvPr>
            <p:cNvSpPr/>
            <p:nvPr/>
          </p:nvSpPr>
          <p:spPr>
            <a:xfrm>
              <a:off x="2206426" y="3347049"/>
              <a:ext cx="761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exp(-h)</a:t>
              </a:r>
              <a:endParaRPr lang="en-US" sz="1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E9C529-5051-46A8-9C56-E190BDDAF181}"/>
                </a:ext>
              </a:extLst>
            </p:cNvPr>
            <p:cNvCxnSpPr>
              <a:stCxn id="8" idx="0"/>
              <a:endCxn id="11" idx="4"/>
            </p:cNvCxnSpPr>
            <p:nvPr/>
          </p:nvCxnSpPr>
          <p:spPr>
            <a:xfrm flipV="1">
              <a:off x="1752964" y="3432951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F03215-5A1D-4522-92CE-2F5ACDE97A81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1752964" y="2781787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DEAE97-7CC0-456B-9534-95E70A6752DF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1967709" y="2567042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C75E00-9E73-4290-855E-9F4BE758E2EF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 flipV="1">
              <a:off x="2607904" y="2567041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8EC2DA-C0DA-4E91-8FA8-ED5932E1E256}"/>
                </a:ext>
              </a:extLst>
            </p:cNvPr>
            <p:cNvCxnSpPr>
              <a:stCxn id="18" idx="4"/>
              <a:endCxn id="17" idx="0"/>
            </p:cNvCxnSpPr>
            <p:nvPr/>
          </p:nvCxnSpPr>
          <p:spPr>
            <a:xfrm>
              <a:off x="3991046" y="2781786"/>
              <a:ext cx="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B063F0-5C5F-4A78-AD57-D9CD6582DF32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3991046" y="3432951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783B8D-C05E-4173-BE61-C8F158E7A82F}"/>
                </a:ext>
              </a:extLst>
            </p:cNvPr>
            <p:cNvCxnSpPr>
              <a:stCxn id="12" idx="2"/>
              <a:endCxn id="7" idx="6"/>
            </p:cNvCxnSpPr>
            <p:nvPr/>
          </p:nvCxnSpPr>
          <p:spPr>
            <a:xfrm flipH="1">
              <a:off x="2607904" y="4700642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3561925-7E62-4083-B1FA-91AC38217ECF}"/>
                </a:ext>
              </a:extLst>
            </p:cNvPr>
            <p:cNvCxnSpPr>
              <a:stCxn id="7" idx="2"/>
              <a:endCxn id="10" idx="6"/>
            </p:cNvCxnSpPr>
            <p:nvPr/>
          </p:nvCxnSpPr>
          <p:spPr>
            <a:xfrm flipH="1">
              <a:off x="1967709" y="4700643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D38A4F3-3475-4B9E-BC0D-14BBC0DB688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Imaginary gauge field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07A92-C8FB-4317-B784-C226BC5FC9BC}"/>
              </a:ext>
            </a:extLst>
          </p:cNvPr>
          <p:cNvSpPr txBox="1"/>
          <p:nvPr/>
        </p:nvSpPr>
        <p:spPr>
          <a:xfrm>
            <a:off x="8715837" y="4801981"/>
            <a:ext cx="286469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Asymmetric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Directional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1-Dimesional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F66BB6-2EE2-4571-8619-877F08C7FB31}"/>
              </a:ext>
            </a:extLst>
          </p:cNvPr>
          <p:cNvGrpSpPr/>
          <p:nvPr/>
        </p:nvGrpSpPr>
        <p:grpSpPr>
          <a:xfrm>
            <a:off x="1403620" y="4988251"/>
            <a:ext cx="2667573" cy="528209"/>
            <a:chOff x="1397536" y="4700181"/>
            <a:chExt cx="2667573" cy="528209"/>
          </a:xfrm>
        </p:grpSpPr>
        <p:sp>
          <p:nvSpPr>
            <p:cNvPr id="48" name="Donut 1">
              <a:extLst>
                <a:ext uri="{FF2B5EF4-FFF2-40B4-BE49-F238E27FC236}">
                  <a16:creationId xmlns:a16="http://schemas.microsoft.com/office/drawing/2014/main" id="{DB2E063F-AE5A-4EC5-AF56-A96975F4490D}"/>
                </a:ext>
              </a:extLst>
            </p:cNvPr>
            <p:cNvSpPr/>
            <p:nvPr/>
          </p:nvSpPr>
          <p:spPr>
            <a:xfrm>
              <a:off x="1397536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Donut 13">
              <a:extLst>
                <a:ext uri="{FF2B5EF4-FFF2-40B4-BE49-F238E27FC236}">
                  <a16:creationId xmlns:a16="http://schemas.microsoft.com/office/drawing/2014/main" id="{2ADAF040-8E9D-497D-83DD-6A2F30150647}"/>
                </a:ext>
              </a:extLst>
            </p:cNvPr>
            <p:cNvSpPr/>
            <p:nvPr/>
          </p:nvSpPr>
          <p:spPr>
            <a:xfrm>
              <a:off x="3635618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Donut 14">
              <a:extLst>
                <a:ext uri="{FF2B5EF4-FFF2-40B4-BE49-F238E27FC236}">
                  <a16:creationId xmlns:a16="http://schemas.microsoft.com/office/drawing/2014/main" id="{B65C22E4-C914-43D7-8537-9ECFE30FEFB3}"/>
                </a:ext>
              </a:extLst>
            </p:cNvPr>
            <p:cNvSpPr/>
            <p:nvPr/>
          </p:nvSpPr>
          <p:spPr>
            <a:xfrm>
              <a:off x="2037731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Donut 15">
              <a:extLst>
                <a:ext uri="{FF2B5EF4-FFF2-40B4-BE49-F238E27FC236}">
                  <a16:creationId xmlns:a16="http://schemas.microsoft.com/office/drawing/2014/main" id="{675F789A-A15A-49F3-A1B3-B7FDF2FFECCC}"/>
                </a:ext>
              </a:extLst>
            </p:cNvPr>
            <p:cNvSpPr/>
            <p:nvPr/>
          </p:nvSpPr>
          <p:spPr>
            <a:xfrm>
              <a:off x="2677926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9CF047-1A66-465C-80A1-8AF56465CFC8}"/>
                </a:ext>
              </a:extLst>
            </p:cNvPr>
            <p:cNvSpPr txBox="1"/>
            <p:nvPr/>
          </p:nvSpPr>
          <p:spPr>
            <a:xfrm>
              <a:off x="3143782" y="4700181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CB2C551-2F6A-4667-8173-0BE8BC652AF2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1827027" y="5013645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3DCB63-26EC-4D45-B72E-2AC45138A0F9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 flipV="1">
              <a:off x="2467222" y="5013644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4F6D25-53EF-4966-8795-99E8E6B25624}"/>
                  </a:ext>
                </a:extLst>
              </p:cNvPr>
              <p:cNvSpPr/>
              <p:nvPr/>
            </p:nvSpPr>
            <p:spPr>
              <a:xfrm>
                <a:off x="4691775" y="4934967"/>
                <a:ext cx="3458693" cy="1029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cosh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𝑐𝑜𝑠h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𝑡𝑒𝑥𝑝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⁡(−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4F6D25-53EF-4966-8795-99E8E6B2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75" y="4934967"/>
                <a:ext cx="3458693" cy="102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8912F68-A0EE-4DF2-9707-71736DC1C4E7}"/>
                  </a:ext>
                </a:extLst>
              </p:cNvPr>
              <p:cNvSpPr/>
              <p:nvPr/>
            </p:nvSpPr>
            <p:spPr>
              <a:xfrm>
                <a:off x="5724136" y="1949429"/>
                <a:ext cx="3511859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8912F68-A0EE-4DF2-9707-71736DC1C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36" y="1949429"/>
                <a:ext cx="3511859" cy="1271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665D060-7AF6-4C1B-90CE-BE49D1F36B32}"/>
                  </a:ext>
                </a:extLst>
              </p:cNvPr>
              <p:cNvSpPr/>
              <p:nvPr/>
            </p:nvSpPr>
            <p:spPr>
              <a:xfrm>
                <a:off x="5703715" y="3375705"/>
                <a:ext cx="3547318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665D060-7AF6-4C1B-90CE-BE49D1F36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15" y="3375705"/>
                <a:ext cx="3547318" cy="1271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2B69CC-A8B5-45E3-890A-017AF2863FC4}"/>
                  </a:ext>
                </a:extLst>
              </p:cNvPr>
              <p:cNvSpPr/>
              <p:nvPr/>
            </p:nvSpPr>
            <p:spPr>
              <a:xfrm>
                <a:off x="164995" y="1651810"/>
                <a:ext cx="952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𝒄𝒊𝒓𝒄𝒍𝒆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2B69CC-A8B5-45E3-890A-017AF2863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5" y="1651810"/>
                <a:ext cx="952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EBD2F2-ED44-4B95-9781-6B58BF39A713}"/>
                  </a:ext>
                </a:extLst>
              </p:cNvPr>
              <p:cNvSpPr/>
              <p:nvPr/>
            </p:nvSpPr>
            <p:spPr>
              <a:xfrm>
                <a:off x="257351" y="5117220"/>
                <a:ext cx="1010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𝒍𝒊𝒏𝒆𝒂𝒓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EBD2F2-ED44-4B95-9781-6B58BF39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" y="5117220"/>
                <a:ext cx="1010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5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0F985-0911-4F21-9639-EDCF3E154E59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Circular lattice without gauge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39E57E-F754-46CE-B249-335B7E4F06AB}"/>
                  </a:ext>
                </a:extLst>
              </p:cNvPr>
              <p:cNvSpPr/>
              <p:nvPr/>
            </p:nvSpPr>
            <p:spPr>
              <a:xfrm>
                <a:off x="866911" y="1957818"/>
                <a:ext cx="3170868" cy="1141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39E57E-F754-46CE-B249-335B7E4F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1" y="1957818"/>
                <a:ext cx="3170868" cy="114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1DDFB1-37BE-45FA-8519-53CA7BC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76" y="1316243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29808-B770-415F-A0DF-56FFB414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557" y="2361136"/>
            <a:ext cx="1388610" cy="1115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F9B5D-4520-4685-9500-0E2EC83B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167" y="2361136"/>
            <a:ext cx="1388610" cy="11155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E63210-49C0-41A0-8DAC-41C0A2D3FB1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471410" y="1718508"/>
            <a:ext cx="454147" cy="848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3F1B4-C82B-42BF-8D31-DDDAA60C39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25967" y="2577221"/>
            <a:ext cx="1499590" cy="3416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10A25-50DA-4725-9B2C-E75454CC55FF}"/>
              </a:ext>
            </a:extLst>
          </p:cNvPr>
          <p:cNvSpPr/>
          <p:nvPr/>
        </p:nvSpPr>
        <p:spPr>
          <a:xfrm>
            <a:off x="6096000" y="2361136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CA3776-8D0A-46AA-9598-1D1BAE327031}"/>
              </a:ext>
            </a:extLst>
          </p:cNvPr>
          <p:cNvGrpSpPr/>
          <p:nvPr/>
        </p:nvGrpSpPr>
        <p:grpSpPr>
          <a:xfrm>
            <a:off x="1626345" y="3653941"/>
            <a:ext cx="1911055" cy="2122480"/>
            <a:chOff x="1626345" y="3653941"/>
            <a:chExt cx="1911055" cy="2122480"/>
          </a:xfrm>
        </p:grpSpPr>
        <p:sp>
          <p:nvSpPr>
            <p:cNvPr id="20" name="Donut 1">
              <a:extLst>
                <a:ext uri="{FF2B5EF4-FFF2-40B4-BE49-F238E27FC236}">
                  <a16:creationId xmlns:a16="http://schemas.microsoft.com/office/drawing/2014/main" id="{A3906559-332E-4B00-8B46-5BFB5AA72313}"/>
                </a:ext>
              </a:extLst>
            </p:cNvPr>
            <p:cNvSpPr/>
            <p:nvPr/>
          </p:nvSpPr>
          <p:spPr>
            <a:xfrm>
              <a:off x="16263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nut 2">
              <a:extLst>
                <a:ext uri="{FF2B5EF4-FFF2-40B4-BE49-F238E27FC236}">
                  <a16:creationId xmlns:a16="http://schemas.microsoft.com/office/drawing/2014/main" id="{39490FEF-2874-478B-98F8-A1FCCDB9799A}"/>
                </a:ext>
              </a:extLst>
            </p:cNvPr>
            <p:cNvSpPr/>
            <p:nvPr/>
          </p:nvSpPr>
          <p:spPr>
            <a:xfrm>
              <a:off x="2146945" y="5427162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nut 3">
              <a:extLst>
                <a:ext uri="{FF2B5EF4-FFF2-40B4-BE49-F238E27FC236}">
                  <a16:creationId xmlns:a16="http://schemas.microsoft.com/office/drawing/2014/main" id="{D7795881-2EC6-4DBF-8F72-081356C93ED2}"/>
                </a:ext>
              </a:extLst>
            </p:cNvPr>
            <p:cNvSpPr/>
            <p:nvPr/>
          </p:nvSpPr>
          <p:spPr>
            <a:xfrm>
              <a:off x="1626345" y="489764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Donut 5">
              <a:extLst>
                <a:ext uri="{FF2B5EF4-FFF2-40B4-BE49-F238E27FC236}">
                  <a16:creationId xmlns:a16="http://schemas.microsoft.com/office/drawing/2014/main" id="{37857B78-3E9A-4EC9-A074-6AA09CBDD91C}"/>
                </a:ext>
              </a:extLst>
            </p:cNvPr>
            <p:cNvSpPr/>
            <p:nvPr/>
          </p:nvSpPr>
          <p:spPr>
            <a:xfrm>
              <a:off x="1626345" y="5427163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Donut 6">
              <a:extLst>
                <a:ext uri="{FF2B5EF4-FFF2-40B4-BE49-F238E27FC236}">
                  <a16:creationId xmlns:a16="http://schemas.microsoft.com/office/drawing/2014/main" id="{C49FB8B1-2B0D-4352-B4AC-B7B968401984}"/>
                </a:ext>
              </a:extLst>
            </p:cNvPr>
            <p:cNvSpPr/>
            <p:nvPr/>
          </p:nvSpPr>
          <p:spPr>
            <a:xfrm>
              <a:off x="1626345" y="436812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nut 7">
              <a:extLst>
                <a:ext uri="{FF2B5EF4-FFF2-40B4-BE49-F238E27FC236}">
                  <a16:creationId xmlns:a16="http://schemas.microsoft.com/office/drawing/2014/main" id="{51250612-DB1C-45E9-ACEC-A3B03F46D55F}"/>
                </a:ext>
              </a:extLst>
            </p:cNvPr>
            <p:cNvSpPr/>
            <p:nvPr/>
          </p:nvSpPr>
          <p:spPr>
            <a:xfrm>
              <a:off x="2667544" y="5427161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Donut 9">
              <a:extLst>
                <a:ext uri="{FF2B5EF4-FFF2-40B4-BE49-F238E27FC236}">
                  <a16:creationId xmlns:a16="http://schemas.microsoft.com/office/drawing/2014/main" id="{09BD07FD-EFEB-418A-B130-135AB0449D57}"/>
                </a:ext>
              </a:extLst>
            </p:cNvPr>
            <p:cNvSpPr/>
            <p:nvPr/>
          </p:nvSpPr>
          <p:spPr>
            <a:xfrm>
              <a:off x="3188143" y="5427164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onut 11">
              <a:extLst>
                <a:ext uri="{FF2B5EF4-FFF2-40B4-BE49-F238E27FC236}">
                  <a16:creationId xmlns:a16="http://schemas.microsoft.com/office/drawing/2014/main" id="{BD241A21-C803-4B97-B561-A6287426C3AF}"/>
                </a:ext>
              </a:extLst>
            </p:cNvPr>
            <p:cNvSpPr/>
            <p:nvPr/>
          </p:nvSpPr>
          <p:spPr>
            <a:xfrm>
              <a:off x="3188143" y="4897645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onut 12">
              <a:extLst>
                <a:ext uri="{FF2B5EF4-FFF2-40B4-BE49-F238E27FC236}">
                  <a16:creationId xmlns:a16="http://schemas.microsoft.com/office/drawing/2014/main" id="{76FEF812-65DE-40CF-9A8A-8F98790CABD4}"/>
                </a:ext>
              </a:extLst>
            </p:cNvPr>
            <p:cNvSpPr/>
            <p:nvPr/>
          </p:nvSpPr>
          <p:spPr>
            <a:xfrm>
              <a:off x="3188143" y="436812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Donut 13">
              <a:extLst>
                <a:ext uri="{FF2B5EF4-FFF2-40B4-BE49-F238E27FC236}">
                  <a16:creationId xmlns:a16="http://schemas.microsoft.com/office/drawing/2014/main" id="{D857D2F4-8203-43B1-9690-91A9B7D15CA3}"/>
                </a:ext>
              </a:extLst>
            </p:cNvPr>
            <p:cNvSpPr/>
            <p:nvPr/>
          </p:nvSpPr>
          <p:spPr>
            <a:xfrm>
              <a:off x="3188143" y="383860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onut 14">
              <a:extLst>
                <a:ext uri="{FF2B5EF4-FFF2-40B4-BE49-F238E27FC236}">
                  <a16:creationId xmlns:a16="http://schemas.microsoft.com/office/drawing/2014/main" id="{1C5C5BC8-5F73-472B-9464-A5EF3EB6016C}"/>
                </a:ext>
              </a:extLst>
            </p:cNvPr>
            <p:cNvSpPr/>
            <p:nvPr/>
          </p:nvSpPr>
          <p:spPr>
            <a:xfrm>
              <a:off x="21469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nut 15">
              <a:extLst>
                <a:ext uri="{FF2B5EF4-FFF2-40B4-BE49-F238E27FC236}">
                  <a16:creationId xmlns:a16="http://schemas.microsoft.com/office/drawing/2014/main" id="{34BAB821-B80D-4EE1-B2FF-8B2BE0541CB7}"/>
                </a:ext>
              </a:extLst>
            </p:cNvPr>
            <p:cNvSpPr/>
            <p:nvPr/>
          </p:nvSpPr>
          <p:spPr>
            <a:xfrm>
              <a:off x="2667544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0E7DD4-E5DB-41C7-9B84-A41952DD77C8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1975602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9835EA-A7A5-4231-A908-4CA3CDC8C7FB}"/>
                </a:ext>
              </a:extLst>
            </p:cNvPr>
            <p:cNvCxnSpPr/>
            <p:nvPr/>
          </p:nvCxnSpPr>
          <p:spPr>
            <a:xfrm>
              <a:off x="2496201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2344D-9DFA-434D-8CC4-298003D4E9D4}"/>
                </a:ext>
              </a:extLst>
            </p:cNvPr>
            <p:cNvCxnSpPr/>
            <p:nvPr/>
          </p:nvCxnSpPr>
          <p:spPr>
            <a:xfrm>
              <a:off x="3016801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628C95-D769-4E8E-8C5C-B95014C95BEB}"/>
                </a:ext>
              </a:extLst>
            </p:cNvPr>
            <p:cNvCxnSpPr>
              <a:stCxn id="20" idx="4"/>
              <a:endCxn id="25" idx="0"/>
            </p:cNvCxnSpPr>
            <p:nvPr/>
          </p:nvCxnSpPr>
          <p:spPr>
            <a:xfrm>
              <a:off x="1800974" y="4187865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871679-66B8-4FB4-9D80-3894DCE37319}"/>
                </a:ext>
              </a:extLst>
            </p:cNvPr>
            <p:cNvCxnSpPr/>
            <p:nvPr/>
          </p:nvCxnSpPr>
          <p:spPr>
            <a:xfrm>
              <a:off x="1800974" y="4717383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E10147-1988-474C-AEDE-2AF61496FF1D}"/>
                </a:ext>
              </a:extLst>
            </p:cNvPr>
            <p:cNvCxnSpPr/>
            <p:nvPr/>
          </p:nvCxnSpPr>
          <p:spPr>
            <a:xfrm>
              <a:off x="1800974" y="5246902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F8B08A-8958-414E-A286-8B6AE973608F}"/>
                </a:ext>
              </a:extLst>
            </p:cNvPr>
            <p:cNvCxnSpPr/>
            <p:nvPr/>
          </p:nvCxnSpPr>
          <p:spPr>
            <a:xfrm>
              <a:off x="1975602" y="560835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6937A3-309C-45B9-8E7E-3F5034FBDF60}"/>
                </a:ext>
              </a:extLst>
            </p:cNvPr>
            <p:cNvCxnSpPr/>
            <p:nvPr/>
          </p:nvCxnSpPr>
          <p:spPr>
            <a:xfrm>
              <a:off x="2496201" y="5608394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E33FE8-FE99-498D-8ABA-5D6EDBE2CBAD}"/>
                </a:ext>
              </a:extLst>
            </p:cNvPr>
            <p:cNvCxnSpPr/>
            <p:nvPr/>
          </p:nvCxnSpPr>
          <p:spPr>
            <a:xfrm>
              <a:off x="3016801" y="560835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9175B-EBD5-4350-A2CF-ED58BDA2BE83}"/>
                </a:ext>
              </a:extLst>
            </p:cNvPr>
            <p:cNvCxnSpPr/>
            <p:nvPr/>
          </p:nvCxnSpPr>
          <p:spPr>
            <a:xfrm>
              <a:off x="3355454" y="4187864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A63391-00A8-4F9D-928D-E83728189148}"/>
                </a:ext>
              </a:extLst>
            </p:cNvPr>
            <p:cNvCxnSpPr/>
            <p:nvPr/>
          </p:nvCxnSpPr>
          <p:spPr>
            <a:xfrm>
              <a:off x="3353028" y="4717383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FEF0E6-1281-4DD3-9181-85258A0E0148}"/>
                </a:ext>
              </a:extLst>
            </p:cNvPr>
            <p:cNvCxnSpPr/>
            <p:nvPr/>
          </p:nvCxnSpPr>
          <p:spPr>
            <a:xfrm>
              <a:off x="3353028" y="5246899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31B868-AD41-40E9-BA79-B73206459730}"/>
                </a:ext>
              </a:extLst>
            </p:cNvPr>
            <p:cNvSpPr/>
            <p:nvPr/>
          </p:nvSpPr>
          <p:spPr>
            <a:xfrm>
              <a:off x="1936880" y="3653941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dirty="0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C2F361EB-B263-44CE-996F-E1B9FDC8C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561" y="3653941"/>
            <a:ext cx="1388606" cy="111554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556C2F-8251-4739-ACDF-4BE310BB71EA}"/>
              </a:ext>
            </a:extLst>
          </p:cNvPr>
          <p:cNvCxnSpPr>
            <a:cxnSpLocks/>
            <a:stCxn id="67" idx="4"/>
            <a:endCxn id="64" idx="1"/>
          </p:cNvCxnSpPr>
          <p:nvPr/>
        </p:nvCxnSpPr>
        <p:spPr>
          <a:xfrm>
            <a:off x="5905849" y="3151900"/>
            <a:ext cx="2019712" cy="1059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9288FD9-6E03-49F8-8C36-9F3E92F3C4F5}"/>
              </a:ext>
            </a:extLst>
          </p:cNvPr>
          <p:cNvSpPr/>
          <p:nvPr/>
        </p:nvSpPr>
        <p:spPr>
          <a:xfrm>
            <a:off x="5564696" y="2935815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1730B48-B94C-4DB9-AA9A-0CA2E5DF3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170" y="3653940"/>
            <a:ext cx="1388607" cy="111554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A7CD11E-0CCE-4E20-B3BC-CCCD44708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5557" y="1245591"/>
            <a:ext cx="1388610" cy="111554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00426A-BC6B-4FD5-9CBB-3C9C7B80D6CC}"/>
              </a:ext>
            </a:extLst>
          </p:cNvPr>
          <p:cNvSpPr txBox="1"/>
          <p:nvPr/>
        </p:nvSpPr>
        <p:spPr>
          <a:xfrm>
            <a:off x="6095999" y="4930863"/>
            <a:ext cx="579119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Degenerate modes shows alternating strong/weak eigenstates due to the counter-propagating waves.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uniform eigenstate is due to the isolated eigenvalue.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96044B-A437-4680-AA02-D6577B930E31}"/>
                  </a:ext>
                </a:extLst>
              </p:cNvPr>
              <p:cNvSpPr txBox="1"/>
              <p:nvPr/>
            </p:nvSpPr>
            <p:spPr>
              <a:xfrm rot="16200000">
                <a:off x="4541344" y="2313233"/>
                <a:ext cx="592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96044B-A437-4680-AA02-D6577B93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41344" y="2313233"/>
                <a:ext cx="592663" cy="276999"/>
              </a:xfrm>
              <a:prstGeom prst="rect">
                <a:avLst/>
              </a:prstGeom>
              <a:blipFill>
                <a:blip r:embed="rId9"/>
                <a:stretch>
                  <a:fillRect l="-4444" t="-14433" r="-37778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0F985-0911-4F21-9639-EDCF3E154E59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With gauge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DDFB1-37BE-45FA-8519-53CA7BC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88" y="1453023"/>
            <a:ext cx="2818650" cy="2425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E63210-49C0-41A0-8DAC-41C0A2D3FB1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442822" y="1855288"/>
            <a:ext cx="454147" cy="848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3F1B4-C82B-42BF-8D31-DDDAA60C393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397379" y="2714001"/>
            <a:ext cx="1499590" cy="3416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10A25-50DA-4725-9B2C-E75454CC55FF}"/>
              </a:ext>
            </a:extLst>
          </p:cNvPr>
          <p:cNvSpPr/>
          <p:nvPr/>
        </p:nvSpPr>
        <p:spPr>
          <a:xfrm>
            <a:off x="8067412" y="2497916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CA3776-8D0A-46AA-9598-1D1BAE327031}"/>
              </a:ext>
            </a:extLst>
          </p:cNvPr>
          <p:cNvGrpSpPr/>
          <p:nvPr/>
        </p:nvGrpSpPr>
        <p:grpSpPr>
          <a:xfrm>
            <a:off x="919430" y="1547579"/>
            <a:ext cx="1911055" cy="2182811"/>
            <a:chOff x="1626345" y="3593610"/>
            <a:chExt cx="1911055" cy="2182811"/>
          </a:xfrm>
        </p:grpSpPr>
        <p:sp>
          <p:nvSpPr>
            <p:cNvPr id="20" name="Donut 1">
              <a:extLst>
                <a:ext uri="{FF2B5EF4-FFF2-40B4-BE49-F238E27FC236}">
                  <a16:creationId xmlns:a16="http://schemas.microsoft.com/office/drawing/2014/main" id="{A3906559-332E-4B00-8B46-5BFB5AA72313}"/>
                </a:ext>
              </a:extLst>
            </p:cNvPr>
            <p:cNvSpPr/>
            <p:nvPr/>
          </p:nvSpPr>
          <p:spPr>
            <a:xfrm>
              <a:off x="16263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nut 2">
              <a:extLst>
                <a:ext uri="{FF2B5EF4-FFF2-40B4-BE49-F238E27FC236}">
                  <a16:creationId xmlns:a16="http://schemas.microsoft.com/office/drawing/2014/main" id="{39490FEF-2874-478B-98F8-A1FCCDB9799A}"/>
                </a:ext>
              </a:extLst>
            </p:cNvPr>
            <p:cNvSpPr/>
            <p:nvPr/>
          </p:nvSpPr>
          <p:spPr>
            <a:xfrm>
              <a:off x="2146945" y="5427162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nut 3">
              <a:extLst>
                <a:ext uri="{FF2B5EF4-FFF2-40B4-BE49-F238E27FC236}">
                  <a16:creationId xmlns:a16="http://schemas.microsoft.com/office/drawing/2014/main" id="{D7795881-2EC6-4DBF-8F72-081356C93ED2}"/>
                </a:ext>
              </a:extLst>
            </p:cNvPr>
            <p:cNvSpPr/>
            <p:nvPr/>
          </p:nvSpPr>
          <p:spPr>
            <a:xfrm>
              <a:off x="1626345" y="489764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Donut 5">
              <a:extLst>
                <a:ext uri="{FF2B5EF4-FFF2-40B4-BE49-F238E27FC236}">
                  <a16:creationId xmlns:a16="http://schemas.microsoft.com/office/drawing/2014/main" id="{37857B78-3E9A-4EC9-A074-6AA09CBDD91C}"/>
                </a:ext>
              </a:extLst>
            </p:cNvPr>
            <p:cNvSpPr/>
            <p:nvPr/>
          </p:nvSpPr>
          <p:spPr>
            <a:xfrm>
              <a:off x="1626345" y="5427163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Donut 6">
              <a:extLst>
                <a:ext uri="{FF2B5EF4-FFF2-40B4-BE49-F238E27FC236}">
                  <a16:creationId xmlns:a16="http://schemas.microsoft.com/office/drawing/2014/main" id="{C49FB8B1-2B0D-4352-B4AC-B7B968401984}"/>
                </a:ext>
              </a:extLst>
            </p:cNvPr>
            <p:cNvSpPr/>
            <p:nvPr/>
          </p:nvSpPr>
          <p:spPr>
            <a:xfrm>
              <a:off x="1626345" y="436812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nut 7">
              <a:extLst>
                <a:ext uri="{FF2B5EF4-FFF2-40B4-BE49-F238E27FC236}">
                  <a16:creationId xmlns:a16="http://schemas.microsoft.com/office/drawing/2014/main" id="{51250612-DB1C-45E9-ACEC-A3B03F46D55F}"/>
                </a:ext>
              </a:extLst>
            </p:cNvPr>
            <p:cNvSpPr/>
            <p:nvPr/>
          </p:nvSpPr>
          <p:spPr>
            <a:xfrm>
              <a:off x="2667544" y="5427161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Donut 9">
              <a:extLst>
                <a:ext uri="{FF2B5EF4-FFF2-40B4-BE49-F238E27FC236}">
                  <a16:creationId xmlns:a16="http://schemas.microsoft.com/office/drawing/2014/main" id="{09BD07FD-EFEB-418A-B130-135AB0449D57}"/>
                </a:ext>
              </a:extLst>
            </p:cNvPr>
            <p:cNvSpPr/>
            <p:nvPr/>
          </p:nvSpPr>
          <p:spPr>
            <a:xfrm>
              <a:off x="3188143" y="5427164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onut 11">
              <a:extLst>
                <a:ext uri="{FF2B5EF4-FFF2-40B4-BE49-F238E27FC236}">
                  <a16:creationId xmlns:a16="http://schemas.microsoft.com/office/drawing/2014/main" id="{BD241A21-C803-4B97-B561-A6287426C3AF}"/>
                </a:ext>
              </a:extLst>
            </p:cNvPr>
            <p:cNvSpPr/>
            <p:nvPr/>
          </p:nvSpPr>
          <p:spPr>
            <a:xfrm>
              <a:off x="3188143" y="4897645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onut 12">
              <a:extLst>
                <a:ext uri="{FF2B5EF4-FFF2-40B4-BE49-F238E27FC236}">
                  <a16:creationId xmlns:a16="http://schemas.microsoft.com/office/drawing/2014/main" id="{76FEF812-65DE-40CF-9A8A-8F98790CABD4}"/>
                </a:ext>
              </a:extLst>
            </p:cNvPr>
            <p:cNvSpPr/>
            <p:nvPr/>
          </p:nvSpPr>
          <p:spPr>
            <a:xfrm>
              <a:off x="3188143" y="436812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Donut 13">
              <a:extLst>
                <a:ext uri="{FF2B5EF4-FFF2-40B4-BE49-F238E27FC236}">
                  <a16:creationId xmlns:a16="http://schemas.microsoft.com/office/drawing/2014/main" id="{D857D2F4-8203-43B1-9690-91A9B7D15CA3}"/>
                </a:ext>
              </a:extLst>
            </p:cNvPr>
            <p:cNvSpPr/>
            <p:nvPr/>
          </p:nvSpPr>
          <p:spPr>
            <a:xfrm>
              <a:off x="3188143" y="383860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onut 14">
              <a:extLst>
                <a:ext uri="{FF2B5EF4-FFF2-40B4-BE49-F238E27FC236}">
                  <a16:creationId xmlns:a16="http://schemas.microsoft.com/office/drawing/2014/main" id="{1C5C5BC8-5F73-472B-9464-A5EF3EB6016C}"/>
                </a:ext>
              </a:extLst>
            </p:cNvPr>
            <p:cNvSpPr/>
            <p:nvPr/>
          </p:nvSpPr>
          <p:spPr>
            <a:xfrm>
              <a:off x="21469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nut 15">
              <a:extLst>
                <a:ext uri="{FF2B5EF4-FFF2-40B4-BE49-F238E27FC236}">
                  <a16:creationId xmlns:a16="http://schemas.microsoft.com/office/drawing/2014/main" id="{34BAB821-B80D-4EE1-B2FF-8B2BE0541CB7}"/>
                </a:ext>
              </a:extLst>
            </p:cNvPr>
            <p:cNvSpPr/>
            <p:nvPr/>
          </p:nvSpPr>
          <p:spPr>
            <a:xfrm>
              <a:off x="2667544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0E7DD4-E5DB-41C7-9B84-A41952DD77C8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1975602" y="4013237"/>
              <a:ext cx="171343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9835EA-A7A5-4231-A908-4CA3CDC8C7FB}"/>
                </a:ext>
              </a:extLst>
            </p:cNvPr>
            <p:cNvCxnSpPr/>
            <p:nvPr/>
          </p:nvCxnSpPr>
          <p:spPr>
            <a:xfrm>
              <a:off x="2496201" y="4013237"/>
              <a:ext cx="171343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2344D-9DFA-434D-8CC4-298003D4E9D4}"/>
                </a:ext>
              </a:extLst>
            </p:cNvPr>
            <p:cNvCxnSpPr/>
            <p:nvPr/>
          </p:nvCxnSpPr>
          <p:spPr>
            <a:xfrm>
              <a:off x="3016801" y="4013237"/>
              <a:ext cx="171343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628C95-D769-4E8E-8C5C-B95014C95BEB}"/>
                </a:ext>
              </a:extLst>
            </p:cNvPr>
            <p:cNvCxnSpPr>
              <a:stCxn id="20" idx="4"/>
              <a:endCxn id="25" idx="0"/>
            </p:cNvCxnSpPr>
            <p:nvPr/>
          </p:nvCxnSpPr>
          <p:spPr>
            <a:xfrm>
              <a:off x="1800974" y="4187865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871679-66B8-4FB4-9D80-3894DCE37319}"/>
                </a:ext>
              </a:extLst>
            </p:cNvPr>
            <p:cNvCxnSpPr/>
            <p:nvPr/>
          </p:nvCxnSpPr>
          <p:spPr>
            <a:xfrm>
              <a:off x="1800974" y="4717383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E10147-1988-474C-AEDE-2AF61496FF1D}"/>
                </a:ext>
              </a:extLst>
            </p:cNvPr>
            <p:cNvCxnSpPr/>
            <p:nvPr/>
          </p:nvCxnSpPr>
          <p:spPr>
            <a:xfrm>
              <a:off x="1800974" y="5246902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F8B08A-8958-414E-A286-8B6AE973608F}"/>
                </a:ext>
              </a:extLst>
            </p:cNvPr>
            <p:cNvCxnSpPr/>
            <p:nvPr/>
          </p:nvCxnSpPr>
          <p:spPr>
            <a:xfrm>
              <a:off x="1975602" y="5608357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6937A3-309C-45B9-8E7E-3F5034FBDF60}"/>
                </a:ext>
              </a:extLst>
            </p:cNvPr>
            <p:cNvCxnSpPr/>
            <p:nvPr/>
          </p:nvCxnSpPr>
          <p:spPr>
            <a:xfrm>
              <a:off x="2496201" y="5608394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E33FE8-FE99-498D-8ABA-5D6EDBE2CBAD}"/>
                </a:ext>
              </a:extLst>
            </p:cNvPr>
            <p:cNvCxnSpPr/>
            <p:nvPr/>
          </p:nvCxnSpPr>
          <p:spPr>
            <a:xfrm>
              <a:off x="3016801" y="5608357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9175B-EBD5-4350-A2CF-ED58BDA2BE83}"/>
                </a:ext>
              </a:extLst>
            </p:cNvPr>
            <p:cNvCxnSpPr/>
            <p:nvPr/>
          </p:nvCxnSpPr>
          <p:spPr>
            <a:xfrm>
              <a:off x="3355454" y="4187864"/>
              <a:ext cx="0" cy="18026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A63391-00A8-4F9D-928D-E83728189148}"/>
                </a:ext>
              </a:extLst>
            </p:cNvPr>
            <p:cNvCxnSpPr/>
            <p:nvPr/>
          </p:nvCxnSpPr>
          <p:spPr>
            <a:xfrm>
              <a:off x="3353028" y="4717383"/>
              <a:ext cx="0" cy="18026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FEF0E6-1281-4DD3-9181-85258A0E0148}"/>
                </a:ext>
              </a:extLst>
            </p:cNvPr>
            <p:cNvCxnSpPr/>
            <p:nvPr/>
          </p:nvCxnSpPr>
          <p:spPr>
            <a:xfrm>
              <a:off x="3353028" y="5246899"/>
              <a:ext cx="0" cy="180262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31B868-AD41-40E9-BA79-B73206459730}"/>
                </a:ext>
              </a:extLst>
            </p:cNvPr>
            <p:cNvSpPr/>
            <p:nvPr/>
          </p:nvSpPr>
          <p:spPr>
            <a:xfrm>
              <a:off x="1936880" y="359361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556C2F-8251-4739-ACDF-4BE310BB71EA}"/>
              </a:ext>
            </a:extLst>
          </p:cNvPr>
          <p:cNvCxnSpPr>
            <a:cxnSpLocks/>
            <a:stCxn id="67" idx="4"/>
            <a:endCxn id="45" idx="1"/>
          </p:cNvCxnSpPr>
          <p:nvPr/>
        </p:nvCxnSpPr>
        <p:spPr>
          <a:xfrm>
            <a:off x="7877261" y="3288680"/>
            <a:ext cx="2019708" cy="883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9288FD9-6E03-49F8-8C36-9F3E92F3C4F5}"/>
              </a:ext>
            </a:extLst>
          </p:cNvPr>
          <p:cNvSpPr/>
          <p:nvPr/>
        </p:nvSpPr>
        <p:spPr>
          <a:xfrm>
            <a:off x="7536108" y="3072595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A7CD11E-0CCE-4E20-B3BC-CCCD4470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969" y="1382371"/>
            <a:ext cx="1388610" cy="1115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A31970-0C26-4FEF-A0F3-9061557A76D0}"/>
                  </a:ext>
                </a:extLst>
              </p:cNvPr>
              <p:cNvSpPr txBox="1"/>
              <p:nvPr/>
            </p:nvSpPr>
            <p:spPr>
              <a:xfrm>
                <a:off x="5184396" y="4930863"/>
                <a:ext cx="6702799" cy="111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Fields become uniform because of the selective enhancement and suppression by the imaginary gauge field.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𝑘</m:t>
                        </m:r>
                      </m:e>
                      <m:sub>
                        <m:r>
                          <a:rPr lang="en-US" sz="1600"/>
                          <m:t>1</m:t>
                        </m:r>
                      </m:sub>
                    </m:sSub>
                    <m:r>
                      <a:rPr lang="en-US" sz="1600"/>
                      <m:t>=</m:t>
                    </m:r>
                    <m:r>
                      <a:rPr lang="en-US" sz="1600"/>
                      <m:t>𝑡</m:t>
                    </m:r>
                    <m:sSup>
                      <m:sSupPr>
                        <m:ctrlPr>
                          <a:rPr lang="en-US" sz="1600"/>
                        </m:ctrlPr>
                      </m:sSupPr>
                      <m:e>
                        <m:r>
                          <a:rPr lang="en-US" sz="1600"/>
                          <m:t>𝑒</m:t>
                        </m:r>
                      </m:e>
                      <m:sup>
                        <m:r>
                          <a:rPr lang="en-US" sz="1600"/>
                          <m:t>h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𝑘</m:t>
                        </m:r>
                      </m:e>
                      <m:sub>
                        <m:r>
                          <a:rPr lang="en-US" sz="1600"/>
                          <m:t>2</m:t>
                        </m:r>
                      </m:sub>
                    </m:sSub>
                    <m:r>
                      <a:rPr lang="en-US" sz="1600"/>
                      <m:t>=</m:t>
                    </m:r>
                    <m:r>
                      <a:rPr lang="en-US" sz="1600"/>
                      <m:t>𝑡</m:t>
                    </m:r>
                    <m:sSup>
                      <m:sSupPr>
                        <m:ctrlPr>
                          <a:rPr lang="en-US" sz="1600"/>
                        </m:ctrlPr>
                      </m:sSupPr>
                      <m:e>
                        <m:r>
                          <a:rPr lang="en-US" sz="1600"/>
                          <m:t>𝑒</m:t>
                        </m:r>
                      </m:e>
                      <m:sup>
                        <m:r>
                          <a:rPr lang="en-US" sz="1600"/>
                          <m:t>−</m:t>
                        </m:r>
                        <m:r>
                          <a:rPr lang="en-US" sz="1600"/>
                          <m:t>h</m:t>
                        </m:r>
                      </m:sup>
                    </m:sSup>
                  </m:oMath>
                </a14:m>
                <a:r>
                  <a:rPr lang="en-US" sz="1600" dirty="0"/>
                  <a:t>, onsite gain is </a:t>
                </a:r>
                <a14:m>
                  <m:oMath xmlns:m="http://schemas.openxmlformats.org/officeDocument/2006/math">
                    <m:r>
                      <a:rPr lang="en-US" sz="1600"/>
                      <m:t>𝑔</m:t>
                    </m:r>
                    <m:r>
                      <a:rPr lang="en-US" sz="1600"/>
                      <m:t>=</m:t>
                    </m:r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𝑘</m:t>
                        </m:r>
                      </m:e>
                      <m:sub>
                        <m:r>
                          <a:rPr lang="en-US" sz="1600"/>
                          <m:t>1</m:t>
                        </m:r>
                      </m:sub>
                    </m:sSub>
                    <m:r>
                      <a:rPr lang="en-US" sz="1600"/>
                      <m:t>−</m:t>
                    </m:r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𝑘</m:t>
                        </m:r>
                      </m:e>
                      <m:sub>
                        <m:r>
                          <a:rPr lang="en-US" sz="1600"/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. Gain/loss balanced!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One dominant mode.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A31970-0C26-4FEF-A0F3-9061557A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396" y="4930863"/>
                <a:ext cx="6702799" cy="1117165"/>
              </a:xfrm>
              <a:prstGeom prst="rect">
                <a:avLst/>
              </a:prstGeom>
              <a:blipFill>
                <a:blip r:embed="rId4"/>
                <a:stretch>
                  <a:fillRect l="-364" t="-1639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A33581-A45E-428E-A088-C87E6C5A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969" y="2497916"/>
            <a:ext cx="1388610" cy="11155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F16C1B-3CF9-4F2B-B37A-DE13C89CC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969" y="3614329"/>
            <a:ext cx="1388610" cy="1115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8F2CF7-C64D-4172-A5FC-6767602AEA9F}"/>
                  </a:ext>
                </a:extLst>
              </p:cNvPr>
              <p:cNvSpPr/>
              <p:nvPr/>
            </p:nvSpPr>
            <p:spPr>
              <a:xfrm>
                <a:off x="119027" y="4795990"/>
                <a:ext cx="3511859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8F2CF7-C64D-4172-A5FC-6767602AE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7" y="4795990"/>
                <a:ext cx="3511859" cy="1271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3FCA5CD-4586-421F-A37B-F60C7B38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4421" y="1453023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0B996E-08FA-49CC-8A36-DC32794156C2}"/>
                  </a:ext>
                </a:extLst>
              </p:cNvPr>
              <p:cNvSpPr txBox="1"/>
              <p:nvPr/>
            </p:nvSpPr>
            <p:spPr>
              <a:xfrm rot="16200000">
                <a:off x="3736820" y="2431906"/>
                <a:ext cx="612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0B996E-08FA-49CC-8A36-DC327941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36820" y="2431906"/>
                <a:ext cx="612411" cy="276999"/>
              </a:xfrm>
              <a:prstGeom prst="rect">
                <a:avLst/>
              </a:prstGeom>
              <a:blipFill>
                <a:blip r:embed="rId8"/>
                <a:stretch>
                  <a:fillRect l="-4444" t="-13861" r="-37778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463E8C-BC4B-4FD2-A0C9-252229DB4933}"/>
                  </a:ext>
                </a:extLst>
              </p:cNvPr>
              <p:cNvSpPr txBox="1"/>
              <p:nvPr/>
            </p:nvSpPr>
            <p:spPr>
              <a:xfrm rot="16200000">
                <a:off x="6551362" y="2430251"/>
                <a:ext cx="592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463E8C-BC4B-4FD2-A0C9-252229DB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1362" y="2430251"/>
                <a:ext cx="592663" cy="276999"/>
              </a:xfrm>
              <a:prstGeom prst="rect">
                <a:avLst/>
              </a:prstGeom>
              <a:blipFill>
                <a:blip r:embed="rId9"/>
                <a:stretch>
                  <a:fillRect l="-4444" t="-14433" r="-37778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5CBEB9-B5F4-4ABF-B1A2-E46479B4702B}"/>
              </a:ext>
            </a:extLst>
          </p:cNvPr>
          <p:cNvCxnSpPr/>
          <p:nvPr/>
        </p:nvCxnSpPr>
        <p:spPr>
          <a:xfrm>
            <a:off x="4362275" y="2614347"/>
            <a:ext cx="21811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E4B18-8847-4FFC-AAA3-412F477F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06" y="2303396"/>
            <a:ext cx="2337111" cy="2010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D881-C45D-461D-96E5-D1FE01D6A1C7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lattice without gauge field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9D5DD-689A-45F2-816E-98AFA9D2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72" y="2292373"/>
            <a:ext cx="2337111" cy="20107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18A4BF-32CD-4F75-A8EF-B0A323590AA7}"/>
              </a:ext>
            </a:extLst>
          </p:cNvPr>
          <p:cNvGrpSpPr/>
          <p:nvPr/>
        </p:nvGrpSpPr>
        <p:grpSpPr>
          <a:xfrm>
            <a:off x="4517708" y="1311834"/>
            <a:ext cx="2667573" cy="528209"/>
            <a:chOff x="1397536" y="4700181"/>
            <a:chExt cx="2667573" cy="528209"/>
          </a:xfrm>
        </p:grpSpPr>
        <p:sp>
          <p:nvSpPr>
            <p:cNvPr id="8" name="Donut 1">
              <a:extLst>
                <a:ext uri="{FF2B5EF4-FFF2-40B4-BE49-F238E27FC236}">
                  <a16:creationId xmlns:a16="http://schemas.microsoft.com/office/drawing/2014/main" id="{D2DA6B68-72B2-4C39-AD26-6F7237407A86}"/>
                </a:ext>
              </a:extLst>
            </p:cNvPr>
            <p:cNvSpPr/>
            <p:nvPr/>
          </p:nvSpPr>
          <p:spPr>
            <a:xfrm>
              <a:off x="1397536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nut 13">
              <a:extLst>
                <a:ext uri="{FF2B5EF4-FFF2-40B4-BE49-F238E27FC236}">
                  <a16:creationId xmlns:a16="http://schemas.microsoft.com/office/drawing/2014/main" id="{A7AFF406-7B13-4FE9-B135-E0344A9BCF04}"/>
                </a:ext>
              </a:extLst>
            </p:cNvPr>
            <p:cNvSpPr/>
            <p:nvPr/>
          </p:nvSpPr>
          <p:spPr>
            <a:xfrm>
              <a:off x="3635618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onut 14">
              <a:extLst>
                <a:ext uri="{FF2B5EF4-FFF2-40B4-BE49-F238E27FC236}">
                  <a16:creationId xmlns:a16="http://schemas.microsoft.com/office/drawing/2014/main" id="{0047AB69-E7FC-4234-A4DE-D1E8C74D2A97}"/>
                </a:ext>
              </a:extLst>
            </p:cNvPr>
            <p:cNvSpPr/>
            <p:nvPr/>
          </p:nvSpPr>
          <p:spPr>
            <a:xfrm>
              <a:off x="2037731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onut 15">
              <a:extLst>
                <a:ext uri="{FF2B5EF4-FFF2-40B4-BE49-F238E27FC236}">
                  <a16:creationId xmlns:a16="http://schemas.microsoft.com/office/drawing/2014/main" id="{34075E97-BB67-4526-B235-730C9CA71503}"/>
                </a:ext>
              </a:extLst>
            </p:cNvPr>
            <p:cNvSpPr/>
            <p:nvPr/>
          </p:nvSpPr>
          <p:spPr>
            <a:xfrm>
              <a:off x="2677926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57895-294F-4320-BAFB-597AE2D8990D}"/>
                </a:ext>
              </a:extLst>
            </p:cNvPr>
            <p:cNvSpPr txBox="1"/>
            <p:nvPr/>
          </p:nvSpPr>
          <p:spPr>
            <a:xfrm>
              <a:off x="3143782" y="4700181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AE47F5-161B-46C8-AC01-C990EAFDDDD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1827027" y="5013645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966F39-DE9A-4992-B8D0-170D4C59F57A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2467222" y="5013644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A77F664-672B-4598-B82E-83B5158A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329" y="2303396"/>
            <a:ext cx="2337111" cy="2010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2D646-F23C-42A4-981A-7487AF1CFC7C}"/>
                  </a:ext>
                </a:extLst>
              </p:cNvPr>
              <p:cNvSpPr txBox="1"/>
              <p:nvPr/>
            </p:nvSpPr>
            <p:spPr>
              <a:xfrm rot="16200000">
                <a:off x="4513449" y="3174619"/>
                <a:ext cx="50778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2D646-F23C-42A4-981A-7487AF1C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3449" y="3174619"/>
                <a:ext cx="507786" cy="246221"/>
              </a:xfrm>
              <a:prstGeom prst="rect">
                <a:avLst/>
              </a:prstGeom>
              <a:blipFill>
                <a:blip r:embed="rId5"/>
                <a:stretch>
                  <a:fillRect t="-16667" r="-325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2B1AE-0F92-4B70-A032-0DFF1C3C2C60}"/>
                  </a:ext>
                </a:extLst>
              </p:cNvPr>
              <p:cNvSpPr txBox="1"/>
              <p:nvPr/>
            </p:nvSpPr>
            <p:spPr>
              <a:xfrm rot="16200000">
                <a:off x="2095731" y="3166431"/>
                <a:ext cx="4914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2B1AE-0F92-4B70-A032-0DFF1C3C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5731" y="3166431"/>
                <a:ext cx="491412" cy="246221"/>
              </a:xfrm>
              <a:prstGeom prst="rect">
                <a:avLst/>
              </a:prstGeom>
              <a:blipFill>
                <a:blip r:embed="rId6"/>
                <a:stretch>
                  <a:fillRect t="-18519" r="-32500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3B4A5-690E-4A3A-8DC0-66DAFD9F81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01736" y="2778923"/>
            <a:ext cx="1249570" cy="52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F1D35E-1882-4DD1-BDD9-EB8478876446}"/>
              </a:ext>
            </a:extLst>
          </p:cNvPr>
          <p:cNvSpPr txBox="1"/>
          <p:nvPr/>
        </p:nvSpPr>
        <p:spPr>
          <a:xfrm>
            <a:off x="2419772" y="4959318"/>
            <a:ext cx="67027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Supermode</a:t>
            </a:r>
            <a:r>
              <a:rPr lang="en-US" sz="1600" dirty="0"/>
              <a:t> located at zero energy; (</a:t>
            </a:r>
            <a:r>
              <a:rPr lang="en-US" dirty="0"/>
              <a:t>g = 0.2; h = 0.01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Dominant mode;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Phase is either 0 or pi. </a:t>
            </a:r>
          </a:p>
        </p:txBody>
      </p:sp>
    </p:spTree>
    <p:extLst>
      <p:ext uri="{BB962C8B-B14F-4D97-AF65-F5344CB8AC3E}">
        <p14:creationId xmlns:p14="http://schemas.microsoft.com/office/powerpoint/2010/main" val="322326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194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Non-Hermitian gauge field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Non-Hermitian gauge field</dc:title>
  <dc:creator>Mingsen Pan</dc:creator>
  <cp:lastModifiedBy>Mingsen Pan</cp:lastModifiedBy>
  <cp:revision>73</cp:revision>
  <dcterms:created xsi:type="dcterms:W3CDTF">2020-06-14T02:41:34Z</dcterms:created>
  <dcterms:modified xsi:type="dcterms:W3CDTF">2020-06-15T02:11:21Z</dcterms:modified>
</cp:coreProperties>
</file>