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1" r:id="rId3"/>
    <p:sldId id="262" r:id="rId4"/>
    <p:sldId id="270" r:id="rId5"/>
    <p:sldId id="269" r:id="rId6"/>
    <p:sldId id="271" r:id="rId7"/>
    <p:sldId id="276" r:id="rId8"/>
    <p:sldId id="272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906E-AD80-49C8-9D93-E47A31654DF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23295-896A-473D-BEBB-CBAFFF4D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borrow this concept in our laser array design. Because of the potential tunability and flexibility brought by the non-Hermitian engineering, the direction of gauge field and the selected region can be modified by designing a pumping pattern on an active platform. There are three conditions for the couplings. </a:t>
            </a:r>
          </a:p>
          <a:p>
            <a:r>
              <a:rPr lang="en-US" dirty="0"/>
              <a:t>The right schematic shows the implementation of the imaginary gauge field in a square lattice. </a:t>
            </a:r>
          </a:p>
          <a:p>
            <a:r>
              <a:rPr lang="en-US" dirty="0"/>
              <a:t>Such tunability induced by the imaginary gauge field in this square lattice is similar with 1D, but with more flexibilities.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34BB-6AD8-4C1A-B38C-6E26B6785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8F91-AAE0-4BC6-92E2-50D8A8EB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695C-CD07-4C26-A2D7-AD2663B3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4C008-8223-4E52-BE2F-3F1CA167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CE45-1933-4DD5-82AD-B459E1A5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D87D-2D78-45A7-955C-A5A9E85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255-A722-49A8-9B34-A8C7AF2E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8032A-3AE7-4F0B-8F33-2B6206E7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1F72-3612-44A7-B42E-D21D733B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5B65-BEFC-425C-A2AC-397DD6ED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8A7C-A909-45C3-96CC-2763646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E2E42-2886-4560-955A-C882AA78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B0C34-C526-435F-8BBF-C596D450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A6B4-11DD-4147-B588-BBA296B1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0D80-9A59-4540-BB34-026DF239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2A2B-5610-442E-9117-FAAA9321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935-898A-455C-B739-6E7F70C8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EF47-7536-49AB-B7E2-F2115C07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8393-824F-4486-97B6-80B395F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5F76-54AF-42D1-9F02-21B334D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BC30-A734-478C-9295-9690026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5832-3038-4E85-9BA8-C8AA11C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7F5A-D614-4DF6-83F7-97C73F09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D3B1-13D7-4813-A8A8-3CFC082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AA1E-3D08-46BC-BC6E-953952A3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6325-227F-4797-82CE-2E45E17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E1A1-2E7B-4A08-8A0E-5758EC9A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C59F-AB4F-4B71-A49F-69F64C09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2F0D-6D29-478C-B242-50325D36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4E8B-7A61-4271-A237-ADF67CC3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7867-5E26-416D-998F-ECB36CD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134A-0CA0-4F15-958A-520B049A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F7-9B27-4535-AC3A-68A34A08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19D4-EE43-4902-AC28-E48BAA35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EFFA5-D07D-43D4-B524-7F0EB8ED7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46EB8-8EA7-4579-ADA8-85FD96EC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55D09-4524-4285-9EB0-88CC55D2A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ED6A-644B-4CE3-B84C-F5BFDF7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3DE87-A420-4818-A923-0FE2A02C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4933-3CBC-448F-AEB6-16AD41D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0FDC-2ADC-4C37-AF9B-0DE8E99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08A7F-A3E8-4DB1-8D22-7BE39F3F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2160C-2FBC-41C9-B4BF-5BB09F64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B5BA-8110-4098-B2A8-E1014F62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8E8EC-259B-42A3-AE88-049B2159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08C79-0348-49CD-AB42-F3AF1AE3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C9D3-758A-46CC-BF65-37967E04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BFAB-4C56-4FC6-8D00-5F3698E6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55D6-432B-4252-AC5B-6CF6BCC5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0EE5E-6677-4E21-A7C8-8D13CBA9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2028-6D11-47FC-92B3-C190EF1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5227-5A98-4572-AACC-C4EF1E10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BD85D-0971-426B-899F-55B9BEAD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3142-DFBD-4FE2-89AE-DC75D71C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54E02-612A-484F-9813-6A044070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AAD68-B871-4DE0-A20B-71DF1076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8907-8FAA-4F70-BA75-3E3BBB7B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9E0-FFFD-49DA-82EE-89A304B5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46EC-FC05-45A9-8A31-CE916B44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CE56-AE8E-4D05-9643-A58646BB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E4F8-4624-4719-BAF7-C35BA075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81CC-5028-4134-94E7-4CB44F72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5A60-56FE-4304-9871-0942DF33A06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8FCE-11B1-4137-B790-D0F48D0A2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2570-CC19-41BC-947E-737236398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491A-BD4C-47C7-A5EF-AF71B6E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25EC1-7AE4-422D-8527-B1456E29E333}"/>
              </a:ext>
            </a:extLst>
          </p:cNvPr>
          <p:cNvSpPr txBox="1"/>
          <p:nvPr/>
        </p:nvSpPr>
        <p:spPr>
          <a:xfrm>
            <a:off x="3663078" y="895719"/>
            <a:ext cx="52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Laser Array with Imaginary Gauge Field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494EAE-8F7A-49E2-B570-5EDA8F84F072}"/>
              </a:ext>
            </a:extLst>
          </p:cNvPr>
          <p:cNvSpPr txBox="1"/>
          <p:nvPr/>
        </p:nvSpPr>
        <p:spPr>
          <a:xfrm>
            <a:off x="4652196" y="3228223"/>
            <a:ext cx="178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Pumping-induced imaginary gauge field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3334DF-0F46-4C7D-87B4-AD9E6CB3D249}"/>
              </a:ext>
            </a:extLst>
          </p:cNvPr>
          <p:cNvSpPr txBox="1"/>
          <p:nvPr/>
        </p:nvSpPr>
        <p:spPr>
          <a:xfrm>
            <a:off x="6978068" y="2370533"/>
            <a:ext cx="266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Selected region by pumping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ED09A-777E-49E4-9290-89E95DDA908A}"/>
              </a:ext>
            </a:extLst>
          </p:cNvPr>
          <p:cNvGrpSpPr/>
          <p:nvPr/>
        </p:nvGrpSpPr>
        <p:grpSpPr>
          <a:xfrm>
            <a:off x="6978068" y="2837253"/>
            <a:ext cx="2623541" cy="2678552"/>
            <a:chOff x="6978068" y="2837253"/>
            <a:chExt cx="2623541" cy="2678552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08ACFAFE-FF1C-4C69-9FBA-33D4CA1DED7C}"/>
                </a:ext>
              </a:extLst>
            </p:cNvPr>
            <p:cNvSpPr/>
            <p:nvPr/>
          </p:nvSpPr>
          <p:spPr>
            <a:xfrm>
              <a:off x="7097109" y="294652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A88081E-0956-4A84-890B-6C837878B958}"/>
                </a:ext>
              </a:extLst>
            </p:cNvPr>
            <p:cNvSpPr/>
            <p:nvPr/>
          </p:nvSpPr>
          <p:spPr>
            <a:xfrm>
              <a:off x="7404736" y="290288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5D0B1F7D-BD23-462F-9653-0FED74CB70A9}"/>
                </a:ext>
              </a:extLst>
            </p:cNvPr>
            <p:cNvSpPr/>
            <p:nvPr/>
          </p:nvSpPr>
          <p:spPr>
            <a:xfrm>
              <a:off x="7799639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1D2F7DE8-9ABB-40DA-A200-87C69A404620}"/>
                </a:ext>
              </a:extLst>
            </p:cNvPr>
            <p:cNvSpPr/>
            <p:nvPr/>
          </p:nvSpPr>
          <p:spPr>
            <a:xfrm>
              <a:off x="8121252" y="29001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7C768FD4-7252-44AA-8B85-6C2B99363D62}"/>
                </a:ext>
              </a:extLst>
            </p:cNvPr>
            <p:cNvSpPr/>
            <p:nvPr/>
          </p:nvSpPr>
          <p:spPr>
            <a:xfrm>
              <a:off x="8502171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252C096E-47C1-4A73-B8AF-433A7BE7F010}"/>
                </a:ext>
              </a:extLst>
            </p:cNvPr>
            <p:cNvSpPr/>
            <p:nvPr/>
          </p:nvSpPr>
          <p:spPr>
            <a:xfrm>
              <a:off x="8816790" y="29001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452E346-68D5-4449-8F8D-6C45BCD5C3D7}"/>
                </a:ext>
              </a:extLst>
            </p:cNvPr>
            <p:cNvSpPr/>
            <p:nvPr/>
          </p:nvSpPr>
          <p:spPr>
            <a:xfrm>
              <a:off x="9204701" y="2936820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FA51651-22A8-4D3A-B615-7BB83148E855}"/>
                </a:ext>
              </a:extLst>
            </p:cNvPr>
            <p:cNvSpPr/>
            <p:nvPr/>
          </p:nvSpPr>
          <p:spPr>
            <a:xfrm>
              <a:off x="7060464" y="327094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0ED0E0F5-63B0-4506-8CE0-AD8CA9437E86}"/>
                </a:ext>
              </a:extLst>
            </p:cNvPr>
            <p:cNvSpPr/>
            <p:nvPr/>
          </p:nvSpPr>
          <p:spPr>
            <a:xfrm>
              <a:off x="7762994" y="3270942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5D2955CB-7F6E-4540-97FF-447DDAD81E74}"/>
                </a:ext>
              </a:extLst>
            </p:cNvPr>
            <p:cNvSpPr/>
            <p:nvPr/>
          </p:nvSpPr>
          <p:spPr>
            <a:xfrm>
              <a:off x="8465525" y="3270942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387AE941-85CC-4190-BC10-C431EAAE7967}"/>
                </a:ext>
              </a:extLst>
            </p:cNvPr>
            <p:cNvSpPr/>
            <p:nvPr/>
          </p:nvSpPr>
          <p:spPr>
            <a:xfrm>
              <a:off x="9168054" y="3270941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id="{49E34DD0-0649-426A-9057-752AF63FEC86}"/>
                </a:ext>
              </a:extLst>
            </p:cNvPr>
            <p:cNvSpPr/>
            <p:nvPr/>
          </p:nvSpPr>
          <p:spPr>
            <a:xfrm>
              <a:off x="7097109" y="36880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84819141-6D85-47F2-8572-E8DE3AC3F9EA}"/>
                </a:ext>
              </a:extLst>
            </p:cNvPr>
            <p:cNvSpPr/>
            <p:nvPr/>
          </p:nvSpPr>
          <p:spPr>
            <a:xfrm>
              <a:off x="7411727" y="3651408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DEFCD064-AAFF-42F4-9A86-29CBD244AFA9}"/>
                </a:ext>
              </a:extLst>
            </p:cNvPr>
            <p:cNvSpPr/>
            <p:nvPr/>
          </p:nvSpPr>
          <p:spPr>
            <a:xfrm>
              <a:off x="7799639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2FCAE1FC-BE29-4C11-B644-372988BEFC48}"/>
                </a:ext>
              </a:extLst>
            </p:cNvPr>
            <p:cNvSpPr/>
            <p:nvPr/>
          </p:nvSpPr>
          <p:spPr>
            <a:xfrm>
              <a:off x="8114260" y="364170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7F842551-25F9-4D26-944F-3B98EDD8A060}"/>
                </a:ext>
              </a:extLst>
            </p:cNvPr>
            <p:cNvSpPr/>
            <p:nvPr/>
          </p:nvSpPr>
          <p:spPr>
            <a:xfrm>
              <a:off x="8502171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39033828-C5F8-455C-B8B3-E57501113F78}"/>
                </a:ext>
              </a:extLst>
            </p:cNvPr>
            <p:cNvSpPr/>
            <p:nvPr/>
          </p:nvSpPr>
          <p:spPr>
            <a:xfrm>
              <a:off x="8816790" y="364170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F774B0D0-2CFD-4AD1-87E4-09F925C8D6E7}"/>
                </a:ext>
              </a:extLst>
            </p:cNvPr>
            <p:cNvSpPr/>
            <p:nvPr/>
          </p:nvSpPr>
          <p:spPr>
            <a:xfrm>
              <a:off x="9204701" y="367835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1CA6FD9E-F40C-4364-95A8-0CD4A60FC3DB}"/>
                </a:ext>
              </a:extLst>
            </p:cNvPr>
            <p:cNvSpPr/>
            <p:nvPr/>
          </p:nvSpPr>
          <p:spPr>
            <a:xfrm>
              <a:off x="7060464" y="40124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id="{CFC56DD7-CDE5-4F85-AB93-316EF990A95E}"/>
                </a:ext>
              </a:extLst>
            </p:cNvPr>
            <p:cNvSpPr/>
            <p:nvPr/>
          </p:nvSpPr>
          <p:spPr>
            <a:xfrm>
              <a:off x="7762994" y="4012475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D6A34394-1943-4666-8A39-97A0E320E4D1}"/>
                </a:ext>
              </a:extLst>
            </p:cNvPr>
            <p:cNvSpPr/>
            <p:nvPr/>
          </p:nvSpPr>
          <p:spPr>
            <a:xfrm>
              <a:off x="8465525" y="401247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31E06843-532F-473A-BD48-14BE478F917B}"/>
                </a:ext>
              </a:extLst>
            </p:cNvPr>
            <p:cNvSpPr/>
            <p:nvPr/>
          </p:nvSpPr>
          <p:spPr>
            <a:xfrm>
              <a:off x="9168054" y="401247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50A73D03-267F-4CF5-8D53-B8668B684972}"/>
                </a:ext>
              </a:extLst>
            </p:cNvPr>
            <p:cNvSpPr/>
            <p:nvPr/>
          </p:nvSpPr>
          <p:spPr>
            <a:xfrm>
              <a:off x="7097109" y="443048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8573FAC0-D259-4681-A107-F9FE92A687B8}"/>
                </a:ext>
              </a:extLst>
            </p:cNvPr>
            <p:cNvSpPr/>
            <p:nvPr/>
          </p:nvSpPr>
          <p:spPr>
            <a:xfrm>
              <a:off x="7411727" y="4393838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25FC673B-0C65-4E67-89EB-DC061BC014B0}"/>
                </a:ext>
              </a:extLst>
            </p:cNvPr>
            <p:cNvSpPr/>
            <p:nvPr/>
          </p:nvSpPr>
          <p:spPr>
            <a:xfrm>
              <a:off x="7799639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84533EC4-3B50-46B9-A4F4-EE2004F1E3E0}"/>
                </a:ext>
              </a:extLst>
            </p:cNvPr>
            <p:cNvSpPr/>
            <p:nvPr/>
          </p:nvSpPr>
          <p:spPr>
            <a:xfrm>
              <a:off x="8114260" y="4384136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Circle: Hollow 42">
              <a:extLst>
                <a:ext uri="{FF2B5EF4-FFF2-40B4-BE49-F238E27FC236}">
                  <a16:creationId xmlns:a16="http://schemas.microsoft.com/office/drawing/2014/main" id="{0BEEA88D-BF02-40AD-A829-95603183BD14}"/>
                </a:ext>
              </a:extLst>
            </p:cNvPr>
            <p:cNvSpPr/>
            <p:nvPr/>
          </p:nvSpPr>
          <p:spPr>
            <a:xfrm>
              <a:off x="8502171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C031F3E9-267C-4C0A-9BC0-568CDEC9FCBD}"/>
                </a:ext>
              </a:extLst>
            </p:cNvPr>
            <p:cNvSpPr/>
            <p:nvPr/>
          </p:nvSpPr>
          <p:spPr>
            <a:xfrm>
              <a:off x="8816790" y="4384136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Circle: Hollow 44">
              <a:extLst>
                <a:ext uri="{FF2B5EF4-FFF2-40B4-BE49-F238E27FC236}">
                  <a16:creationId xmlns:a16="http://schemas.microsoft.com/office/drawing/2014/main" id="{52D8A7E8-7682-4467-B7FB-2566796CC3EF}"/>
                </a:ext>
              </a:extLst>
            </p:cNvPr>
            <p:cNvSpPr/>
            <p:nvPr/>
          </p:nvSpPr>
          <p:spPr>
            <a:xfrm>
              <a:off x="9204701" y="44207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46" name="Circle: Hollow 45">
              <a:extLst>
                <a:ext uri="{FF2B5EF4-FFF2-40B4-BE49-F238E27FC236}">
                  <a16:creationId xmlns:a16="http://schemas.microsoft.com/office/drawing/2014/main" id="{98C265C4-9C75-4313-8E43-F9FB432E6EB6}"/>
                </a:ext>
              </a:extLst>
            </p:cNvPr>
            <p:cNvSpPr/>
            <p:nvPr/>
          </p:nvSpPr>
          <p:spPr>
            <a:xfrm>
              <a:off x="7060464" y="475490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F2A862EE-AFA9-449E-B035-AB45B18DF156}"/>
                </a:ext>
              </a:extLst>
            </p:cNvPr>
            <p:cNvSpPr/>
            <p:nvPr/>
          </p:nvSpPr>
          <p:spPr>
            <a:xfrm>
              <a:off x="7762994" y="4754904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AE2F4E55-E050-45D8-9B3B-D01AA1860513}"/>
                </a:ext>
              </a:extLst>
            </p:cNvPr>
            <p:cNvSpPr/>
            <p:nvPr/>
          </p:nvSpPr>
          <p:spPr>
            <a:xfrm>
              <a:off x="8465525" y="475490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id="{56AE6CF8-2D0A-4E57-8D28-7685D4A860C6}"/>
                </a:ext>
              </a:extLst>
            </p:cNvPr>
            <p:cNvSpPr/>
            <p:nvPr/>
          </p:nvSpPr>
          <p:spPr>
            <a:xfrm>
              <a:off x="9168054" y="4754903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2EDB756C-B477-4505-88F9-FE239DE7B3C9}"/>
                </a:ext>
              </a:extLst>
            </p:cNvPr>
            <p:cNvSpPr/>
            <p:nvPr/>
          </p:nvSpPr>
          <p:spPr>
            <a:xfrm>
              <a:off x="7097109" y="5181684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9E6C1695-DBAF-4EAC-B637-16D66CB65B32}"/>
                </a:ext>
              </a:extLst>
            </p:cNvPr>
            <p:cNvSpPr/>
            <p:nvPr/>
          </p:nvSpPr>
          <p:spPr>
            <a:xfrm>
              <a:off x="7411727" y="51450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24AF2B64-E593-47BC-A4C0-16759EF55427}"/>
                </a:ext>
              </a:extLst>
            </p:cNvPr>
            <p:cNvSpPr/>
            <p:nvPr/>
          </p:nvSpPr>
          <p:spPr>
            <a:xfrm>
              <a:off x="7799639" y="5171983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315A363E-B865-46BE-B986-61BE5CBF44D7}"/>
                </a:ext>
              </a:extLst>
            </p:cNvPr>
            <p:cNvSpPr/>
            <p:nvPr/>
          </p:nvSpPr>
          <p:spPr>
            <a:xfrm>
              <a:off x="8114260" y="51353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E11DC4BA-1BE0-449C-8B56-7BA569D310CC}"/>
                </a:ext>
              </a:extLst>
            </p:cNvPr>
            <p:cNvSpPr/>
            <p:nvPr/>
          </p:nvSpPr>
          <p:spPr>
            <a:xfrm>
              <a:off x="8502171" y="5171983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94D1961C-A4ED-4BBA-8D20-06707B8CDB86}"/>
                </a:ext>
              </a:extLst>
            </p:cNvPr>
            <p:cNvSpPr/>
            <p:nvPr/>
          </p:nvSpPr>
          <p:spPr>
            <a:xfrm>
              <a:off x="8816790" y="5135337"/>
              <a:ext cx="370769" cy="370768"/>
            </a:xfrm>
            <a:prstGeom prst="donut">
              <a:avLst>
                <a:gd name="adj" fmla="val 967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0853BD21-70A2-4E13-9E3F-64010126D3EA}"/>
                </a:ext>
              </a:extLst>
            </p:cNvPr>
            <p:cNvSpPr/>
            <p:nvPr/>
          </p:nvSpPr>
          <p:spPr>
            <a:xfrm>
              <a:off x="9204701" y="5171982"/>
              <a:ext cx="297476" cy="297476"/>
            </a:xfrm>
            <a:prstGeom prst="donut">
              <a:avLst>
                <a:gd name="adj" fmla="val 1026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B87C97F-5543-4F1E-8D09-3200E0DD47CB}"/>
                </a:ext>
              </a:extLst>
            </p:cNvPr>
            <p:cNvSpPr/>
            <p:nvPr/>
          </p:nvSpPr>
          <p:spPr>
            <a:xfrm>
              <a:off x="6978068" y="2837253"/>
              <a:ext cx="2623541" cy="11829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9" name="Block Arc 108">
              <a:extLst>
                <a:ext uri="{FF2B5EF4-FFF2-40B4-BE49-F238E27FC236}">
                  <a16:creationId xmlns:a16="http://schemas.microsoft.com/office/drawing/2014/main" id="{98911A7D-5FF8-4C02-960E-D3B0603CE804}"/>
                </a:ext>
              </a:extLst>
            </p:cNvPr>
            <p:cNvSpPr/>
            <p:nvPr/>
          </p:nvSpPr>
          <p:spPr>
            <a:xfrm flipH="1" flipV="1">
              <a:off x="7401593" y="2905375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Block Arc 109">
              <a:extLst>
                <a:ext uri="{FF2B5EF4-FFF2-40B4-BE49-F238E27FC236}">
                  <a16:creationId xmlns:a16="http://schemas.microsoft.com/office/drawing/2014/main" id="{6838C9ED-59CB-493D-B21C-8155A2D3F402}"/>
                </a:ext>
              </a:extLst>
            </p:cNvPr>
            <p:cNvSpPr/>
            <p:nvPr/>
          </p:nvSpPr>
          <p:spPr>
            <a:xfrm flipH="1" flipV="1">
              <a:off x="8117798" y="2896043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Block Arc 110">
              <a:extLst>
                <a:ext uri="{FF2B5EF4-FFF2-40B4-BE49-F238E27FC236}">
                  <a16:creationId xmlns:a16="http://schemas.microsoft.com/office/drawing/2014/main" id="{D0D61E8B-BB3C-4FEB-A300-20046A00F4A6}"/>
                </a:ext>
              </a:extLst>
            </p:cNvPr>
            <p:cNvSpPr/>
            <p:nvPr/>
          </p:nvSpPr>
          <p:spPr>
            <a:xfrm flipH="1" flipV="1">
              <a:off x="8817679" y="2905375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Block Arc 111">
              <a:extLst>
                <a:ext uri="{FF2B5EF4-FFF2-40B4-BE49-F238E27FC236}">
                  <a16:creationId xmlns:a16="http://schemas.microsoft.com/office/drawing/2014/main" id="{C8FEDADF-5138-45A3-A1EA-3EAAFA60B69C}"/>
                </a:ext>
              </a:extLst>
            </p:cNvPr>
            <p:cNvSpPr/>
            <p:nvPr/>
          </p:nvSpPr>
          <p:spPr>
            <a:xfrm flipH="1">
              <a:off x="7415575" y="3643524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Block Arc 112">
              <a:extLst>
                <a:ext uri="{FF2B5EF4-FFF2-40B4-BE49-F238E27FC236}">
                  <a16:creationId xmlns:a16="http://schemas.microsoft.com/office/drawing/2014/main" id="{42CFBC4D-0728-4D0F-814C-E254A86D770A}"/>
                </a:ext>
              </a:extLst>
            </p:cNvPr>
            <p:cNvSpPr/>
            <p:nvPr/>
          </p:nvSpPr>
          <p:spPr>
            <a:xfrm flipH="1">
              <a:off x="8119596" y="3640444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Block Arc 113">
              <a:extLst>
                <a:ext uri="{FF2B5EF4-FFF2-40B4-BE49-F238E27FC236}">
                  <a16:creationId xmlns:a16="http://schemas.microsoft.com/office/drawing/2014/main" id="{EE82E070-E02B-4F66-9559-3DD7D7E7E482}"/>
                </a:ext>
              </a:extLst>
            </p:cNvPr>
            <p:cNvSpPr/>
            <p:nvPr/>
          </p:nvSpPr>
          <p:spPr>
            <a:xfrm flipH="1">
              <a:off x="8817679" y="3640997"/>
              <a:ext cx="370769" cy="370768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7F282AF-C9FB-469D-A8A4-038853D01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7303" y="3131398"/>
              <a:ext cx="8164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Block Arc 114">
              <a:extLst>
                <a:ext uri="{FF2B5EF4-FFF2-40B4-BE49-F238E27FC236}">
                  <a16:creationId xmlns:a16="http://schemas.microsoft.com/office/drawing/2014/main" id="{7B97571D-B53C-43A8-8BBD-BEF36AB1B7A5}"/>
                </a:ext>
              </a:extLst>
            </p:cNvPr>
            <p:cNvSpPr/>
            <p:nvPr/>
          </p:nvSpPr>
          <p:spPr>
            <a:xfrm rot="16200000" flipH="1">
              <a:off x="9165704" y="3267949"/>
              <a:ext cx="370768" cy="370769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C4050075-A4AC-4131-A88B-ED720D147ACF}"/>
                </a:ext>
              </a:extLst>
            </p:cNvPr>
            <p:cNvSpPr/>
            <p:nvPr/>
          </p:nvSpPr>
          <p:spPr>
            <a:xfrm rot="5400000">
              <a:off x="7062849" y="3269153"/>
              <a:ext cx="370768" cy="370769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63BFEC6-C632-4643-9FA0-3B5149B9C1BA}"/>
                </a:ext>
              </a:extLst>
            </p:cNvPr>
            <p:cNvSpPr/>
            <p:nvPr/>
          </p:nvSpPr>
          <p:spPr>
            <a:xfrm>
              <a:off x="8268726" y="3131905"/>
              <a:ext cx="1181250" cy="703141"/>
            </a:xfrm>
            <a:prstGeom prst="arc">
              <a:avLst>
                <a:gd name="adj1" fmla="val 16378428"/>
                <a:gd name="adj2" fmla="val 5391520"/>
              </a:avLst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A13DEF-3480-47B6-8D68-34E80E378675}"/>
              </a:ext>
            </a:extLst>
          </p:cNvPr>
          <p:cNvGrpSpPr/>
          <p:nvPr/>
        </p:nvGrpSpPr>
        <p:grpSpPr>
          <a:xfrm>
            <a:off x="2036042" y="2076963"/>
            <a:ext cx="2683764" cy="3303028"/>
            <a:chOff x="2302424" y="1349045"/>
            <a:chExt cx="3255851" cy="4007122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B562990A-C2B3-4F0B-AE61-8A97420D142D}"/>
                </a:ext>
              </a:extLst>
            </p:cNvPr>
            <p:cNvSpPr/>
            <p:nvPr/>
          </p:nvSpPr>
          <p:spPr>
            <a:xfrm>
              <a:off x="3431112" y="1740576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1" name="Circle: Hollow 70">
              <a:extLst>
                <a:ext uri="{FF2B5EF4-FFF2-40B4-BE49-F238E27FC236}">
                  <a16:creationId xmlns:a16="http://schemas.microsoft.com/office/drawing/2014/main" id="{6A72C7F1-C72E-46CD-9BC5-2CFA4DFEF64A}"/>
                </a:ext>
              </a:extLst>
            </p:cNvPr>
            <p:cNvSpPr/>
            <p:nvPr/>
          </p:nvSpPr>
          <p:spPr>
            <a:xfrm>
              <a:off x="3808606" y="1696606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D930A951-EE29-4C66-B6BA-B8DE9B3B892D}"/>
                </a:ext>
              </a:extLst>
            </p:cNvPr>
            <p:cNvSpPr/>
            <p:nvPr/>
          </p:nvSpPr>
          <p:spPr>
            <a:xfrm>
              <a:off x="4274039" y="1728937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8C36E1-65D1-406B-A8CA-9AF86C0E29FE}"/>
                </a:ext>
              </a:extLst>
            </p:cNvPr>
            <p:cNvSpPr txBox="1"/>
            <p:nvPr/>
          </p:nvSpPr>
          <p:spPr>
            <a:xfrm>
              <a:off x="2653421" y="2346426"/>
              <a:ext cx="2755232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Anti-resonance link ring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C27D06-0871-43C2-96E9-43B2AAF282C2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 flipH="1">
              <a:off x="4031037" y="2141469"/>
              <a:ext cx="1" cy="20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9B883A-6BA7-459D-92A4-31458BAB2D60}"/>
                </a:ext>
              </a:extLst>
            </p:cNvPr>
            <p:cNvSpPr txBox="1"/>
            <p:nvPr/>
          </p:nvSpPr>
          <p:spPr>
            <a:xfrm>
              <a:off x="2885401" y="1349045"/>
              <a:ext cx="1189481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Site ring</a:t>
              </a: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644A244A-4874-4C68-BB28-882E74BA5AC9}"/>
                </a:ext>
              </a:extLst>
            </p:cNvPr>
            <p:cNvSpPr/>
            <p:nvPr/>
          </p:nvSpPr>
          <p:spPr>
            <a:xfrm>
              <a:off x="2804735" y="3150489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1" name="Circle: Hollow 80">
              <a:extLst>
                <a:ext uri="{FF2B5EF4-FFF2-40B4-BE49-F238E27FC236}">
                  <a16:creationId xmlns:a16="http://schemas.microsoft.com/office/drawing/2014/main" id="{6F34B875-2D83-4426-A4AE-1FE6CE854714}"/>
                </a:ext>
              </a:extLst>
            </p:cNvPr>
            <p:cNvSpPr/>
            <p:nvPr/>
          </p:nvSpPr>
          <p:spPr>
            <a:xfrm>
              <a:off x="3182229" y="3106519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DFFD5A2B-1EDB-432B-A849-1BA38ABD7D2F}"/>
                </a:ext>
              </a:extLst>
            </p:cNvPr>
            <p:cNvSpPr/>
            <p:nvPr/>
          </p:nvSpPr>
          <p:spPr>
            <a:xfrm>
              <a:off x="3647662" y="3138850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3" name="Block Arc 82">
              <a:extLst>
                <a:ext uri="{FF2B5EF4-FFF2-40B4-BE49-F238E27FC236}">
                  <a16:creationId xmlns:a16="http://schemas.microsoft.com/office/drawing/2014/main" id="{53A1720D-BD18-4249-BCD6-FDF3493C2769}"/>
                </a:ext>
              </a:extLst>
            </p:cNvPr>
            <p:cNvSpPr/>
            <p:nvPr/>
          </p:nvSpPr>
          <p:spPr>
            <a:xfrm>
              <a:off x="3182228" y="3106518"/>
              <a:ext cx="444864" cy="444863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002C4CFA-5A39-454B-9E64-6374843938B4}"/>
                </a:ext>
              </a:extLst>
            </p:cNvPr>
            <p:cNvSpPr/>
            <p:nvPr/>
          </p:nvSpPr>
          <p:spPr>
            <a:xfrm flipH="1" flipV="1">
              <a:off x="2804735" y="3848014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5" name="Circle: Hollow 84">
              <a:extLst>
                <a:ext uri="{FF2B5EF4-FFF2-40B4-BE49-F238E27FC236}">
                  <a16:creationId xmlns:a16="http://schemas.microsoft.com/office/drawing/2014/main" id="{BC0549B8-F311-4F34-96C1-2E4D163FE116}"/>
                </a:ext>
              </a:extLst>
            </p:cNvPr>
            <p:cNvSpPr/>
            <p:nvPr/>
          </p:nvSpPr>
          <p:spPr>
            <a:xfrm flipH="1" flipV="1">
              <a:off x="3182229" y="3804045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1F16E545-9085-4BBA-841F-1C2F001932D3}"/>
                </a:ext>
              </a:extLst>
            </p:cNvPr>
            <p:cNvSpPr/>
            <p:nvPr/>
          </p:nvSpPr>
          <p:spPr>
            <a:xfrm flipH="1" flipV="1">
              <a:off x="3647662" y="3836375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87" name="Block Arc 86">
              <a:extLst>
                <a:ext uri="{FF2B5EF4-FFF2-40B4-BE49-F238E27FC236}">
                  <a16:creationId xmlns:a16="http://schemas.microsoft.com/office/drawing/2014/main" id="{9EA778B0-77F3-4EC5-B1C2-F84235CCA648}"/>
                </a:ext>
              </a:extLst>
            </p:cNvPr>
            <p:cNvSpPr/>
            <p:nvPr/>
          </p:nvSpPr>
          <p:spPr>
            <a:xfrm flipH="1" flipV="1">
              <a:off x="3182228" y="3804043"/>
              <a:ext cx="444864" cy="444863"/>
            </a:xfrm>
            <a:prstGeom prst="blockArc">
              <a:avLst>
                <a:gd name="adj1" fmla="val 10800000"/>
                <a:gd name="adj2" fmla="val 104148"/>
                <a:gd name="adj3" fmla="val 1069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72A6169-4222-460A-856C-AC390747DE5A}"/>
                </a:ext>
              </a:extLst>
            </p:cNvPr>
            <p:cNvSpPr/>
            <p:nvPr/>
          </p:nvSpPr>
          <p:spPr>
            <a:xfrm>
              <a:off x="2896904" y="2873720"/>
              <a:ext cx="1015511" cy="1751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1FDDF2C3-27A2-466F-A713-1A09281B5EF7}"/>
                </a:ext>
              </a:extLst>
            </p:cNvPr>
            <p:cNvSpPr/>
            <p:nvPr/>
          </p:nvSpPr>
          <p:spPr>
            <a:xfrm flipH="1">
              <a:off x="2896904" y="4276747"/>
              <a:ext cx="1015511" cy="1751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35F4B6F8-046D-4275-B1BC-A89B1C6B9843}"/>
                </a:ext>
              </a:extLst>
            </p:cNvPr>
            <p:cNvSpPr/>
            <p:nvPr/>
          </p:nvSpPr>
          <p:spPr>
            <a:xfrm flipH="1" flipV="1">
              <a:off x="2804735" y="4740202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31" name="Circle: Hollow 130">
              <a:extLst>
                <a:ext uri="{FF2B5EF4-FFF2-40B4-BE49-F238E27FC236}">
                  <a16:creationId xmlns:a16="http://schemas.microsoft.com/office/drawing/2014/main" id="{75A476F7-36E0-44EA-BDE3-194D54411534}"/>
                </a:ext>
              </a:extLst>
            </p:cNvPr>
            <p:cNvSpPr/>
            <p:nvPr/>
          </p:nvSpPr>
          <p:spPr>
            <a:xfrm flipH="1" flipV="1">
              <a:off x="3182229" y="4694873"/>
              <a:ext cx="444864" cy="444863"/>
            </a:xfrm>
            <a:prstGeom prst="donut">
              <a:avLst>
                <a:gd name="adj" fmla="val 9670"/>
              </a:avLst>
            </a:prstGeom>
            <a:solidFill>
              <a:schemeClr val="accent1"/>
            </a:solidFill>
            <a:ln w="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2" name="Circle: Hollow 131">
              <a:extLst>
                <a:ext uri="{FF2B5EF4-FFF2-40B4-BE49-F238E27FC236}">
                  <a16:creationId xmlns:a16="http://schemas.microsoft.com/office/drawing/2014/main" id="{795DE1FE-C767-4066-8A43-DAA0BE0D718C}"/>
                </a:ext>
              </a:extLst>
            </p:cNvPr>
            <p:cNvSpPr/>
            <p:nvPr/>
          </p:nvSpPr>
          <p:spPr>
            <a:xfrm flipH="1" flipV="1">
              <a:off x="3647662" y="4728563"/>
              <a:ext cx="356924" cy="356924"/>
            </a:xfrm>
            <a:prstGeom prst="donut">
              <a:avLst>
                <a:gd name="adj" fmla="val 102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73CC341-21B4-4898-B63C-990512EFB9AE}"/>
                </a:ext>
              </a:extLst>
            </p:cNvPr>
            <p:cNvSpPr txBox="1"/>
            <p:nvPr/>
          </p:nvSpPr>
          <p:spPr>
            <a:xfrm>
              <a:off x="4045890" y="4749683"/>
              <a:ext cx="1512385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Decoupling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D398F61-C78C-46A3-9645-EDAE2BF5610B}"/>
                    </a:ext>
                  </a:extLst>
                </p:cNvPr>
                <p:cNvSpPr txBox="1"/>
                <p:nvPr/>
              </p:nvSpPr>
              <p:spPr>
                <a:xfrm>
                  <a:off x="3956382" y="2824580"/>
                  <a:ext cx="787841" cy="304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D398F61-C78C-46A3-9645-EDAE2BF56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382" y="2824580"/>
                  <a:ext cx="787841" cy="304075"/>
                </a:xfrm>
                <a:prstGeom prst="rect">
                  <a:avLst/>
                </a:prstGeom>
                <a:blipFill>
                  <a:blip r:embed="rId3"/>
                  <a:stretch>
                    <a:fillRect l="-4717"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0593B29-DE5E-4D5C-AD69-B086780BFD43}"/>
                    </a:ext>
                  </a:extLst>
                </p:cNvPr>
                <p:cNvSpPr txBox="1"/>
                <p:nvPr/>
              </p:nvSpPr>
              <p:spPr>
                <a:xfrm>
                  <a:off x="3991758" y="4183404"/>
                  <a:ext cx="920081" cy="3040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0593B29-DE5E-4D5C-AD69-B086780BF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758" y="4183404"/>
                  <a:ext cx="920081" cy="304075"/>
                </a:xfrm>
                <a:prstGeom prst="rect">
                  <a:avLst/>
                </a:prstGeom>
                <a:blipFill>
                  <a:blip r:embed="rId4"/>
                  <a:stretch>
                    <a:fillRect l="-3200" t="-2439" r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B0F13C5-BB94-411B-B848-EF454A07F32B}"/>
                    </a:ext>
                  </a:extLst>
                </p:cNvPr>
                <p:cNvSpPr txBox="1"/>
                <p:nvPr/>
              </p:nvSpPr>
              <p:spPr>
                <a:xfrm>
                  <a:off x="4178514" y="5057460"/>
                  <a:ext cx="523127" cy="298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B0F13C5-BB94-411B-B848-EF454A07F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14" y="5057460"/>
                  <a:ext cx="523127" cy="298707"/>
                </a:xfrm>
                <a:prstGeom prst="rect">
                  <a:avLst/>
                </a:prstGeom>
                <a:blipFill>
                  <a:blip r:embed="rId5"/>
                  <a:stretch>
                    <a:fillRect l="-12857" t="-24390" r="-28571" b="-48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2DEDEE-F6F7-4B7D-A95D-A03CE8160A0A}"/>
                </a:ext>
              </a:extLst>
            </p:cNvPr>
            <p:cNvSpPr txBox="1"/>
            <p:nvPr/>
          </p:nvSpPr>
          <p:spPr>
            <a:xfrm>
              <a:off x="2302424" y="3144286"/>
              <a:ext cx="544212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1: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68EC78-C67C-4425-8A9B-F8840543A4CC}"/>
                </a:ext>
              </a:extLst>
            </p:cNvPr>
            <p:cNvSpPr txBox="1"/>
            <p:nvPr/>
          </p:nvSpPr>
          <p:spPr>
            <a:xfrm>
              <a:off x="2302425" y="3814075"/>
              <a:ext cx="431627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2: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D26541D-B7A0-4019-BE4E-297BAB659C44}"/>
                </a:ext>
              </a:extLst>
            </p:cNvPr>
            <p:cNvSpPr txBox="1"/>
            <p:nvPr/>
          </p:nvSpPr>
          <p:spPr>
            <a:xfrm>
              <a:off x="2302425" y="4749685"/>
              <a:ext cx="431626" cy="410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3: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63103A46-ECEF-4C46-AD91-0581D57F9021}"/>
              </a:ext>
            </a:extLst>
          </p:cNvPr>
          <p:cNvSpPr/>
          <p:nvPr/>
        </p:nvSpPr>
        <p:spPr>
          <a:xfrm>
            <a:off x="4655371" y="3740046"/>
            <a:ext cx="1807973" cy="27116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09D3FE-3BA1-414A-904A-7C517F74CA9B}"/>
              </a:ext>
            </a:extLst>
          </p:cNvPr>
          <p:cNvSpPr txBox="1"/>
          <p:nvPr/>
        </p:nvSpPr>
        <p:spPr>
          <a:xfrm>
            <a:off x="4682818" y="4014894"/>
            <a:ext cx="185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Similar with 1D, but more flexibilities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B05003-7E36-41F6-A28A-0E5971CA10C2}"/>
              </a:ext>
            </a:extLst>
          </p:cNvPr>
          <p:cNvSpPr txBox="1"/>
          <p:nvPr/>
        </p:nvSpPr>
        <p:spPr>
          <a:xfrm>
            <a:off x="6825025" y="5886536"/>
            <a:ext cx="46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Implementing phase array for </a:t>
            </a:r>
            <a:r>
              <a:rPr lang="en-US" b="1" dirty="0">
                <a:solidFill>
                  <a:srgbClr val="000000"/>
                </a:solidFill>
              </a:rPr>
              <a:t>far field imaging, 3D display, beam forming</a:t>
            </a:r>
            <a:r>
              <a:rPr lang="en-US" dirty="0">
                <a:solidFill>
                  <a:srgbClr val="000000"/>
                </a:solidFill>
              </a:rPr>
              <a:t>, etc.  </a:t>
            </a:r>
          </a:p>
        </p:txBody>
      </p:sp>
    </p:spTree>
    <p:extLst>
      <p:ext uri="{BB962C8B-B14F-4D97-AF65-F5344CB8AC3E}">
        <p14:creationId xmlns:p14="http://schemas.microsoft.com/office/powerpoint/2010/main" val="11725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037A76-F06B-4B13-A841-A69DF9D0F716}"/>
              </a:ext>
            </a:extLst>
          </p:cNvPr>
          <p:cNvSpPr txBox="1"/>
          <p:nvPr/>
        </p:nvSpPr>
        <p:spPr>
          <a:xfrm>
            <a:off x="3969970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4531C-1C29-45C9-92DB-EAB27F16F7AE}"/>
              </a:ext>
            </a:extLst>
          </p:cNvPr>
          <p:cNvSpPr txBox="1"/>
          <p:nvPr/>
        </p:nvSpPr>
        <p:spPr>
          <a:xfrm>
            <a:off x="7978532" y="393768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r>
              <a:rPr lang="en-US" i="1" dirty="0"/>
              <a:t>µm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83D8E-5FA3-433A-AC3F-6175845D4BD9}"/>
              </a:ext>
            </a:extLst>
          </p:cNvPr>
          <p:cNvSpPr txBox="1"/>
          <p:nvPr/>
        </p:nvSpPr>
        <p:spPr>
          <a:xfrm>
            <a:off x="1211414" y="4801215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9082-D160-402B-A631-42A0B3822374}"/>
              </a:ext>
            </a:extLst>
          </p:cNvPr>
          <p:cNvSpPr txBox="1"/>
          <p:nvPr/>
        </p:nvSpPr>
        <p:spPr>
          <a:xfrm>
            <a:off x="5638643" y="4801214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F6533-7DCC-4D89-B0F7-6D23A2B8E36F}"/>
              </a:ext>
            </a:extLst>
          </p:cNvPr>
          <p:cNvSpPr txBox="1"/>
          <p:nvPr/>
        </p:nvSpPr>
        <p:spPr>
          <a:xfrm>
            <a:off x="8976589" y="466498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4B43-E346-41B1-8168-0ACD33681D3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Gerchberg</a:t>
            </a:r>
            <a:r>
              <a:rPr lang="en-US" sz="2000" b="1" dirty="0"/>
              <a:t>-Saxton Phase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FD456-DFDB-480A-8EA9-2B729949422C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20µm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1AC7D0-B615-49AB-8213-F3E5442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985" y="2322257"/>
            <a:ext cx="2818650" cy="233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F541E-4F67-45AB-A99A-B9D6441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3" y="2396328"/>
            <a:ext cx="2709483" cy="2322414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22954116-0606-4E2B-8570-008378EB4817}"/>
              </a:ext>
            </a:extLst>
          </p:cNvPr>
          <p:cNvSpPr/>
          <p:nvPr/>
        </p:nvSpPr>
        <p:spPr>
          <a:xfrm>
            <a:off x="4106036" y="2747291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FF44512D-C64C-4605-BC83-DF5247B418F5}"/>
              </a:ext>
            </a:extLst>
          </p:cNvPr>
          <p:cNvSpPr/>
          <p:nvPr/>
        </p:nvSpPr>
        <p:spPr>
          <a:xfrm flipH="1">
            <a:off x="8109909" y="2740592"/>
            <a:ext cx="640626" cy="10787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D398D-F7CA-4123-A3D2-A235D387240E}"/>
              </a:ext>
            </a:extLst>
          </p:cNvPr>
          <p:cNvSpPr txBox="1"/>
          <p:nvPr/>
        </p:nvSpPr>
        <p:spPr>
          <a:xfrm>
            <a:off x="3338388" y="5550386"/>
            <a:ext cx="686262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GS algorithm is hard to converge with the Green function.</a:t>
            </a:r>
          </a:p>
          <a:p>
            <a:r>
              <a:rPr lang="en-US" dirty="0"/>
              <a:t>GS is used for phase retrieval and imaginary gauge field implementation.</a:t>
            </a:r>
          </a:p>
          <a:p>
            <a:r>
              <a:rPr lang="en-US" dirty="0"/>
              <a:t>If we can implement the hologram with a large site spacing, then the GS is not necessary.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A2D3F7-3D56-4217-A3C6-00B75C719F5C}"/>
              </a:ext>
            </a:extLst>
          </p:cNvPr>
          <p:cNvSpPr txBox="1"/>
          <p:nvPr/>
        </p:nvSpPr>
        <p:spPr>
          <a:xfrm>
            <a:off x="5030299" y="1952925"/>
            <a:ext cx="26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 loop: 1000 iterations.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434751-E5EC-4D35-9F31-16F3B233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9" y="2254972"/>
            <a:ext cx="2881850" cy="24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0" y="4099997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60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Retrieval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0FDB-1E3C-4D9A-82DA-92F423D0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367" y="4099997"/>
            <a:ext cx="2423753" cy="208525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8011848" y="3111048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8F1F-34D8-4B9B-A06A-016D0A3B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4" y="129448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867D9-8FD7-4099-B86D-8F3E66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62" y="3719480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BED0A-22EA-4C23-83D3-8783B550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2" y="1294480"/>
            <a:ext cx="2818650" cy="242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6EF4F-FD7D-4DDB-AC6A-B0AAC9EF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54" y="3719480"/>
            <a:ext cx="2818650" cy="2425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02E407-8808-4390-AA46-7415BADCC922}"/>
              </a:ext>
            </a:extLst>
          </p:cNvPr>
          <p:cNvGrpSpPr/>
          <p:nvPr/>
        </p:nvGrpSpPr>
        <p:grpSpPr>
          <a:xfrm>
            <a:off x="8205473" y="1152240"/>
            <a:ext cx="2818650" cy="2425000"/>
            <a:chOff x="8708393" y="1243680"/>
            <a:chExt cx="2818650" cy="2425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107694-6B03-4A43-BE6D-EA8422EF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8393" y="1243680"/>
              <a:ext cx="2818650" cy="2425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9A7DD-5157-48DB-970F-4974C5C86D67}"/>
                </a:ext>
              </a:extLst>
            </p:cNvPr>
            <p:cNvSpPr/>
            <p:nvPr/>
          </p:nvSpPr>
          <p:spPr>
            <a:xfrm>
              <a:off x="9427954" y="1759818"/>
              <a:ext cx="1460809" cy="1328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E7885C-64C6-4F0A-9ADD-303E086CE1A5}"/>
                </a:ext>
              </a:extLst>
            </p:cNvPr>
            <p:cNvSpPr/>
            <p:nvPr/>
          </p:nvSpPr>
          <p:spPr>
            <a:xfrm>
              <a:off x="9585960" y="1899920"/>
              <a:ext cx="1163320" cy="10464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04E2E76-5D68-43C0-92BC-60D4A5913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73" y="3577240"/>
            <a:ext cx="2818650" cy="242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EBBF-EF1A-492F-9E7F-6E5D649B9EED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bar in the far field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CDE3CA-FB60-45E8-9B55-D56DC157F9ED}"/>
              </a:ext>
            </a:extLst>
          </p:cNvPr>
          <p:cNvSpPr/>
          <p:nvPr/>
        </p:nvSpPr>
        <p:spPr>
          <a:xfrm>
            <a:off x="7169256" y="3452695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CFA1B-4519-4D40-A46A-3FEA60F5979A}"/>
              </a:ext>
            </a:extLst>
          </p:cNvPr>
          <p:cNvSpPr txBox="1"/>
          <p:nvPr/>
        </p:nvSpPr>
        <p:spPr>
          <a:xfrm>
            <a:off x="7298520" y="3056387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12742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E4F78A-C779-4405-86A4-FB989592AA09}"/>
              </a:ext>
            </a:extLst>
          </p:cNvPr>
          <p:cNvSpPr/>
          <p:nvPr/>
        </p:nvSpPr>
        <p:spPr>
          <a:xfrm>
            <a:off x="3800213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BA14B1-5703-486E-8262-227312E8F1B5}"/>
              </a:ext>
            </a:extLst>
          </p:cNvPr>
          <p:cNvSpPr/>
          <p:nvPr/>
        </p:nvSpPr>
        <p:spPr>
          <a:xfrm>
            <a:off x="430495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C96030-A282-4D2B-8A12-7340548537E1}"/>
              </a:ext>
            </a:extLst>
          </p:cNvPr>
          <p:cNvSpPr/>
          <p:nvPr/>
        </p:nvSpPr>
        <p:spPr>
          <a:xfrm>
            <a:off x="4809689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AAD872-753D-4A1F-91E4-CB4092108DEC}"/>
              </a:ext>
            </a:extLst>
          </p:cNvPr>
          <p:cNvSpPr/>
          <p:nvPr/>
        </p:nvSpPr>
        <p:spPr>
          <a:xfrm>
            <a:off x="380021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F60B15-B669-4C3D-9E91-955C31D9C0A2}"/>
              </a:ext>
            </a:extLst>
          </p:cNvPr>
          <p:cNvSpPr/>
          <p:nvPr/>
        </p:nvSpPr>
        <p:spPr>
          <a:xfrm>
            <a:off x="430495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016EC1-0433-4942-BA2B-C6F2003E7CEB}"/>
              </a:ext>
            </a:extLst>
          </p:cNvPr>
          <p:cNvSpPr/>
          <p:nvPr/>
        </p:nvSpPr>
        <p:spPr>
          <a:xfrm>
            <a:off x="4809689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EB61A1-0F28-4B05-BAF9-4998472D53E2}"/>
              </a:ext>
            </a:extLst>
          </p:cNvPr>
          <p:cNvSpPr/>
          <p:nvPr/>
        </p:nvSpPr>
        <p:spPr>
          <a:xfrm>
            <a:off x="380021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CC72E5-915F-4A77-96B9-27B33002C890}"/>
              </a:ext>
            </a:extLst>
          </p:cNvPr>
          <p:cNvSpPr/>
          <p:nvPr/>
        </p:nvSpPr>
        <p:spPr>
          <a:xfrm>
            <a:off x="430495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08A522-4F24-49CA-865F-9DE121F2066F}"/>
              </a:ext>
            </a:extLst>
          </p:cNvPr>
          <p:cNvSpPr/>
          <p:nvPr/>
        </p:nvSpPr>
        <p:spPr>
          <a:xfrm>
            <a:off x="4809689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BCFF45-D69B-4BBD-928F-3D809E743B7C}"/>
              </a:ext>
            </a:extLst>
          </p:cNvPr>
          <p:cNvSpPr/>
          <p:nvPr/>
        </p:nvSpPr>
        <p:spPr>
          <a:xfrm>
            <a:off x="5269685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3EF895-AEF9-4D87-AABA-8E6D8C708BF3}"/>
              </a:ext>
            </a:extLst>
          </p:cNvPr>
          <p:cNvSpPr/>
          <p:nvPr/>
        </p:nvSpPr>
        <p:spPr>
          <a:xfrm>
            <a:off x="5774423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48629D-2887-4A13-AE6A-6F9314A67F2F}"/>
              </a:ext>
            </a:extLst>
          </p:cNvPr>
          <p:cNvSpPr/>
          <p:nvPr/>
        </p:nvSpPr>
        <p:spPr>
          <a:xfrm>
            <a:off x="6279161" y="179524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BD6561-293C-472D-AAA1-980F347D73D7}"/>
              </a:ext>
            </a:extLst>
          </p:cNvPr>
          <p:cNvSpPr/>
          <p:nvPr/>
        </p:nvSpPr>
        <p:spPr>
          <a:xfrm>
            <a:off x="5269685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F96B7A-A1A5-4F61-9006-95990B4CBA51}"/>
              </a:ext>
            </a:extLst>
          </p:cNvPr>
          <p:cNvSpPr/>
          <p:nvPr/>
        </p:nvSpPr>
        <p:spPr>
          <a:xfrm>
            <a:off x="5774423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1BAD61-261C-48B4-8445-64ED25C0369A}"/>
              </a:ext>
            </a:extLst>
          </p:cNvPr>
          <p:cNvSpPr/>
          <p:nvPr/>
        </p:nvSpPr>
        <p:spPr>
          <a:xfrm>
            <a:off x="6279161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315612-4A8E-48E6-8B14-7968FC763FD7}"/>
              </a:ext>
            </a:extLst>
          </p:cNvPr>
          <p:cNvSpPr/>
          <p:nvPr/>
        </p:nvSpPr>
        <p:spPr>
          <a:xfrm>
            <a:off x="5269685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B0E325-2D52-47BF-BD29-CCA5E33B0D03}"/>
              </a:ext>
            </a:extLst>
          </p:cNvPr>
          <p:cNvSpPr/>
          <p:nvPr/>
        </p:nvSpPr>
        <p:spPr>
          <a:xfrm>
            <a:off x="5774423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2B1D2B-EC77-4B9F-BA77-BDAD73846A6C}"/>
              </a:ext>
            </a:extLst>
          </p:cNvPr>
          <p:cNvSpPr/>
          <p:nvPr/>
        </p:nvSpPr>
        <p:spPr>
          <a:xfrm>
            <a:off x="6279161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F76743-2797-45D4-868C-26A169163522}"/>
              </a:ext>
            </a:extLst>
          </p:cNvPr>
          <p:cNvSpPr/>
          <p:nvPr/>
        </p:nvSpPr>
        <p:spPr>
          <a:xfrm>
            <a:off x="3812798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FD62E0-452A-4F30-92AA-FDA58E7C086D}"/>
              </a:ext>
            </a:extLst>
          </p:cNvPr>
          <p:cNvSpPr/>
          <p:nvPr/>
        </p:nvSpPr>
        <p:spPr>
          <a:xfrm>
            <a:off x="431753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CACE25-A734-4D7A-A81E-A5F7D031D6CE}"/>
              </a:ext>
            </a:extLst>
          </p:cNvPr>
          <p:cNvSpPr/>
          <p:nvPr/>
        </p:nvSpPr>
        <p:spPr>
          <a:xfrm>
            <a:off x="4822274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668CA1-FF92-4CE0-9B51-F3112E3901BA}"/>
              </a:ext>
            </a:extLst>
          </p:cNvPr>
          <p:cNvSpPr/>
          <p:nvPr/>
        </p:nvSpPr>
        <p:spPr>
          <a:xfrm>
            <a:off x="381279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3B5E79-C5FF-4198-B51F-A079B2ACDCF0}"/>
              </a:ext>
            </a:extLst>
          </p:cNvPr>
          <p:cNvSpPr/>
          <p:nvPr/>
        </p:nvSpPr>
        <p:spPr>
          <a:xfrm>
            <a:off x="431753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0098A9-326F-418E-A99C-B7E4E5E435B4}"/>
              </a:ext>
            </a:extLst>
          </p:cNvPr>
          <p:cNvSpPr/>
          <p:nvPr/>
        </p:nvSpPr>
        <p:spPr>
          <a:xfrm>
            <a:off x="4822274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BC8780-5D03-456E-9897-324DA7A23FE7}"/>
              </a:ext>
            </a:extLst>
          </p:cNvPr>
          <p:cNvSpPr/>
          <p:nvPr/>
        </p:nvSpPr>
        <p:spPr>
          <a:xfrm>
            <a:off x="381279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E554FA-4677-4BA5-92E0-A40592481CFC}"/>
              </a:ext>
            </a:extLst>
          </p:cNvPr>
          <p:cNvSpPr/>
          <p:nvPr/>
        </p:nvSpPr>
        <p:spPr>
          <a:xfrm>
            <a:off x="431753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62F74-458D-4744-A255-B9D9FD1AB9C3}"/>
              </a:ext>
            </a:extLst>
          </p:cNvPr>
          <p:cNvSpPr/>
          <p:nvPr/>
        </p:nvSpPr>
        <p:spPr>
          <a:xfrm>
            <a:off x="4822274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A0B935-4D4E-494C-8BC3-69DD3C9B78B6}"/>
              </a:ext>
            </a:extLst>
          </p:cNvPr>
          <p:cNvSpPr/>
          <p:nvPr/>
        </p:nvSpPr>
        <p:spPr>
          <a:xfrm>
            <a:off x="5282270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F76A8-63DC-4BD6-B25C-7830165EAB79}"/>
              </a:ext>
            </a:extLst>
          </p:cNvPr>
          <p:cNvSpPr/>
          <p:nvPr/>
        </p:nvSpPr>
        <p:spPr>
          <a:xfrm>
            <a:off x="5787008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CFB0EA-805B-47E1-815D-6F3A1ECDECDA}"/>
              </a:ext>
            </a:extLst>
          </p:cNvPr>
          <p:cNvSpPr/>
          <p:nvPr/>
        </p:nvSpPr>
        <p:spPr>
          <a:xfrm>
            <a:off x="6291746" y="328009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E3F0AB-8034-47EB-B1F2-FA28BD3D4FFF}"/>
              </a:ext>
            </a:extLst>
          </p:cNvPr>
          <p:cNvSpPr/>
          <p:nvPr/>
        </p:nvSpPr>
        <p:spPr>
          <a:xfrm>
            <a:off x="5282270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C72BC9-E45E-45F4-9E46-92FACC309DDB}"/>
              </a:ext>
            </a:extLst>
          </p:cNvPr>
          <p:cNvSpPr/>
          <p:nvPr/>
        </p:nvSpPr>
        <p:spPr>
          <a:xfrm>
            <a:off x="5787008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BA8370-5CC1-41C3-B5C2-7051CF6F7C96}"/>
              </a:ext>
            </a:extLst>
          </p:cNvPr>
          <p:cNvSpPr/>
          <p:nvPr/>
        </p:nvSpPr>
        <p:spPr>
          <a:xfrm>
            <a:off x="6291746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D22958-D5CA-415F-9171-1C271422BE60}"/>
              </a:ext>
            </a:extLst>
          </p:cNvPr>
          <p:cNvSpPr/>
          <p:nvPr/>
        </p:nvSpPr>
        <p:spPr>
          <a:xfrm>
            <a:off x="5282270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4B7A8A-F520-433C-92BE-37EB3A9CDC69}"/>
              </a:ext>
            </a:extLst>
          </p:cNvPr>
          <p:cNvSpPr/>
          <p:nvPr/>
        </p:nvSpPr>
        <p:spPr>
          <a:xfrm>
            <a:off x="5787008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47309-F029-417B-A00D-FA17FC229DCF}"/>
              </a:ext>
            </a:extLst>
          </p:cNvPr>
          <p:cNvSpPr/>
          <p:nvPr/>
        </p:nvSpPr>
        <p:spPr>
          <a:xfrm>
            <a:off x="6291746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59BD3C-71AC-4272-9D55-DD3260F20401}"/>
              </a:ext>
            </a:extLst>
          </p:cNvPr>
          <p:cNvSpPr/>
          <p:nvPr/>
        </p:nvSpPr>
        <p:spPr>
          <a:xfrm>
            <a:off x="6732167" y="1795244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ABB4C5-468F-414E-888F-5016D45B7A0A}"/>
              </a:ext>
            </a:extLst>
          </p:cNvPr>
          <p:cNvSpPr/>
          <p:nvPr/>
        </p:nvSpPr>
        <p:spPr>
          <a:xfrm>
            <a:off x="6732167" y="228320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31D5C4-B556-425B-AA19-CB88D0DF8BA3}"/>
              </a:ext>
            </a:extLst>
          </p:cNvPr>
          <p:cNvSpPr/>
          <p:nvPr/>
        </p:nvSpPr>
        <p:spPr>
          <a:xfrm>
            <a:off x="6732167" y="2771164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2B270B-2455-4830-BDB8-278FD05FDA09}"/>
              </a:ext>
            </a:extLst>
          </p:cNvPr>
          <p:cNvSpPr/>
          <p:nvPr/>
        </p:nvSpPr>
        <p:spPr>
          <a:xfrm>
            <a:off x="6744752" y="328009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A68732-651D-4EC1-964A-59B759ED4FE6}"/>
              </a:ext>
            </a:extLst>
          </p:cNvPr>
          <p:cNvSpPr/>
          <p:nvPr/>
        </p:nvSpPr>
        <p:spPr>
          <a:xfrm>
            <a:off x="6744752" y="376805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3689A0-0135-4DB9-974B-376546617F48}"/>
              </a:ext>
            </a:extLst>
          </p:cNvPr>
          <p:cNvSpPr/>
          <p:nvPr/>
        </p:nvSpPr>
        <p:spPr>
          <a:xfrm>
            <a:off x="6744752" y="425601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48AD8A-99E8-464E-A108-1E8822C8C296}"/>
              </a:ext>
            </a:extLst>
          </p:cNvPr>
          <p:cNvSpPr/>
          <p:nvPr/>
        </p:nvSpPr>
        <p:spPr>
          <a:xfrm>
            <a:off x="3800213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C1616C-DC0D-43CB-94A7-7804D8DB5988}"/>
              </a:ext>
            </a:extLst>
          </p:cNvPr>
          <p:cNvSpPr/>
          <p:nvPr/>
        </p:nvSpPr>
        <p:spPr>
          <a:xfrm>
            <a:off x="430495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B7AD7-FE94-4DC2-B5E4-53FEA21AB912}"/>
              </a:ext>
            </a:extLst>
          </p:cNvPr>
          <p:cNvSpPr/>
          <p:nvPr/>
        </p:nvSpPr>
        <p:spPr>
          <a:xfrm>
            <a:off x="4809689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923A95-932A-4E20-A0E0-CE4D8C433207}"/>
              </a:ext>
            </a:extLst>
          </p:cNvPr>
          <p:cNvSpPr/>
          <p:nvPr/>
        </p:nvSpPr>
        <p:spPr>
          <a:xfrm>
            <a:off x="5269685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80B3E7-59C8-49D1-8B6F-74BE4C398320}"/>
              </a:ext>
            </a:extLst>
          </p:cNvPr>
          <p:cNvSpPr/>
          <p:nvPr/>
        </p:nvSpPr>
        <p:spPr>
          <a:xfrm>
            <a:off x="5774423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E2FB8E-42C2-45F6-A097-A3E42D2BB7DC}"/>
              </a:ext>
            </a:extLst>
          </p:cNvPr>
          <p:cNvSpPr/>
          <p:nvPr/>
        </p:nvSpPr>
        <p:spPr>
          <a:xfrm>
            <a:off x="6279161" y="4743975"/>
            <a:ext cx="318782" cy="31878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F64A65-3526-429B-AA84-19F0A9949DDA}"/>
              </a:ext>
            </a:extLst>
          </p:cNvPr>
          <p:cNvSpPr/>
          <p:nvPr/>
        </p:nvSpPr>
        <p:spPr>
          <a:xfrm>
            <a:off x="6732167" y="4743975"/>
            <a:ext cx="318782" cy="3187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68EC50-CC1C-4FB6-AC6B-4039EA0507D6}"/>
              </a:ext>
            </a:extLst>
          </p:cNvPr>
          <p:cNvSpPr txBox="1"/>
          <p:nvPr/>
        </p:nvSpPr>
        <p:spPr>
          <a:xfrm>
            <a:off x="3234417" y="364453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Illustration of active phase modulation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9D3DB1-5099-4104-803C-E6120C75269F}"/>
              </a:ext>
            </a:extLst>
          </p:cNvPr>
          <p:cNvSpPr txBox="1"/>
          <p:nvPr/>
        </p:nvSpPr>
        <p:spPr>
          <a:xfrm>
            <a:off x="3111849" y="302664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FC1FE7-50C7-42EF-9C9D-16E57CFB04A9}"/>
              </a:ext>
            </a:extLst>
          </p:cNvPr>
          <p:cNvSpPr txBox="1"/>
          <p:nvPr/>
        </p:nvSpPr>
        <p:spPr>
          <a:xfrm>
            <a:off x="7215473" y="2956929"/>
            <a:ext cx="72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D5F480-763F-4141-8B5E-B842BAD29BDF}"/>
              </a:ext>
            </a:extLst>
          </p:cNvPr>
          <p:cNvSpPr txBox="1"/>
          <p:nvPr/>
        </p:nvSpPr>
        <p:spPr>
          <a:xfrm>
            <a:off x="8246378" y="2771164"/>
            <a:ext cx="3473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dots: main sites with scatters;</a:t>
            </a:r>
          </a:p>
          <a:p>
            <a:r>
              <a:rPr lang="en-US" dirty="0"/>
              <a:t>Blue dots: auxiliary sites with imaginary gauge field, for phase tuning, without scatters.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890280-BA50-4493-A4D7-F62C6C0F690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3959604" y="211402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5327FB-D85C-40D0-954F-7752B232591D}"/>
              </a:ext>
            </a:extLst>
          </p:cNvPr>
          <p:cNvCxnSpPr/>
          <p:nvPr/>
        </p:nvCxnSpPr>
        <p:spPr>
          <a:xfrm>
            <a:off x="3959604" y="260198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96D84D-FD70-4023-8490-9831F514ED45}"/>
              </a:ext>
            </a:extLst>
          </p:cNvPr>
          <p:cNvCxnSpPr/>
          <p:nvPr/>
        </p:nvCxnSpPr>
        <p:spPr>
          <a:xfrm>
            <a:off x="3959604" y="3110917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DB79E-4659-4EE6-8DD0-1C2446A372BC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4118995" y="2442595"/>
            <a:ext cx="185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B522-3D0E-4F41-9B6A-F73E11C9EB13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4464342" y="2601986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7EDC6D-C4B9-4FB6-BFC1-AD10B42790B3}"/>
              </a:ext>
            </a:extLst>
          </p:cNvPr>
          <p:cNvCxnSpPr>
            <a:stCxn id="16" idx="2"/>
            <a:endCxn id="15" idx="6"/>
          </p:cNvCxnSpPr>
          <p:nvPr/>
        </p:nvCxnSpPr>
        <p:spPr>
          <a:xfrm flipH="1">
            <a:off x="4118995" y="2930555"/>
            <a:ext cx="185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19BABE-37DF-4B7B-A434-51ED0E97B816}"/>
              </a:ext>
            </a:extLst>
          </p:cNvPr>
          <p:cNvCxnSpPr>
            <a:cxnSpLocks/>
          </p:cNvCxnSpPr>
          <p:nvPr/>
        </p:nvCxnSpPr>
        <p:spPr>
          <a:xfrm>
            <a:off x="3887411" y="2114026"/>
            <a:ext cx="1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F201DD-7C43-4733-8F51-66AFCF681F86}"/>
              </a:ext>
            </a:extLst>
          </p:cNvPr>
          <p:cNvCxnSpPr/>
          <p:nvPr/>
        </p:nvCxnSpPr>
        <p:spPr>
          <a:xfrm>
            <a:off x="4020564" y="3110917"/>
            <a:ext cx="0" cy="16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FBB6-8C62-4B04-AFB6-9DD24A354904}"/>
              </a:ext>
            </a:extLst>
          </p:cNvPr>
          <p:cNvSpPr txBox="1"/>
          <p:nvPr/>
        </p:nvSpPr>
        <p:spPr>
          <a:xfrm>
            <a:off x="3764781" y="346668"/>
            <a:ext cx="470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Hologram by ring resonators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083A52-366C-45BE-81C2-CD547C076335}"/>
              </a:ext>
            </a:extLst>
          </p:cNvPr>
          <p:cNvSpPr/>
          <p:nvPr/>
        </p:nvSpPr>
        <p:spPr>
          <a:xfrm>
            <a:off x="3813759" y="3209192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0DD6-F5F2-4678-811D-BCCB29B43888}"/>
              </a:ext>
            </a:extLst>
          </p:cNvPr>
          <p:cNvSpPr txBox="1"/>
          <p:nvPr/>
        </p:nvSpPr>
        <p:spPr>
          <a:xfrm>
            <a:off x="3969970" y="3602129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A588463-A812-46C3-BEC0-CFB66D123CBE}"/>
              </a:ext>
            </a:extLst>
          </p:cNvPr>
          <p:cNvSpPr/>
          <p:nvPr/>
        </p:nvSpPr>
        <p:spPr>
          <a:xfrm>
            <a:off x="7799661" y="3215891"/>
            <a:ext cx="1174070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53F4-0456-47A6-A156-C4DC75D04F17}"/>
              </a:ext>
            </a:extLst>
          </p:cNvPr>
          <p:cNvSpPr txBox="1"/>
          <p:nvPr/>
        </p:nvSpPr>
        <p:spPr>
          <a:xfrm>
            <a:off x="7964261" y="3580436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B0E42-A093-4897-A120-D1C3A13A5C74}"/>
              </a:ext>
            </a:extLst>
          </p:cNvPr>
          <p:cNvSpPr txBox="1"/>
          <p:nvPr/>
        </p:nvSpPr>
        <p:spPr>
          <a:xfrm>
            <a:off x="1312082" y="5622896"/>
            <a:ext cx="19138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Desired image 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9AFC4-2EB1-4EFD-BC5D-CD924CF6BD7A}"/>
              </a:ext>
            </a:extLst>
          </p:cNvPr>
          <p:cNvSpPr txBox="1"/>
          <p:nvPr/>
        </p:nvSpPr>
        <p:spPr>
          <a:xfrm>
            <a:off x="5765570" y="6219426"/>
            <a:ext cx="12631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Sample 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13433-9506-47A8-A0AC-63C795534E8A}"/>
              </a:ext>
            </a:extLst>
          </p:cNvPr>
          <p:cNvSpPr txBox="1"/>
          <p:nvPr/>
        </p:nvSpPr>
        <p:spPr>
          <a:xfrm>
            <a:off x="9107931" y="5622897"/>
            <a:ext cx="25502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Reconstructed image plane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45B831-30B1-4138-B532-F29C4A5C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9" y="2396328"/>
            <a:ext cx="2818650" cy="242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73223-BF97-4CC1-A387-51631A275E41}"/>
              </a:ext>
            </a:extLst>
          </p:cNvPr>
          <p:cNvSpPr txBox="1"/>
          <p:nvPr/>
        </p:nvSpPr>
        <p:spPr>
          <a:xfrm>
            <a:off x="1151552" y="1628723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4DBC7-CF7A-4619-A500-537B87F5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257" y="2223198"/>
            <a:ext cx="2818650" cy="242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15AF9-A11D-450C-B5A6-C0A3A2D2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3687431"/>
            <a:ext cx="2818650" cy="242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516CE5-FFC4-461A-8B4F-672792980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28" y="115543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FE829-78D3-4182-9F50-2329228A7E40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Quantization of field profile on sample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1AFE-2D48-4EB4-8A53-8DCA4E2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02" y="1297906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6D3BE-6506-45C0-B65E-A004203B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2" y="3722906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/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Inversely calculated profile on the sample plane.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Binarize the amplitude (threshold: 0.5);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Quantized phase into 4 levels:</a:t>
                </a:r>
                <a:r>
                  <a:rPr lang="en-US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086B-F8E3-4DD0-AF9D-C6CED987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9" y="3007360"/>
                <a:ext cx="3585549" cy="1569660"/>
              </a:xfrm>
              <a:prstGeom prst="rect">
                <a:avLst/>
              </a:prstGeom>
              <a:blipFill>
                <a:blip r:embed="rId4"/>
                <a:stretch>
                  <a:fillRect l="-849" t="-1163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E68811C2-7AF0-4236-80BA-FF333BC376E8}"/>
              </a:ext>
            </a:extLst>
          </p:cNvPr>
          <p:cNvSpPr/>
          <p:nvPr/>
        </p:nvSpPr>
        <p:spPr>
          <a:xfrm>
            <a:off x="6497869" y="3354119"/>
            <a:ext cx="1859280" cy="629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6B44C-2C60-43C7-9CB1-A5083348E8C6}"/>
              </a:ext>
            </a:extLst>
          </p:cNvPr>
          <p:cNvSpPr txBox="1"/>
          <p:nvPr/>
        </p:nvSpPr>
        <p:spPr>
          <a:xfrm>
            <a:off x="6932415" y="3059668"/>
            <a:ext cx="8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2.5mm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53E9C-BE61-49AE-BBE7-6040DDD9C5EB}"/>
              </a:ext>
            </a:extLst>
          </p:cNvPr>
          <p:cNvSpPr txBox="1"/>
          <p:nvPr/>
        </p:nvSpPr>
        <p:spPr>
          <a:xfrm>
            <a:off x="514993" y="1788114"/>
            <a:ext cx="22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spacing: </a:t>
            </a:r>
            <a:r>
              <a:rPr lang="en-US" dirty="0">
                <a:solidFill>
                  <a:srgbClr val="0070C0"/>
                </a:solidFill>
              </a:rPr>
              <a:t>200µm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CBD09C-781F-406C-B726-9EAF20614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2585616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82F70-0D7F-42F6-BC5F-A4617486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15" y="3483260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054CD-8B03-413D-905D-A147287E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95666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FF211-6413-4B36-8F51-899649C58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875" y="3483260"/>
            <a:ext cx="2818650" cy="242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BF232-595A-431D-929A-85D085EFB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95" y="3483260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91358-91A5-4B8A-B824-6502592D8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395" y="956660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74239-F09D-41DB-BC74-245D948AD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875" y="9176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78546-CD45-4205-8D12-217CC3CE7315}"/>
              </a:ext>
            </a:extLst>
          </p:cNvPr>
          <p:cNvSpPr txBox="1"/>
          <p:nvPr/>
        </p:nvSpPr>
        <p:spPr>
          <a:xfrm>
            <a:off x="3490280" y="363446"/>
            <a:ext cx="59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moving dot hologram in a 3-by-3 square lattice</a:t>
            </a:r>
          </a:p>
        </p:txBody>
      </p:sp>
    </p:spTree>
    <p:extLst>
      <p:ext uri="{BB962C8B-B14F-4D97-AF65-F5344CB8AC3E}">
        <p14:creationId xmlns:p14="http://schemas.microsoft.com/office/powerpoint/2010/main" val="29319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2A56B-B912-4201-8516-3B8B10B4FE07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Future Plan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D2D2A-06E5-444F-BCEE-3FAEB1D3DC57}"/>
              </a:ext>
            </a:extLst>
          </p:cNvPr>
          <p:cNvSpPr/>
          <p:nvPr/>
        </p:nvSpPr>
        <p:spPr>
          <a:xfrm>
            <a:off x="2460770" y="2006877"/>
            <a:ext cx="6834232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Phase tuning logics realized by the imaginary gauge field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Influence of random perturbations/dominant mode. </a:t>
            </a:r>
          </a:p>
        </p:txBody>
      </p:sp>
    </p:spTree>
    <p:extLst>
      <p:ext uri="{BB962C8B-B14F-4D97-AF65-F5344CB8AC3E}">
        <p14:creationId xmlns:p14="http://schemas.microsoft.com/office/powerpoint/2010/main" val="293349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AE97E-1355-44EC-BD39-6AF5A0DB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15" y="2093461"/>
            <a:ext cx="2818650" cy="242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F3B58-42A4-489D-B4DA-C0738E35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7" y="2093461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9F0D6-6E66-40AF-B9E4-0CD62FE9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195" y="2093461"/>
            <a:ext cx="2818650" cy="2425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2604A0-DE76-4B8F-B5B2-D7346FEF3DCC}"/>
              </a:ext>
            </a:extLst>
          </p:cNvPr>
          <p:cNvSpPr/>
          <p:nvPr/>
        </p:nvSpPr>
        <p:spPr>
          <a:xfrm>
            <a:off x="3474720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83EE5D-94DC-4116-AFE4-4D89085C98AD}"/>
              </a:ext>
            </a:extLst>
          </p:cNvPr>
          <p:cNvSpPr/>
          <p:nvPr/>
        </p:nvSpPr>
        <p:spPr>
          <a:xfrm>
            <a:off x="7937265" y="3037840"/>
            <a:ext cx="131392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4D7E5-5A93-46F5-84F5-6D6AA75BAB60}"/>
              </a:ext>
            </a:extLst>
          </p:cNvPr>
          <p:cNvSpPr txBox="1"/>
          <p:nvPr/>
        </p:nvSpPr>
        <p:spPr>
          <a:xfrm>
            <a:off x="3351137" y="2668508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A8E37-C830-4250-80F8-C12866DB51EE}"/>
              </a:ext>
            </a:extLst>
          </p:cNvPr>
          <p:cNvSpPr txBox="1"/>
          <p:nvPr/>
        </p:nvSpPr>
        <p:spPr>
          <a:xfrm>
            <a:off x="7806996" y="2694592"/>
            <a:ext cx="16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Quantized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C23F-E1B2-444B-8442-7E6460389C05}"/>
              </a:ext>
            </a:extLst>
          </p:cNvPr>
          <p:cNvSpPr txBox="1"/>
          <p:nvPr/>
        </p:nvSpPr>
        <p:spPr>
          <a:xfrm>
            <a:off x="3490280" y="363446"/>
            <a:ext cx="521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Minimum 6 by 6 ring resonators</a:t>
            </a:r>
          </a:p>
        </p:txBody>
      </p:sp>
    </p:spTree>
    <p:extLst>
      <p:ext uri="{BB962C8B-B14F-4D97-AF65-F5344CB8AC3E}">
        <p14:creationId xmlns:p14="http://schemas.microsoft.com/office/powerpoint/2010/main" val="33547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389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32</cp:revision>
  <dcterms:created xsi:type="dcterms:W3CDTF">2020-06-09T13:16:13Z</dcterms:created>
  <dcterms:modified xsi:type="dcterms:W3CDTF">2020-06-10T14:48:22Z</dcterms:modified>
</cp:coreProperties>
</file>