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0" r:id="rId6"/>
    <p:sldId id="256" r:id="rId7"/>
    <p:sldId id="257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DAC8-E20A-4E49-873F-7B62F773E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596037-E4A8-47CB-B7E1-10960305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416A9-F3D6-4ACA-92C2-5EEE3C48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529FE-EFF5-467E-A1A8-EACA07DC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79C6A-D7C8-4A85-B2FA-8151E805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ABEE-5AE4-4D33-A1FA-C886B4EE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E3CF9-88AD-469F-8BFB-949923EA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5349E-D11C-4593-9E90-18D99465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A3426-3F2C-496E-A563-5DC1CECF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0FEEE-675C-490B-A86E-2FA4579F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E78738-B749-4942-BFB8-BC516B2B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5E4B7-4994-45E8-8143-6F65A6AB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78A6A-5B69-4AAE-9263-968915FD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F40F7-1E38-445B-85BB-8870FB13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96003-F2D0-4D79-81B6-2473DD35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3650D-92A2-415F-81EF-49B98B4E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65D40-9FFC-48D0-8183-8D3D4D83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CBE50-714E-4526-B0FF-E5D14BC3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20333-2333-4B36-BCB9-19D0E637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C8279-9415-4C84-A314-54E8F53B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5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B6D1D-58E5-426F-8E29-36307220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27F14-1191-4D9B-AD48-2E830878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5ABAE-3D08-4935-A476-9F2ED22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151F9-022A-4EDF-9793-548F15CB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166F-1AD2-48BC-BD40-3FE2E7B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B9D14-B389-41F0-9CA4-496894CB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FC852-5446-4B5D-B286-00103DC82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3B3D48-B512-4813-A1F5-E30EC71B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81B7-B524-4118-BD04-2A6C476A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1264-E722-45E0-A981-892CAB55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4801D-D1CA-49AE-B8E5-1DE6C136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9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A4DA-96BB-4206-8082-BC8CFF0C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A36BF-4125-4AEC-A1B2-CF5EF33F7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C5C9E-DBDC-4844-9DD7-4E6070745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1E331E-9A7B-429C-AFFA-FB3C768A1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4DE1C0-CDEF-440C-BBFB-0B1792F7A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3CA7F1-B6CC-4D13-861F-F6A4AA7C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4EDE3-78D5-4418-ADE5-1CDC1993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3FCAE-9442-452A-BAC4-138D53FA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FFC81-7F2E-46C0-89FF-2E0EAE8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606381-EADE-4AC1-9EA2-B8705DFC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73069-5599-4BB6-95A4-54251914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99F56F-696F-4C6B-88FB-6C8FD5F2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1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67C259-18F6-45EE-A7EE-1583EF89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83B995-E2F1-4B45-B2B3-1F18B1F9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48946-95C0-48B2-9A4A-6947DF8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0BF67-2C5B-4A06-8B3B-C734ACA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8E849-B34C-4ECA-8ED9-F3B6F8B49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64D2F-F734-43FE-80D9-55E592D76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8D539-E5A5-4E38-BDD6-ECB93827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BDEAA-A16F-4CFA-9E7F-99072E09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F43E8-8659-426D-9E70-775407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63D6-33EC-4AB1-B061-E7AC6C37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D31392-5FD7-4B6F-AE1A-88416D314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94BA9-2618-4BD1-82B4-9B88BDDB6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80EFA-620B-4F5B-A460-3A2EE56B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6B8FF-D79A-4409-886F-CEBF5DCD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A47D3-3D48-4546-A82E-BA8809C8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5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C44EED-7E56-476F-B45A-E290344A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32817-EB60-4FCA-A1C4-9073B579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4F3E3-63FC-40B0-979B-892E9E0EB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9B45-BC96-431C-904C-A128381168A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30573-1AA3-402E-8DEB-D54ACC342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26E7E-33E0-431A-8746-701A588FF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3921-772C-4F6E-A0CE-17FAE0978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4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FE4C-7CB8-4423-8573-5EA9FEB6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232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6700" b="1" dirty="0">
                <a:latin typeface="배달의민족 기랑해랑" panose="02000300000000000000" pitchFamily="2" charset="-127"/>
                <a:ea typeface="배달의민족 기랑해랑" panose="02000300000000000000" pitchFamily="2" charset="-127"/>
              </a:rPr>
              <a:t>쇼핑몰 프로젝트</a:t>
            </a:r>
            <a:r>
              <a:rPr lang="en-US" altLang="ko-KR" b="1" dirty="0">
                <a:latin typeface="배달의민족 기랑해랑" panose="02000300000000000000" pitchFamily="2" charset="-127"/>
                <a:ea typeface="배달의민족 기랑해랑" panose="02000300000000000000" pitchFamily="2" charset="-127"/>
              </a:rPr>
              <a:t>			</a:t>
            </a:r>
            <a:br>
              <a:rPr lang="ko-KR" altLang="en-US" dirty="0">
                <a:latin typeface="배달의민족 기랑해랑" panose="02000300000000000000" pitchFamily="2" charset="-127"/>
                <a:ea typeface="배달의민족 기랑해랑" panose="02000300000000000000" pitchFamily="2" charset="-127"/>
              </a:rPr>
            </a:br>
            <a:endParaRPr lang="ko-KR" altLang="en-US" dirty="0">
              <a:latin typeface="배달의민족 기랑해랑" panose="02000300000000000000" pitchFamily="2" charset="-127"/>
              <a:ea typeface="배달의민족 기랑해랑" panose="02000300000000000000" pitchFamily="2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BCFF8605-092E-454D-B319-F089A0341B22}"/>
              </a:ext>
            </a:extLst>
          </p:cNvPr>
          <p:cNvSpPr txBox="1">
            <a:spLocks/>
          </p:cNvSpPr>
          <p:nvPr/>
        </p:nvSpPr>
        <p:spPr>
          <a:xfrm>
            <a:off x="838200" y="1257299"/>
            <a:ext cx="109601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en-US" altLang="ko-KR" sz="46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524FBE-D421-4B3C-B4BF-CB8F56120641}"/>
              </a:ext>
            </a:extLst>
          </p:cNvPr>
          <p:cNvSpPr txBox="1">
            <a:spLocks/>
          </p:cNvSpPr>
          <p:nvPr/>
        </p:nvSpPr>
        <p:spPr>
          <a:xfrm>
            <a:off x="10668000" y="98822"/>
            <a:ext cx="3327400" cy="1156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Version(1.1) </a:t>
            </a:r>
          </a:p>
          <a:p>
            <a:r>
              <a:rPr lang="en-US" altLang="ko-KR" b="1" dirty="0"/>
              <a:t>		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DCC44E-962B-4A1E-BABF-24F051490AF5}"/>
              </a:ext>
            </a:extLst>
          </p:cNvPr>
          <p:cNvSpPr txBox="1">
            <a:spLocks/>
          </p:cNvSpPr>
          <p:nvPr/>
        </p:nvSpPr>
        <p:spPr>
          <a:xfrm>
            <a:off x="939800" y="2213768"/>
            <a:ext cx="9029700" cy="352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/>
              <a:t>1.</a:t>
            </a:r>
            <a:r>
              <a:rPr lang="ko-KR" altLang="en-US" sz="2200" dirty="0"/>
              <a:t>프로젝트 소개</a:t>
            </a:r>
            <a:endParaRPr lang="en-US" altLang="ko-KR" sz="2200" dirty="0"/>
          </a:p>
          <a:p>
            <a:r>
              <a:rPr lang="en-US" altLang="ko-KR" sz="2200" dirty="0"/>
              <a:t>2.</a:t>
            </a:r>
            <a:r>
              <a:rPr lang="ko-KR" altLang="en-US" sz="2200" dirty="0"/>
              <a:t>사용 기술 현황</a:t>
            </a:r>
            <a:endParaRPr lang="en-US" altLang="ko-KR" sz="2200" dirty="0"/>
          </a:p>
          <a:p>
            <a:r>
              <a:rPr lang="en-US" altLang="ko-KR" sz="2200" dirty="0"/>
              <a:t>3.</a:t>
            </a:r>
            <a:r>
              <a:rPr lang="ko-KR" altLang="en-US" sz="2200" dirty="0"/>
              <a:t>요구사항 분석</a:t>
            </a:r>
            <a:endParaRPr lang="en-US" altLang="ko-KR" sz="2200" dirty="0"/>
          </a:p>
          <a:p>
            <a:r>
              <a:rPr lang="en-US" altLang="ko-KR" sz="2200" dirty="0"/>
              <a:t>4.</a:t>
            </a:r>
            <a:r>
              <a:rPr lang="ko-KR" altLang="en-US" sz="2200" dirty="0"/>
              <a:t>구현 진행상황</a:t>
            </a:r>
            <a:endParaRPr lang="en-US" altLang="ko-KR" sz="2200" dirty="0"/>
          </a:p>
          <a:p>
            <a:r>
              <a:rPr lang="en-US" altLang="ko-KR" sz="2200" dirty="0"/>
              <a:t>5.</a:t>
            </a:r>
            <a:r>
              <a:rPr lang="ko-KR" altLang="en-US" sz="2200" dirty="0"/>
              <a:t>데이터베이스 모델링</a:t>
            </a:r>
            <a:endParaRPr lang="en-US" altLang="ko-KR" sz="2200" dirty="0"/>
          </a:p>
          <a:p>
            <a:r>
              <a:rPr lang="en-US" altLang="ko-KR" sz="2200" dirty="0"/>
              <a:t>6.</a:t>
            </a:r>
            <a:r>
              <a:rPr lang="ko-KR" altLang="en-US" sz="2200"/>
              <a:t>요청 </a:t>
            </a:r>
            <a:r>
              <a:rPr lang="en-US" altLang="ko-KR" sz="2200"/>
              <a:t>UR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0192BC-A92B-4D34-85CB-5914B8C3CAE5}"/>
              </a:ext>
            </a:extLst>
          </p:cNvPr>
          <p:cNvSpPr/>
          <p:nvPr/>
        </p:nvSpPr>
        <p:spPr>
          <a:xfrm>
            <a:off x="10074113" y="6488668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Made by </a:t>
            </a:r>
            <a:r>
              <a:rPr lang="en-US" altLang="ko-KR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kimnoin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6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5CEB69-2121-4DDA-852D-3DBD452BC2EB}"/>
              </a:ext>
            </a:extLst>
          </p:cNvPr>
          <p:cNvSpPr/>
          <p:nvPr/>
        </p:nvSpPr>
        <p:spPr>
          <a:xfrm>
            <a:off x="930471" y="388010"/>
            <a:ext cx="1568058" cy="493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7.Cart (</a:t>
            </a:r>
            <a:r>
              <a:rPr lang="ko-KR" altLang="en-US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장바구니</a:t>
            </a: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6EE226-CF5D-420F-8F02-32AE4354A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93786"/>
              </p:ext>
            </p:extLst>
          </p:nvPr>
        </p:nvGraphicFramePr>
        <p:xfrm>
          <a:off x="930471" y="1102644"/>
          <a:ext cx="9356528" cy="1919954"/>
        </p:xfrm>
        <a:graphic>
          <a:graphicData uri="http://schemas.openxmlformats.org/drawingml/2006/table">
            <a:tbl>
              <a:tblPr/>
              <a:tblGrid>
                <a:gridCol w="2582787">
                  <a:extLst>
                    <a:ext uri="{9D8B030D-6E8A-4147-A177-3AD203B41FA5}">
                      <a16:colId xmlns:a16="http://schemas.microsoft.com/office/drawing/2014/main" val="291646222"/>
                    </a:ext>
                  </a:extLst>
                </a:gridCol>
                <a:gridCol w="1041244">
                  <a:extLst>
                    <a:ext uri="{9D8B030D-6E8A-4147-A177-3AD203B41FA5}">
                      <a16:colId xmlns:a16="http://schemas.microsoft.com/office/drawing/2014/main" val="965601666"/>
                    </a:ext>
                  </a:extLst>
                </a:gridCol>
                <a:gridCol w="2049176">
                  <a:extLst>
                    <a:ext uri="{9D8B030D-6E8A-4147-A177-3AD203B41FA5}">
                      <a16:colId xmlns:a16="http://schemas.microsoft.com/office/drawing/2014/main" val="1040289323"/>
                    </a:ext>
                  </a:extLst>
                </a:gridCol>
                <a:gridCol w="3683321">
                  <a:extLst>
                    <a:ext uri="{9D8B030D-6E8A-4147-A177-3AD203B41FA5}">
                      <a16:colId xmlns:a16="http://schemas.microsoft.com/office/drawing/2014/main" val="3179178988"/>
                    </a:ext>
                  </a:extLst>
                </a:gridCol>
              </a:tblGrid>
              <a:tr h="3942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URL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요청방식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551617"/>
                  </a:ext>
                </a:extLst>
              </a:tr>
              <a:tr h="381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/carts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getCarts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로그인 회원의 장바구니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35585"/>
                  </a:ext>
                </a:extLst>
              </a:tr>
              <a:tr h="381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/carts/{itemid}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addCart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로그인 회원의 장바구니에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item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추가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560045"/>
                  </a:ext>
                </a:extLst>
              </a:tr>
              <a:tr h="381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/carts/{id}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delete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deleteCart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로그인 회원의 장바구니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{id}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29356"/>
                  </a:ext>
                </a:extLst>
              </a:tr>
              <a:tr h="381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/carts/all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delete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deleteAllCart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로그인 회원의 장바구니 전체삭제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20986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AC5F593-0F5B-4F3C-9CBF-EEF2D19FE77C}"/>
              </a:ext>
            </a:extLst>
          </p:cNvPr>
          <p:cNvSpPr/>
          <p:nvPr/>
        </p:nvSpPr>
        <p:spPr>
          <a:xfrm>
            <a:off x="930471" y="3182009"/>
            <a:ext cx="1289135" cy="493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8.Chat (</a:t>
            </a:r>
            <a:r>
              <a:rPr lang="ko-KR" altLang="en-US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채팅</a:t>
            </a: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2899A7-5E57-4FA2-A734-4FF69A049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8068"/>
              </p:ext>
            </p:extLst>
          </p:nvPr>
        </p:nvGraphicFramePr>
        <p:xfrm>
          <a:off x="930471" y="3675990"/>
          <a:ext cx="9356528" cy="1538517"/>
        </p:xfrm>
        <a:graphic>
          <a:graphicData uri="http://schemas.openxmlformats.org/drawingml/2006/table">
            <a:tbl>
              <a:tblPr/>
              <a:tblGrid>
                <a:gridCol w="2582787">
                  <a:extLst>
                    <a:ext uri="{9D8B030D-6E8A-4147-A177-3AD203B41FA5}">
                      <a16:colId xmlns:a16="http://schemas.microsoft.com/office/drawing/2014/main" val="291646222"/>
                    </a:ext>
                  </a:extLst>
                </a:gridCol>
                <a:gridCol w="1041244">
                  <a:extLst>
                    <a:ext uri="{9D8B030D-6E8A-4147-A177-3AD203B41FA5}">
                      <a16:colId xmlns:a16="http://schemas.microsoft.com/office/drawing/2014/main" val="965601666"/>
                    </a:ext>
                  </a:extLst>
                </a:gridCol>
                <a:gridCol w="2049176">
                  <a:extLst>
                    <a:ext uri="{9D8B030D-6E8A-4147-A177-3AD203B41FA5}">
                      <a16:colId xmlns:a16="http://schemas.microsoft.com/office/drawing/2014/main" val="1040289323"/>
                    </a:ext>
                  </a:extLst>
                </a:gridCol>
                <a:gridCol w="3683321">
                  <a:extLst>
                    <a:ext uri="{9D8B030D-6E8A-4147-A177-3AD203B41FA5}">
                      <a16:colId xmlns:a16="http://schemas.microsoft.com/office/drawing/2014/main" val="3179178988"/>
                    </a:ext>
                  </a:extLst>
                </a:gridCol>
              </a:tblGrid>
              <a:tr h="3942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URL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요청방식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551617"/>
                  </a:ext>
                </a:extLst>
              </a:tr>
              <a:tr h="381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/chats/{id}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getChat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키값이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{id}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 채팅방 가져오기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35585"/>
                  </a:ext>
                </a:extLst>
              </a:tr>
              <a:tr h="381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chats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getChatList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채팅방 리스트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560045"/>
                  </a:ext>
                </a:extLst>
              </a:tr>
              <a:tr h="381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/read/{id}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read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키값이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{id}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 메시지 읽음처리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2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73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CA82B6-B5D2-40EF-8D28-F1E1CE8CAE53}"/>
              </a:ext>
            </a:extLst>
          </p:cNvPr>
          <p:cNvSpPr txBox="1">
            <a:spLocks/>
          </p:cNvSpPr>
          <p:nvPr/>
        </p:nvSpPr>
        <p:spPr>
          <a:xfrm>
            <a:off x="939800" y="457199"/>
            <a:ext cx="10960100" cy="590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3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소개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>
                <a:latin typeface="배달의민족 기랑해랑" panose="02000300000000000000" pitchFamily="2" charset="-127"/>
                <a:ea typeface="배달의민족 기랑해랑" panose="02000300000000000000" pitchFamily="2" charset="-127"/>
              </a:rPr>
              <a:t>*</a:t>
            </a:r>
            <a:r>
              <a:rPr lang="ko-KR" altLang="en-US">
                <a:latin typeface="배달의민족 기랑해랑" panose="02000300000000000000" pitchFamily="2" charset="-127"/>
                <a:ea typeface="배달의민족 기랑해랑" panose="02000300000000000000" pitchFamily="2" charset="-127"/>
              </a:rPr>
              <a:t>프로젝트 목적</a:t>
            </a:r>
            <a:endParaRPr lang="en-US" altLang="ko-KR">
              <a:latin typeface="배달의민족 기랑해랑" panose="02000300000000000000" pitchFamily="2" charset="-127"/>
              <a:ea typeface="배달의민족 기랑해랑" panose="02000300000000000000" pitchFamily="2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쇼핑몰을 직접 구현 해봄 으로써 프론트</a:t>
            </a: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&amp;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백 엔드의 여러 기술들을 공부하기 위함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>
                <a:latin typeface="배달의민족 기랑해랑" panose="02000300000000000000" pitchFamily="2" charset="-127"/>
                <a:ea typeface="배달의민족 기랑해랑" panose="02000300000000000000" pitchFamily="2" charset="-127"/>
              </a:rPr>
              <a:t>* </a:t>
            </a:r>
            <a:r>
              <a:rPr lang="ko-KR" altLang="en-US">
                <a:latin typeface="배달의민족 기랑해랑" panose="02000300000000000000" pitchFamily="2" charset="-127"/>
                <a:ea typeface="배달의민족 기랑해랑" panose="02000300000000000000" pitchFamily="2" charset="-127"/>
              </a:rPr>
              <a:t>사용하고 싶은 기술</a:t>
            </a:r>
            <a:endParaRPr lang="en-US" altLang="ko-KR" sz="2000">
              <a:latin typeface="배달의민족 기랑해랑" panose="02000300000000000000" pitchFamily="2" charset="-127"/>
              <a:ea typeface="배달의민족 기랑해랑" panose="02000300000000000000" pitchFamily="2" charset="-127"/>
            </a:endParaRPr>
          </a:p>
          <a:p>
            <a:pPr marL="0" indent="0" fontAlgn="base">
              <a:buNone/>
            </a:pP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 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웹 소켓을 이용한 관리자와의 채팅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 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 업로드</a:t>
            </a: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다운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 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스프링 </a:t>
            </a:r>
            <a:r>
              <a:rPr lang="ko-KR" altLang="en-US" sz="160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시큐리티</a:t>
            </a: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/Oauth2</a:t>
            </a:r>
          </a:p>
          <a:p>
            <a:pPr marL="0" indent="0" fontAlgn="base">
              <a:buNone/>
            </a:pPr>
            <a:r>
              <a:rPr lang="en-US" altLang="ko-KR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 </a:t>
            </a: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차트 라이브러리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>
              <a:buFontTx/>
              <a:buChar char="-"/>
            </a:pP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메일보내기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>
              <a:buFontTx/>
              <a:buChar char="-"/>
            </a:pPr>
            <a:r>
              <a:rPr lang="ko-KR" altLang="en-US" sz="16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검색기능</a:t>
            </a: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>
              <a:buFontTx/>
              <a:buChar char="-"/>
            </a:pPr>
            <a:endParaRPr lang="en-US" altLang="ko-KR" sz="16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F6E9B28-B16F-4C0C-AAE3-2C69322C0F0D}"/>
              </a:ext>
            </a:extLst>
          </p:cNvPr>
          <p:cNvSpPr txBox="1">
            <a:spLocks/>
          </p:cNvSpPr>
          <p:nvPr/>
        </p:nvSpPr>
        <p:spPr>
          <a:xfrm>
            <a:off x="939800" y="457199"/>
            <a:ext cx="109601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3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기술 현황</a:t>
            </a:r>
            <a:endParaRPr lang="en-US" altLang="ko-KR" sz="4600" b="1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339A56-8C97-44F2-95CA-772ABD830E13}"/>
              </a:ext>
            </a:extLst>
          </p:cNvPr>
          <p:cNvSpPr/>
          <p:nvPr/>
        </p:nvSpPr>
        <p:spPr>
          <a:xfrm>
            <a:off x="1104900" y="1797784"/>
            <a:ext cx="3352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- Vue.js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</a:t>
            </a:r>
            <a:r>
              <a:rPr lang="en-US" altLang="ko-KR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vue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-router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</a:t>
            </a:r>
            <a:r>
              <a:rPr lang="en-US" altLang="ko-KR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axios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</a:t>
            </a:r>
            <a:r>
              <a:rPr lang="en-US" altLang="ko-KR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vuex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qs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@stomp/stompjs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webstomp-client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252E3F-7AF0-40F5-BE19-D565FF797B67}"/>
              </a:ext>
            </a:extLst>
          </p:cNvPr>
          <p:cNvSpPr/>
          <p:nvPr/>
        </p:nvSpPr>
        <p:spPr>
          <a:xfrm>
            <a:off x="5461000" y="1797784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/>
              <a:t>- Spring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spring boot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security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Oauth2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h2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</a:t>
            </a:r>
            <a:r>
              <a:rPr lang="en-US" altLang="ko-KR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lombook</a:t>
            </a: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</a:t>
            </a:r>
            <a:r>
              <a:rPr lang="en-US" altLang="ko-KR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jpa</a:t>
            </a:r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E7304E-F1A0-461B-BF88-683C62A8FD06}"/>
              </a:ext>
            </a:extLst>
          </p:cNvPr>
          <p:cNvSpPr/>
          <p:nvPr/>
        </p:nvSpPr>
        <p:spPr>
          <a:xfrm>
            <a:off x="1104900" y="444257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/>
              <a:t>기타</a:t>
            </a:r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</a:p>
          <a:p>
            <a:pPr lvl="1"/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* Bootstrap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jquery-ui</a:t>
            </a:r>
          </a:p>
          <a:p>
            <a:r>
              <a:rPr lang="en-US" altLang="ko-KR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* d3.js</a:t>
            </a:r>
          </a:p>
          <a:p>
            <a:endParaRPr lang="en-US" altLang="ko-KR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51D888B-A5E1-4E08-B2D9-D996D4E0FD1E}"/>
              </a:ext>
            </a:extLst>
          </p:cNvPr>
          <p:cNvSpPr txBox="1">
            <a:spLocks/>
          </p:cNvSpPr>
          <p:nvPr/>
        </p:nvSpPr>
        <p:spPr>
          <a:xfrm>
            <a:off x="812800" y="457199"/>
            <a:ext cx="109601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3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요구사항 분석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46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F7D951D-BBDA-4846-A3F6-283EC99F30A7}"/>
              </a:ext>
            </a:extLst>
          </p:cNvPr>
          <p:cNvSpPr txBox="1">
            <a:spLocks/>
          </p:cNvSpPr>
          <p:nvPr/>
        </p:nvSpPr>
        <p:spPr>
          <a:xfrm>
            <a:off x="1028699" y="1388268"/>
            <a:ext cx="2540000" cy="2485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회원 기능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로그인</a:t>
            </a:r>
            <a:r>
              <a:rPr lang="en-US" altLang="ko-KR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로그아웃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회원등록 </a:t>
            </a:r>
          </a:p>
          <a:p>
            <a:pPr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회원수정 </a:t>
            </a:r>
          </a:p>
          <a:p>
            <a:pPr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회원조회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장바구니 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sz="220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0B315E8-BC75-4141-BAB1-F4829E572328}"/>
              </a:ext>
            </a:extLst>
          </p:cNvPr>
          <p:cNvSpPr txBox="1">
            <a:spLocks/>
          </p:cNvSpPr>
          <p:nvPr/>
        </p:nvSpPr>
        <p:spPr>
          <a:xfrm>
            <a:off x="4051299" y="1388269"/>
            <a:ext cx="1930400" cy="2040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상품 기능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상품등록 </a:t>
            </a: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상품수정 </a:t>
            </a: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상품조회 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상품삭제 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4A43E45-3DC9-45EA-B791-B821975C245E}"/>
              </a:ext>
            </a:extLst>
          </p:cNvPr>
          <p:cNvSpPr txBox="1">
            <a:spLocks/>
          </p:cNvSpPr>
          <p:nvPr/>
        </p:nvSpPr>
        <p:spPr>
          <a:xfrm>
            <a:off x="1041398" y="4127030"/>
            <a:ext cx="1889083" cy="180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주문 기능</a:t>
            </a:r>
            <a:endParaRPr lang="ko-KR" altLang="en-US" sz="2200"/>
          </a:p>
          <a:p>
            <a:pPr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상품주문 </a:t>
            </a:r>
          </a:p>
          <a:p>
            <a:pPr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주문내역조회</a:t>
            </a:r>
          </a:p>
          <a:p>
            <a:pPr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주문 취소</a:t>
            </a:r>
          </a:p>
          <a:p>
            <a:endParaRPr lang="ko-KR" altLang="en-US" sz="220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E7F1227-1826-494E-8444-9F7B0CEC14A0}"/>
              </a:ext>
            </a:extLst>
          </p:cNvPr>
          <p:cNvSpPr txBox="1">
            <a:spLocks/>
          </p:cNvSpPr>
          <p:nvPr/>
        </p:nvSpPr>
        <p:spPr>
          <a:xfrm>
            <a:off x="6464299" y="1388268"/>
            <a:ext cx="2616198" cy="2040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상품문의</a:t>
            </a:r>
            <a:r>
              <a:rPr lang="en-US" altLang="ko-KR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</a:t>
            </a: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답변 기능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문의작성 </a:t>
            </a: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문의답변 </a:t>
            </a: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문의조회 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문의삭제 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BD42C5B-3D7F-40E7-8499-41E13369E3AE}"/>
              </a:ext>
            </a:extLst>
          </p:cNvPr>
          <p:cNvSpPr txBox="1">
            <a:spLocks/>
          </p:cNvSpPr>
          <p:nvPr/>
        </p:nvSpPr>
        <p:spPr>
          <a:xfrm>
            <a:off x="3975098" y="4127030"/>
            <a:ext cx="2616198" cy="166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상품후기 기능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후기 작성 </a:t>
            </a: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후기 조회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F204C04-6FCA-4563-8939-E48458846E1D}"/>
              </a:ext>
            </a:extLst>
          </p:cNvPr>
          <p:cNvSpPr txBox="1">
            <a:spLocks/>
          </p:cNvSpPr>
          <p:nvPr/>
        </p:nvSpPr>
        <p:spPr>
          <a:xfrm>
            <a:off x="6464299" y="4127030"/>
            <a:ext cx="2616198" cy="166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채팅기능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관리자와 채팅 </a:t>
            </a:r>
          </a:p>
          <a:p>
            <a:pPr marL="0" indent="0" algn="just" fontAlgn="base">
              <a:buNone/>
            </a:pP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0B4025B-1364-48BB-85E4-2D4FD141C790}"/>
              </a:ext>
            </a:extLst>
          </p:cNvPr>
          <p:cNvSpPr txBox="1">
            <a:spLocks/>
          </p:cNvSpPr>
          <p:nvPr/>
        </p:nvSpPr>
        <p:spPr>
          <a:xfrm>
            <a:off x="9194804" y="1388268"/>
            <a:ext cx="2882896" cy="166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기타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쇼핑몰 운영현황 차트 </a:t>
            </a:r>
          </a:p>
          <a:p>
            <a:pPr algn="just" fontAlgn="base"/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메일보내기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3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51D888B-A5E1-4E08-B2D9-D996D4E0FD1E}"/>
              </a:ext>
            </a:extLst>
          </p:cNvPr>
          <p:cNvSpPr txBox="1">
            <a:spLocks/>
          </p:cNvSpPr>
          <p:nvPr/>
        </p:nvSpPr>
        <p:spPr>
          <a:xfrm>
            <a:off x="812800" y="457199"/>
            <a:ext cx="109601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3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3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진행상황</a:t>
            </a:r>
            <a:endParaRPr lang="ko-KR" altLang="en-US" sz="36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46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F7D951D-BBDA-4846-A3F6-283EC99F30A7}"/>
              </a:ext>
            </a:extLst>
          </p:cNvPr>
          <p:cNvSpPr txBox="1">
            <a:spLocks/>
          </p:cNvSpPr>
          <p:nvPr/>
        </p:nvSpPr>
        <p:spPr>
          <a:xfrm>
            <a:off x="1041400" y="1388269"/>
            <a:ext cx="2540000" cy="204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회원 기능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로그인</a:t>
            </a:r>
            <a:r>
              <a:rPr lang="en-US" altLang="ko-KR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로그아웃</a:t>
            </a:r>
            <a:endParaRPr lang="en-US" altLang="ko-KR" sz="2200" strike="sngStrike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회원등록</a:t>
            </a:r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회원수정</a:t>
            </a:r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pPr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회원조회</a:t>
            </a:r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장바구니</a:t>
            </a:r>
            <a:endParaRPr lang="en-US" altLang="ko-KR" sz="2200" strike="sngStrike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sz="220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0B315E8-BC75-4141-BAB1-F4829E572328}"/>
              </a:ext>
            </a:extLst>
          </p:cNvPr>
          <p:cNvSpPr txBox="1">
            <a:spLocks/>
          </p:cNvSpPr>
          <p:nvPr/>
        </p:nvSpPr>
        <p:spPr>
          <a:xfrm>
            <a:off x="4051299" y="1388269"/>
            <a:ext cx="1930400" cy="2040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상품 기능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상품등록 </a:t>
            </a: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상품수정 </a:t>
            </a: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상품조회 </a:t>
            </a:r>
            <a:endParaRPr lang="en-US" altLang="ko-KR" sz="2200" strike="sngStrike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상품삭제</a:t>
            </a:r>
            <a:r>
              <a:rPr lang="ko-KR" altLang="en-US" sz="22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4A43E45-3DC9-45EA-B791-B821975C245E}"/>
              </a:ext>
            </a:extLst>
          </p:cNvPr>
          <p:cNvSpPr txBox="1">
            <a:spLocks/>
          </p:cNvSpPr>
          <p:nvPr/>
        </p:nvSpPr>
        <p:spPr>
          <a:xfrm>
            <a:off x="1041400" y="4140200"/>
            <a:ext cx="2139682" cy="1666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주문 기능</a:t>
            </a:r>
            <a:endParaRPr lang="ko-KR" altLang="en-US" sz="2200"/>
          </a:p>
          <a:p>
            <a:pPr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상품주문 </a:t>
            </a:r>
          </a:p>
          <a:p>
            <a:pPr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주문내역조회</a:t>
            </a:r>
          </a:p>
          <a:p>
            <a:pPr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주문 취소</a:t>
            </a:r>
          </a:p>
          <a:p>
            <a:endParaRPr lang="ko-KR" altLang="en-US" sz="220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E7F1227-1826-494E-8444-9F7B0CEC14A0}"/>
              </a:ext>
            </a:extLst>
          </p:cNvPr>
          <p:cNvSpPr txBox="1">
            <a:spLocks/>
          </p:cNvSpPr>
          <p:nvPr/>
        </p:nvSpPr>
        <p:spPr>
          <a:xfrm>
            <a:off x="6451781" y="1388269"/>
            <a:ext cx="2616198" cy="2040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상품문의</a:t>
            </a:r>
            <a:r>
              <a:rPr lang="en-US" altLang="ko-KR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</a:t>
            </a: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답변 기능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문의작성 </a:t>
            </a: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문의답변 </a:t>
            </a: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문의조회 </a:t>
            </a:r>
            <a:endParaRPr lang="en-US" altLang="ko-KR" sz="2200" strike="sngStrike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문의삭제 </a:t>
            </a:r>
            <a:endParaRPr lang="en-US" altLang="ko-KR" sz="2200" strike="sngStrike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BD42C5B-3D7F-40E7-8499-41E13369E3AE}"/>
              </a:ext>
            </a:extLst>
          </p:cNvPr>
          <p:cNvSpPr txBox="1">
            <a:spLocks/>
          </p:cNvSpPr>
          <p:nvPr/>
        </p:nvSpPr>
        <p:spPr>
          <a:xfrm>
            <a:off x="4086179" y="4137763"/>
            <a:ext cx="1654042" cy="166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상품후기 기능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후기 작성 </a:t>
            </a: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후기 조회</a:t>
            </a:r>
            <a:endParaRPr lang="en-US" altLang="ko-KR" sz="2200" strike="sngStrike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1829236-91AA-4F84-9CC1-D6E0C43AFA8A}"/>
              </a:ext>
            </a:extLst>
          </p:cNvPr>
          <p:cNvSpPr txBox="1">
            <a:spLocks/>
          </p:cNvSpPr>
          <p:nvPr/>
        </p:nvSpPr>
        <p:spPr>
          <a:xfrm>
            <a:off x="6451781" y="4137763"/>
            <a:ext cx="2616198" cy="166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채팅기능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관리자와 채팅 </a:t>
            </a:r>
          </a:p>
          <a:p>
            <a:pPr marL="0" indent="0" algn="just" fontAlgn="base">
              <a:buNone/>
            </a:pPr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E24C7E-C697-4B3D-8F9C-A18D5BAF39D3}"/>
              </a:ext>
            </a:extLst>
          </p:cNvPr>
          <p:cNvSpPr txBox="1">
            <a:spLocks/>
          </p:cNvSpPr>
          <p:nvPr/>
        </p:nvSpPr>
        <p:spPr>
          <a:xfrm>
            <a:off x="9194804" y="1388268"/>
            <a:ext cx="2882896" cy="166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ko-KR" altLang="en-US" sz="2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기타</a:t>
            </a:r>
            <a:endParaRPr lang="en-US" altLang="ko-KR" sz="2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쇼핑몰 운영현황 차트 </a:t>
            </a:r>
          </a:p>
          <a:p>
            <a:pPr algn="just" fontAlgn="base"/>
            <a:r>
              <a:rPr lang="ko-KR" altLang="en-US" sz="2200" strike="sngStrike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메일보내기</a:t>
            </a:r>
            <a:endParaRPr lang="en-US" altLang="ko-KR" sz="2200" strike="sngStrike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 fontAlgn="base"/>
            <a:endParaRPr lang="en-US" altLang="ko-KR" sz="22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18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189248-6252-40BF-9165-5971A50105E1}"/>
              </a:ext>
            </a:extLst>
          </p:cNvPr>
          <p:cNvSpPr txBox="1"/>
          <p:nvPr/>
        </p:nvSpPr>
        <p:spPr>
          <a:xfrm>
            <a:off x="270456" y="151295"/>
            <a:ext cx="446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 모델링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29BE1-66CC-41CA-9C06-81AEBBACE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70"/>
            <a:ext cx="12191999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5F3E9F-0A8B-44FC-B430-A2473F1FDA99}"/>
              </a:ext>
            </a:extLst>
          </p:cNvPr>
          <p:cNvSpPr/>
          <p:nvPr/>
        </p:nvSpPr>
        <p:spPr>
          <a:xfrm>
            <a:off x="211056" y="243193"/>
            <a:ext cx="5904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en-US" altLang="ko-KR" sz="36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36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 매핑 </a:t>
            </a:r>
            <a:r>
              <a:rPr lang="en-US" altLang="ko-KR" sz="3600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 </a:t>
            </a:r>
            <a:r>
              <a:rPr lang="en-US" altLang="ko-KR" kern="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kern="0" dirty="0" err="1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RequestMapping</a:t>
            </a: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(“/</a:t>
            </a:r>
            <a:r>
              <a:rPr lang="en-US" altLang="ko-KR" kern="0" err="1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api</a:t>
            </a: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”) </a:t>
            </a:r>
            <a:endParaRPr lang="en-US" altLang="ko-KR" sz="105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DFBBB-CE33-4B71-B596-8E1428FF6B5A}"/>
              </a:ext>
            </a:extLst>
          </p:cNvPr>
          <p:cNvSpPr/>
          <p:nvPr/>
        </p:nvSpPr>
        <p:spPr>
          <a:xfrm>
            <a:off x="762508" y="1209168"/>
            <a:ext cx="1727200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1.Oauth2 (</a:t>
            </a:r>
            <a:r>
              <a:rPr lang="ko-KR" altLang="en-US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토큰</a:t>
            </a: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BC96B5-3510-4F1D-92C3-83EF345C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10588"/>
              </p:ext>
            </p:extLst>
          </p:nvPr>
        </p:nvGraphicFramePr>
        <p:xfrm>
          <a:off x="762508" y="1959000"/>
          <a:ext cx="5954236" cy="805600"/>
        </p:xfrm>
        <a:graphic>
          <a:graphicData uri="http://schemas.openxmlformats.org/drawingml/2006/table">
            <a:tbl>
              <a:tblPr/>
              <a:tblGrid>
                <a:gridCol w="2374549">
                  <a:extLst>
                    <a:ext uri="{9D8B030D-6E8A-4147-A177-3AD203B41FA5}">
                      <a16:colId xmlns:a16="http://schemas.microsoft.com/office/drawing/2014/main" val="352393012"/>
                    </a:ext>
                  </a:extLst>
                </a:gridCol>
                <a:gridCol w="811037">
                  <a:extLst>
                    <a:ext uri="{9D8B030D-6E8A-4147-A177-3AD203B41FA5}">
                      <a16:colId xmlns:a16="http://schemas.microsoft.com/office/drawing/2014/main" val="3889810457"/>
                    </a:ext>
                  </a:extLst>
                </a:gridCol>
                <a:gridCol w="2768650">
                  <a:extLst>
                    <a:ext uri="{9D8B030D-6E8A-4147-A177-3AD203B41FA5}">
                      <a16:colId xmlns:a16="http://schemas.microsoft.com/office/drawing/2014/main" val="948021350"/>
                    </a:ext>
                  </a:extLst>
                </a:gridCol>
              </a:tblGrid>
              <a:tr h="4094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URL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요청방식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6455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Oauth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/token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Access Token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받아 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79332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2AE7B4-B6CD-4F72-8077-1493860AF710}"/>
              </a:ext>
            </a:extLst>
          </p:cNvPr>
          <p:cNvSpPr/>
          <p:nvPr/>
        </p:nvSpPr>
        <p:spPr>
          <a:xfrm>
            <a:off x="721275" y="2967614"/>
            <a:ext cx="1768433" cy="493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2.Account (</a:t>
            </a:r>
            <a:r>
              <a:rPr lang="ko-KR" altLang="en-US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사용자</a:t>
            </a: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EFBB30-635A-4284-A83F-DB9845BBC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00491"/>
              </p:ext>
            </p:extLst>
          </p:nvPr>
        </p:nvGraphicFramePr>
        <p:xfrm>
          <a:off x="762508" y="3461595"/>
          <a:ext cx="8127492" cy="3247456"/>
        </p:xfrm>
        <a:graphic>
          <a:graphicData uri="http://schemas.openxmlformats.org/drawingml/2006/table">
            <a:tbl>
              <a:tblPr/>
              <a:tblGrid>
                <a:gridCol w="2346527">
                  <a:extLst>
                    <a:ext uri="{9D8B030D-6E8A-4147-A177-3AD203B41FA5}">
                      <a16:colId xmlns:a16="http://schemas.microsoft.com/office/drawing/2014/main" val="4206300216"/>
                    </a:ext>
                  </a:extLst>
                </a:gridCol>
                <a:gridCol w="801466">
                  <a:extLst>
                    <a:ext uri="{9D8B030D-6E8A-4147-A177-3AD203B41FA5}">
                      <a16:colId xmlns:a16="http://schemas.microsoft.com/office/drawing/2014/main" val="2747729939"/>
                    </a:ext>
                  </a:extLst>
                </a:gridCol>
                <a:gridCol w="1831506">
                  <a:extLst>
                    <a:ext uri="{9D8B030D-6E8A-4147-A177-3AD203B41FA5}">
                      <a16:colId xmlns:a16="http://schemas.microsoft.com/office/drawing/2014/main" val="858081645"/>
                    </a:ext>
                  </a:extLst>
                </a:gridCol>
                <a:gridCol w="3147993">
                  <a:extLst>
                    <a:ext uri="{9D8B030D-6E8A-4147-A177-3AD203B41FA5}">
                      <a16:colId xmlns:a16="http://schemas.microsoft.com/office/drawing/2014/main" val="225901641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URL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요청방식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0365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/accounts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getAccount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로그인한 사용자 정보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7708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/accounts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createAccount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07129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/accounts/manager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getManagerAccounts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모든 계정의 회원정보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3958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/accounts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update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updateAccount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로그인한 사용자 정보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2892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/accounts/manager/{option}/{keyword}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getManagerSearchAccounts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option={0: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아이디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,1: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,2: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}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검색내용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관리자페이지에서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내용으로 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1694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/accounts/join/check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accountDoubleCheck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회원가입시 중복아이디 체크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200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성공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 409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27759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/accounts/files/{id}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addFiles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 이미지파일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97065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/accounts/download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Get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downloadFile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 이미지파일 다운로드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4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3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D59A9E-C352-4CEB-8B5B-7B7C64095507}"/>
              </a:ext>
            </a:extLst>
          </p:cNvPr>
          <p:cNvSpPr/>
          <p:nvPr/>
        </p:nvSpPr>
        <p:spPr>
          <a:xfrm>
            <a:off x="760238" y="3244334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4.Order (</a:t>
            </a:r>
            <a:r>
              <a:rPr lang="ko-KR" altLang="en-US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주문</a:t>
            </a:r>
            <a:r>
              <a:rPr lang="ko-KR" altLang="en-US">
                <a:ea typeface="배달의민족 연성" panose="020B0600000101010101" pitchFamily="50" charset="-127"/>
              </a:rPr>
              <a:t>내역</a:t>
            </a:r>
            <a:r>
              <a:rPr lang="en-US" altLang="ko-KR">
                <a:ea typeface="배달의민족 연성" panose="020B0600000101010101" pitchFamily="50" charset="-127"/>
              </a:rPr>
              <a:t>)</a:t>
            </a:r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E23EE50-88D1-4E1A-BDD4-ED9B38872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20381"/>
              </p:ext>
            </p:extLst>
          </p:nvPr>
        </p:nvGraphicFramePr>
        <p:xfrm>
          <a:off x="760238" y="1131897"/>
          <a:ext cx="5671820" cy="1996126"/>
        </p:xfrm>
        <a:graphic>
          <a:graphicData uri="http://schemas.openxmlformats.org/drawingml/2006/table">
            <a:tbl>
              <a:tblPr/>
              <a:tblGrid>
                <a:gridCol w="1637538">
                  <a:extLst>
                    <a:ext uri="{9D8B030D-6E8A-4147-A177-3AD203B41FA5}">
                      <a16:colId xmlns:a16="http://schemas.microsoft.com/office/drawing/2014/main" val="2792494278"/>
                    </a:ext>
                  </a:extLst>
                </a:gridCol>
                <a:gridCol w="559308">
                  <a:extLst>
                    <a:ext uri="{9D8B030D-6E8A-4147-A177-3AD203B41FA5}">
                      <a16:colId xmlns:a16="http://schemas.microsoft.com/office/drawing/2014/main" val="3793891733"/>
                    </a:ext>
                  </a:extLst>
                </a:gridCol>
                <a:gridCol w="1206246">
                  <a:extLst>
                    <a:ext uri="{9D8B030D-6E8A-4147-A177-3AD203B41FA5}">
                      <a16:colId xmlns:a16="http://schemas.microsoft.com/office/drawing/2014/main" val="4147919907"/>
                    </a:ext>
                  </a:extLst>
                </a:gridCol>
                <a:gridCol w="2268728">
                  <a:extLst>
                    <a:ext uri="{9D8B030D-6E8A-4147-A177-3AD203B41FA5}">
                      <a16:colId xmlns:a16="http://schemas.microsoft.com/office/drawing/2014/main" val="3171566210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URL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요청방식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54777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/items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getItems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상품리스트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6730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/items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addItem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상품 정보 추가하기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2664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/items/{id}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getItem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 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{id}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상품 정보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38572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/items/{id}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updateItem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 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{id}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상품 정보 수정하기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823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/items/{id}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delete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deleteItem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 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{id}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상품 정보 삭제하기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8705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/items/files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addFiles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상품 파일정보 추가하기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48991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/items/download/{fileName}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download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상품 파일정보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79728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EDC8B-10BF-428C-BB22-A3194993EC59}"/>
              </a:ext>
            </a:extLst>
          </p:cNvPr>
          <p:cNvSpPr/>
          <p:nvPr/>
        </p:nvSpPr>
        <p:spPr>
          <a:xfrm>
            <a:off x="760238" y="332770"/>
            <a:ext cx="1282723" cy="493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3.Item (</a:t>
            </a:r>
            <a:r>
              <a:rPr lang="ko-KR" altLang="en-US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상품</a:t>
            </a: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60A837-1A4F-4889-8CFA-4461894D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27169"/>
              </p:ext>
            </p:extLst>
          </p:nvPr>
        </p:nvGraphicFramePr>
        <p:xfrm>
          <a:off x="760238" y="3802220"/>
          <a:ext cx="8439180" cy="2474788"/>
        </p:xfrm>
        <a:graphic>
          <a:graphicData uri="http://schemas.openxmlformats.org/drawingml/2006/table">
            <a:tbl>
              <a:tblPr/>
              <a:tblGrid>
                <a:gridCol w="2329562">
                  <a:extLst>
                    <a:ext uri="{9D8B030D-6E8A-4147-A177-3AD203B41FA5}">
                      <a16:colId xmlns:a16="http://schemas.microsoft.com/office/drawing/2014/main" val="1815467030"/>
                    </a:ext>
                  </a:extLst>
                </a:gridCol>
                <a:gridCol w="939156">
                  <a:extLst>
                    <a:ext uri="{9D8B030D-6E8A-4147-A177-3AD203B41FA5}">
                      <a16:colId xmlns:a16="http://schemas.microsoft.com/office/drawing/2014/main" val="1808869009"/>
                    </a:ext>
                  </a:extLst>
                </a:gridCol>
                <a:gridCol w="1794790">
                  <a:extLst>
                    <a:ext uri="{9D8B030D-6E8A-4147-A177-3AD203B41FA5}">
                      <a16:colId xmlns:a16="http://schemas.microsoft.com/office/drawing/2014/main" val="3346638934"/>
                    </a:ext>
                  </a:extLst>
                </a:gridCol>
                <a:gridCol w="3375672">
                  <a:extLst>
                    <a:ext uri="{9D8B030D-6E8A-4147-A177-3AD203B41FA5}">
                      <a16:colId xmlns:a16="http://schemas.microsoft.com/office/drawing/2014/main" val="302423076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URL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요청방식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1925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/orders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getOrders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로그인사용자 주문리스트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75117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/orders/manager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getManagerOrders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모든 계정의 주문리스트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13518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/orders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addOrder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주문내역 추가하기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1504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/orders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updateStatus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구매진행상태 수정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(ex.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배송전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=&gt;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배송중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4837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/operation/status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getoperationStatus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관리자페이지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주일 운영상황 반환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89405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/orders/manager/{option}/{keyword}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getManagerSearchorders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option= {0: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상품명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,1: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아이디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,2: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아이디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,3: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결제방법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,4: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주문상태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}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Keyword=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검색내용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관리자페이지에서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orders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내용으로 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9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28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430E8B6-4455-4886-BBEB-EA2805C50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21446"/>
              </p:ext>
            </p:extLst>
          </p:nvPr>
        </p:nvGraphicFramePr>
        <p:xfrm>
          <a:off x="758191" y="4250841"/>
          <a:ext cx="8182611" cy="2271588"/>
        </p:xfrm>
        <a:graphic>
          <a:graphicData uri="http://schemas.openxmlformats.org/drawingml/2006/table">
            <a:tbl>
              <a:tblPr/>
              <a:tblGrid>
                <a:gridCol w="2258738">
                  <a:extLst>
                    <a:ext uri="{9D8B030D-6E8A-4147-A177-3AD203B41FA5}">
                      <a16:colId xmlns:a16="http://schemas.microsoft.com/office/drawing/2014/main" val="149376783"/>
                    </a:ext>
                  </a:extLst>
                </a:gridCol>
                <a:gridCol w="910604">
                  <a:extLst>
                    <a:ext uri="{9D8B030D-6E8A-4147-A177-3AD203B41FA5}">
                      <a16:colId xmlns:a16="http://schemas.microsoft.com/office/drawing/2014/main" val="1851655053"/>
                    </a:ext>
                  </a:extLst>
                </a:gridCol>
                <a:gridCol w="1792076">
                  <a:extLst>
                    <a:ext uri="{9D8B030D-6E8A-4147-A177-3AD203B41FA5}">
                      <a16:colId xmlns:a16="http://schemas.microsoft.com/office/drawing/2014/main" val="3475120859"/>
                    </a:ext>
                  </a:extLst>
                </a:gridCol>
                <a:gridCol w="3221193">
                  <a:extLst>
                    <a:ext uri="{9D8B030D-6E8A-4147-A177-3AD203B41FA5}">
                      <a16:colId xmlns:a16="http://schemas.microsoft.com/office/drawing/2014/main" val="318207329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URL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요청방식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41778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/reviews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getManagerReviews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모든계정의 상품후기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55318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/reivews/{itemId}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getReviews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itemId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아이템의 리뷰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74584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/reivews/{itemId}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addReview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itemId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아이템의 리뷰 작성하기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76825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/reivews/files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addFiles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리뷰 파일정보 추가하기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13006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/reivews/download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downloadFile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리뷰 파일정보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362927"/>
                  </a:ext>
                </a:extLst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/reviews/manager/{option}/{keyword}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getManagerSearchReviews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option={0: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상품명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,1: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리뷰작성자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,2: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작성내용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}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검색내용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관리자페이지에서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내용으로 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00812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5F9A571-1245-4EB0-8F44-C2FE9DC3E127}"/>
              </a:ext>
            </a:extLst>
          </p:cNvPr>
          <p:cNvSpPr/>
          <p:nvPr/>
        </p:nvSpPr>
        <p:spPr>
          <a:xfrm>
            <a:off x="758190" y="3750805"/>
            <a:ext cx="1776448" cy="493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6.Review (</a:t>
            </a:r>
            <a:r>
              <a:rPr lang="ko-KR" altLang="en-US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상품후기</a:t>
            </a:r>
            <a:r>
              <a:rPr lang="en-US" altLang="ko-KR" kern="0">
                <a:solidFill>
                  <a:srgbClr val="00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131C12-71AB-441F-9695-A55DD2AE1F82}"/>
              </a:ext>
            </a:extLst>
          </p:cNvPr>
          <p:cNvSpPr/>
          <p:nvPr/>
        </p:nvSpPr>
        <p:spPr>
          <a:xfrm>
            <a:off x="758190" y="550975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5.QnA (</a:t>
            </a:r>
            <a:r>
              <a:rPr lang="ko-KR" altLang="en-US">
                <a:ea typeface="배달의민족 연성" panose="020B0600000101010101" pitchFamily="50" charset="-127"/>
              </a:rPr>
              <a:t>상품문의</a:t>
            </a:r>
            <a:r>
              <a:rPr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endParaRPr lang="en-US" altLang="ko-KR"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BDA3B9-C4BD-437F-829F-4425E617D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49861"/>
              </p:ext>
            </p:extLst>
          </p:nvPr>
        </p:nvGraphicFramePr>
        <p:xfrm>
          <a:off x="758190" y="1018948"/>
          <a:ext cx="8182612" cy="2474788"/>
        </p:xfrm>
        <a:graphic>
          <a:graphicData uri="http://schemas.openxmlformats.org/drawingml/2006/table">
            <a:tbl>
              <a:tblPr/>
              <a:tblGrid>
                <a:gridCol w="2258738">
                  <a:extLst>
                    <a:ext uri="{9D8B030D-6E8A-4147-A177-3AD203B41FA5}">
                      <a16:colId xmlns:a16="http://schemas.microsoft.com/office/drawing/2014/main" val="2029795775"/>
                    </a:ext>
                  </a:extLst>
                </a:gridCol>
                <a:gridCol w="910604">
                  <a:extLst>
                    <a:ext uri="{9D8B030D-6E8A-4147-A177-3AD203B41FA5}">
                      <a16:colId xmlns:a16="http://schemas.microsoft.com/office/drawing/2014/main" val="1966801175"/>
                    </a:ext>
                  </a:extLst>
                </a:gridCol>
                <a:gridCol w="1740225">
                  <a:extLst>
                    <a:ext uri="{9D8B030D-6E8A-4147-A177-3AD203B41FA5}">
                      <a16:colId xmlns:a16="http://schemas.microsoft.com/office/drawing/2014/main" val="1274181337"/>
                    </a:ext>
                  </a:extLst>
                </a:gridCol>
                <a:gridCol w="3273045">
                  <a:extLst>
                    <a:ext uri="{9D8B030D-6E8A-4147-A177-3AD203B41FA5}">
                      <a16:colId xmlns:a16="http://schemas.microsoft.com/office/drawing/2014/main" val="1120160339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URL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요청방식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69083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/qna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getManagerQnA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모든계정의 상품문의 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56602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/qna/{itemId}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getQnA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itemId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아이템의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QnA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가져오기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1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/qna/{itemId}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addQnA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itemId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아이템의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QnA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작성하기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9830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/qna/{itemId}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updateAnswer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 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ItemId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QnA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21078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/qna/{qnaId}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delete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deleteQnA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키값이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qnaId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QnA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삭제하기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5089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/qna/manager/{option}/{keyword}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getManagerSearchQnA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option={0: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상품명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,1: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제목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,2: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작성자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,3: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답변상태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}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검색내용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관리자페이지에서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keyword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내용으로 검색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3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03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845</Words>
  <Application>Microsoft Office PowerPoint</Application>
  <PresentationFormat>와이드스크린</PresentationFormat>
  <Paragraphs>316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배달의민족 기랑해랑</vt:lpstr>
      <vt:lpstr>배달의민족 도현</vt:lpstr>
      <vt:lpstr>배달의민족 연성</vt:lpstr>
      <vt:lpstr>배달의민족 주아</vt:lpstr>
      <vt:lpstr>배달의민족 한나체 Air</vt:lpstr>
      <vt:lpstr>함초롬바탕</vt:lpstr>
      <vt:lpstr>Arial</vt:lpstr>
      <vt:lpstr>Office 테마</vt:lpstr>
      <vt:lpstr>쇼핑몰 프로젝트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94</cp:revision>
  <dcterms:created xsi:type="dcterms:W3CDTF">2018-11-26T10:18:23Z</dcterms:created>
  <dcterms:modified xsi:type="dcterms:W3CDTF">2019-04-04T12:44:42Z</dcterms:modified>
</cp:coreProperties>
</file>