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0" r:id="rId4"/>
    <p:sldId id="281" r:id="rId5"/>
    <p:sldId id="282" r:id="rId6"/>
    <p:sldId id="279" r:id="rId7"/>
    <p:sldId id="280" r:id="rId8"/>
    <p:sldId id="283" r:id="rId9"/>
    <p:sldId id="284" r:id="rId10"/>
    <p:sldId id="285" r:id="rId11"/>
    <p:sldId id="290" r:id="rId12"/>
    <p:sldId id="288" r:id="rId13"/>
    <p:sldId id="286" r:id="rId14"/>
    <p:sldId id="287" r:id="rId15"/>
    <p:sldId id="289" r:id="rId16"/>
    <p:sldId id="277" r:id="rId1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soopark93@hanmail.net" initials="j" lastIdx="1" clrIdx="0">
    <p:extLst>
      <p:ext uri="{19B8F6BF-5375-455C-9EA6-DF929625EA0E}">
        <p15:presenceInfo xmlns:p15="http://schemas.microsoft.com/office/powerpoint/2012/main" userId="502ec681de684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1792" autoAdjust="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9CA7-C0A3-4702-8254-C39D7211AFC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177C-FA9C-405A-918E-CAF3737E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27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3585F-FC0E-4A88-8AB1-4E9F7F9FDF0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68FF-EC51-40B8-BB54-4B298421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0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5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3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2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0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1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46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7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2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0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0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5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9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9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868FF-EC51-40B8-BB54-4B29842172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6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94C9-EC91-4AB8-81A4-D287E1D55FB8}" type="datetime1">
              <a:rPr lang="en-US" altLang="ko-KR" smtClean="0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70EB-8368-4389-A7EC-FDD1342C20AC}" type="datetime1">
              <a:rPr lang="en-US" altLang="ko-KR" smtClean="0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AFAA-9EAE-45AB-BA33-4D315F6C13EA}" type="datetime1">
              <a:rPr lang="en-US" altLang="ko-KR" smtClean="0"/>
              <a:t>11/20/2019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3BEE-A8FF-44B9-B9BE-E8142954ABD6}" type="datetime1">
              <a:rPr lang="en-US" altLang="ko-KR" smtClean="0"/>
              <a:t>11/20/2019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6579-B225-49C1-965C-6152CDAC15E6}" type="datetime1">
              <a:rPr lang="en-US" altLang="ko-KR" smtClean="0"/>
              <a:t>11/20/2019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14743" y="6468617"/>
            <a:ext cx="2429510" cy="0"/>
          </a:xfrm>
          <a:custGeom>
            <a:avLst/>
            <a:gdLst/>
            <a:ahLst/>
            <a:cxnLst/>
            <a:rect l="l" t="t" r="r" b="b"/>
            <a:pathLst>
              <a:path w="2429509">
                <a:moveTo>
                  <a:pt x="0" y="0"/>
                </a:moveTo>
                <a:lnTo>
                  <a:pt x="2429255" y="0"/>
                </a:lnTo>
              </a:path>
            </a:pathLst>
          </a:custGeom>
          <a:ln w="71627">
            <a:solidFill>
              <a:srgbClr val="F2E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68617"/>
            <a:ext cx="6715125" cy="0"/>
          </a:xfrm>
          <a:custGeom>
            <a:avLst/>
            <a:gdLst/>
            <a:ahLst/>
            <a:cxnLst/>
            <a:rect l="l" t="t" r="r" b="b"/>
            <a:pathLst>
              <a:path w="6715125">
                <a:moveTo>
                  <a:pt x="0" y="0"/>
                </a:moveTo>
                <a:lnTo>
                  <a:pt x="6714744" y="0"/>
                </a:lnTo>
              </a:path>
            </a:pathLst>
          </a:custGeom>
          <a:ln w="71627">
            <a:solidFill>
              <a:srgbClr val="8B1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29255" y="1000505"/>
            <a:ext cx="6715125" cy="0"/>
          </a:xfrm>
          <a:custGeom>
            <a:avLst/>
            <a:gdLst/>
            <a:ahLst/>
            <a:cxnLst/>
            <a:rect l="l" t="t" r="r" b="b"/>
            <a:pathLst>
              <a:path w="6715125">
                <a:moveTo>
                  <a:pt x="0" y="0"/>
                </a:moveTo>
                <a:lnTo>
                  <a:pt x="6714744" y="0"/>
                </a:lnTo>
              </a:path>
            </a:pathLst>
          </a:custGeom>
          <a:ln w="71627">
            <a:solidFill>
              <a:srgbClr val="8B1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00505"/>
            <a:ext cx="2429510" cy="0"/>
          </a:xfrm>
          <a:custGeom>
            <a:avLst/>
            <a:gdLst/>
            <a:ahLst/>
            <a:cxnLst/>
            <a:rect l="l" t="t" r="r" b="b"/>
            <a:pathLst>
              <a:path w="2429510">
                <a:moveTo>
                  <a:pt x="0" y="0"/>
                </a:moveTo>
                <a:lnTo>
                  <a:pt x="2429256" y="0"/>
                </a:lnTo>
              </a:path>
            </a:pathLst>
          </a:custGeom>
          <a:ln w="71627">
            <a:solidFill>
              <a:srgbClr val="F2E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72856" y="216408"/>
            <a:ext cx="448055" cy="603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3303" y="1588490"/>
            <a:ext cx="59373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807" y="2405888"/>
            <a:ext cx="7644384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3756-1DE0-4CE0-940F-7DBC0FA4B100}" type="datetime1">
              <a:rPr lang="en-US" altLang="ko-KR" smtClean="0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730" y="6542844"/>
            <a:ext cx="1758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 flipV="1">
            <a:off x="2057400" y="3937052"/>
            <a:ext cx="5187641" cy="177748"/>
          </a:xfrm>
          <a:custGeom>
            <a:avLst/>
            <a:gdLst/>
            <a:ahLst/>
            <a:cxnLst/>
            <a:rect l="l" t="t" r="r" b="b"/>
            <a:pathLst>
              <a:path w="8987790">
                <a:moveTo>
                  <a:pt x="0" y="0"/>
                </a:moveTo>
                <a:lnTo>
                  <a:pt x="8987255" y="1"/>
                </a:lnTo>
              </a:path>
            </a:pathLst>
          </a:custGeom>
          <a:ln w="285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고딕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896859" y="1981200"/>
            <a:ext cx="7731281" cy="119455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algn="ctr" latinLnBrk="0">
              <a:spcBef>
                <a:spcPts val="675"/>
              </a:spcBef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</a:t>
            </a: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Graph Convolutional Networks</a:t>
            </a:r>
            <a:endParaRPr lang="en-US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474425" y="4191000"/>
            <a:ext cx="4589401" cy="9175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algn="ctr" latinLnBrk="0"/>
            <a:r>
              <a:rPr lang="en-US" sz="1800" kern="0" spc="-50" dirty="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Data Mining &amp; Information Systems Lab.</a:t>
            </a:r>
          </a:p>
          <a:p>
            <a:pPr marL="12700" algn="ctr" latinLnBrk="0"/>
            <a:r>
              <a:rPr lang="en-US" sz="1800" kern="0" spc="-50" dirty="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Department of Computer Science and Engineering,</a:t>
            </a:r>
          </a:p>
          <a:p>
            <a:pPr marL="12700" algn="ctr" latinLnBrk="0"/>
            <a:r>
              <a:rPr lang="en-US" sz="1800" kern="0" spc="-50" dirty="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College of Informatics, Korea University</a:t>
            </a:r>
            <a:endParaRPr lang="en-US" sz="18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609599" y="3429000"/>
            <a:ext cx="8305800" cy="4558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algn="ctr"/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Hyunjae Kim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</a:t>
            </a:fld>
            <a:endParaRPr lang="en-US" altLang="ko-KR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Approach 1 (3/3</a:t>
            </a:r>
            <a:r>
              <a:rPr lang="en-US" altLang="ko-KR" sz="3600" kern="0" spc="-5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)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0"/>
            <a:ext cx="3343275" cy="153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657600"/>
            <a:ext cx="2657475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053" y="4572000"/>
            <a:ext cx="3067050" cy="39052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10</a:t>
            </a:fld>
            <a:endParaRPr lang="en-US" altLang="ko-KR" spc="-5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1902114"/>
            <a:ext cx="19839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Aspect-specific Masking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2895600"/>
            <a:ext cx="19839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Aspect-specific Attention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Approach 2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11</a:t>
            </a:fld>
            <a:endParaRPr lang="en-US" altLang="ko-KR" spc="-5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12" y="1676400"/>
            <a:ext cx="4352925" cy="184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12" y="3886200"/>
            <a:ext cx="346710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962" y="4724400"/>
            <a:ext cx="4638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Datasets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12</a:t>
            </a:fld>
            <a:endParaRPr lang="en-US" altLang="ko-KR" spc="-5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28800"/>
            <a:ext cx="3933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Results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13</a:t>
            </a:fld>
            <a:endParaRPr lang="en-US" altLang="ko-KR" spc="-5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8800"/>
            <a:ext cx="8181975" cy="29813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8489" y="5094683"/>
            <a:ext cx="8166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possible reason, supect, conjecture, ...</a:t>
            </a:r>
            <a:endParaRPr lang="en-US" altLang="ko-KR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57400" y="18288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00600" y="1824273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9600" y="4114800"/>
            <a:ext cx="1127911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Ablation Study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14</a:t>
            </a:fld>
            <a:endParaRPr lang="en-US" altLang="ko-KR" spc="-5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162925" cy="2133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489" y="4186535"/>
            <a:ext cx="81668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pos 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performance increases on Twitter and Rest14.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GCN does not work well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 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on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datasets not sensitive to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 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information.</a:t>
            </a:r>
            <a:endParaRPr lang="en-US" altLang="ko-KR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Case Study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15</a:t>
            </a:fld>
            <a:endParaRPr lang="en-US" altLang="ko-KR" spc="-5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634162" cy="4709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1362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362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1362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1362" y="51441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2562" y="4038600"/>
            <a:ext cx="5638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3113" y="5527181"/>
            <a:ext cx="15526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long-range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multi-word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5530453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GGeut</a:t>
            </a:r>
            <a:endParaRPr lang="en-US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16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39806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5530453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Sentiment Classification</a:t>
            </a:r>
            <a:endParaRPr lang="en-US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41196" y="3660389"/>
            <a:ext cx="106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9751"/>
            <a:ext cx="6534150" cy="25812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2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9829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Aspect-Based Sentiment </a:t>
            </a:r>
            <a:r>
              <a:rPr lang="en-US" altLang="ko-KR" sz="3600" kern="0" spc="-5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Classification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22860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but the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dreadful</a:t>
            </a:r>
            <a:endParaRPr lang="ko-KR" alt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0" y="33528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 : </a:t>
            </a:r>
            <a:r>
              <a:rPr lang="en-US" altLang="ko-KR" sz="2400" u="sng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u="sng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altLang="ko-KR" sz="2400" u="sn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: </a:t>
            </a:r>
          </a:p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4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good</a:t>
            </a:r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 </a:t>
            </a:r>
            <a:r>
              <a:rPr lang="en-US" altLang="ko-KR" sz="24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Service</a:t>
            </a:r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ko-KR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bad</a:t>
            </a:r>
            <a:endParaRPr lang="en-US" altLang="ko-KR" sz="24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3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7315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Limitations of Previous Models (1/2)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9200" y="3295471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ko-KR" sz="2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the weight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ko-KR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400" i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ko-KR" altLang="en-US" sz="24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9200" y="22098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models</a:t>
            </a:r>
            <a:endParaRPr lang="en-US" altLang="ko-KR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4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415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Limitations of Previous Models (1/2)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9200" y="329547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 bit </a:t>
            </a:r>
            <a:r>
              <a:rPr lang="en-US" altLang="ko-KR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ko-KR" sz="2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9200" y="22098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CNN-based models</a:t>
            </a:r>
            <a:endParaRPr lang="en-US" altLang="ko-KR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9200" y="4063408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 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ko-KR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5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9707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Limitations of Previous Models (2/2)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6800" y="2558113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altLang="ko-KR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should be a bit more friendly</a:t>
            </a:r>
            <a:endParaRPr lang="ko-KR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6800" y="3664803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 -  the sentiment of an aspect is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phrases instead of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lang="en-US" altLang="ko-KR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6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2374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Solution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6800" y="201174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GCN!</a:t>
            </a:r>
            <a:endParaRPr lang="en-US" altLang="ko-KR" sz="32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00234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papers </a:t>
            </a: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accepted at EMNLP 2019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with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Aspect-specific </a:t>
            </a:r>
            <a:r>
              <a:rPr lang="en-US" altLang="ko-KR" sz="2400" u="sng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Syntax-Aware Aspect Level Sentiment Classification </a:t>
            </a:r>
            <a:r>
              <a:rPr lang="en-US" altLang="ko-KR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ko-KR" sz="2400" u="sng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Networks</a:t>
            </a:r>
            <a:endParaRPr lang="en-US" altLang="ko-KR" sz="2400" u="sng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7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2125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Approach 1 (1/3)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00200"/>
            <a:ext cx="6672262" cy="449969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8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32486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309F886-0E89-42DB-85B6-F35C49AC0DE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43800" cy="6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>
              <a:defRPr sz="2800" b="0" i="0">
                <a:solidFill>
                  <a:srgbClr val="3B3838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675"/>
              </a:spcBef>
            </a:pPr>
            <a:r>
              <a:rPr lang="en-US" altLang="ko-KR" sz="3600" kern="0" spc="-50" smtClean="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Approach 1 (2/3</a:t>
            </a:r>
            <a:r>
              <a:rPr lang="en-US" altLang="ko-KR" sz="3600" kern="0" spc="-50">
                <a:latin typeface="Times New Roman" panose="02020603050405020304" pitchFamily="18" charset="0"/>
                <a:ea typeface="나눔고딕 ExtraBold" pitchFamily="50" charset="-127"/>
                <a:cs typeface="Times New Roman" panose="02020603050405020304" pitchFamily="18" charset="0"/>
              </a:rPr>
              <a:t>)</a:t>
            </a:r>
            <a:endParaRPr lang="en-US" altLang="ko-KR" sz="3600" kern="0" spc="-50" dirty="0">
              <a:latin typeface="Times New Roman" panose="02020603050405020304" pitchFamily="18" charset="0"/>
              <a:ea typeface="나눔고딕 ExtraBold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4" y="1676400"/>
            <a:ext cx="3565390" cy="121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913" y="3276600"/>
            <a:ext cx="2817111" cy="431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3962400"/>
            <a:ext cx="3829050" cy="14954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lang="en-US" altLang="ko-KR" spc="-5" smtClean="0"/>
              <a:t>9</a:t>
            </a:fld>
            <a:endParaRPr lang="en-US" altLang="ko-KR"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4267200"/>
            <a:ext cx="123350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position weights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7009</TotalTime>
  <Words>262</Words>
  <Application>Microsoft Office PowerPoint</Application>
  <PresentationFormat>화면 슬라이드 쇼(4:3)</PresentationFormat>
  <Paragraphs>80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Noto Sans CJK JP Regular</vt:lpstr>
      <vt:lpstr>나눔고딕</vt:lpstr>
      <vt:lpstr>나눔고딕 ExtraBold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선규</dc:creator>
  <cp:lastModifiedBy>hyunjae</cp:lastModifiedBy>
  <cp:revision>206</cp:revision>
  <cp:lastPrinted>2019-11-12T16:30:25Z</cp:lastPrinted>
  <dcterms:created xsi:type="dcterms:W3CDTF">2019-03-09T11:23:30Z</dcterms:created>
  <dcterms:modified xsi:type="dcterms:W3CDTF">2019-11-20T02:39:52Z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2019-03-08T00:00:00Z</vt:filetime>
  </property>
  <property fmtid="{D5CDD505-2E9C-101B-9397-08002B2CF9AE}" pid="3" name="Creator">
    <vt:lpwstr>PowerPoint용 Acrobat PDFMaker 11</vt:lpwstr>
  </property>
  <property fmtid="{D5CDD505-2E9C-101B-9397-08002B2CF9AE}" pid="4" name="LastSaved">
    <vt:filetime>2019-03-09T00:00:00Z</vt:filetime>
  </property>
</Properties>
</file>