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88" r:id="rId6"/>
    <p:sldId id="289" r:id="rId7"/>
    <p:sldId id="290" r:id="rId8"/>
    <p:sldId id="292" r:id="rId9"/>
    <p:sldId id="291" r:id="rId10"/>
    <p:sldId id="295" r:id="rId11"/>
    <p:sldId id="296" r:id="rId12"/>
    <p:sldId id="294" r:id="rId13"/>
    <p:sldId id="299" r:id="rId14"/>
    <p:sldId id="298" r:id="rId15"/>
    <p:sldId id="297" r:id="rId16"/>
    <p:sldId id="262" r:id="rId17"/>
    <p:sldId id="263" r:id="rId18"/>
    <p:sldId id="265" r:id="rId19"/>
    <p:sldId id="266" r:id="rId20"/>
    <p:sldId id="264" r:id="rId21"/>
    <p:sldId id="293" r:id="rId22"/>
    <p:sldId id="270" r:id="rId23"/>
    <p:sldId id="269" r:id="rId24"/>
    <p:sldId id="287" r:id="rId25"/>
    <p:sldId id="276" r:id="rId26"/>
    <p:sldId id="278" r:id="rId27"/>
    <p:sldId id="268" r:id="rId28"/>
    <p:sldId id="277" r:id="rId29"/>
    <p:sldId id="286" r:id="rId30"/>
    <p:sldId id="267" r:id="rId31"/>
    <p:sldId id="279" r:id="rId32"/>
    <p:sldId id="271" r:id="rId33"/>
    <p:sldId id="300" r:id="rId34"/>
    <p:sldId id="301" r:id="rId35"/>
    <p:sldId id="302" r:id="rId36"/>
    <p:sldId id="304" r:id="rId37"/>
    <p:sldId id="25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0" d="100"/>
          <a:sy n="100"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501914-37C9-4F01-ABDA-48EE46C8D68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353087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01914-37C9-4F01-ABDA-48EE46C8D68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119362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01914-37C9-4F01-ABDA-48EE46C8D68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289293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01914-37C9-4F01-ABDA-48EE46C8D68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371489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01914-37C9-4F01-ABDA-48EE46C8D68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76080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501914-37C9-4F01-ABDA-48EE46C8D68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12525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501914-37C9-4F01-ABDA-48EE46C8D68F}"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339927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501914-37C9-4F01-ABDA-48EE46C8D68F}"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2837437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01914-37C9-4F01-ABDA-48EE46C8D68F}"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78844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01914-37C9-4F01-ABDA-48EE46C8D68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237312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01914-37C9-4F01-ABDA-48EE46C8D68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46CAA-FB00-455D-9970-A1443513E6B3}" type="slidenum">
              <a:rPr lang="en-US" smtClean="0"/>
              <a:t>‹#›</a:t>
            </a:fld>
            <a:endParaRPr lang="en-US"/>
          </a:p>
        </p:txBody>
      </p:sp>
    </p:spTree>
    <p:extLst>
      <p:ext uri="{BB962C8B-B14F-4D97-AF65-F5344CB8AC3E}">
        <p14:creationId xmlns:p14="http://schemas.microsoft.com/office/powerpoint/2010/main" val="227407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01914-37C9-4F01-ABDA-48EE46C8D68F}" type="datetimeFigureOut">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46CAA-FB00-455D-9970-A1443513E6B3}" type="slidenum">
              <a:rPr lang="en-US" smtClean="0"/>
              <a:t>‹#›</a:t>
            </a:fld>
            <a:endParaRPr lang="en-US"/>
          </a:p>
        </p:txBody>
      </p:sp>
    </p:spTree>
    <p:extLst>
      <p:ext uri="{BB962C8B-B14F-4D97-AF65-F5344CB8AC3E}">
        <p14:creationId xmlns:p14="http://schemas.microsoft.com/office/powerpoint/2010/main" val="25677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nstrelsy@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reference/java/net/HttpURLConnect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developer.android.com/reference/java/net/HttpURLConnection.html" TargetMode="External"/><Relationship Id="rId7" Type="http://schemas.openxmlformats.org/officeDocument/2006/relationships/image" Target="../media/image10.png"/><Relationship Id="rId2" Type="http://schemas.openxmlformats.org/officeDocument/2006/relationships/hyperlink" Target="http://square.github.io/okhtt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reference/java/net/HttpURLConnection.html" TargetMode="External"/><Relationship Id="rId2" Type="http://schemas.openxmlformats.org/officeDocument/2006/relationships/hyperlink" Target="http://square.github.io/okhtt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reference/android/os/StrictMod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reference/android/os/NetworkOnMainThreadExcep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android.com/reference/android/os/Handler.html" TargetMode="External"/><Relationship Id="rId2" Type="http://schemas.openxmlformats.org/officeDocument/2006/relationships/hyperlink" Target="https://developer.android.com/reference/java/lang/Thread.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android.com/reference/android/os/Handler.html" TargetMode="External"/><Relationship Id="rId2" Type="http://schemas.openxmlformats.org/officeDocument/2006/relationships/hyperlink" Target="https://developer.android.com/reference/java/lang/Thread.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android.com/reference/android/os/AsyncTask.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android.com/reference/android/os/AsyncTask.html" TargetMode="External"/><Relationship Id="rId1" Type="http://schemas.openxmlformats.org/officeDocument/2006/relationships/slideLayout" Target="../slideLayouts/slideLayout2.xml"/><Relationship Id="rId4" Type="http://schemas.openxmlformats.org/officeDocument/2006/relationships/hyperlink" Target="https://www.smashingmagazine.com/2017/03/simplify-android-networking-volley-http-libra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android.com/reference/java/net/Socket.html"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android.com/guide/components/processes-and-threads.html" TargetMode="External"/><Relationship Id="rId7" Type="http://schemas.openxmlformats.org/officeDocument/2006/relationships/hyperlink" Target="https://github.com/googlesamples/android-NetworkConnect" TargetMode="External"/><Relationship Id="rId2" Type="http://schemas.openxmlformats.org/officeDocument/2006/relationships/hyperlink" Target="https://developer.android.com/training/basics/network-ops/connecting.html" TargetMode="External"/><Relationship Id="rId1" Type="http://schemas.openxmlformats.org/officeDocument/2006/relationships/slideLayout" Target="../slideLayouts/slideLayout2.xml"/><Relationship Id="rId6" Type="http://schemas.openxmlformats.org/officeDocument/2006/relationships/hyperlink" Target="https://www.udacity.com/course/android-basics-networking--ud843" TargetMode="External"/><Relationship Id="rId5" Type="http://schemas.openxmlformats.org/officeDocument/2006/relationships/hyperlink" Target="https://developer.android.com/training/articles/perf-anr.html" TargetMode="External"/><Relationship Id="rId4" Type="http://schemas.openxmlformats.org/officeDocument/2006/relationships/hyperlink" Target="https://developer.android.com/training/multiple-threads/communicate-ui.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reference/android/Manifest.permission.html#ACCESS_NETWORK_STATE" TargetMode="External"/><Relationship Id="rId2" Type="http://schemas.openxmlformats.org/officeDocument/2006/relationships/hyperlink" Target="https://developer.android.com/reference/android/Manifest.permission.html#INTERNE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reference/java/net/HttpURLConnection.html" TargetMode="External"/><Relationship Id="rId2" Type="http://schemas.openxmlformats.org/officeDocument/2006/relationships/hyperlink" Target="https://developer.android.com/reference/java/net/URL.html" TargetMode="External"/><Relationship Id="rId1" Type="http://schemas.openxmlformats.org/officeDocument/2006/relationships/slideLayout" Target="../slideLayouts/slideLayout2.xml"/><Relationship Id="rId6" Type="http://schemas.openxmlformats.org/officeDocument/2006/relationships/hyperlink" Target="https://github.com/google/volley" TargetMode="External"/><Relationship Id="rId5" Type="http://schemas.openxmlformats.org/officeDocument/2006/relationships/hyperlink" Target="https://github.com/apache" TargetMode="External"/><Relationship Id="rId4" Type="http://schemas.openxmlformats.org/officeDocument/2006/relationships/hyperlink" Target="https://github.com/squar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ietf.org/rfc/rfc2396.txt" TargetMode="External"/><Relationship Id="rId2" Type="http://schemas.openxmlformats.org/officeDocument/2006/relationships/hyperlink" Target="https://developer.android.com/reference/java/net/URL.html" TargetMode="External"/><Relationship Id="rId1" Type="http://schemas.openxmlformats.org/officeDocument/2006/relationships/slideLayout" Target="../slideLayouts/slideLayout2.xml"/><Relationship Id="rId5" Type="http://schemas.openxmlformats.org/officeDocument/2006/relationships/hyperlink" Target="http://www.example.com:1080/docs/resource1.html?s=test&amp;k=123" TargetMode="External"/><Relationship Id="rId4" Type="http://schemas.openxmlformats.org/officeDocument/2006/relationships/hyperlink" Target="http://www.ietf.org/rfc/rfc2732.tx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eveloper.android.com/reference/java/net/URL.html" TargetMode="External"/><Relationship Id="rId7" Type="http://schemas.openxmlformats.org/officeDocument/2006/relationships/image" Target="../media/image5.png"/><Relationship Id="rId2" Type="http://schemas.openxmlformats.org/officeDocument/2006/relationships/hyperlink" Target="https://developer.android.com/reference/java/net/HttpURLConnection.ht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reference/java/net/HttpURLConnectio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Networking – Part 1</a:t>
            </a:r>
            <a:endParaRPr lang="en-US" dirty="0"/>
          </a:p>
        </p:txBody>
      </p:sp>
      <p:sp>
        <p:nvSpPr>
          <p:cNvPr id="3" name="Subtitle 2"/>
          <p:cNvSpPr>
            <a:spLocks noGrp="1"/>
          </p:cNvSpPr>
          <p:nvPr>
            <p:ph type="subTitle" idx="1"/>
          </p:nvPr>
        </p:nvSpPr>
        <p:spPr/>
        <p:txBody>
          <a:bodyPr/>
          <a:lstStyle/>
          <a:p>
            <a:r>
              <a:rPr lang="en-US" dirty="0" smtClean="0"/>
              <a:t>Minstrel </a:t>
            </a:r>
            <a:r>
              <a:rPr lang="en-US" dirty="0" smtClean="0"/>
              <a:t>Chiu</a:t>
            </a:r>
          </a:p>
          <a:p>
            <a:r>
              <a:rPr lang="en-US" dirty="0" smtClean="0">
                <a:hlinkClick r:id="rId2"/>
              </a:rPr>
              <a:t>minstrelsy@gmail.com</a:t>
            </a:r>
            <a:endParaRPr lang="en-US" dirty="0" smtClean="0"/>
          </a:p>
          <a:p>
            <a:endParaRPr lang="en-US" dirty="0"/>
          </a:p>
        </p:txBody>
      </p:sp>
    </p:spTree>
    <p:extLst>
      <p:ext uri="{BB962C8B-B14F-4D97-AF65-F5344CB8AC3E}">
        <p14:creationId xmlns:p14="http://schemas.microsoft.com/office/powerpoint/2010/main" val="44475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(6)</a:t>
            </a:r>
          </a:p>
        </p:txBody>
      </p:sp>
      <p:sp>
        <p:nvSpPr>
          <p:cNvPr id="3" name="Content Placeholder 2"/>
          <p:cNvSpPr>
            <a:spLocks noGrp="1"/>
          </p:cNvSpPr>
          <p:nvPr>
            <p:ph idx="1"/>
          </p:nvPr>
        </p:nvSpPr>
        <p:spPr/>
        <p:txBody>
          <a:bodyPr/>
          <a:lstStyle/>
          <a:p>
            <a:r>
              <a:rPr lang="en-US" dirty="0">
                <a:hlinkClick r:id="rId2"/>
              </a:rPr>
              <a:t>HttpURLConnection</a:t>
            </a:r>
            <a:r>
              <a:rPr lang="en-US" dirty="0"/>
              <a:t> </a:t>
            </a:r>
            <a:r>
              <a:rPr lang="en-US" dirty="0" smtClean="0"/>
              <a:t>POST</a:t>
            </a:r>
          </a:p>
          <a:p>
            <a:pPr lvl="1"/>
            <a:r>
              <a:rPr lang="en-US" dirty="0" smtClean="0">
                <a:solidFill>
                  <a:srgbClr val="0070C0"/>
                </a:solidFill>
              </a:rPr>
              <a:t>setDoOutput(true)</a:t>
            </a:r>
          </a:p>
          <a:p>
            <a:pPr lvl="1"/>
            <a:r>
              <a:rPr lang="en-US" dirty="0">
                <a:solidFill>
                  <a:srgbClr val="0070C0"/>
                </a:solidFill>
              </a:rPr>
              <a:t>new Uri.Builder().appendQueryParameter(param1, value1).build().getEncodedQuery</a:t>
            </a:r>
            <a:r>
              <a:rPr lang="en-US" dirty="0" smtClean="0">
                <a:solidFill>
                  <a:srgbClr val="0070C0"/>
                </a:solidFill>
              </a:rPr>
              <a:t>();</a:t>
            </a:r>
          </a:p>
          <a:p>
            <a:pPr lvl="1"/>
            <a:r>
              <a:rPr lang="en-US" dirty="0" smtClean="0"/>
              <a:t>Write to </a:t>
            </a:r>
            <a:r>
              <a:rPr lang="en-US" dirty="0" smtClean="0">
                <a:solidFill>
                  <a:srgbClr val="0070C0"/>
                </a:solidFill>
              </a:rPr>
              <a:t>OutputStream</a:t>
            </a:r>
            <a:r>
              <a:rPr lang="en-US" dirty="0" smtClean="0"/>
              <a:t> and then read from </a:t>
            </a:r>
            <a:r>
              <a:rPr lang="en-US" dirty="0" smtClean="0">
                <a:solidFill>
                  <a:srgbClr val="0070C0"/>
                </a:solidFill>
              </a:rPr>
              <a:t>InputStream</a:t>
            </a:r>
          </a:p>
          <a:p>
            <a:endParaRPr lang="en-US" dirty="0"/>
          </a:p>
          <a:p>
            <a:endParaRPr lang="en-US" dirty="0"/>
          </a:p>
        </p:txBody>
      </p:sp>
    </p:spTree>
    <p:extLst>
      <p:ext uri="{BB962C8B-B14F-4D97-AF65-F5344CB8AC3E}">
        <p14:creationId xmlns:p14="http://schemas.microsoft.com/office/powerpoint/2010/main" val="236396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a:t>
            </a:r>
            <a:r>
              <a:rPr lang="en-US" dirty="0" smtClean="0"/>
              <a:t>(7)</a:t>
            </a:r>
            <a:endParaRPr lang="en-US" dirty="0"/>
          </a:p>
        </p:txBody>
      </p:sp>
      <p:sp>
        <p:nvSpPr>
          <p:cNvPr id="3" name="Content Placeholder 2"/>
          <p:cNvSpPr>
            <a:spLocks noGrp="1"/>
          </p:cNvSpPr>
          <p:nvPr>
            <p:ph idx="1"/>
          </p:nvPr>
        </p:nvSpPr>
        <p:spPr/>
        <p:txBody>
          <a:bodyPr/>
          <a:lstStyle/>
          <a:p>
            <a:r>
              <a:rPr lang="en-US" dirty="0" smtClean="0"/>
              <a:t>Sample-Http-2 </a:t>
            </a:r>
            <a:r>
              <a:rPr lang="en-US" dirty="0"/>
              <a:t>– HttpURLConnection </a:t>
            </a:r>
            <a:r>
              <a:rPr lang="en-US" dirty="0" smtClean="0"/>
              <a:t>POST demo</a:t>
            </a:r>
            <a:endParaRPr lang="en-US" dirty="0"/>
          </a:p>
          <a:p>
            <a:pPr marL="0" indent="0">
              <a:buNone/>
            </a:pPr>
            <a:endParaRPr lang="en-US" dirty="0"/>
          </a:p>
        </p:txBody>
      </p:sp>
    </p:spTree>
    <p:extLst>
      <p:ext uri="{BB962C8B-B14F-4D97-AF65-F5344CB8AC3E}">
        <p14:creationId xmlns:p14="http://schemas.microsoft.com/office/powerpoint/2010/main" val="259177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a:t>
            </a:r>
            <a:r>
              <a:rPr lang="en-US" dirty="0" smtClean="0"/>
              <a:t>(8)</a:t>
            </a:r>
            <a:endParaRPr lang="en-US" dirty="0"/>
          </a:p>
        </p:txBody>
      </p:sp>
      <p:sp>
        <p:nvSpPr>
          <p:cNvPr id="3" name="Content Placeholder 2"/>
          <p:cNvSpPr>
            <a:spLocks noGrp="1"/>
          </p:cNvSpPr>
          <p:nvPr>
            <p:ph idx="1"/>
          </p:nvPr>
        </p:nvSpPr>
        <p:spPr/>
        <p:txBody>
          <a:bodyPr>
            <a:normAutofit/>
          </a:bodyPr>
          <a:lstStyle/>
          <a:p>
            <a:r>
              <a:rPr lang="en-US" dirty="0" smtClean="0">
                <a:hlinkClick r:id="rId2"/>
              </a:rPr>
              <a:t>OkHttp</a:t>
            </a:r>
            <a:r>
              <a:rPr lang="en-US" dirty="0" smtClean="0"/>
              <a:t> GET – Much easier than </a:t>
            </a:r>
            <a:r>
              <a:rPr lang="en-US" dirty="0">
                <a:hlinkClick r:id="rId3"/>
              </a:rPr>
              <a:t>HttpURLConnection</a:t>
            </a:r>
            <a:endParaRPr lang="en-US" dirty="0" smtClean="0"/>
          </a:p>
          <a:p>
            <a:pPr marL="914400" lvl="1" indent="-457200">
              <a:buFont typeface="+mj-lt"/>
              <a:buAutoNum type="arabicPeriod"/>
            </a:pPr>
            <a:r>
              <a:rPr lang="en-US" dirty="0" smtClean="0"/>
              <a:t>Import latest </a:t>
            </a:r>
            <a:r>
              <a:rPr lang="en-US" dirty="0">
                <a:hlinkClick r:id="rId2"/>
              </a:rPr>
              <a:t>OkHttp</a:t>
            </a:r>
            <a:r>
              <a:rPr lang="en-US" dirty="0" smtClean="0"/>
              <a:t> lib in </a:t>
            </a:r>
            <a:r>
              <a:rPr lang="en-US" i="1" dirty="0" smtClean="0"/>
              <a:t>build.gragle</a:t>
            </a:r>
            <a:r>
              <a:rPr lang="en-US" dirty="0" smtClean="0"/>
              <a:t/>
            </a:r>
            <a:br>
              <a:rPr lang="en-US" dirty="0" smtClean="0"/>
            </a:br>
            <a:endParaRPr lang="en-US" dirty="0" smtClean="0"/>
          </a:p>
          <a:p>
            <a:pPr marL="914400" lvl="1" indent="-457200">
              <a:buFont typeface="+mj-lt"/>
              <a:buAutoNum type="arabicPeriod"/>
            </a:pPr>
            <a:r>
              <a:rPr lang="en-US" dirty="0"/>
              <a:t>Instantiate an </a:t>
            </a:r>
            <a:r>
              <a:rPr lang="en-US" dirty="0">
                <a:solidFill>
                  <a:srgbClr val="0070C0"/>
                </a:solidFill>
              </a:rPr>
              <a:t>OkHttpClient</a:t>
            </a:r>
            <a:r>
              <a:rPr lang="en-US" dirty="0"/>
              <a:t> </a:t>
            </a:r>
            <a:r>
              <a:rPr lang="en-US" dirty="0" smtClean="0"/>
              <a:t>object</a:t>
            </a:r>
            <a:br>
              <a:rPr lang="en-US" dirty="0" smtClean="0"/>
            </a:br>
            <a:endParaRPr lang="en-US" dirty="0" smtClean="0"/>
          </a:p>
          <a:p>
            <a:pPr marL="914400" lvl="1" indent="-457200">
              <a:buFont typeface="+mj-lt"/>
              <a:buAutoNum type="arabicPeriod"/>
            </a:pPr>
            <a:r>
              <a:rPr lang="en-US" dirty="0"/>
              <a:t>Create a </a:t>
            </a:r>
            <a:r>
              <a:rPr lang="en-US" dirty="0" smtClean="0">
                <a:solidFill>
                  <a:srgbClr val="0070C0"/>
                </a:solidFill>
              </a:rPr>
              <a:t>Request</a:t>
            </a:r>
            <a:br>
              <a:rPr lang="en-US" dirty="0" smtClean="0">
                <a:solidFill>
                  <a:srgbClr val="0070C0"/>
                </a:solidFill>
              </a:rPr>
            </a:br>
            <a:endParaRPr lang="en-US" dirty="0" smtClean="0">
              <a:solidFill>
                <a:srgbClr val="0070C0"/>
              </a:solidFill>
            </a:endParaRPr>
          </a:p>
          <a:p>
            <a:pPr marL="914400" lvl="1" indent="-457200">
              <a:buFont typeface="+mj-lt"/>
              <a:buAutoNum type="arabicPeriod"/>
            </a:pPr>
            <a:r>
              <a:rPr lang="en-US" dirty="0"/>
              <a:t>Execute a </a:t>
            </a:r>
            <a:r>
              <a:rPr lang="en-US" dirty="0">
                <a:solidFill>
                  <a:srgbClr val="0070C0"/>
                </a:solidFill>
              </a:rPr>
              <a:t>newCall</a:t>
            </a:r>
            <a:r>
              <a:rPr lang="en-US" dirty="0"/>
              <a:t> and get </a:t>
            </a:r>
            <a:r>
              <a:rPr lang="en-US" dirty="0">
                <a:solidFill>
                  <a:srgbClr val="0070C0"/>
                </a:solidFill>
              </a:rPr>
              <a:t>Response</a:t>
            </a:r>
          </a:p>
          <a:p>
            <a:pPr marL="457200" lvl="1" indent="0">
              <a:buNone/>
            </a:pPr>
            <a:r>
              <a:rPr lang="en-US" dirty="0" smtClean="0">
                <a:solidFill>
                  <a:srgbClr val="0070C0"/>
                </a:solidFill>
              </a:rPr>
              <a:t/>
            </a:r>
            <a:br>
              <a:rPr lang="en-US" dirty="0" smtClean="0">
                <a:solidFill>
                  <a:srgbClr val="0070C0"/>
                </a:solidFill>
              </a:rPr>
            </a:br>
            <a:r>
              <a:rPr lang="en-US" dirty="0" smtClean="0">
                <a:solidFill>
                  <a:srgbClr val="0070C0"/>
                </a:solidFill>
              </a:rPr>
              <a:t/>
            </a:r>
            <a:br>
              <a:rPr lang="en-US" dirty="0" smtClean="0">
                <a:solidFill>
                  <a:srgbClr val="0070C0"/>
                </a:solidFill>
              </a:rPr>
            </a:br>
            <a:endParaRPr lang="en-US" dirty="0" smtClean="0">
              <a:solidFill>
                <a:srgbClr val="0070C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986" y="3345460"/>
            <a:ext cx="4876464" cy="40349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986" y="4082610"/>
            <a:ext cx="10058400" cy="31800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1986" y="4861479"/>
            <a:ext cx="7034920" cy="330159"/>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1986" y="5326575"/>
            <a:ext cx="4152381" cy="34285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1986" y="2676934"/>
            <a:ext cx="5549206" cy="292063"/>
          </a:xfrm>
          <a:prstGeom prst="rect">
            <a:avLst/>
          </a:prstGeom>
        </p:spPr>
      </p:pic>
    </p:spTree>
    <p:extLst>
      <p:ext uri="{BB962C8B-B14F-4D97-AF65-F5344CB8AC3E}">
        <p14:creationId xmlns:p14="http://schemas.microsoft.com/office/powerpoint/2010/main" val="2016161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a:t>
            </a:r>
            <a:r>
              <a:rPr lang="en-US" dirty="0" smtClean="0"/>
              <a:t>(9)</a:t>
            </a:r>
            <a:endParaRPr lang="en-US" dirty="0"/>
          </a:p>
        </p:txBody>
      </p:sp>
      <p:sp>
        <p:nvSpPr>
          <p:cNvPr id="3" name="Content Placeholder 2"/>
          <p:cNvSpPr>
            <a:spLocks noGrp="1"/>
          </p:cNvSpPr>
          <p:nvPr>
            <p:ph idx="1"/>
          </p:nvPr>
        </p:nvSpPr>
        <p:spPr/>
        <p:txBody>
          <a:bodyPr/>
          <a:lstStyle/>
          <a:p>
            <a:r>
              <a:rPr lang="en-US" dirty="0" smtClean="0"/>
              <a:t>Sample-Http-3 </a:t>
            </a:r>
            <a:r>
              <a:rPr lang="en-US" dirty="0"/>
              <a:t>– </a:t>
            </a:r>
            <a:r>
              <a:rPr lang="en-US" dirty="0" smtClean="0"/>
              <a:t>OkHttp GET </a:t>
            </a:r>
            <a:r>
              <a:rPr lang="en-US" dirty="0"/>
              <a:t>demo</a:t>
            </a:r>
          </a:p>
          <a:p>
            <a:pPr marL="0" indent="0">
              <a:buNone/>
            </a:pPr>
            <a:endParaRPr lang="en-US" dirty="0"/>
          </a:p>
        </p:txBody>
      </p:sp>
    </p:spTree>
    <p:extLst>
      <p:ext uri="{BB962C8B-B14F-4D97-AF65-F5344CB8AC3E}">
        <p14:creationId xmlns:p14="http://schemas.microsoft.com/office/powerpoint/2010/main" val="162733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a:t>
            </a:r>
            <a:r>
              <a:rPr lang="en-US" dirty="0" smtClean="0"/>
              <a:t>(10)</a:t>
            </a:r>
            <a:endParaRPr lang="en-US" dirty="0"/>
          </a:p>
        </p:txBody>
      </p:sp>
      <p:sp>
        <p:nvSpPr>
          <p:cNvPr id="3" name="Content Placeholder 2"/>
          <p:cNvSpPr>
            <a:spLocks noGrp="1"/>
          </p:cNvSpPr>
          <p:nvPr>
            <p:ph idx="1"/>
          </p:nvPr>
        </p:nvSpPr>
        <p:spPr/>
        <p:txBody>
          <a:bodyPr/>
          <a:lstStyle/>
          <a:p>
            <a:r>
              <a:rPr lang="en-US" dirty="0">
                <a:hlinkClick r:id="rId2"/>
              </a:rPr>
              <a:t>OkHttp</a:t>
            </a:r>
            <a:r>
              <a:rPr lang="en-US" dirty="0"/>
              <a:t> </a:t>
            </a:r>
            <a:r>
              <a:rPr lang="en-US" dirty="0" smtClean="0"/>
              <a:t>POST– </a:t>
            </a:r>
            <a:r>
              <a:rPr lang="en-US" dirty="0"/>
              <a:t>Much easier than </a:t>
            </a:r>
            <a:r>
              <a:rPr lang="en-US" dirty="0" smtClean="0">
                <a:hlinkClick r:id="rId3"/>
              </a:rPr>
              <a:t>HttpURLConnection</a:t>
            </a:r>
            <a:endParaRPr lang="en-US" dirty="0" smtClean="0"/>
          </a:p>
          <a:p>
            <a:pPr lvl="1"/>
            <a:r>
              <a:rPr lang="en-US" dirty="0">
                <a:solidFill>
                  <a:srgbClr val="0070C0"/>
                </a:solidFill>
              </a:rPr>
              <a:t>RequestBody </a:t>
            </a:r>
            <a:r>
              <a:rPr lang="en-US" dirty="0" smtClean="0">
                <a:solidFill>
                  <a:srgbClr val="0070C0"/>
                </a:solidFill>
              </a:rPr>
              <a:t>body = new </a:t>
            </a:r>
            <a:r>
              <a:rPr lang="en-US" dirty="0">
                <a:solidFill>
                  <a:srgbClr val="0070C0"/>
                </a:solidFill>
              </a:rPr>
              <a:t>FormBody.Builder().add(param1, value1).build</a:t>
            </a:r>
            <a:r>
              <a:rPr lang="en-US" dirty="0" smtClean="0">
                <a:solidFill>
                  <a:srgbClr val="0070C0"/>
                </a:solidFill>
              </a:rPr>
              <a:t>()</a:t>
            </a:r>
          </a:p>
          <a:p>
            <a:pPr lvl="1"/>
            <a:r>
              <a:rPr lang="en-US" dirty="0">
                <a:solidFill>
                  <a:srgbClr val="0070C0"/>
                </a:solidFill>
              </a:rPr>
              <a:t>Request request = new Request.Builder().url(url).post(body).build</a:t>
            </a:r>
            <a:r>
              <a:rPr lang="en-US" dirty="0" smtClean="0">
                <a:solidFill>
                  <a:srgbClr val="0070C0"/>
                </a:solidFill>
              </a:rPr>
              <a:t>()</a:t>
            </a:r>
          </a:p>
          <a:p>
            <a:pPr lvl="1"/>
            <a:endParaRPr lang="en-US" dirty="0">
              <a:solidFill>
                <a:srgbClr val="0070C0"/>
              </a:solidFill>
            </a:endParaRPr>
          </a:p>
          <a:p>
            <a:endParaRPr lang="en-US" dirty="0"/>
          </a:p>
        </p:txBody>
      </p:sp>
    </p:spTree>
    <p:extLst>
      <p:ext uri="{BB962C8B-B14F-4D97-AF65-F5344CB8AC3E}">
        <p14:creationId xmlns:p14="http://schemas.microsoft.com/office/powerpoint/2010/main" val="63292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a:t>
            </a:r>
            <a:r>
              <a:rPr lang="en-US" dirty="0" smtClean="0"/>
              <a:t>(11)</a:t>
            </a:r>
            <a:endParaRPr lang="en-US" dirty="0"/>
          </a:p>
        </p:txBody>
      </p:sp>
      <p:sp>
        <p:nvSpPr>
          <p:cNvPr id="3" name="Content Placeholder 2"/>
          <p:cNvSpPr>
            <a:spLocks noGrp="1"/>
          </p:cNvSpPr>
          <p:nvPr>
            <p:ph idx="1"/>
          </p:nvPr>
        </p:nvSpPr>
        <p:spPr/>
        <p:txBody>
          <a:bodyPr/>
          <a:lstStyle/>
          <a:p>
            <a:r>
              <a:rPr lang="en-US" dirty="0" smtClean="0"/>
              <a:t>Sample-Http-4 </a:t>
            </a:r>
            <a:r>
              <a:rPr lang="en-US" dirty="0"/>
              <a:t>– OkHttp </a:t>
            </a:r>
            <a:r>
              <a:rPr lang="en-US" dirty="0" smtClean="0"/>
              <a:t>POST demo</a:t>
            </a:r>
            <a:endParaRPr lang="en-US" dirty="0"/>
          </a:p>
          <a:p>
            <a:pPr marL="0" indent="0">
              <a:buNone/>
            </a:pPr>
            <a:endParaRPr lang="en-US" dirty="0"/>
          </a:p>
        </p:txBody>
      </p:sp>
    </p:spTree>
    <p:extLst>
      <p:ext uri="{BB962C8B-B14F-4D97-AF65-F5344CB8AC3E}">
        <p14:creationId xmlns:p14="http://schemas.microsoft.com/office/powerpoint/2010/main" val="255605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a:t>
            </a:r>
            <a:endParaRPr lang="en-US" dirty="0"/>
          </a:p>
        </p:txBody>
      </p:sp>
      <p:sp>
        <p:nvSpPr>
          <p:cNvPr id="3" name="Content Placeholder 2"/>
          <p:cNvSpPr>
            <a:spLocks noGrp="1"/>
          </p:cNvSpPr>
          <p:nvPr>
            <p:ph idx="1"/>
          </p:nvPr>
        </p:nvSpPr>
        <p:spPr/>
        <p:txBody>
          <a:bodyPr/>
          <a:lstStyle/>
          <a:p>
            <a:r>
              <a:rPr lang="en-US" dirty="0" smtClean="0"/>
              <a:t>Sample-Thread-1 </a:t>
            </a:r>
            <a:r>
              <a:rPr lang="en-US" dirty="0"/>
              <a:t>– HttpURLConnection with </a:t>
            </a:r>
            <a:r>
              <a:rPr lang="en-US" dirty="0" err="1" smtClean="0">
                <a:hlinkClick r:id="rId2"/>
              </a:rPr>
              <a:t>StrictMode</a:t>
            </a:r>
            <a:r>
              <a:rPr lang="en-US" smtClean="0"/>
              <a:t> enabled demo</a:t>
            </a:r>
            <a:endParaRPr lang="en-US" dirty="0" smtClean="0"/>
          </a:p>
          <a:p>
            <a:r>
              <a:rPr lang="en-US" dirty="0" smtClean="0">
                <a:hlinkClick r:id="rId2"/>
              </a:rPr>
              <a:t>StrictMode</a:t>
            </a:r>
            <a:r>
              <a:rPr lang="en-US" dirty="0"/>
              <a:t> </a:t>
            </a:r>
            <a:r>
              <a:rPr lang="en-US" dirty="0" smtClean="0"/>
              <a:t>is a developer tools and usually been disabled in real products</a:t>
            </a:r>
            <a:endParaRPr lang="en-US" dirty="0"/>
          </a:p>
        </p:txBody>
      </p:sp>
    </p:spTree>
    <p:extLst>
      <p:ext uri="{BB962C8B-B14F-4D97-AF65-F5344CB8AC3E}">
        <p14:creationId xmlns:p14="http://schemas.microsoft.com/office/powerpoint/2010/main" val="2934770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a:t>
            </a:r>
            <a:r>
              <a:rPr lang="en-US" dirty="0" smtClean="0"/>
              <a:t>Parallelism (2)</a:t>
            </a:r>
            <a:endParaRPr lang="en-US" dirty="0"/>
          </a:p>
        </p:txBody>
      </p:sp>
      <p:sp>
        <p:nvSpPr>
          <p:cNvPr id="3" name="Content Placeholder 2"/>
          <p:cNvSpPr>
            <a:spLocks noGrp="1"/>
          </p:cNvSpPr>
          <p:nvPr>
            <p:ph idx="1"/>
          </p:nvPr>
        </p:nvSpPr>
        <p:spPr/>
        <p:txBody>
          <a:bodyPr/>
          <a:lstStyle/>
          <a:p>
            <a:r>
              <a:rPr lang="en-US" dirty="0" smtClean="0">
                <a:hlinkClick r:id="rId2"/>
              </a:rPr>
              <a:t>NetworkOnMainThreadException</a:t>
            </a:r>
            <a:endParaRPr lang="en-US" dirty="0"/>
          </a:p>
          <a:p>
            <a:pPr lvl="1"/>
            <a:r>
              <a:rPr lang="en-US" dirty="0"/>
              <a:t>The exception that is thrown when an application attempts to perform a networking operation on its main </a:t>
            </a:r>
            <a:r>
              <a:rPr lang="en-US" dirty="0" smtClean="0"/>
              <a:t>thread.</a:t>
            </a:r>
            <a:br>
              <a:rPr lang="en-US" dirty="0" smtClean="0"/>
            </a:br>
            <a:r>
              <a:rPr lang="en-US" dirty="0" smtClean="0"/>
              <a:t/>
            </a:r>
            <a:br>
              <a:rPr lang="en-US" dirty="0" smtClean="0"/>
            </a:br>
            <a:r>
              <a:rPr lang="en-US" dirty="0" smtClean="0"/>
              <a:t>This </a:t>
            </a:r>
            <a:r>
              <a:rPr lang="en-US" dirty="0"/>
              <a:t>is only thrown for applications targeting the Honeycomb SDK or higher. Applications targeting earlier SDK versions are allowed to do networking on their main event loop threads, but it's heavily discouraged.</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317204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a:t>
            </a:r>
            <a:r>
              <a:rPr lang="en-US" dirty="0" smtClean="0"/>
              <a:t>Parallelism (3)</a:t>
            </a:r>
            <a:endParaRPr lang="en-US" dirty="0"/>
          </a:p>
        </p:txBody>
      </p:sp>
      <p:sp>
        <p:nvSpPr>
          <p:cNvPr id="3" name="Content Placeholder 2"/>
          <p:cNvSpPr>
            <a:spLocks noGrp="1"/>
          </p:cNvSpPr>
          <p:nvPr>
            <p:ph idx="1"/>
          </p:nvPr>
        </p:nvSpPr>
        <p:spPr/>
        <p:txBody>
          <a:bodyPr/>
          <a:lstStyle/>
          <a:p>
            <a:r>
              <a:rPr lang="en-US" dirty="0" smtClean="0"/>
              <a:t>Main Thread</a:t>
            </a:r>
          </a:p>
          <a:p>
            <a:pPr lvl="1"/>
            <a:r>
              <a:rPr lang="en-US" dirty="0" smtClean="0"/>
              <a:t>Runs application code from the queue one by one</a:t>
            </a:r>
          </a:p>
          <a:p>
            <a:pPr lvl="1"/>
            <a:r>
              <a:rPr lang="en-US" dirty="0" smtClean="0"/>
              <a:t>a.k.a. UI Thread</a:t>
            </a:r>
          </a:p>
          <a:p>
            <a:r>
              <a:rPr lang="en-US" dirty="0" smtClean="0"/>
              <a:t>Background Thread</a:t>
            </a:r>
          </a:p>
          <a:p>
            <a:pPr lvl="1"/>
            <a:r>
              <a:rPr lang="en-US" dirty="0" smtClean="0"/>
              <a:t>Application can have many background threads</a:t>
            </a:r>
          </a:p>
          <a:p>
            <a:pPr lvl="1"/>
            <a:r>
              <a:rPr lang="en-US" dirty="0" smtClean="0"/>
              <a:t>For operations </a:t>
            </a:r>
            <a:r>
              <a:rPr lang="en-US" dirty="0"/>
              <a:t>to perform that are not instantaneous</a:t>
            </a:r>
            <a:endParaRPr lang="en-US" dirty="0" smtClean="0"/>
          </a:p>
          <a:p>
            <a:pPr lvl="1"/>
            <a:r>
              <a:rPr lang="en-US" dirty="0" smtClean="0"/>
              <a:t>a.k.a. Worker Thread</a:t>
            </a:r>
          </a:p>
          <a:p>
            <a:r>
              <a:rPr lang="en-US" dirty="0" smtClean="0"/>
              <a:t>Rules</a:t>
            </a:r>
          </a:p>
          <a:p>
            <a:pPr lvl="1"/>
            <a:r>
              <a:rPr lang="en-US" dirty="0"/>
              <a:t>Do not block the UI </a:t>
            </a:r>
            <a:r>
              <a:rPr lang="en-US" dirty="0" smtClean="0"/>
              <a:t>thread</a:t>
            </a:r>
          </a:p>
          <a:p>
            <a:pPr lvl="1"/>
            <a:r>
              <a:rPr lang="en-US" dirty="0"/>
              <a:t>Do not access the Android UI toolkit from outside the UI </a:t>
            </a:r>
            <a:r>
              <a:rPr lang="en-US" dirty="0" smtClean="0"/>
              <a:t>thread</a:t>
            </a:r>
            <a:endParaRPr lang="en-US" dirty="0"/>
          </a:p>
        </p:txBody>
      </p:sp>
    </p:spTree>
    <p:extLst>
      <p:ext uri="{BB962C8B-B14F-4D97-AF65-F5344CB8AC3E}">
        <p14:creationId xmlns:p14="http://schemas.microsoft.com/office/powerpoint/2010/main" val="151902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a:t>
            </a:r>
            <a:r>
              <a:rPr lang="en-US" dirty="0" smtClean="0"/>
              <a:t>Parallelism (4)</a:t>
            </a:r>
            <a:endParaRPr lang="en-US" dirty="0"/>
          </a:p>
        </p:txBody>
      </p:sp>
      <p:sp>
        <p:nvSpPr>
          <p:cNvPr id="3" name="Content Placeholder 2"/>
          <p:cNvSpPr>
            <a:spLocks noGrp="1"/>
          </p:cNvSpPr>
          <p:nvPr>
            <p:ph idx="1"/>
          </p:nvPr>
        </p:nvSpPr>
        <p:spPr/>
        <p:txBody>
          <a:bodyPr/>
          <a:lstStyle/>
          <a:p>
            <a:r>
              <a:rPr lang="en-US" dirty="0" smtClean="0"/>
              <a:t>ANR (Application Not Responding)</a:t>
            </a:r>
          </a:p>
          <a:p>
            <a:pPr lvl="1"/>
            <a:r>
              <a:rPr lang="en-US" dirty="0"/>
              <a:t>5 second input event timeout</a:t>
            </a:r>
            <a:endParaRPr lang="en-US" dirty="0" smtClean="0"/>
          </a:p>
          <a:p>
            <a:pPr marL="0" indent="0">
              <a:buNone/>
            </a:pP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2943225"/>
            <a:ext cx="5143500" cy="2762250"/>
          </a:xfrm>
          <a:prstGeom prst="rect">
            <a:avLst/>
          </a:prstGeom>
        </p:spPr>
      </p:pic>
    </p:spTree>
    <p:extLst>
      <p:ext uri="{BB962C8B-B14F-4D97-AF65-F5344CB8AC3E}">
        <p14:creationId xmlns:p14="http://schemas.microsoft.com/office/powerpoint/2010/main" val="265756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Required Permissions</a:t>
            </a:r>
          </a:p>
          <a:p>
            <a:r>
              <a:rPr lang="en-US" dirty="0"/>
              <a:t>HTTP Networking</a:t>
            </a:r>
          </a:p>
          <a:p>
            <a:r>
              <a:rPr lang="en-US" dirty="0" smtClean="0"/>
              <a:t>Threads &amp; Parallelism</a:t>
            </a:r>
          </a:p>
          <a:p>
            <a:r>
              <a:rPr lang="en-US" dirty="0" smtClean="0"/>
              <a:t>Socket Networking</a:t>
            </a:r>
          </a:p>
        </p:txBody>
      </p:sp>
    </p:spTree>
    <p:extLst>
      <p:ext uri="{BB962C8B-B14F-4D97-AF65-F5344CB8AC3E}">
        <p14:creationId xmlns:p14="http://schemas.microsoft.com/office/powerpoint/2010/main" val="939663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(5)</a:t>
            </a:r>
            <a:endParaRPr lang="en-US" dirty="0"/>
          </a:p>
        </p:txBody>
      </p:sp>
      <p:sp>
        <p:nvSpPr>
          <p:cNvPr id="3" name="Content Placeholder 2"/>
          <p:cNvSpPr>
            <a:spLocks noGrp="1"/>
          </p:cNvSpPr>
          <p:nvPr>
            <p:ph idx="1"/>
          </p:nvPr>
        </p:nvSpPr>
        <p:spPr/>
        <p:txBody>
          <a:bodyPr/>
          <a:lstStyle/>
          <a:p>
            <a:r>
              <a:rPr lang="en-US" dirty="0" smtClean="0"/>
              <a:t>Thread</a:t>
            </a:r>
          </a:p>
          <a:p>
            <a:r>
              <a:rPr lang="en-US" dirty="0"/>
              <a:t>Thread + </a:t>
            </a:r>
            <a:r>
              <a:rPr lang="en-US" dirty="0" smtClean="0"/>
              <a:t>Handler</a:t>
            </a:r>
          </a:p>
          <a:p>
            <a:r>
              <a:rPr lang="en-US" dirty="0" smtClean="0"/>
              <a:t>AsyncTask</a:t>
            </a:r>
          </a:p>
        </p:txBody>
      </p:sp>
    </p:spTree>
    <p:extLst>
      <p:ext uri="{BB962C8B-B14F-4D97-AF65-F5344CB8AC3E}">
        <p14:creationId xmlns:p14="http://schemas.microsoft.com/office/powerpoint/2010/main" val="1779959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(6)</a:t>
            </a:r>
            <a:endParaRPr lang="en-US" dirty="0"/>
          </a:p>
        </p:txBody>
      </p:sp>
      <p:sp>
        <p:nvSpPr>
          <p:cNvPr id="3" name="Content Placeholder 2"/>
          <p:cNvSpPr>
            <a:spLocks noGrp="1"/>
          </p:cNvSpPr>
          <p:nvPr>
            <p:ph idx="1"/>
          </p:nvPr>
        </p:nvSpPr>
        <p:spPr/>
        <p:txBody>
          <a:bodyPr/>
          <a:lstStyle/>
          <a:p>
            <a:r>
              <a:rPr lang="en-US" dirty="0" smtClean="0"/>
              <a:t>Sample-Thread-2 </a:t>
            </a:r>
            <a:r>
              <a:rPr lang="en-US" dirty="0"/>
              <a:t>– HttpURLConnection on </a:t>
            </a:r>
            <a:r>
              <a:rPr lang="en-US" dirty="0" smtClean="0"/>
              <a:t>background thread </a:t>
            </a:r>
            <a:r>
              <a:rPr lang="en-US" dirty="0"/>
              <a:t>demo</a:t>
            </a:r>
          </a:p>
        </p:txBody>
      </p:sp>
    </p:spTree>
    <p:extLst>
      <p:ext uri="{BB962C8B-B14F-4D97-AF65-F5344CB8AC3E}">
        <p14:creationId xmlns:p14="http://schemas.microsoft.com/office/powerpoint/2010/main" val="175188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(7)</a:t>
            </a:r>
            <a:endParaRPr lang="en-US" dirty="0"/>
          </a:p>
        </p:txBody>
      </p:sp>
      <p:sp>
        <p:nvSpPr>
          <p:cNvPr id="3" name="Content Placeholder 2"/>
          <p:cNvSpPr>
            <a:spLocks noGrp="1"/>
          </p:cNvSpPr>
          <p:nvPr>
            <p:ph idx="1"/>
          </p:nvPr>
        </p:nvSpPr>
        <p:spPr/>
        <p:txBody>
          <a:bodyPr/>
          <a:lstStyle/>
          <a:p>
            <a:r>
              <a:rPr lang="en-US" dirty="0" smtClean="0"/>
              <a:t>CalledFromWrongThreadException</a:t>
            </a:r>
          </a:p>
          <a:p>
            <a:pPr lvl="1"/>
            <a:r>
              <a:rPr lang="en-US" dirty="0"/>
              <a:t>Only the original thread that created a view hierarchy can touch its </a:t>
            </a:r>
            <a:r>
              <a:rPr lang="en-US" dirty="0" smtClean="0"/>
              <a:t>views</a:t>
            </a:r>
          </a:p>
          <a:p>
            <a:r>
              <a:rPr lang="en-US" dirty="0" smtClean="0"/>
              <a:t>The tasks </a:t>
            </a:r>
            <a:r>
              <a:rPr lang="en-US" dirty="0"/>
              <a:t>that you run on a thread from a thread pool aren't running on your UI thread, they don't have access to UI objects.</a:t>
            </a:r>
            <a:endParaRPr lang="en-US" dirty="0" smtClean="0"/>
          </a:p>
          <a:p>
            <a:pPr lvl="1"/>
            <a:endParaRPr lang="en-US" dirty="0"/>
          </a:p>
        </p:txBody>
      </p:sp>
    </p:spTree>
    <p:extLst>
      <p:ext uri="{BB962C8B-B14F-4D97-AF65-F5344CB8AC3E}">
        <p14:creationId xmlns:p14="http://schemas.microsoft.com/office/powerpoint/2010/main" val="149346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(8)</a:t>
            </a:r>
            <a:endParaRPr lang="en-US" dirty="0"/>
          </a:p>
        </p:txBody>
      </p:sp>
      <p:sp>
        <p:nvSpPr>
          <p:cNvPr id="3" name="Content Placeholder 2"/>
          <p:cNvSpPr>
            <a:spLocks noGrp="1"/>
          </p:cNvSpPr>
          <p:nvPr>
            <p:ph idx="1"/>
          </p:nvPr>
        </p:nvSpPr>
        <p:spPr/>
        <p:txBody>
          <a:bodyPr/>
          <a:lstStyle/>
          <a:p>
            <a:r>
              <a:rPr lang="en-US" dirty="0" smtClean="0"/>
              <a:t>Sample-Thread-3 – Communicating with UI thread demo</a:t>
            </a:r>
            <a:endParaRPr lang="en-US" dirty="0"/>
          </a:p>
        </p:txBody>
      </p:sp>
    </p:spTree>
    <p:extLst>
      <p:ext uri="{BB962C8B-B14F-4D97-AF65-F5344CB8AC3E}">
        <p14:creationId xmlns:p14="http://schemas.microsoft.com/office/powerpoint/2010/main" val="1960911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(9)</a:t>
            </a:r>
            <a:endParaRPr lang="en-US" dirty="0"/>
          </a:p>
        </p:txBody>
      </p:sp>
      <p:sp>
        <p:nvSpPr>
          <p:cNvPr id="3" name="Content Placeholder 2"/>
          <p:cNvSpPr>
            <a:spLocks noGrp="1"/>
          </p:cNvSpPr>
          <p:nvPr>
            <p:ph idx="1"/>
          </p:nvPr>
        </p:nvSpPr>
        <p:spPr/>
        <p:txBody>
          <a:bodyPr/>
          <a:lstStyle/>
          <a:p>
            <a:r>
              <a:rPr lang="en-US" dirty="0" smtClean="0">
                <a:hlinkClick r:id="rId2"/>
              </a:rPr>
              <a:t>Thread </a:t>
            </a:r>
            <a:r>
              <a:rPr lang="en-US" dirty="0" smtClean="0"/>
              <a:t>+ </a:t>
            </a:r>
            <a:r>
              <a:rPr lang="en-US" dirty="0" smtClean="0">
                <a:hlinkClick r:id="rId3"/>
              </a:rPr>
              <a:t>Handler</a:t>
            </a: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67" y="1527046"/>
            <a:ext cx="4434383" cy="5140453"/>
          </a:xfrm>
          <a:prstGeom prst="rect">
            <a:avLst/>
          </a:prstGeom>
        </p:spPr>
      </p:pic>
    </p:spTree>
    <p:extLst>
      <p:ext uri="{BB962C8B-B14F-4D97-AF65-F5344CB8AC3E}">
        <p14:creationId xmlns:p14="http://schemas.microsoft.com/office/powerpoint/2010/main" val="3982277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(10)</a:t>
            </a:r>
            <a:endParaRPr lang="en-US" dirty="0"/>
          </a:p>
        </p:txBody>
      </p:sp>
      <p:sp>
        <p:nvSpPr>
          <p:cNvPr id="3" name="Content Placeholder 2"/>
          <p:cNvSpPr>
            <a:spLocks noGrp="1"/>
          </p:cNvSpPr>
          <p:nvPr>
            <p:ph idx="1"/>
          </p:nvPr>
        </p:nvSpPr>
        <p:spPr/>
        <p:txBody>
          <a:bodyPr/>
          <a:lstStyle/>
          <a:p>
            <a:r>
              <a:rPr lang="en-US" dirty="0" smtClean="0">
                <a:hlinkClick r:id="rId2"/>
              </a:rPr>
              <a:t>Thread </a:t>
            </a:r>
            <a:r>
              <a:rPr lang="en-US" dirty="0" smtClean="0"/>
              <a:t>+ </a:t>
            </a:r>
            <a:r>
              <a:rPr lang="en-US" dirty="0" smtClean="0">
                <a:hlinkClick r:id="rId3"/>
              </a:rPr>
              <a:t>Handler</a:t>
            </a:r>
            <a:endParaRPr lang="en-US" dirty="0" smtClean="0"/>
          </a:p>
          <a:p>
            <a:pPr lvl="1"/>
            <a:r>
              <a:rPr lang="en-US" dirty="0" smtClean="0"/>
              <a:t>Send Message</a:t>
            </a:r>
          </a:p>
          <a:p>
            <a:pPr lvl="2"/>
            <a:r>
              <a:rPr lang="en-US" dirty="0">
                <a:solidFill>
                  <a:srgbClr val="0070C0"/>
                </a:solidFill>
              </a:rPr>
              <a:t>Handler. </a:t>
            </a:r>
            <a:r>
              <a:rPr lang="en-US" dirty="0" smtClean="0">
                <a:solidFill>
                  <a:srgbClr val="0070C0"/>
                </a:solidFill>
              </a:rPr>
              <a:t>sendEmptyMessage(int what)</a:t>
            </a:r>
          </a:p>
          <a:p>
            <a:pPr lvl="2"/>
            <a:r>
              <a:rPr lang="en-US" dirty="0">
                <a:solidFill>
                  <a:srgbClr val="0070C0"/>
                </a:solidFill>
              </a:rPr>
              <a:t>Handler. </a:t>
            </a:r>
            <a:r>
              <a:rPr lang="en-US" dirty="0" smtClean="0">
                <a:solidFill>
                  <a:srgbClr val="0070C0"/>
                </a:solidFill>
              </a:rPr>
              <a:t>sendMessage(Message msg)</a:t>
            </a:r>
            <a:endParaRPr lang="en-US" dirty="0">
              <a:solidFill>
                <a:srgbClr val="0070C0"/>
              </a:solidFill>
            </a:endParaRPr>
          </a:p>
          <a:p>
            <a:pPr lvl="2"/>
            <a:r>
              <a:rPr lang="en-US" dirty="0">
                <a:solidFill>
                  <a:srgbClr val="0070C0"/>
                </a:solidFill>
              </a:rPr>
              <a:t>Handler. </a:t>
            </a:r>
            <a:r>
              <a:rPr lang="en-US" dirty="0" smtClean="0">
                <a:solidFill>
                  <a:srgbClr val="0070C0"/>
                </a:solidFill>
              </a:rPr>
              <a:t>obtainMessage(int what, Object obj)</a:t>
            </a:r>
            <a:endParaRPr lang="en-US" dirty="0">
              <a:solidFill>
                <a:srgbClr val="0070C0"/>
              </a:solidFill>
            </a:endParaRPr>
          </a:p>
          <a:p>
            <a:pPr lvl="1"/>
            <a:r>
              <a:rPr lang="en-US" dirty="0" smtClean="0"/>
              <a:t>Handle Message</a:t>
            </a:r>
          </a:p>
          <a:p>
            <a:pPr lvl="2"/>
            <a:r>
              <a:rPr lang="en-US" dirty="0" smtClean="0">
                <a:solidFill>
                  <a:srgbClr val="0070C0"/>
                </a:solidFill>
              </a:rPr>
              <a:t>Handler.handleMessage(Message </a:t>
            </a:r>
            <a:r>
              <a:rPr lang="en-US" dirty="0">
                <a:solidFill>
                  <a:srgbClr val="0070C0"/>
                </a:solidFill>
              </a:rPr>
              <a:t>msg)</a:t>
            </a:r>
            <a:endParaRPr lang="en-US" dirty="0" smtClean="0">
              <a:solidFill>
                <a:srgbClr val="0070C0"/>
              </a:solidFill>
            </a:endParaRPr>
          </a:p>
        </p:txBody>
      </p:sp>
    </p:spTree>
    <p:extLst>
      <p:ext uri="{BB962C8B-B14F-4D97-AF65-F5344CB8AC3E}">
        <p14:creationId xmlns:p14="http://schemas.microsoft.com/office/powerpoint/2010/main" val="296425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(11)</a:t>
            </a:r>
            <a:endParaRPr lang="en-US" dirty="0"/>
          </a:p>
        </p:txBody>
      </p:sp>
      <p:sp>
        <p:nvSpPr>
          <p:cNvPr id="3" name="Content Placeholder 2"/>
          <p:cNvSpPr>
            <a:spLocks noGrp="1"/>
          </p:cNvSpPr>
          <p:nvPr>
            <p:ph idx="1"/>
          </p:nvPr>
        </p:nvSpPr>
        <p:spPr/>
        <p:txBody>
          <a:bodyPr/>
          <a:lstStyle/>
          <a:p>
            <a:r>
              <a:rPr lang="en-US" dirty="0" smtClean="0"/>
              <a:t>Sample-Thread-4 – </a:t>
            </a:r>
            <a:r>
              <a:rPr lang="en-US" dirty="0"/>
              <a:t>HttpURLConnection </a:t>
            </a:r>
            <a:r>
              <a:rPr lang="en-US" dirty="0" smtClean="0"/>
              <a:t>with background thread and handler demo</a:t>
            </a:r>
            <a:endParaRPr lang="en-US" dirty="0"/>
          </a:p>
        </p:txBody>
      </p:sp>
    </p:spTree>
    <p:extLst>
      <p:ext uri="{BB962C8B-B14F-4D97-AF65-F5344CB8AC3E}">
        <p14:creationId xmlns:p14="http://schemas.microsoft.com/office/powerpoint/2010/main" val="1541887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(12)</a:t>
            </a:r>
            <a:endParaRPr lang="en-US" dirty="0"/>
          </a:p>
        </p:txBody>
      </p:sp>
      <p:sp>
        <p:nvSpPr>
          <p:cNvPr id="3" name="Content Placeholder 2"/>
          <p:cNvSpPr>
            <a:spLocks noGrp="1"/>
          </p:cNvSpPr>
          <p:nvPr>
            <p:ph idx="1"/>
          </p:nvPr>
        </p:nvSpPr>
        <p:spPr/>
        <p:txBody>
          <a:bodyPr/>
          <a:lstStyle/>
          <a:p>
            <a:r>
              <a:rPr lang="en-US" dirty="0" smtClean="0"/>
              <a:t>AsyncTask</a:t>
            </a:r>
            <a:endParaRPr lang="en-US" dirty="0"/>
          </a:p>
          <a:p>
            <a:pPr lvl="1"/>
            <a:r>
              <a:rPr lang="en-US" dirty="0"/>
              <a:t>AsyncTask enables proper and easy use of the UI thread. This class allows you to perform background operations and publish results on the UI thread without having to manipulate threads and/or handlers</a:t>
            </a:r>
            <a:r>
              <a:rPr lang="en-US" dirty="0" smtClean="0"/>
              <a:t>.</a:t>
            </a:r>
          </a:p>
          <a:p>
            <a:r>
              <a:rPr lang="en-US" dirty="0">
                <a:solidFill>
                  <a:srgbClr val="0070C0"/>
                </a:solidFill>
              </a:rPr>
              <a:t>android.os.AsyncTask&lt;Params, Progress, Result&gt;</a:t>
            </a:r>
          </a:p>
        </p:txBody>
      </p:sp>
    </p:spTree>
    <p:extLst>
      <p:ext uri="{BB962C8B-B14F-4D97-AF65-F5344CB8AC3E}">
        <p14:creationId xmlns:p14="http://schemas.microsoft.com/office/powerpoint/2010/main" val="3397819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(13)</a:t>
            </a:r>
            <a:endParaRPr lang="en-US" dirty="0"/>
          </a:p>
        </p:txBody>
      </p:sp>
      <p:sp>
        <p:nvSpPr>
          <p:cNvPr id="3" name="Content Placeholder 2"/>
          <p:cNvSpPr>
            <a:spLocks noGrp="1"/>
          </p:cNvSpPr>
          <p:nvPr>
            <p:ph idx="1"/>
          </p:nvPr>
        </p:nvSpPr>
        <p:spPr/>
        <p:txBody>
          <a:bodyPr/>
          <a:lstStyle/>
          <a:p>
            <a:r>
              <a:rPr lang="en-US" dirty="0" smtClean="0">
                <a:hlinkClick r:id="rId2"/>
              </a:rPr>
              <a:t>AsyncTask</a:t>
            </a:r>
            <a:endParaRPr lang="en-US" dirty="0" smtClean="0"/>
          </a:p>
          <a:p>
            <a:pPr lvl="1"/>
            <a:r>
              <a:rPr lang="en-US" dirty="0" smtClean="0">
                <a:solidFill>
                  <a:srgbClr val="0070C0"/>
                </a:solidFill>
              </a:rPr>
              <a:t>onPreExecute </a:t>
            </a:r>
            <a:r>
              <a:rPr lang="en-US" dirty="0" smtClean="0"/>
              <a:t>– Runs on the UI thread before </a:t>
            </a:r>
            <a:r>
              <a:rPr lang="en-US" dirty="0">
                <a:solidFill>
                  <a:srgbClr val="0070C0"/>
                </a:solidFill>
              </a:rPr>
              <a:t>doInBackground</a:t>
            </a:r>
            <a:endParaRPr lang="en-US" dirty="0" smtClean="0">
              <a:solidFill>
                <a:srgbClr val="0070C0"/>
              </a:solidFill>
            </a:endParaRPr>
          </a:p>
          <a:p>
            <a:pPr lvl="1"/>
            <a:r>
              <a:rPr lang="en-US" dirty="0" smtClean="0">
                <a:solidFill>
                  <a:srgbClr val="0070C0"/>
                </a:solidFill>
              </a:rPr>
              <a:t>doInBackground </a:t>
            </a:r>
            <a:r>
              <a:rPr lang="en-US" dirty="0" smtClean="0"/>
              <a:t>– Runs on a </a:t>
            </a:r>
            <a:r>
              <a:rPr lang="en-US" dirty="0"/>
              <a:t>background thread, and call </a:t>
            </a:r>
            <a:r>
              <a:rPr lang="en-US" dirty="0" smtClean="0">
                <a:solidFill>
                  <a:srgbClr val="0070C0"/>
                </a:solidFill>
              </a:rPr>
              <a:t>publishProgress </a:t>
            </a:r>
            <a:r>
              <a:rPr lang="en-US" dirty="0" smtClean="0"/>
              <a:t>to publish updates on the UI thread</a:t>
            </a:r>
          </a:p>
          <a:p>
            <a:pPr lvl="1"/>
            <a:r>
              <a:rPr lang="en-US" dirty="0" smtClean="0">
                <a:solidFill>
                  <a:srgbClr val="0070C0"/>
                </a:solidFill>
              </a:rPr>
              <a:t>onProgressUpdate </a:t>
            </a:r>
            <a:r>
              <a:rPr lang="en-US" dirty="0" smtClean="0"/>
              <a:t>– Runs on the UI thread to get progress update from </a:t>
            </a:r>
            <a:r>
              <a:rPr lang="en-US" dirty="0" smtClean="0">
                <a:solidFill>
                  <a:srgbClr val="0070C0"/>
                </a:solidFill>
              </a:rPr>
              <a:t>publishProgress </a:t>
            </a:r>
          </a:p>
          <a:p>
            <a:pPr lvl="1"/>
            <a:r>
              <a:rPr lang="en-US" dirty="0" smtClean="0">
                <a:solidFill>
                  <a:srgbClr val="0070C0"/>
                </a:solidFill>
              </a:rPr>
              <a:t>onPostExecute – </a:t>
            </a:r>
            <a:r>
              <a:rPr lang="en-US" dirty="0" smtClean="0"/>
              <a:t>Runs on the UI thread after </a:t>
            </a:r>
            <a:r>
              <a:rPr lang="en-US" dirty="0">
                <a:solidFill>
                  <a:srgbClr val="0070C0"/>
                </a:solidFill>
              </a:rPr>
              <a:t>doInBackground</a:t>
            </a:r>
            <a:endParaRPr lang="en-US" dirty="0" smtClean="0"/>
          </a:p>
          <a:p>
            <a:pPr lvl="1"/>
            <a:endParaRPr lang="en-US" dirty="0"/>
          </a:p>
        </p:txBody>
      </p:sp>
    </p:spTree>
    <p:extLst>
      <p:ext uri="{BB962C8B-B14F-4D97-AF65-F5344CB8AC3E}">
        <p14:creationId xmlns:p14="http://schemas.microsoft.com/office/powerpoint/2010/main" val="2721299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(14)</a:t>
            </a:r>
            <a:endParaRPr lang="en-US" dirty="0"/>
          </a:p>
        </p:txBody>
      </p:sp>
      <p:sp>
        <p:nvSpPr>
          <p:cNvPr id="3" name="Content Placeholder 2"/>
          <p:cNvSpPr>
            <a:spLocks noGrp="1"/>
          </p:cNvSpPr>
          <p:nvPr>
            <p:ph idx="1"/>
          </p:nvPr>
        </p:nvSpPr>
        <p:spPr/>
        <p:txBody>
          <a:bodyPr/>
          <a:lstStyle/>
          <a:p>
            <a:r>
              <a:rPr lang="en-US" dirty="0">
                <a:hlinkClick r:id="rId2"/>
              </a:rPr>
              <a:t>AsyncTask</a:t>
            </a:r>
            <a:endParaRPr lang="en-US"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5363" y="1947250"/>
            <a:ext cx="6134957" cy="4101125"/>
          </a:xfrm>
          <a:prstGeom prst="rect">
            <a:avLst/>
          </a:prstGeom>
        </p:spPr>
      </p:pic>
      <p:sp>
        <p:nvSpPr>
          <p:cNvPr id="5" name="TextBox 4"/>
          <p:cNvSpPr txBox="1"/>
          <p:nvPr/>
        </p:nvSpPr>
        <p:spPr>
          <a:xfrm>
            <a:off x="5924550" y="6176963"/>
            <a:ext cx="5694508" cy="276999"/>
          </a:xfrm>
          <a:prstGeom prst="rect">
            <a:avLst/>
          </a:prstGeom>
          <a:noFill/>
        </p:spPr>
        <p:txBody>
          <a:bodyPr wrap="none" rtlCol="0">
            <a:spAutoFit/>
          </a:bodyPr>
          <a:lstStyle/>
          <a:p>
            <a:r>
              <a:rPr lang="en-US" sz="1200" dirty="0" smtClean="0"/>
              <a:t>References: </a:t>
            </a:r>
            <a:r>
              <a:rPr lang="en-US" sz="1200" dirty="0" smtClean="0">
                <a:hlinkClick r:id="rId4"/>
              </a:rPr>
              <a:t>How To Simplify Networking In Android: Introducing The Volley HTTP Library</a:t>
            </a:r>
            <a:endParaRPr lang="en-US" sz="1200" dirty="0"/>
          </a:p>
        </p:txBody>
      </p:sp>
    </p:spTree>
    <p:extLst>
      <p:ext uri="{BB962C8B-B14F-4D97-AF65-F5344CB8AC3E}">
        <p14:creationId xmlns:p14="http://schemas.microsoft.com/office/powerpoint/2010/main" val="95737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Permissions (1)</a:t>
            </a:r>
            <a:endParaRPr lang="en-US" dirty="0"/>
          </a:p>
        </p:txBody>
      </p:sp>
      <p:sp>
        <p:nvSpPr>
          <p:cNvPr id="3" name="Content Placeholder 2"/>
          <p:cNvSpPr>
            <a:spLocks noGrp="1"/>
          </p:cNvSpPr>
          <p:nvPr>
            <p:ph idx="1"/>
          </p:nvPr>
        </p:nvSpPr>
        <p:spPr/>
        <p:txBody>
          <a:bodyPr/>
          <a:lstStyle/>
          <a:p>
            <a:r>
              <a:rPr lang="en-US" dirty="0" smtClean="0"/>
              <a:t>Sample-Permission1 </a:t>
            </a:r>
            <a:r>
              <a:rPr lang="en-US" dirty="0"/>
              <a:t>–</a:t>
            </a:r>
            <a:r>
              <a:rPr lang="en-US" dirty="0" smtClean="0"/>
              <a:t> </a:t>
            </a:r>
            <a:r>
              <a:rPr lang="en-US" dirty="0"/>
              <a:t>Permission </a:t>
            </a:r>
            <a:r>
              <a:rPr lang="en-US" dirty="0" smtClean="0"/>
              <a:t>required demo</a:t>
            </a:r>
            <a:endParaRPr lang="en-US" dirty="0"/>
          </a:p>
        </p:txBody>
      </p:sp>
    </p:spTree>
    <p:extLst>
      <p:ext uri="{BB962C8B-B14F-4D97-AF65-F5344CB8AC3E}">
        <p14:creationId xmlns:p14="http://schemas.microsoft.com/office/powerpoint/2010/main" val="1894020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(15)</a:t>
            </a:r>
            <a:endParaRPr lang="en-US" dirty="0"/>
          </a:p>
        </p:txBody>
      </p:sp>
      <p:sp>
        <p:nvSpPr>
          <p:cNvPr id="3" name="Content Placeholder 2"/>
          <p:cNvSpPr>
            <a:spLocks noGrp="1"/>
          </p:cNvSpPr>
          <p:nvPr>
            <p:ph idx="1"/>
          </p:nvPr>
        </p:nvSpPr>
        <p:spPr/>
        <p:txBody>
          <a:bodyPr/>
          <a:lstStyle/>
          <a:p>
            <a:r>
              <a:rPr lang="en-US" dirty="0" smtClean="0"/>
              <a:t>Sample-AsyncTask-1 </a:t>
            </a:r>
            <a:r>
              <a:rPr lang="en-US" dirty="0"/>
              <a:t>– </a:t>
            </a:r>
            <a:r>
              <a:rPr lang="en-US" dirty="0" smtClean="0"/>
              <a:t>HttpURLConnection with AsyncTask demo</a:t>
            </a:r>
          </a:p>
          <a:p>
            <a:r>
              <a:rPr lang="en-US" dirty="0" smtClean="0"/>
              <a:t>Sample-AsyncTask-2 </a:t>
            </a:r>
            <a:r>
              <a:rPr lang="en-US" dirty="0"/>
              <a:t>– </a:t>
            </a:r>
            <a:r>
              <a:rPr lang="en-US" dirty="0" smtClean="0"/>
              <a:t>OkHttp with </a:t>
            </a:r>
            <a:r>
              <a:rPr lang="en-US" dirty="0"/>
              <a:t>AsyncTask demo</a:t>
            </a:r>
          </a:p>
          <a:p>
            <a:pPr marL="0" indent="0">
              <a:buNone/>
            </a:pPr>
            <a:endParaRPr lang="en-US" dirty="0"/>
          </a:p>
        </p:txBody>
      </p:sp>
    </p:spTree>
    <p:extLst>
      <p:ext uri="{BB962C8B-B14F-4D97-AF65-F5344CB8AC3E}">
        <p14:creationId xmlns:p14="http://schemas.microsoft.com/office/powerpoint/2010/main" val="3153999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16)</a:t>
            </a:r>
            <a:endParaRPr lang="en-US" dirty="0"/>
          </a:p>
        </p:txBody>
      </p:sp>
      <p:sp>
        <p:nvSpPr>
          <p:cNvPr id="3" name="Content Placeholder 2"/>
          <p:cNvSpPr>
            <a:spLocks noGrp="1"/>
          </p:cNvSpPr>
          <p:nvPr>
            <p:ph idx="1"/>
          </p:nvPr>
        </p:nvSpPr>
        <p:spPr/>
        <p:txBody>
          <a:bodyPr/>
          <a:lstStyle/>
          <a:p>
            <a:r>
              <a:rPr lang="en-US" dirty="0" smtClean="0"/>
              <a:t>OkHttp + Background Thread</a:t>
            </a:r>
          </a:p>
          <a:p>
            <a:pPr marL="914400" lvl="1" indent="-457200">
              <a:buFont typeface="+mj-lt"/>
              <a:buAutoNum type="arabicPeriod"/>
            </a:pPr>
            <a:r>
              <a:rPr lang="en-US" dirty="0" smtClean="0">
                <a:solidFill>
                  <a:srgbClr val="0070C0"/>
                </a:solidFill>
              </a:rPr>
              <a:t>AsyncTask</a:t>
            </a:r>
          </a:p>
          <a:p>
            <a:pPr marL="914400" lvl="1" indent="-457200">
              <a:buFont typeface="+mj-lt"/>
              <a:buAutoNum type="arabicPeriod"/>
            </a:pPr>
            <a:r>
              <a:rPr lang="en-US" dirty="0" smtClean="0">
                <a:solidFill>
                  <a:srgbClr val="0070C0"/>
                </a:solidFill>
              </a:rPr>
              <a:t>OkHttp</a:t>
            </a:r>
            <a:r>
              <a:rPr lang="en-US" dirty="0" smtClean="0"/>
              <a:t> </a:t>
            </a:r>
            <a:r>
              <a:rPr lang="en-US" dirty="0" smtClean="0">
                <a:solidFill>
                  <a:srgbClr val="0070C0"/>
                </a:solidFill>
              </a:rPr>
              <a:t>Callback</a:t>
            </a:r>
          </a:p>
          <a:p>
            <a:pPr lvl="2"/>
            <a:r>
              <a:rPr lang="en-US" dirty="0"/>
              <a:t>void onFailure(Call call, IOException e</a:t>
            </a:r>
            <a:r>
              <a:rPr lang="en-US" dirty="0" smtClean="0"/>
              <a:t>)</a:t>
            </a:r>
          </a:p>
          <a:p>
            <a:pPr lvl="2"/>
            <a:r>
              <a:rPr lang="en-US" dirty="0"/>
              <a:t>void onResponse(Call call, Response response</a:t>
            </a:r>
            <a:r>
              <a:rPr lang="en-US" dirty="0" smtClean="0"/>
              <a:t>)</a:t>
            </a:r>
          </a:p>
        </p:txBody>
      </p:sp>
    </p:spTree>
    <p:extLst>
      <p:ext uri="{BB962C8B-B14F-4D97-AF65-F5344CB8AC3E}">
        <p14:creationId xmlns:p14="http://schemas.microsoft.com/office/powerpoint/2010/main" val="60140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&amp; Parallelism (</a:t>
            </a:r>
            <a:r>
              <a:rPr lang="en-US" dirty="0" smtClean="0"/>
              <a:t>17)</a:t>
            </a:r>
            <a:endParaRPr lang="en-US" dirty="0"/>
          </a:p>
        </p:txBody>
      </p:sp>
      <p:sp>
        <p:nvSpPr>
          <p:cNvPr id="3" name="Content Placeholder 2"/>
          <p:cNvSpPr>
            <a:spLocks noGrp="1"/>
          </p:cNvSpPr>
          <p:nvPr>
            <p:ph idx="1"/>
          </p:nvPr>
        </p:nvSpPr>
        <p:spPr/>
        <p:txBody>
          <a:bodyPr/>
          <a:lstStyle/>
          <a:p>
            <a:r>
              <a:rPr lang="en-US" dirty="0" smtClean="0"/>
              <a:t>Sample-OkHttp-Async-1 </a:t>
            </a:r>
            <a:r>
              <a:rPr lang="en-US" dirty="0"/>
              <a:t>– OkHttp with AsyncTask demo</a:t>
            </a:r>
          </a:p>
          <a:p>
            <a:r>
              <a:rPr lang="en-US" dirty="0" smtClean="0"/>
              <a:t>Sample-OkHttp-Async-2 </a:t>
            </a:r>
            <a:r>
              <a:rPr lang="en-US" dirty="0"/>
              <a:t>– OkHttp with </a:t>
            </a:r>
            <a:r>
              <a:rPr lang="en-US" dirty="0" smtClean="0"/>
              <a:t>Callback demo</a:t>
            </a:r>
            <a:endParaRPr lang="en-US" dirty="0"/>
          </a:p>
          <a:p>
            <a:endParaRPr lang="en-US" dirty="0"/>
          </a:p>
        </p:txBody>
      </p:sp>
    </p:spTree>
    <p:extLst>
      <p:ext uri="{BB962C8B-B14F-4D97-AF65-F5344CB8AC3E}">
        <p14:creationId xmlns:p14="http://schemas.microsoft.com/office/powerpoint/2010/main" val="2761333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Networking (1)</a:t>
            </a:r>
            <a:endParaRPr lang="en-US" dirty="0"/>
          </a:p>
        </p:txBody>
      </p:sp>
      <p:sp>
        <p:nvSpPr>
          <p:cNvPr id="3" name="Content Placeholder 2"/>
          <p:cNvSpPr>
            <a:spLocks noGrp="1"/>
          </p:cNvSpPr>
          <p:nvPr>
            <p:ph idx="1"/>
          </p:nvPr>
        </p:nvSpPr>
        <p:spPr/>
        <p:txBody>
          <a:bodyPr/>
          <a:lstStyle/>
          <a:p>
            <a:r>
              <a:rPr lang="en-US" dirty="0" smtClean="0"/>
              <a:t>TCP Socket</a:t>
            </a:r>
          </a:p>
          <a:p>
            <a:pPr lvl="1"/>
            <a:r>
              <a:rPr lang="en-US" dirty="0" smtClean="0"/>
              <a:t>FTP – port 20, 21</a:t>
            </a:r>
          </a:p>
          <a:p>
            <a:pPr lvl="1"/>
            <a:r>
              <a:rPr lang="en-US" dirty="0" smtClean="0"/>
              <a:t>Telnet – port 23</a:t>
            </a:r>
          </a:p>
          <a:p>
            <a:pPr lvl="1"/>
            <a:r>
              <a:rPr lang="en-US" dirty="0" smtClean="0"/>
              <a:t>DNS – port 53</a:t>
            </a:r>
          </a:p>
          <a:p>
            <a:pPr lvl="1"/>
            <a:r>
              <a:rPr lang="en-US" dirty="0" smtClean="0"/>
              <a:t>HTTP – port 80</a:t>
            </a:r>
          </a:p>
          <a:p>
            <a:pPr lvl="1"/>
            <a:r>
              <a:rPr lang="en-US" dirty="0" smtClean="0"/>
              <a:t>POP3 – port 110</a:t>
            </a:r>
          </a:p>
          <a:p>
            <a:r>
              <a:rPr lang="en-US" dirty="0" smtClean="0"/>
              <a:t>UDP Socket</a:t>
            </a:r>
          </a:p>
          <a:p>
            <a:pPr lvl="1"/>
            <a:r>
              <a:rPr lang="en-US" dirty="0" smtClean="0"/>
              <a:t>DNS – port 53</a:t>
            </a:r>
            <a:endParaRPr lang="en-US" dirty="0"/>
          </a:p>
        </p:txBody>
      </p:sp>
    </p:spTree>
    <p:extLst>
      <p:ext uri="{BB962C8B-B14F-4D97-AF65-F5344CB8AC3E}">
        <p14:creationId xmlns:p14="http://schemas.microsoft.com/office/powerpoint/2010/main" val="1209830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Networking (2)</a:t>
            </a:r>
            <a:endParaRPr lang="en-US" dirty="0"/>
          </a:p>
        </p:txBody>
      </p:sp>
      <p:sp>
        <p:nvSpPr>
          <p:cNvPr id="3" name="Content Placeholder 2"/>
          <p:cNvSpPr>
            <a:spLocks noGrp="1"/>
          </p:cNvSpPr>
          <p:nvPr>
            <p:ph idx="1"/>
          </p:nvPr>
        </p:nvSpPr>
        <p:spPr/>
        <p:txBody>
          <a:bodyPr/>
          <a:lstStyle/>
          <a:p>
            <a:r>
              <a:rPr lang="en-US" dirty="0" smtClean="0">
                <a:hlinkClick r:id="rId2"/>
              </a:rPr>
              <a:t>Socket</a:t>
            </a:r>
            <a:endParaRPr lang="en-US" dirty="0"/>
          </a:p>
          <a:p>
            <a:pPr marL="914400" lvl="1" indent="-457200">
              <a:buFont typeface="+mj-lt"/>
              <a:buAutoNum type="arabicPeriod"/>
            </a:pPr>
            <a:r>
              <a:rPr lang="en-US" dirty="0"/>
              <a:t>Instantiate a object of </a:t>
            </a:r>
            <a:r>
              <a:rPr lang="en-US" dirty="0" smtClean="0">
                <a:hlinkClick r:id="rId2"/>
              </a:rPr>
              <a:t>Socket</a:t>
            </a:r>
            <a:r>
              <a:rPr lang="en-US" dirty="0" smtClean="0"/>
              <a:t> class with address and port</a:t>
            </a:r>
            <a:r>
              <a:rPr lang="en-US" dirty="0"/>
              <a:t/>
            </a:r>
            <a:br>
              <a:rPr lang="en-US" dirty="0"/>
            </a:br>
            <a:endParaRPr lang="en-US" dirty="0"/>
          </a:p>
          <a:p>
            <a:pPr marL="914400" lvl="1" indent="-457200">
              <a:buFont typeface="+mj-lt"/>
              <a:buAutoNum type="arabicPeriod"/>
            </a:pPr>
            <a:r>
              <a:rPr lang="en-US" dirty="0" smtClean="0"/>
              <a:t>Read contents </a:t>
            </a:r>
            <a:r>
              <a:rPr lang="en-US" dirty="0"/>
              <a:t>from </a:t>
            </a:r>
            <a:r>
              <a:rPr lang="en-US" dirty="0">
                <a:solidFill>
                  <a:srgbClr val="0070C0"/>
                </a:solidFill>
              </a:rPr>
              <a:t>InputStream</a:t>
            </a:r>
            <a:br>
              <a:rPr lang="en-US" dirty="0">
                <a:solidFill>
                  <a:srgbClr val="0070C0"/>
                </a:solidFill>
              </a:rPr>
            </a:br>
            <a:endParaRPr lang="en-US" dirty="0">
              <a:solidFill>
                <a:srgbClr val="0070C0"/>
              </a:solidFill>
            </a:endParaRPr>
          </a:p>
          <a:p>
            <a:pPr marL="914400" lvl="1" indent="-457200">
              <a:buFont typeface="+mj-lt"/>
              <a:buAutoNum type="arabicPeriod"/>
            </a:pPr>
            <a:r>
              <a:rPr lang="en-US" dirty="0"/>
              <a:t>Release the connection by </a:t>
            </a:r>
            <a:r>
              <a:rPr lang="en-US" dirty="0" smtClean="0">
                <a:solidFill>
                  <a:srgbClr val="0070C0"/>
                </a:solidFill>
              </a:rPr>
              <a:t>close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965" y="2619399"/>
            <a:ext cx="5434920" cy="38095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965" y="3346472"/>
            <a:ext cx="5295238" cy="35555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5965" y="4137047"/>
            <a:ext cx="2107936" cy="355556"/>
          </a:xfrm>
          <a:prstGeom prst="rect">
            <a:avLst/>
          </a:prstGeom>
        </p:spPr>
      </p:pic>
    </p:spTree>
    <p:extLst>
      <p:ext uri="{BB962C8B-B14F-4D97-AF65-F5344CB8AC3E}">
        <p14:creationId xmlns:p14="http://schemas.microsoft.com/office/powerpoint/2010/main" val="2857103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Networking </a:t>
            </a:r>
            <a:r>
              <a:rPr lang="en-US" dirty="0" smtClean="0"/>
              <a:t>(3)</a:t>
            </a:r>
            <a:endParaRPr lang="en-US" dirty="0"/>
          </a:p>
        </p:txBody>
      </p:sp>
      <p:sp>
        <p:nvSpPr>
          <p:cNvPr id="3" name="Content Placeholder 2"/>
          <p:cNvSpPr>
            <a:spLocks noGrp="1"/>
          </p:cNvSpPr>
          <p:nvPr>
            <p:ph idx="1"/>
          </p:nvPr>
        </p:nvSpPr>
        <p:spPr/>
        <p:txBody>
          <a:bodyPr/>
          <a:lstStyle/>
          <a:p>
            <a:r>
              <a:rPr lang="en-US" dirty="0" smtClean="0"/>
              <a:t>Sample-Socket-1 </a:t>
            </a:r>
            <a:r>
              <a:rPr lang="en-US" dirty="0"/>
              <a:t>– </a:t>
            </a:r>
            <a:r>
              <a:rPr lang="en-US" dirty="0" smtClean="0"/>
              <a:t>Socket demo</a:t>
            </a:r>
            <a:endParaRPr lang="en-US" dirty="0"/>
          </a:p>
        </p:txBody>
      </p:sp>
    </p:spTree>
    <p:extLst>
      <p:ext uri="{BB962C8B-B14F-4D97-AF65-F5344CB8AC3E}">
        <p14:creationId xmlns:p14="http://schemas.microsoft.com/office/powerpoint/2010/main" val="1835705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2093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Connecting to the Network</a:t>
            </a:r>
            <a:endParaRPr lang="en-US" dirty="0" smtClean="0"/>
          </a:p>
          <a:p>
            <a:r>
              <a:rPr lang="en-US" dirty="0" smtClean="0">
                <a:hlinkClick r:id="rId3"/>
              </a:rPr>
              <a:t>Processes and Threads</a:t>
            </a:r>
            <a:endParaRPr lang="en-US" dirty="0" smtClean="0"/>
          </a:p>
          <a:p>
            <a:r>
              <a:rPr lang="en-US" dirty="0" smtClean="0">
                <a:hlinkClick r:id="rId4"/>
              </a:rPr>
              <a:t>Communicating with the UI Thread</a:t>
            </a:r>
            <a:endParaRPr lang="en-US" dirty="0" smtClean="0"/>
          </a:p>
          <a:p>
            <a:r>
              <a:rPr lang="en-US" dirty="0" smtClean="0">
                <a:hlinkClick r:id="rId5"/>
              </a:rPr>
              <a:t>Keeping Your App Responsive</a:t>
            </a:r>
            <a:endParaRPr lang="en-US" dirty="0" smtClean="0"/>
          </a:p>
          <a:p>
            <a:r>
              <a:rPr lang="en-US" dirty="0" err="1" smtClean="0">
                <a:hlinkClick r:id="rId6"/>
              </a:rPr>
              <a:t>Udacity</a:t>
            </a:r>
            <a:r>
              <a:rPr lang="en-US" dirty="0" smtClean="0">
                <a:hlinkClick r:id="rId6"/>
              </a:rPr>
              <a:t> - Android Basics: Networking</a:t>
            </a:r>
            <a:endParaRPr lang="en-US" dirty="0" smtClean="0"/>
          </a:p>
          <a:p>
            <a:r>
              <a:rPr lang="en-US" dirty="0" smtClean="0">
                <a:hlinkClick r:id="rId7"/>
              </a:rPr>
              <a:t>Google Samples - android </a:t>
            </a:r>
            <a:r>
              <a:rPr lang="en-US" dirty="0" err="1" smtClean="0">
                <a:hlinkClick r:id="rId7"/>
              </a:rPr>
              <a:t>NetworkConnect</a:t>
            </a:r>
            <a:endParaRPr lang="en-US" dirty="0"/>
          </a:p>
        </p:txBody>
      </p:sp>
    </p:spTree>
    <p:extLst>
      <p:ext uri="{BB962C8B-B14F-4D97-AF65-F5344CB8AC3E}">
        <p14:creationId xmlns:p14="http://schemas.microsoft.com/office/powerpoint/2010/main" val="57007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Permissions (2)</a:t>
            </a:r>
            <a:endParaRPr lang="en-US" dirty="0"/>
          </a:p>
        </p:txBody>
      </p:sp>
      <p:sp>
        <p:nvSpPr>
          <p:cNvPr id="3" name="Content Placeholder 2"/>
          <p:cNvSpPr>
            <a:spLocks noGrp="1"/>
          </p:cNvSpPr>
          <p:nvPr>
            <p:ph idx="1"/>
          </p:nvPr>
        </p:nvSpPr>
        <p:spPr/>
        <p:txBody>
          <a:bodyPr/>
          <a:lstStyle/>
          <a:p>
            <a:r>
              <a:rPr lang="en-US" dirty="0" smtClean="0">
                <a:hlinkClick r:id="rId2"/>
              </a:rPr>
              <a:t>android.permission.INTERNET</a:t>
            </a:r>
            <a:r>
              <a:rPr lang="en-US" dirty="0" smtClean="0"/>
              <a:t> (mandatory)</a:t>
            </a:r>
          </a:p>
          <a:p>
            <a:r>
              <a:rPr lang="en-US" dirty="0" smtClean="0">
                <a:hlinkClick r:id="rId3"/>
              </a:rPr>
              <a:t>android.permission.ACCESS_NETWORK_STATE</a:t>
            </a:r>
            <a:r>
              <a:rPr lang="en-US" dirty="0" smtClean="0"/>
              <a:t> (optional)</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457620"/>
            <a:ext cx="9942857" cy="723809"/>
          </a:xfrm>
          <a:prstGeom prst="rect">
            <a:avLst/>
          </a:prstGeom>
        </p:spPr>
      </p:pic>
    </p:spTree>
    <p:extLst>
      <p:ext uri="{BB962C8B-B14F-4D97-AF65-F5344CB8AC3E}">
        <p14:creationId xmlns:p14="http://schemas.microsoft.com/office/powerpoint/2010/main" val="272753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Networking (1)</a:t>
            </a:r>
            <a:endParaRPr lang="en-US" dirty="0"/>
          </a:p>
        </p:txBody>
      </p:sp>
      <p:sp>
        <p:nvSpPr>
          <p:cNvPr id="3" name="Content Placeholder 2"/>
          <p:cNvSpPr>
            <a:spLocks noGrp="1"/>
          </p:cNvSpPr>
          <p:nvPr>
            <p:ph idx="1"/>
          </p:nvPr>
        </p:nvSpPr>
        <p:spPr/>
        <p:txBody>
          <a:bodyPr/>
          <a:lstStyle/>
          <a:p>
            <a:r>
              <a:rPr lang="en-US" dirty="0" smtClean="0">
                <a:hlinkClick r:id="rId2"/>
              </a:rPr>
              <a:t>URL</a:t>
            </a:r>
            <a:r>
              <a:rPr lang="en-US" dirty="0" smtClean="0"/>
              <a:t> (Android Native)</a:t>
            </a:r>
          </a:p>
          <a:p>
            <a:r>
              <a:rPr lang="en-US" dirty="0" smtClean="0">
                <a:hlinkClick r:id="rId3"/>
              </a:rPr>
              <a:t>HttpURLConnection</a:t>
            </a:r>
            <a:r>
              <a:rPr lang="en-US" dirty="0" smtClean="0"/>
              <a:t> (Android Native)</a:t>
            </a:r>
          </a:p>
          <a:p>
            <a:r>
              <a:rPr lang="en-US" dirty="0" smtClean="0"/>
              <a:t>OkHttp (</a:t>
            </a:r>
            <a:r>
              <a:rPr lang="en-US" dirty="0" smtClean="0">
                <a:hlinkClick r:id="rId4"/>
              </a:rPr>
              <a:t>Square</a:t>
            </a:r>
            <a:r>
              <a:rPr lang="en-US" dirty="0" smtClean="0"/>
              <a:t>)</a:t>
            </a:r>
          </a:p>
          <a:p>
            <a:r>
              <a:rPr lang="en-US" dirty="0" smtClean="0"/>
              <a:t>Deprecated</a:t>
            </a:r>
          </a:p>
          <a:p>
            <a:pPr lvl="1"/>
            <a:r>
              <a:rPr lang="en-US" strike="sngStrike" dirty="0"/>
              <a:t>HttpClient, AndroidHttpClient </a:t>
            </a:r>
            <a:r>
              <a:rPr lang="en-US" dirty="0" smtClean="0"/>
              <a:t>(</a:t>
            </a:r>
            <a:r>
              <a:rPr lang="en-US" dirty="0" smtClean="0">
                <a:hlinkClick r:id="rId5"/>
              </a:rPr>
              <a:t>Apache</a:t>
            </a:r>
            <a:r>
              <a:rPr lang="en-US" dirty="0" smtClean="0"/>
              <a:t>)</a:t>
            </a:r>
          </a:p>
          <a:p>
            <a:r>
              <a:rPr lang="en-US" dirty="0" smtClean="0"/>
              <a:t>No New Features</a:t>
            </a:r>
            <a:endParaRPr lang="en-US" dirty="0"/>
          </a:p>
          <a:p>
            <a:pPr lvl="1"/>
            <a:r>
              <a:rPr lang="en-US" strike="sngStrike" dirty="0" smtClean="0"/>
              <a:t>Volley </a:t>
            </a:r>
            <a:r>
              <a:rPr lang="en-US" dirty="0" smtClean="0"/>
              <a:t>(</a:t>
            </a:r>
            <a:r>
              <a:rPr lang="en-US" dirty="0" smtClean="0">
                <a:hlinkClick r:id="rId6"/>
              </a:rPr>
              <a:t>Google</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23187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a:t>
            </a:r>
            <a:r>
              <a:rPr lang="en-US" dirty="0" smtClean="0"/>
              <a:t>(2)</a:t>
            </a:r>
            <a:endParaRPr lang="en-US" dirty="0"/>
          </a:p>
        </p:txBody>
      </p:sp>
      <p:sp>
        <p:nvSpPr>
          <p:cNvPr id="3" name="Content Placeholder 2"/>
          <p:cNvSpPr>
            <a:spLocks noGrp="1"/>
          </p:cNvSpPr>
          <p:nvPr>
            <p:ph idx="1"/>
          </p:nvPr>
        </p:nvSpPr>
        <p:spPr/>
        <p:txBody>
          <a:bodyPr/>
          <a:lstStyle/>
          <a:p>
            <a:r>
              <a:rPr lang="en-US" dirty="0" smtClean="0">
                <a:hlinkClick r:id="rId2"/>
              </a:rPr>
              <a:t>URL</a:t>
            </a:r>
            <a:r>
              <a:rPr lang="en-US" dirty="0" smtClean="0"/>
              <a:t> – </a:t>
            </a:r>
            <a:r>
              <a:rPr lang="en-US" dirty="0" smtClean="0">
                <a:hlinkClick r:id="rId3"/>
              </a:rPr>
              <a:t>RFC 2396</a:t>
            </a:r>
            <a:r>
              <a:rPr lang="en-US" dirty="0" smtClean="0"/>
              <a:t> &amp; </a:t>
            </a:r>
            <a:r>
              <a:rPr lang="en-US" dirty="0" smtClean="0">
                <a:hlinkClick r:id="rId4"/>
              </a:rPr>
              <a:t>RFC 2732</a:t>
            </a:r>
            <a:endParaRPr lang="en-US" dirty="0" smtClean="0"/>
          </a:p>
          <a:p>
            <a:r>
              <a:rPr lang="en-US" dirty="0" smtClean="0">
                <a:hlinkClick r:id="rId5"/>
              </a:rPr>
              <a:t>http://www.example.com:1080/docs/resource1.html?s=test&amp;k=123</a:t>
            </a:r>
            <a:endParaRPr lang="en-US" dirty="0" smtClean="0"/>
          </a:p>
          <a:p>
            <a:pPr lvl="1"/>
            <a:r>
              <a:rPr lang="en-US" dirty="0" smtClean="0"/>
              <a:t>Protocol – </a:t>
            </a:r>
            <a:r>
              <a:rPr lang="en-US" dirty="0" smtClean="0">
                <a:solidFill>
                  <a:srgbClr val="0070C0"/>
                </a:solidFill>
              </a:rPr>
              <a:t>http</a:t>
            </a:r>
          </a:p>
          <a:p>
            <a:pPr lvl="1"/>
            <a:r>
              <a:rPr lang="en-US" dirty="0" smtClean="0"/>
              <a:t>Host – </a:t>
            </a:r>
            <a:r>
              <a:rPr lang="en-US" dirty="0" smtClean="0">
                <a:solidFill>
                  <a:srgbClr val="0070C0"/>
                </a:solidFill>
              </a:rPr>
              <a:t>www.example.com</a:t>
            </a:r>
          </a:p>
          <a:p>
            <a:pPr lvl="1"/>
            <a:r>
              <a:rPr lang="en-US" dirty="0" smtClean="0"/>
              <a:t>Port – </a:t>
            </a:r>
            <a:r>
              <a:rPr lang="en-US" dirty="0" smtClean="0">
                <a:solidFill>
                  <a:srgbClr val="0070C0"/>
                </a:solidFill>
              </a:rPr>
              <a:t>1080</a:t>
            </a:r>
          </a:p>
          <a:p>
            <a:pPr lvl="1"/>
            <a:r>
              <a:rPr lang="en-US" dirty="0" smtClean="0"/>
              <a:t>Path – </a:t>
            </a:r>
            <a:r>
              <a:rPr lang="en-US" dirty="0" smtClean="0">
                <a:solidFill>
                  <a:srgbClr val="0070C0"/>
                </a:solidFill>
              </a:rPr>
              <a:t>/docs/resource1.html</a:t>
            </a:r>
          </a:p>
          <a:p>
            <a:pPr lvl="1"/>
            <a:r>
              <a:rPr lang="en-US" dirty="0" smtClean="0"/>
              <a:t>File – </a:t>
            </a:r>
            <a:r>
              <a:rPr lang="en-US" dirty="0" smtClean="0">
                <a:solidFill>
                  <a:srgbClr val="0070C0"/>
                </a:solidFill>
              </a:rPr>
              <a:t>/docs/resource1.html?s=test&amp;k=123</a:t>
            </a:r>
          </a:p>
          <a:p>
            <a:pPr lvl="1"/>
            <a:r>
              <a:rPr lang="en-US" dirty="0" smtClean="0"/>
              <a:t>Query – </a:t>
            </a:r>
            <a:r>
              <a:rPr lang="en-US" dirty="0" smtClean="0">
                <a:solidFill>
                  <a:srgbClr val="0070C0"/>
                </a:solidFill>
              </a:rPr>
              <a:t>s=test&amp;k=123</a:t>
            </a:r>
          </a:p>
          <a:p>
            <a:r>
              <a:rPr lang="en-US" dirty="0" smtClean="0"/>
              <a:t>Sample-URL-1 – URL parsing demo</a:t>
            </a:r>
            <a:endParaRPr lang="en-US" dirty="0"/>
          </a:p>
        </p:txBody>
      </p:sp>
    </p:spTree>
    <p:extLst>
      <p:ext uri="{BB962C8B-B14F-4D97-AF65-F5344CB8AC3E}">
        <p14:creationId xmlns:p14="http://schemas.microsoft.com/office/powerpoint/2010/main" val="338747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a:t>
            </a:r>
            <a:r>
              <a:rPr lang="en-US" dirty="0" smtClean="0"/>
              <a:t>(3)</a:t>
            </a:r>
            <a:endParaRPr lang="en-US" dirty="0"/>
          </a:p>
        </p:txBody>
      </p:sp>
      <p:sp>
        <p:nvSpPr>
          <p:cNvPr id="3" name="Content Placeholder 2"/>
          <p:cNvSpPr>
            <a:spLocks noGrp="1"/>
          </p:cNvSpPr>
          <p:nvPr>
            <p:ph idx="1"/>
          </p:nvPr>
        </p:nvSpPr>
        <p:spPr/>
        <p:txBody>
          <a:bodyPr/>
          <a:lstStyle/>
          <a:p>
            <a:r>
              <a:rPr lang="en-US" dirty="0" smtClean="0">
                <a:hlinkClick r:id="rId2"/>
              </a:rPr>
              <a:t>HttpURLConnection</a:t>
            </a:r>
            <a:r>
              <a:rPr lang="en-US" dirty="0" smtClean="0"/>
              <a:t> GET</a:t>
            </a:r>
          </a:p>
          <a:p>
            <a:pPr marL="914400" lvl="1" indent="-457200">
              <a:buFont typeface="+mj-lt"/>
              <a:buAutoNum type="arabicPeriod"/>
            </a:pPr>
            <a:r>
              <a:rPr lang="en-US" dirty="0" smtClean="0"/>
              <a:t>Instantiate a object of </a:t>
            </a:r>
            <a:r>
              <a:rPr lang="en-US" dirty="0" smtClean="0">
                <a:hlinkClick r:id="rId3"/>
              </a:rPr>
              <a:t>URL</a:t>
            </a:r>
            <a:r>
              <a:rPr lang="en-US" dirty="0" smtClean="0"/>
              <a:t> class</a:t>
            </a:r>
            <a:br>
              <a:rPr lang="en-US" dirty="0" smtClean="0"/>
            </a:br>
            <a:endParaRPr lang="en-US" dirty="0" smtClean="0"/>
          </a:p>
          <a:p>
            <a:pPr marL="914400" lvl="1" indent="-457200">
              <a:buFont typeface="+mj-lt"/>
              <a:buAutoNum type="arabicPeriod"/>
            </a:pPr>
            <a:r>
              <a:rPr lang="en-US" dirty="0" smtClean="0"/>
              <a:t>Call </a:t>
            </a:r>
            <a:r>
              <a:rPr lang="en-US" dirty="0" smtClean="0">
                <a:solidFill>
                  <a:srgbClr val="0070C0"/>
                </a:solidFill>
              </a:rPr>
              <a:t>openConnection</a:t>
            </a:r>
            <a:r>
              <a:rPr lang="en-US" dirty="0" smtClean="0"/>
              <a:t> method</a:t>
            </a:r>
            <a:br>
              <a:rPr lang="en-US" dirty="0" smtClean="0"/>
            </a:br>
            <a:endParaRPr lang="en-US" dirty="0" smtClean="0"/>
          </a:p>
          <a:p>
            <a:pPr marL="914400" lvl="1" indent="-457200">
              <a:buFont typeface="+mj-lt"/>
              <a:buAutoNum type="arabicPeriod"/>
            </a:pPr>
            <a:r>
              <a:rPr lang="en-US" dirty="0" smtClean="0"/>
              <a:t>Call </a:t>
            </a:r>
            <a:r>
              <a:rPr lang="en-US" dirty="0" smtClean="0">
                <a:solidFill>
                  <a:srgbClr val="0070C0"/>
                </a:solidFill>
              </a:rPr>
              <a:t>connect</a:t>
            </a:r>
            <a:r>
              <a:rPr lang="en-US" dirty="0" smtClean="0"/>
              <a:t> method</a:t>
            </a:r>
            <a:br>
              <a:rPr lang="en-US" dirty="0" smtClean="0"/>
            </a:br>
            <a:endParaRPr lang="en-US" dirty="0" smtClean="0"/>
          </a:p>
          <a:p>
            <a:pPr marL="914400" lvl="1" indent="-457200">
              <a:buFont typeface="+mj-lt"/>
              <a:buAutoNum type="arabicPeriod"/>
            </a:pPr>
            <a:r>
              <a:rPr lang="en-US" dirty="0" smtClean="0"/>
              <a:t>Read website contents from </a:t>
            </a:r>
            <a:r>
              <a:rPr lang="en-US" dirty="0" smtClean="0">
                <a:solidFill>
                  <a:srgbClr val="0070C0"/>
                </a:solidFill>
              </a:rPr>
              <a:t>InputStream</a:t>
            </a:r>
            <a:br>
              <a:rPr lang="en-US" dirty="0" smtClean="0">
                <a:solidFill>
                  <a:srgbClr val="0070C0"/>
                </a:solidFill>
              </a:rPr>
            </a:br>
            <a:endParaRPr lang="en-US" dirty="0" smtClean="0">
              <a:solidFill>
                <a:srgbClr val="0070C0"/>
              </a:solidFill>
            </a:endParaRPr>
          </a:p>
          <a:p>
            <a:pPr marL="914400" lvl="1" indent="-457200">
              <a:buFont typeface="+mj-lt"/>
              <a:buAutoNum type="arabicPeriod"/>
            </a:pPr>
            <a:r>
              <a:rPr lang="en-US" dirty="0" smtClean="0"/>
              <a:t>Release the connection by </a:t>
            </a:r>
            <a:r>
              <a:rPr lang="en-US" dirty="0" smtClean="0">
                <a:solidFill>
                  <a:srgbClr val="0070C0"/>
                </a:solidFill>
              </a:rPr>
              <a:t>disconnect</a:t>
            </a:r>
            <a:endParaRPr lang="en-US" dirty="0">
              <a:solidFill>
                <a:srgbClr val="0070C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499" y="2673380"/>
            <a:ext cx="4847069" cy="34492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499" y="3342716"/>
            <a:ext cx="7171901" cy="398439"/>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3499" y="4817277"/>
            <a:ext cx="4990073" cy="26679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499" y="5564288"/>
            <a:ext cx="2865587" cy="316203"/>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3499" y="4080325"/>
            <a:ext cx="2752301" cy="334594"/>
          </a:xfrm>
          <a:prstGeom prst="rect">
            <a:avLst/>
          </a:prstGeom>
        </p:spPr>
      </p:pic>
    </p:spTree>
    <p:extLst>
      <p:ext uri="{BB962C8B-B14F-4D97-AF65-F5344CB8AC3E}">
        <p14:creationId xmlns:p14="http://schemas.microsoft.com/office/powerpoint/2010/main" val="342617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(4)</a:t>
            </a:r>
          </a:p>
        </p:txBody>
      </p:sp>
      <p:sp>
        <p:nvSpPr>
          <p:cNvPr id="3" name="Content Placeholder 2"/>
          <p:cNvSpPr>
            <a:spLocks noGrp="1"/>
          </p:cNvSpPr>
          <p:nvPr>
            <p:ph idx="1"/>
          </p:nvPr>
        </p:nvSpPr>
        <p:spPr/>
        <p:txBody>
          <a:bodyPr>
            <a:normAutofit/>
          </a:bodyPr>
          <a:lstStyle/>
          <a:p>
            <a:r>
              <a:rPr lang="en-US" dirty="0" smtClean="0">
                <a:hlinkClick r:id="rId2"/>
              </a:rPr>
              <a:t>HttpURLConnection</a:t>
            </a:r>
            <a:r>
              <a:rPr lang="en-US" dirty="0" smtClean="0"/>
              <a:t> Extras</a:t>
            </a:r>
          </a:p>
          <a:p>
            <a:pPr lvl="1"/>
            <a:r>
              <a:rPr lang="en-US" dirty="0" smtClean="0"/>
              <a:t>Connection Timeout – </a:t>
            </a:r>
            <a:r>
              <a:rPr lang="en-US" dirty="0" smtClean="0">
                <a:solidFill>
                  <a:srgbClr val="0070C0"/>
                </a:solidFill>
              </a:rPr>
              <a:t>setConnectTimeout</a:t>
            </a:r>
          </a:p>
          <a:p>
            <a:pPr lvl="2"/>
            <a:r>
              <a:rPr lang="en-US" dirty="0" smtClean="0"/>
              <a:t>milliseconds</a:t>
            </a:r>
          </a:p>
          <a:p>
            <a:pPr lvl="1"/>
            <a:r>
              <a:rPr lang="en-US" dirty="0" smtClean="0"/>
              <a:t>Read Timeout – </a:t>
            </a:r>
            <a:r>
              <a:rPr lang="en-US" dirty="0" smtClean="0">
                <a:solidFill>
                  <a:srgbClr val="0070C0"/>
                </a:solidFill>
              </a:rPr>
              <a:t>setReadTimeout</a:t>
            </a:r>
          </a:p>
          <a:p>
            <a:pPr lvl="2"/>
            <a:r>
              <a:rPr lang="en-US" dirty="0" smtClean="0"/>
              <a:t>Milliseconds</a:t>
            </a:r>
          </a:p>
          <a:p>
            <a:pPr lvl="1"/>
            <a:r>
              <a:rPr lang="en-US" dirty="0"/>
              <a:t>Do Output </a:t>
            </a:r>
            <a:r>
              <a:rPr lang="en-US" dirty="0" smtClean="0"/>
              <a:t>– </a:t>
            </a:r>
            <a:r>
              <a:rPr lang="en-US" dirty="0" smtClean="0">
                <a:solidFill>
                  <a:srgbClr val="0070C0"/>
                </a:solidFill>
              </a:rPr>
              <a:t>setDoOutput</a:t>
            </a:r>
            <a:r>
              <a:rPr lang="en-US" dirty="0" smtClean="0"/>
              <a:t>, default is false</a:t>
            </a:r>
          </a:p>
          <a:p>
            <a:pPr lvl="1"/>
            <a:r>
              <a:rPr lang="en-US" dirty="0" smtClean="0"/>
              <a:t>Request Method – </a:t>
            </a:r>
            <a:r>
              <a:rPr lang="en-US" dirty="0" smtClean="0">
                <a:solidFill>
                  <a:srgbClr val="0070C0"/>
                </a:solidFill>
              </a:rPr>
              <a:t>setRequestMethod</a:t>
            </a:r>
            <a:r>
              <a:rPr lang="en-US" dirty="0" smtClean="0"/>
              <a:t>, default is GET</a:t>
            </a:r>
          </a:p>
          <a:p>
            <a:pPr lvl="2"/>
            <a:r>
              <a:rPr lang="en-US" dirty="0" smtClean="0"/>
              <a:t>GET/POST/PUT/DELETE/HEAD/OPTIONS</a:t>
            </a:r>
          </a:p>
          <a:p>
            <a:pPr lvl="1"/>
            <a:r>
              <a:rPr lang="en-US" dirty="0"/>
              <a:t>Get Response Code </a:t>
            </a:r>
            <a:r>
              <a:rPr lang="en-US" dirty="0" smtClean="0"/>
              <a:t>– </a:t>
            </a:r>
            <a:r>
              <a:rPr lang="en-US" dirty="0" smtClean="0">
                <a:solidFill>
                  <a:srgbClr val="0070C0"/>
                </a:solidFill>
              </a:rPr>
              <a:t>getResponseCode</a:t>
            </a:r>
            <a:endParaRPr lang="en-US" dirty="0">
              <a:solidFill>
                <a:srgbClr val="0070C0"/>
              </a:solidFill>
            </a:endParaRPr>
          </a:p>
          <a:p>
            <a:pPr lvl="2"/>
            <a:r>
              <a:rPr lang="en-US" dirty="0" smtClean="0"/>
              <a:t>1xx/2xx/3xx/4xx/5xx</a:t>
            </a:r>
          </a:p>
          <a:p>
            <a:pPr lvl="1"/>
            <a:endParaRPr lang="en-US" dirty="0"/>
          </a:p>
          <a:p>
            <a:pPr lvl="1"/>
            <a:endParaRPr lang="en-US" dirty="0"/>
          </a:p>
        </p:txBody>
      </p:sp>
    </p:spTree>
    <p:extLst>
      <p:ext uri="{BB962C8B-B14F-4D97-AF65-F5344CB8AC3E}">
        <p14:creationId xmlns:p14="http://schemas.microsoft.com/office/powerpoint/2010/main" val="217234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Networking </a:t>
            </a:r>
            <a:r>
              <a:rPr lang="en-US" dirty="0" smtClean="0"/>
              <a:t>(5)</a:t>
            </a:r>
            <a:endParaRPr lang="en-US" dirty="0"/>
          </a:p>
        </p:txBody>
      </p:sp>
      <p:sp>
        <p:nvSpPr>
          <p:cNvPr id="3" name="Content Placeholder 2"/>
          <p:cNvSpPr>
            <a:spLocks noGrp="1"/>
          </p:cNvSpPr>
          <p:nvPr>
            <p:ph idx="1"/>
          </p:nvPr>
        </p:nvSpPr>
        <p:spPr/>
        <p:txBody>
          <a:bodyPr/>
          <a:lstStyle/>
          <a:p>
            <a:r>
              <a:rPr lang="en-US" dirty="0" smtClean="0"/>
              <a:t>Sample-Http-1 </a:t>
            </a:r>
            <a:r>
              <a:rPr lang="en-US" dirty="0"/>
              <a:t>– </a:t>
            </a:r>
            <a:r>
              <a:rPr lang="en-US" dirty="0" smtClean="0"/>
              <a:t>HttpURLConnection GET demo</a:t>
            </a:r>
            <a:endParaRPr lang="en-US" dirty="0"/>
          </a:p>
        </p:txBody>
      </p:sp>
    </p:spTree>
    <p:extLst>
      <p:ext uri="{BB962C8B-B14F-4D97-AF65-F5344CB8AC3E}">
        <p14:creationId xmlns:p14="http://schemas.microsoft.com/office/powerpoint/2010/main" val="400283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836</Words>
  <Application>Microsoft Office PowerPoint</Application>
  <PresentationFormat>Widescreen</PresentationFormat>
  <Paragraphs>166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Android Networking – Part 1</vt:lpstr>
      <vt:lpstr>Outline</vt:lpstr>
      <vt:lpstr>Required Permissions (1)</vt:lpstr>
      <vt:lpstr>Required Permissions (2)</vt:lpstr>
      <vt:lpstr>HTTP Networking (1)</vt:lpstr>
      <vt:lpstr>HTTP Networking (2)</vt:lpstr>
      <vt:lpstr>HTTP Networking (3)</vt:lpstr>
      <vt:lpstr>HTTP Networking (4)</vt:lpstr>
      <vt:lpstr>HTTP Networking (5)</vt:lpstr>
      <vt:lpstr>HTTP Networking (6)</vt:lpstr>
      <vt:lpstr>HTTP Networking (7)</vt:lpstr>
      <vt:lpstr>HTTP Networking (8)</vt:lpstr>
      <vt:lpstr>HTTP Networking (9)</vt:lpstr>
      <vt:lpstr>HTTP Networking (10)</vt:lpstr>
      <vt:lpstr>HTTP Networking (11)</vt:lpstr>
      <vt:lpstr>Threads &amp; Parallelism (1)</vt:lpstr>
      <vt:lpstr>Threads &amp; Parallelism (2)</vt:lpstr>
      <vt:lpstr>Threads &amp; Parallelism (3)</vt:lpstr>
      <vt:lpstr>Threads &amp; Parallelism (4)</vt:lpstr>
      <vt:lpstr>Threads &amp; Parallelism (5)</vt:lpstr>
      <vt:lpstr>Threads &amp; Parallelism (6)</vt:lpstr>
      <vt:lpstr>Threads &amp; Parallelism (7)</vt:lpstr>
      <vt:lpstr>Threads &amp; Parallelism (8)</vt:lpstr>
      <vt:lpstr>Threads &amp; Parallelism (9)</vt:lpstr>
      <vt:lpstr>Threads &amp; Parallelism (10)</vt:lpstr>
      <vt:lpstr>Threads &amp; Parallelism (11)</vt:lpstr>
      <vt:lpstr>Threads &amp; Parallelism (12)</vt:lpstr>
      <vt:lpstr>Threads &amp; Parallelism (13)</vt:lpstr>
      <vt:lpstr>Threads &amp; Parallelism (14)</vt:lpstr>
      <vt:lpstr>Threads &amp; Parallelism (15)</vt:lpstr>
      <vt:lpstr>Threads &amp; Parallelism (16)</vt:lpstr>
      <vt:lpstr>Threads &amp; Parallelism (17)</vt:lpstr>
      <vt:lpstr>Socket Networking (1)</vt:lpstr>
      <vt:lpstr>Socket Networking (2)</vt:lpstr>
      <vt:lpstr>Socket Networking (3)</vt:lpstr>
      <vt:lpstr>Questions?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Networking (1)</dc:title>
  <dc:creator>Minstrel Chiu</dc:creator>
  <cp:lastModifiedBy>Minstrel Chiu</cp:lastModifiedBy>
  <cp:revision>293</cp:revision>
  <dcterms:created xsi:type="dcterms:W3CDTF">2017-05-06T18:07:39Z</dcterms:created>
  <dcterms:modified xsi:type="dcterms:W3CDTF">2017-05-14T21:02:44Z</dcterms:modified>
</cp:coreProperties>
</file>