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5" r:id="rId5"/>
    <p:sldId id="264" r:id="rId6"/>
    <p:sldId id="267" r:id="rId7"/>
    <p:sldId id="274" r:id="rId8"/>
    <p:sldId id="273" r:id="rId9"/>
    <p:sldId id="272" r:id="rId10"/>
    <p:sldId id="271" r:id="rId11"/>
    <p:sldId id="270" r:id="rId12"/>
    <p:sldId id="269" r:id="rId13"/>
    <p:sldId id="266" r:id="rId14"/>
    <p:sldId id="289" r:id="rId15"/>
    <p:sldId id="290" r:id="rId16"/>
    <p:sldId id="291" r:id="rId17"/>
    <p:sldId id="283" r:id="rId18"/>
    <p:sldId id="282" r:id="rId19"/>
    <p:sldId id="281" r:id="rId20"/>
    <p:sldId id="279" r:id="rId21"/>
    <p:sldId id="280" r:id="rId22"/>
    <p:sldId id="277" r:id="rId23"/>
    <p:sldId id="275" r:id="rId24"/>
    <p:sldId id="288" r:id="rId25"/>
    <p:sldId id="276" r:id="rId26"/>
    <p:sldId id="287" r:id="rId27"/>
    <p:sldId id="286" r:id="rId28"/>
    <p:sldId id="285" r:id="rId29"/>
    <p:sldId id="284" r:id="rId30"/>
    <p:sldId id="293" r:id="rId31"/>
    <p:sldId id="294" r:id="rId32"/>
    <p:sldId id="25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1914-37C9-4F01-ABDA-48EE46C8D68F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6CAA-FB00-455D-9970-A1443513E6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87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1914-37C9-4F01-ABDA-48EE46C8D68F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6CAA-FB00-455D-9970-A1443513E6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62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1914-37C9-4F01-ABDA-48EE46C8D68F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6CAA-FB00-455D-9970-A1443513E6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93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1914-37C9-4F01-ABDA-48EE46C8D68F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6CAA-FB00-455D-9970-A1443513E6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89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1914-37C9-4F01-ABDA-48EE46C8D68F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6CAA-FB00-455D-9970-A1443513E6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80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1914-37C9-4F01-ABDA-48EE46C8D68F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6CAA-FB00-455D-9970-A1443513E6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5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1914-37C9-4F01-ABDA-48EE46C8D68F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6CAA-FB00-455D-9970-A1443513E6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27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1914-37C9-4F01-ABDA-48EE46C8D68F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6CAA-FB00-455D-9970-A1443513E6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43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1914-37C9-4F01-ABDA-48EE46C8D68F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6CAA-FB00-455D-9970-A1443513E6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44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1914-37C9-4F01-ABDA-48EE46C8D68F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6CAA-FB00-455D-9970-A1443513E6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2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1914-37C9-4F01-ABDA-48EE46C8D68F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6CAA-FB00-455D-9970-A1443513E6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07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01914-37C9-4F01-ABDA-48EE46C8D68F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46CAA-FB00-455D-9970-A1443513E6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instrelsy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tf.org/rfc/rfc3986.tx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quare.github.io/" TargetMode="External"/><Relationship Id="rId2" Type="http://schemas.openxmlformats.org/officeDocument/2006/relationships/hyperlink" Target="https://github.com/square/retrof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quare.github.io/okhttp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activeX/RxAndroid" TargetMode="External"/><Relationship Id="rId2" Type="http://schemas.openxmlformats.org/officeDocument/2006/relationships/hyperlink" Target="https://github.com/ReactiveX/Rx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oracle.com/javase/tutorial/java/javaOO/lambdaexpressions.html" TargetMode="External"/><Relationship Id="rId4" Type="http://schemas.openxmlformats.org/officeDocument/2006/relationships/hyperlink" Target="https://github.com/evant/gradle-retrolambda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square/retrofi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activeX/RxJava" TargetMode="External"/><Relationship Id="rId2" Type="http://schemas.openxmlformats.org/officeDocument/2006/relationships/hyperlink" Target="https://github.com/square/retrofi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github.com/evant/gradle-retrolambda" TargetMode="External"/><Relationship Id="rId4" Type="http://schemas.openxmlformats.org/officeDocument/2006/relationships/hyperlink" Target="https://github.com/ReactiveX/RxAndroid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uare/retrofit" TargetMode="External"/><Relationship Id="rId2" Type="http://schemas.openxmlformats.org/officeDocument/2006/relationships/hyperlink" Target="https://api.github.com/users/minstrelsy/repo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vant/gradle-retrolambda" TargetMode="External"/><Relationship Id="rId5" Type="http://schemas.openxmlformats.org/officeDocument/2006/relationships/hyperlink" Target="https://github.com/ReactiveX/RxAndroid" TargetMode="External"/><Relationship Id="rId4" Type="http://schemas.openxmlformats.org/officeDocument/2006/relationships/hyperlink" Target="https://github.com/ReactiveX/RxJava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futurestud.io/tutorials/retrofit-getting-started-and-android-client" TargetMode="External"/><Relationship Id="rId3" Type="http://schemas.openxmlformats.org/officeDocument/2006/relationships/hyperlink" Target="https://developer.android.com/reference/org/json/JSONArray.html" TargetMode="External"/><Relationship Id="rId7" Type="http://schemas.openxmlformats.org/officeDocument/2006/relationships/hyperlink" Target="https://github.com/square/retrofit" TargetMode="External"/><Relationship Id="rId12" Type="http://schemas.openxmlformats.org/officeDocument/2006/relationships/hyperlink" Target="https://github.com/ReactiveX/RxJava/wiki/How-To-Use-RxJava" TargetMode="External"/><Relationship Id="rId2" Type="http://schemas.openxmlformats.org/officeDocument/2006/relationships/hyperlink" Target="https://developer.android.com/reference/org/json/JSONObjec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etf.org/rfc/rfc3986.txt" TargetMode="External"/><Relationship Id="rId11" Type="http://schemas.openxmlformats.org/officeDocument/2006/relationships/hyperlink" Target="https://github.com/evant/gradle-retrolambda" TargetMode="External"/><Relationship Id="rId5" Type="http://schemas.openxmlformats.org/officeDocument/2006/relationships/hyperlink" Target="http://www.ics.uci.edu/~fielding/pubs/dissertation/top.htm" TargetMode="External"/><Relationship Id="rId10" Type="http://schemas.openxmlformats.org/officeDocument/2006/relationships/hyperlink" Target="https://github.com/ReactiveX/RxAndroid" TargetMode="External"/><Relationship Id="rId4" Type="http://schemas.openxmlformats.org/officeDocument/2006/relationships/hyperlink" Target="http://www.ics.uci.edu/~fielding/pubs/dissertation/rest_arch_style.htm" TargetMode="External"/><Relationship Id="rId9" Type="http://schemas.openxmlformats.org/officeDocument/2006/relationships/hyperlink" Target="https://github.com/ReactiveX/RxJav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Networking – 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Minstrel </a:t>
            </a:r>
            <a:r>
              <a:rPr lang="en-US" dirty="0" smtClean="0"/>
              <a:t>Chiu</a:t>
            </a:r>
          </a:p>
          <a:p>
            <a:r>
              <a:rPr lang="en-US" dirty="0" smtClean="0">
                <a:hlinkClick r:id="rId2"/>
              </a:rPr>
              <a:t>minstrelsy@gmail.com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475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(8)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Code-On-Demand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90" y="2660779"/>
            <a:ext cx="5447619" cy="20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63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(9)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architecture for Web service which adhere to REST is called RESTful</a:t>
            </a:r>
          </a:p>
          <a:p>
            <a:pPr lvl="1"/>
            <a:r>
              <a:rPr lang="en-US" dirty="0" smtClean="0"/>
              <a:t>Everything in REST in considered as a resource</a:t>
            </a:r>
          </a:p>
          <a:p>
            <a:pPr lvl="1"/>
            <a:r>
              <a:rPr lang="en-US" dirty="0" smtClean="0"/>
              <a:t>A resource is identified by </a:t>
            </a:r>
            <a:r>
              <a:rPr lang="en-US" dirty="0"/>
              <a:t>an </a:t>
            </a:r>
            <a:r>
              <a:rPr lang="en-US" dirty="0">
                <a:hlinkClick r:id="rId2"/>
              </a:rPr>
              <a:t>URI</a:t>
            </a:r>
            <a:r>
              <a:rPr lang="en-US" dirty="0"/>
              <a:t> (Uniform Resource </a:t>
            </a:r>
            <a:r>
              <a:rPr lang="en-US" dirty="0" smtClean="0"/>
              <a:t>Identifier)</a:t>
            </a:r>
          </a:p>
          <a:p>
            <a:pPr lvl="1"/>
            <a:r>
              <a:rPr lang="en-US" dirty="0" smtClean="0"/>
              <a:t>Use uniform interfaces for handling Create, Read, Update, Delete (CRUD) </a:t>
            </a:r>
            <a:r>
              <a:rPr lang="en-US" dirty="0"/>
              <a:t>operations </a:t>
            </a:r>
            <a:r>
              <a:rPr lang="en-US" dirty="0" smtClean="0"/>
              <a:t>by HTTP POST, GET, PUT, DELETE</a:t>
            </a:r>
          </a:p>
          <a:p>
            <a:pPr lvl="1"/>
            <a:r>
              <a:rPr lang="en-US" dirty="0" smtClean="0"/>
              <a:t>Be stateless</a:t>
            </a:r>
          </a:p>
          <a:p>
            <a:pPr lvl="1"/>
            <a:r>
              <a:rPr lang="en-US" dirty="0" smtClean="0"/>
              <a:t>Transfer representation in HTML, XML or JSON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54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(10)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3297559"/>
              </p:ext>
            </p:extLst>
          </p:nvPr>
        </p:nvGraphicFramePr>
        <p:xfrm>
          <a:off x="838200" y="1825625"/>
          <a:ext cx="10515600" cy="2374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791633">
                <a:tc>
                  <a:txBody>
                    <a:bodyPr/>
                    <a:lstStyle/>
                    <a:p>
                      <a:r>
                        <a:rPr lang="en-US" dirty="0" smtClean="0"/>
                        <a:t>Resource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</a:p>
                    <a:p>
                      <a:r>
                        <a:rPr lang="en-US" i="1" dirty="0" smtClean="0"/>
                        <a:t>Create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</a:p>
                    <a:p>
                      <a:r>
                        <a:rPr lang="en-US" i="1" dirty="0" smtClean="0"/>
                        <a:t>Read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</a:t>
                      </a:r>
                    </a:p>
                    <a:p>
                      <a:r>
                        <a:rPr lang="en-US" i="1" dirty="0" smtClean="0"/>
                        <a:t>Update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br>
                        <a:rPr lang="en-US" dirty="0" smtClean="0"/>
                      </a:br>
                      <a:r>
                        <a:rPr lang="en-US" i="1" dirty="0" smtClean="0"/>
                        <a:t>Delete</a:t>
                      </a:r>
                      <a:endParaRPr lang="en-US" i="1" dirty="0"/>
                    </a:p>
                  </a:txBody>
                  <a:tcPr/>
                </a:tc>
              </a:tr>
              <a:tr h="791633">
                <a:tc>
                  <a:txBody>
                    <a:bodyPr/>
                    <a:lstStyle/>
                    <a:p>
                      <a:r>
                        <a:rPr lang="en-US" dirty="0" smtClean="0"/>
                        <a:t>/users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a new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all 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 all users entirely (in batch)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all users</a:t>
                      </a:r>
                      <a:endParaRPr lang="en-US" dirty="0"/>
                    </a:p>
                  </a:txBody>
                  <a:tcPr/>
                </a:tc>
              </a:tr>
              <a:tr h="791633">
                <a:tc>
                  <a:txBody>
                    <a:bodyPr/>
                    <a:lstStyle/>
                    <a:p>
                      <a:r>
                        <a:rPr lang="en-US" dirty="0" smtClean="0"/>
                        <a:t>/users/1234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used, an error is returned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Retrieve an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 an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an user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526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(11)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2483807"/>
              </p:ext>
            </p:extLst>
          </p:nvPr>
        </p:nvGraphicFramePr>
        <p:xfrm>
          <a:off x="838200" y="1825625"/>
          <a:ext cx="10515600" cy="2150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537633">
                <a:tc>
                  <a:txBody>
                    <a:bodyPr/>
                    <a:lstStyle/>
                    <a:p>
                      <a:r>
                        <a:rPr lang="en-US" dirty="0" smtClean="0"/>
                        <a:t>Bad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</a:tr>
              <a:tr h="537633">
                <a:tc>
                  <a:txBody>
                    <a:bodyPr/>
                    <a:lstStyle/>
                    <a:p>
                      <a:r>
                        <a:rPr lang="en-US" dirty="0" smtClean="0"/>
                        <a:t>/api/getAllUsers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/api/users</a:t>
                      </a:r>
                      <a:endParaRPr lang="en-US" dirty="0"/>
                    </a:p>
                  </a:txBody>
                  <a:tcPr/>
                </a:tc>
              </a:tr>
              <a:tr h="537633">
                <a:tc>
                  <a:txBody>
                    <a:bodyPr/>
                    <a:lstStyle/>
                    <a:p>
                      <a:r>
                        <a:rPr lang="en-US" dirty="0" smtClean="0"/>
                        <a:t>/api/getUserById?id=1234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/api/users/1234</a:t>
                      </a:r>
                      <a:endParaRPr lang="en-US" dirty="0"/>
                    </a:p>
                  </a:txBody>
                  <a:tcPr/>
                </a:tc>
              </a:tr>
              <a:tr h="537633">
                <a:tc>
                  <a:txBody>
                    <a:bodyPr/>
                    <a:lstStyle/>
                    <a:p>
                      <a:r>
                        <a:rPr lang="en-US" dirty="0" smtClean="0"/>
                        <a:t>/api/createUser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 /api/users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751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(JavaScript Object </a:t>
            </a:r>
            <a:r>
              <a:rPr lang="en-US" dirty="0" smtClean="0"/>
              <a:t>Notation) is an open standard data format for human readable data interchange</a:t>
            </a:r>
          </a:p>
          <a:p>
            <a:pPr lvl="1"/>
            <a:r>
              <a:rPr lang="en-US" dirty="0" smtClean="0"/>
              <a:t>Text based</a:t>
            </a:r>
          </a:p>
          <a:p>
            <a:pPr lvl="1"/>
            <a:r>
              <a:rPr lang="en-US" dirty="0" smtClean="0"/>
              <a:t>Human readable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ight weighted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anguage independent</a:t>
            </a:r>
          </a:p>
          <a:p>
            <a:r>
              <a:rPr lang="en-US" dirty="0" smtClean="0"/>
              <a:t>Comparison with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45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</a:p>
          <a:p>
            <a:pPr lvl="1"/>
            <a:r>
              <a:rPr lang="en-US" dirty="0" smtClean="0"/>
              <a:t>Number – double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Boolean – true or false</a:t>
            </a:r>
          </a:p>
          <a:p>
            <a:pPr lvl="1"/>
            <a:r>
              <a:rPr lang="en-US" dirty="0" smtClean="0"/>
              <a:t>Array – []</a:t>
            </a:r>
          </a:p>
          <a:p>
            <a:pPr lvl="1"/>
            <a:r>
              <a:rPr lang="en-US" dirty="0" smtClean="0"/>
              <a:t>Object – {}</a:t>
            </a:r>
          </a:p>
          <a:p>
            <a:pPr lvl="1"/>
            <a:r>
              <a:rPr lang="en-US" dirty="0" smtClean="0"/>
              <a:t>null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9429"/>
            <a:ext cx="5015873" cy="6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14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Sample-JSON-1 – JSON parsing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426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Retrofit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Retrofit</a:t>
            </a:r>
            <a:r>
              <a:rPr lang="en-US" dirty="0"/>
              <a:t> is a </a:t>
            </a:r>
            <a:r>
              <a:rPr lang="en-US" dirty="0" smtClean="0"/>
              <a:t>type-safe HTTP and REST </a:t>
            </a:r>
            <a:r>
              <a:rPr lang="en-US" dirty="0"/>
              <a:t>client for Android and Java by </a:t>
            </a:r>
            <a:r>
              <a:rPr lang="en-US" dirty="0" smtClean="0">
                <a:hlinkClick r:id="rId3"/>
              </a:rPr>
              <a:t>Square</a:t>
            </a:r>
            <a:endParaRPr lang="en-US" dirty="0" smtClean="0"/>
          </a:p>
          <a:p>
            <a:r>
              <a:rPr lang="en-US" dirty="0" smtClean="0"/>
              <a:t>Supports multiple convertors such as JSON and XML</a:t>
            </a:r>
          </a:p>
          <a:p>
            <a:r>
              <a:rPr lang="en-US" dirty="0" smtClean="0"/>
              <a:t>Uses </a:t>
            </a:r>
            <a:r>
              <a:rPr lang="en-US" dirty="0" smtClean="0">
                <a:hlinkClick r:id="rId4"/>
              </a:rPr>
              <a:t>OkHttp</a:t>
            </a:r>
            <a:r>
              <a:rPr lang="en-US" dirty="0" smtClean="0"/>
              <a:t> for HTTP requests</a:t>
            </a:r>
          </a:p>
        </p:txBody>
      </p:sp>
    </p:spTree>
    <p:extLst>
      <p:ext uri="{BB962C8B-B14F-4D97-AF65-F5344CB8AC3E}">
        <p14:creationId xmlns:p14="http://schemas.microsoft.com/office/powerpoint/2010/main" val="3152124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Retrofit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/users	→</a:t>
            </a:r>
            <a:r>
              <a:rPr lang="en-US" dirty="0"/>
              <a:t> </a:t>
            </a:r>
            <a:r>
              <a:rPr lang="en-US" i="1" dirty="0" smtClean="0"/>
              <a:t>getUsers()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GET /users/1234 → </a:t>
            </a:r>
            <a:r>
              <a:rPr lang="en-US" i="1" dirty="0" smtClean="0"/>
              <a:t>getUser(1234)</a:t>
            </a:r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/>
              <a:t>GET /users?sort=</a:t>
            </a:r>
            <a:r>
              <a:rPr lang="en-US" dirty="0" err="1"/>
              <a:t>desc</a:t>
            </a:r>
            <a:r>
              <a:rPr lang="en-US" dirty="0"/>
              <a:t> → </a:t>
            </a:r>
            <a:r>
              <a:rPr lang="en-US" i="1" dirty="0"/>
              <a:t>getUsers</a:t>
            </a:r>
            <a:r>
              <a:rPr lang="en-US" i="1" dirty="0" smtClean="0"/>
              <a:t>(“sort”)</a:t>
            </a:r>
            <a:endParaRPr lang="en-US" i="1" dirty="0"/>
          </a:p>
          <a:p>
            <a:pPr marL="0" indent="0">
              <a:buNone/>
            </a:pPr>
            <a:endParaRPr lang="en-US" i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31" y="2263843"/>
            <a:ext cx="4101587" cy="10920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31" y="3794124"/>
            <a:ext cx="6019047" cy="10793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31" y="5391219"/>
            <a:ext cx="6730158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61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Retrofit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/users → </a:t>
            </a:r>
            <a:r>
              <a:rPr lang="en-US" i="1" dirty="0" smtClean="0"/>
              <a:t>createUser()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41" y="2359098"/>
            <a:ext cx="7060317" cy="11682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41" y="3662289"/>
            <a:ext cx="4495238" cy="19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87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  <a:p>
            <a:r>
              <a:rPr lang="en-US" dirty="0" smtClean="0"/>
              <a:t>JSON</a:t>
            </a:r>
            <a:endParaRPr lang="en-US" dirty="0"/>
          </a:p>
          <a:p>
            <a:r>
              <a:rPr lang="en-US" dirty="0" smtClean="0"/>
              <a:t>Retrofit</a:t>
            </a:r>
          </a:p>
          <a:p>
            <a:r>
              <a:rPr lang="en-US" dirty="0" smtClean="0"/>
              <a:t>RxJava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63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Retrofit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/users/1234</a:t>
            </a:r>
            <a:r>
              <a:rPr lang="en-US" dirty="0"/>
              <a:t> → </a:t>
            </a:r>
            <a:r>
              <a:rPr lang="en-US" i="1" dirty="0" smtClean="0"/>
              <a:t>updateUser(1234)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92" y="2292416"/>
            <a:ext cx="9879365" cy="10539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92" y="3547293"/>
            <a:ext cx="4444444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76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Retrofit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/users/1234</a:t>
            </a:r>
            <a:r>
              <a:rPr lang="en-US" dirty="0"/>
              <a:t> → </a:t>
            </a:r>
            <a:r>
              <a:rPr lang="en-US" i="1" dirty="0" smtClean="0"/>
              <a:t>deleteUser(1234)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60" y="2489270"/>
            <a:ext cx="7365079" cy="11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Retrofit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JSON Data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Java Class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97" y="2355962"/>
            <a:ext cx="4761905" cy="1803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702" y="2267761"/>
            <a:ext cx="4943773" cy="443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27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Retrofit (7)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05" y="1825625"/>
            <a:ext cx="10291589" cy="4351338"/>
          </a:xfrm>
        </p:spPr>
      </p:pic>
    </p:spTree>
    <p:extLst>
      <p:ext uri="{BB962C8B-B14F-4D97-AF65-F5344CB8AC3E}">
        <p14:creationId xmlns:p14="http://schemas.microsoft.com/office/powerpoint/2010/main" val="480098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Retrofit (8)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671" y="1825625"/>
            <a:ext cx="9148657" cy="4351338"/>
          </a:xfrm>
        </p:spPr>
      </p:pic>
    </p:spTree>
    <p:extLst>
      <p:ext uri="{BB962C8B-B14F-4D97-AF65-F5344CB8AC3E}">
        <p14:creationId xmlns:p14="http://schemas.microsoft.com/office/powerpoint/2010/main" val="5742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Retrofit (9)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Sample-Retrofit-1 – Retrofit GET/POST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47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RxJava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RxJava</a:t>
            </a:r>
            <a:r>
              <a:rPr lang="en-US" dirty="0"/>
              <a:t> is a Java VM implementation of Reactive Extensions: a library for composing asynchronous and event-based programs by using observable </a:t>
            </a:r>
            <a:r>
              <a:rPr lang="en-US" dirty="0" smtClean="0"/>
              <a:t>sequences</a:t>
            </a:r>
          </a:p>
          <a:p>
            <a:r>
              <a:rPr lang="en-US" dirty="0" smtClean="0">
                <a:hlinkClick r:id="rId3"/>
              </a:rPr>
              <a:t>RxAndroid</a:t>
            </a:r>
            <a:r>
              <a:rPr lang="en-US" dirty="0" smtClean="0"/>
              <a:t> is usually used with </a:t>
            </a:r>
            <a:r>
              <a:rPr lang="en-US" dirty="0" smtClean="0">
                <a:hlinkClick r:id="rId2"/>
              </a:rPr>
              <a:t>RxJava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Retrolambda</a:t>
            </a:r>
            <a:r>
              <a:rPr lang="en-US" dirty="0" smtClean="0"/>
              <a:t> </a:t>
            </a:r>
            <a:r>
              <a:rPr lang="en-US" dirty="0"/>
              <a:t>is required for </a:t>
            </a:r>
            <a:r>
              <a:rPr lang="en-US" dirty="0">
                <a:hlinkClick r:id="rId5"/>
              </a:rPr>
              <a:t>Lambda </a:t>
            </a:r>
            <a:r>
              <a:rPr lang="en-US" dirty="0" smtClean="0">
                <a:hlinkClick r:id="rId5"/>
              </a:rPr>
              <a:t>Expressions </a:t>
            </a:r>
            <a:r>
              <a:rPr lang="en-US" dirty="0" smtClean="0"/>
              <a:t>in Java7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05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RxJava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Pure </a:t>
            </a:r>
            <a:r>
              <a:rPr lang="en-US" dirty="0" smtClean="0">
                <a:hlinkClick r:id="rId2"/>
              </a:rPr>
              <a:t>Retrofit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80" y="2375160"/>
            <a:ext cx="9676190" cy="416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56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RxJava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Retrofit</a:t>
            </a:r>
            <a:r>
              <a:rPr lang="en-US" dirty="0" smtClean="0"/>
              <a:t> + </a:t>
            </a:r>
            <a:r>
              <a:rPr lang="en-US" dirty="0">
                <a:hlinkClick r:id="rId3"/>
              </a:rPr>
              <a:t>RxJava</a:t>
            </a:r>
            <a:r>
              <a:rPr lang="en-US" dirty="0" smtClean="0"/>
              <a:t> + </a:t>
            </a:r>
            <a:r>
              <a:rPr lang="en-US" dirty="0">
                <a:hlinkClick r:id="rId4"/>
              </a:rPr>
              <a:t>RxAndroid</a:t>
            </a:r>
            <a:r>
              <a:rPr lang="en-US" dirty="0" smtClean="0"/>
              <a:t> + </a:t>
            </a:r>
            <a:r>
              <a:rPr lang="en-US" dirty="0">
                <a:hlinkClick r:id="rId5"/>
              </a:rPr>
              <a:t>Retrolambda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460" y="2679798"/>
            <a:ext cx="6941814" cy="181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92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RxJava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Sample-RxJava-1 – </a:t>
            </a:r>
            <a:r>
              <a:rPr lang="en-US" dirty="0" smtClean="0"/>
              <a:t>RxJava+RxAndroid+Retrolambda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37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(REpresentational State Transfer) is a </a:t>
            </a:r>
            <a:r>
              <a:rPr lang="en-US" dirty="0" smtClean="0"/>
              <a:t>way </a:t>
            </a:r>
            <a:r>
              <a:rPr lang="en-US" dirty="0"/>
              <a:t>of providing interoperability between computer systems on the </a:t>
            </a:r>
            <a:r>
              <a:rPr lang="en-US" dirty="0" smtClean="0"/>
              <a:t>Internet for network-based software</a:t>
            </a:r>
          </a:p>
          <a:p>
            <a:r>
              <a:rPr lang="en-US" dirty="0" smtClean="0"/>
              <a:t>Year 2000, in Roy Fielding’s </a:t>
            </a:r>
            <a:r>
              <a:rPr lang="en-US" dirty="0"/>
              <a:t>doctoral </a:t>
            </a:r>
            <a:r>
              <a:rPr lang="en-US" dirty="0" smtClean="0"/>
              <a:t>dissertation</a:t>
            </a:r>
          </a:p>
          <a:p>
            <a:r>
              <a:rPr lang="en-US" dirty="0" smtClean="0"/>
              <a:t>Comparison with SOAP, XML-RPC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71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338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api.github.com/users/minstrelsy/repos</a:t>
            </a:r>
            <a:r>
              <a:rPr lang="en-US" dirty="0" smtClean="0"/>
              <a:t> by using </a:t>
            </a:r>
            <a:r>
              <a:rPr lang="en-US" dirty="0" smtClean="0">
                <a:hlinkClick r:id="rId3"/>
              </a:rPr>
              <a:t>Retrofit</a:t>
            </a:r>
            <a:endParaRPr lang="en-US" dirty="0"/>
          </a:p>
          <a:p>
            <a:r>
              <a:rPr lang="en-US" dirty="0" smtClean="0"/>
              <a:t>Parse the name of repos and display them on UI</a:t>
            </a:r>
          </a:p>
          <a:p>
            <a:r>
              <a:rPr lang="en-US" dirty="0" smtClean="0"/>
              <a:t>Using </a:t>
            </a:r>
            <a:r>
              <a:rPr lang="en-US" dirty="0" smtClean="0">
                <a:hlinkClick r:id="rId4"/>
              </a:rPr>
              <a:t>RxJava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>
                <a:hlinkClick r:id="rId5"/>
              </a:rPr>
              <a:t>RxAndroid</a:t>
            </a:r>
            <a:r>
              <a:rPr lang="en-US" dirty="0"/>
              <a:t> + </a:t>
            </a:r>
            <a:r>
              <a:rPr lang="en-US" dirty="0" smtClean="0">
                <a:hlinkClick r:id="rId6"/>
              </a:rPr>
              <a:t>Retrolambda</a:t>
            </a:r>
            <a:r>
              <a:rPr lang="en-US" dirty="0" smtClean="0"/>
              <a:t> is optional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587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hlinkClick r:id="rId2"/>
              </a:rPr>
              <a:t>JSONObject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JSONArray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Representational State Transfer (REST)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Architectural Styles and the Design of Network-based Software Architectures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URI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Retrofit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Retrofit Tutorials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RxJava</a:t>
            </a:r>
            <a:endParaRPr lang="en-US" dirty="0"/>
          </a:p>
          <a:p>
            <a:r>
              <a:rPr lang="en-US" dirty="0" smtClean="0">
                <a:hlinkClick r:id="rId10"/>
              </a:rPr>
              <a:t>RxAndroid</a:t>
            </a:r>
            <a:endParaRPr lang="en-US" dirty="0"/>
          </a:p>
          <a:p>
            <a:r>
              <a:rPr lang="en-US" dirty="0" smtClean="0">
                <a:hlinkClick r:id="rId11"/>
              </a:rPr>
              <a:t>Retrolambda</a:t>
            </a:r>
            <a:endParaRPr lang="en-US" dirty="0" smtClean="0"/>
          </a:p>
          <a:p>
            <a:r>
              <a:rPr lang="en-US" dirty="0" smtClean="0">
                <a:hlinkClick r:id="rId12"/>
              </a:rPr>
              <a:t>How To Use RxJava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2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Client-Server</a:t>
            </a:r>
          </a:p>
          <a:p>
            <a:r>
              <a:rPr lang="en-US" dirty="0" smtClean="0"/>
              <a:t>Stateless</a:t>
            </a:r>
          </a:p>
          <a:p>
            <a:r>
              <a:rPr lang="en-US" dirty="0" smtClean="0"/>
              <a:t>Cache</a:t>
            </a:r>
          </a:p>
          <a:p>
            <a:r>
              <a:rPr lang="en-US" dirty="0" smtClean="0"/>
              <a:t>Uniform Interface</a:t>
            </a:r>
          </a:p>
          <a:p>
            <a:r>
              <a:rPr lang="en-US" dirty="0" smtClean="0"/>
              <a:t>Layered System</a:t>
            </a:r>
          </a:p>
          <a:p>
            <a:r>
              <a:rPr lang="en-US" dirty="0" smtClean="0"/>
              <a:t>Code-On-Demand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6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Client-Server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524" y="3117889"/>
            <a:ext cx="4380952" cy="62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39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Stateless</a:t>
            </a:r>
          </a:p>
          <a:p>
            <a:pPr lvl="1"/>
            <a:r>
              <a:rPr lang="en-US" dirty="0" smtClean="0"/>
              <a:t>Communication must be stateless</a:t>
            </a:r>
          </a:p>
          <a:p>
            <a:pPr lvl="1"/>
            <a:r>
              <a:rPr lang="en-US" dirty="0" smtClean="0"/>
              <a:t>Session state is on client side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524" y="3419420"/>
            <a:ext cx="4380952" cy="1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5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</a:p>
          <a:p>
            <a:pPr lvl="1"/>
            <a:r>
              <a:rPr lang="en-US" dirty="0" smtClean="0"/>
              <a:t>Client side cache</a:t>
            </a:r>
          </a:p>
          <a:p>
            <a:pPr lvl="1"/>
            <a:r>
              <a:rPr lang="en-US" dirty="0" smtClean="0"/>
              <a:t>Server side cache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778" y="3182246"/>
            <a:ext cx="4444444" cy="1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29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Uniform Interface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651" y="2394079"/>
            <a:ext cx="4812698" cy="20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1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Layered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90" y="2756029"/>
            <a:ext cx="5447619" cy="20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7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529</Words>
  <Application>Microsoft Office PowerPoint</Application>
  <PresentationFormat>Widescreen</PresentationFormat>
  <Paragraphs>146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Android Networking – Part 2</vt:lpstr>
      <vt:lpstr>Outline</vt:lpstr>
      <vt:lpstr>REST (1)</vt:lpstr>
      <vt:lpstr>REST (2)</vt:lpstr>
      <vt:lpstr>REST (3)</vt:lpstr>
      <vt:lpstr>REST (4)</vt:lpstr>
      <vt:lpstr>REST (5)</vt:lpstr>
      <vt:lpstr>REST (6)</vt:lpstr>
      <vt:lpstr>REST (7)</vt:lpstr>
      <vt:lpstr>REST (8)</vt:lpstr>
      <vt:lpstr>REST (9)</vt:lpstr>
      <vt:lpstr>REST (10)</vt:lpstr>
      <vt:lpstr>REST (11)</vt:lpstr>
      <vt:lpstr>JSON (1)</vt:lpstr>
      <vt:lpstr>JSON (2)</vt:lpstr>
      <vt:lpstr>JSON (3)</vt:lpstr>
      <vt:lpstr>Retrofit (1)</vt:lpstr>
      <vt:lpstr>Retrofit (2)</vt:lpstr>
      <vt:lpstr>Retrofit (3)</vt:lpstr>
      <vt:lpstr>Retrofit (4)</vt:lpstr>
      <vt:lpstr>Retrofit (5)</vt:lpstr>
      <vt:lpstr>Retrofit (6)</vt:lpstr>
      <vt:lpstr>Retrofit (7)</vt:lpstr>
      <vt:lpstr>Retrofit (8)</vt:lpstr>
      <vt:lpstr>Retrofit (9)</vt:lpstr>
      <vt:lpstr>RxJava (1)</vt:lpstr>
      <vt:lpstr>RxJava (2)</vt:lpstr>
      <vt:lpstr>RxJava (3)</vt:lpstr>
      <vt:lpstr>RxJava (4)</vt:lpstr>
      <vt:lpstr>Questions?</vt:lpstr>
      <vt:lpstr>Coursework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Networking (1)</dc:title>
  <dc:creator>Minstrel Chiu</dc:creator>
  <cp:lastModifiedBy>Minstrel Chiu</cp:lastModifiedBy>
  <cp:revision>161</cp:revision>
  <dcterms:created xsi:type="dcterms:W3CDTF">2017-05-06T18:07:39Z</dcterms:created>
  <dcterms:modified xsi:type="dcterms:W3CDTF">2017-05-14T21:06:38Z</dcterms:modified>
</cp:coreProperties>
</file>