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1" r:id="rId4"/>
    <p:sldId id="260" r:id="rId5"/>
    <p:sldId id="297" r:id="rId6"/>
    <p:sldId id="298" r:id="rId7"/>
    <p:sldId id="29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62" r:id="rId18"/>
    <p:sldId id="263" r:id="rId19"/>
    <p:sldId id="277" r:id="rId20"/>
    <p:sldId id="295" r:id="rId21"/>
    <p:sldId id="293" r:id="rId22"/>
    <p:sldId id="264" r:id="rId23"/>
    <p:sldId id="290" r:id="rId24"/>
    <p:sldId id="291" r:id="rId25"/>
    <p:sldId id="289" r:id="rId26"/>
    <p:sldId id="266" r:id="rId27"/>
    <p:sldId id="267" r:id="rId28"/>
    <p:sldId id="296" r:id="rId29"/>
    <p:sldId id="273" r:id="rId30"/>
    <p:sldId id="274" r:id="rId31"/>
    <p:sldId id="268" r:id="rId32"/>
    <p:sldId id="294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6A0"/>
    <a:srgbClr val="FF0000"/>
    <a:srgbClr val="FFFFFF"/>
    <a:srgbClr val="BFBFBF"/>
    <a:srgbClr val="4D7BD1"/>
    <a:srgbClr val="06B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395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020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393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050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7365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1410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6091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82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708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4412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578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1313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145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1313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5375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3108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9981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4" name="Google Shape;1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1999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255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139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262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4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301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55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8740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583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6785811" y="5301208"/>
            <a:ext cx="4873880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최재호</a:t>
            </a:r>
            <a:r>
              <a:rPr lang="en-US" altLang="ko-KR" dirty="0"/>
              <a:t>, </a:t>
            </a:r>
            <a:r>
              <a:rPr lang="ko-KR" altLang="en-US" dirty="0"/>
              <a:t>김민수</a:t>
            </a:r>
            <a:r>
              <a:rPr lang="en-US" altLang="ko-KR" dirty="0"/>
              <a:t>, </a:t>
            </a:r>
            <a:r>
              <a:rPr lang="ko-KR" altLang="en-US" dirty="0" err="1"/>
              <a:t>한다솔</a:t>
            </a:r>
            <a:endParaRPr lang="en-US" altLang="ko-KR" dirty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 err="1"/>
              <a:t>천기동</a:t>
            </a:r>
            <a:r>
              <a:rPr lang="en-US" altLang="ko-KR" dirty="0"/>
              <a:t>, </a:t>
            </a:r>
            <a:r>
              <a:rPr lang="ko-KR" altLang="en-US" dirty="0" err="1"/>
              <a:t>김규목</a:t>
            </a:r>
            <a:r>
              <a:rPr lang="en-US" altLang="ko-KR" dirty="0"/>
              <a:t>, </a:t>
            </a:r>
            <a:r>
              <a:rPr lang="ko-KR" altLang="en-US" dirty="0"/>
              <a:t>진지혜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Virtual SSD </a:t>
            </a:r>
            <a:r>
              <a:rPr lang="ko-KR" altLang="en-US" dirty="0"/>
              <a:t>제작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Excellent</a:t>
            </a:r>
            <a:r>
              <a:rPr lang="ko-KR" altLang="en-US" dirty="0"/>
              <a:t>팀 </a:t>
            </a:r>
            <a:r>
              <a:rPr lang="en-US" altLang="ko-KR" dirty="0"/>
              <a:t>(CRA 5</a:t>
            </a:r>
            <a:r>
              <a:rPr lang="ko-KR" altLang="en-US" dirty="0"/>
              <a:t>차수 </a:t>
            </a:r>
            <a:r>
              <a:rPr lang="en-US" altLang="ko-KR" dirty="0"/>
              <a:t>E</a:t>
            </a:r>
            <a:r>
              <a:rPr lang="ko-KR" altLang="en-US" dirty="0"/>
              <a:t>팀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2024.06.25.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Command Buffer </a:t>
            </a:r>
            <a:r>
              <a:rPr lang="ko-KR" altLang="en-US" dirty="0"/>
              <a:t>최적화 </a:t>
            </a:r>
            <a:r>
              <a:rPr lang="en-US" altLang="ko-KR" dirty="0"/>
              <a:t>– Case 2, 3</a:t>
            </a:r>
            <a:endParaRPr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C8AC52-57F2-400C-ACBF-104C408C21EB}"/>
              </a:ext>
            </a:extLst>
          </p:cNvPr>
          <p:cNvSpPr/>
          <p:nvPr/>
        </p:nvSpPr>
        <p:spPr>
          <a:xfrm>
            <a:off x="1097280" y="1879600"/>
            <a:ext cx="3789680" cy="384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Erase</a:t>
            </a:r>
            <a:r>
              <a:rPr lang="ko-KR" altLang="en-US" b="1" dirty="0">
                <a:solidFill>
                  <a:schemeClr val="tx1"/>
                </a:solidFill>
              </a:rPr>
              <a:t> 명령이 입력되었을 때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[Case 2]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해당 명령의 범위에 포함되는 </a:t>
            </a:r>
            <a:r>
              <a:rPr lang="en-US" altLang="ko-KR" dirty="0">
                <a:solidFill>
                  <a:schemeClr val="tx1"/>
                </a:solidFill>
              </a:rPr>
              <a:t>LBA </a:t>
            </a:r>
            <a:r>
              <a:rPr lang="ko-KR" altLang="en-US" dirty="0">
                <a:solidFill>
                  <a:schemeClr val="tx1"/>
                </a:solidFill>
              </a:rPr>
              <a:t>값에 </a:t>
            </a:r>
            <a:r>
              <a:rPr lang="en-US" altLang="ko-KR" dirty="0">
                <a:solidFill>
                  <a:schemeClr val="tx1"/>
                </a:solidFill>
              </a:rPr>
              <a:t>Write</a:t>
            </a:r>
            <a:r>
              <a:rPr lang="ko-KR" altLang="en-US" dirty="0">
                <a:solidFill>
                  <a:schemeClr val="tx1"/>
                </a:solidFill>
              </a:rPr>
              <a:t>를 하는 명령이 존재한다면 삭제한다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[Case 3]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Buffer</a:t>
            </a:r>
            <a:r>
              <a:rPr lang="ko-KR" altLang="en-US" dirty="0">
                <a:solidFill>
                  <a:schemeClr val="tx1"/>
                </a:solidFill>
              </a:rPr>
              <a:t>를 순회하면서 </a:t>
            </a:r>
            <a:r>
              <a:rPr lang="en-US" altLang="ko-KR" dirty="0">
                <a:solidFill>
                  <a:schemeClr val="tx1"/>
                </a:solidFill>
              </a:rPr>
              <a:t>Erase </a:t>
            </a:r>
            <a:r>
              <a:rPr lang="ko-KR" altLang="en-US" dirty="0">
                <a:solidFill>
                  <a:schemeClr val="tx1"/>
                </a:solidFill>
              </a:rPr>
              <a:t>명령인지 확인한다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해당 </a:t>
            </a:r>
            <a:r>
              <a:rPr lang="en-US" altLang="ko-KR" dirty="0">
                <a:solidFill>
                  <a:schemeClr val="tx1"/>
                </a:solidFill>
              </a:rPr>
              <a:t>Erase </a:t>
            </a:r>
            <a:r>
              <a:rPr lang="ko-KR" altLang="en-US" dirty="0">
                <a:solidFill>
                  <a:schemeClr val="tx1"/>
                </a:solidFill>
              </a:rPr>
              <a:t>범위와 현재 명령의 </a:t>
            </a:r>
            <a:r>
              <a:rPr lang="en-US" altLang="ko-KR" dirty="0">
                <a:solidFill>
                  <a:schemeClr val="tx1"/>
                </a:solidFill>
              </a:rPr>
              <a:t>LBA</a:t>
            </a:r>
            <a:r>
              <a:rPr lang="ko-KR" altLang="en-US" dirty="0">
                <a:solidFill>
                  <a:schemeClr val="tx1"/>
                </a:solidFill>
              </a:rPr>
              <a:t>가 연속되는지 확인한다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연속된다면 </a:t>
            </a:r>
            <a:r>
              <a:rPr lang="en-US" altLang="ko-KR" dirty="0">
                <a:solidFill>
                  <a:schemeClr val="tx1"/>
                </a:solidFill>
              </a:rPr>
              <a:t>Erase </a:t>
            </a:r>
            <a:r>
              <a:rPr lang="ko-KR" altLang="en-US" dirty="0">
                <a:solidFill>
                  <a:schemeClr val="tx1"/>
                </a:solidFill>
              </a:rPr>
              <a:t>명령어를 병합한다</a:t>
            </a:r>
            <a:r>
              <a:rPr lang="en-US" altLang="ko-KR" dirty="0">
                <a:solidFill>
                  <a:schemeClr val="tx1"/>
                </a:solidFill>
              </a:rPr>
              <a:t>. (</a:t>
            </a:r>
            <a:r>
              <a:rPr lang="ko-KR" altLang="en-US" dirty="0">
                <a:solidFill>
                  <a:schemeClr val="tx1"/>
                </a:solidFill>
              </a:rPr>
              <a:t>이 때 최대 </a:t>
            </a:r>
            <a:r>
              <a:rPr lang="en-US" altLang="ko-KR" dirty="0">
                <a:solidFill>
                  <a:schemeClr val="tx1"/>
                </a:solidFill>
              </a:rPr>
              <a:t>Erase Size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을 넘지 않는다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C43EE8-AE72-4935-812C-65CC51B1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9600"/>
            <a:ext cx="4572638" cy="15432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90A50B-02C7-4812-9888-24FF6A5CA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67309"/>
            <a:ext cx="5296639" cy="25816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088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Command Buffer </a:t>
            </a:r>
            <a:r>
              <a:rPr lang="ko-KR" altLang="en-US" dirty="0"/>
              <a:t>최적화 </a:t>
            </a:r>
            <a:r>
              <a:rPr lang="en-US" altLang="ko-KR" dirty="0"/>
              <a:t>– Case 5</a:t>
            </a:r>
            <a:endParaRPr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4A907-1299-41E1-AF45-C2D3C5C51A28}"/>
              </a:ext>
            </a:extLst>
          </p:cNvPr>
          <p:cNvSpPr/>
          <p:nvPr/>
        </p:nvSpPr>
        <p:spPr>
          <a:xfrm>
            <a:off x="1087120" y="1879600"/>
            <a:ext cx="3789680" cy="384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Read </a:t>
            </a:r>
            <a:r>
              <a:rPr lang="ko-KR" altLang="en-US" b="1" dirty="0">
                <a:solidFill>
                  <a:schemeClr val="tx1"/>
                </a:solidFill>
              </a:rPr>
              <a:t>명령이 입력되었을 때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[Case 5]</a:t>
            </a:r>
          </a:p>
          <a:p>
            <a:pPr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Read</a:t>
            </a:r>
            <a:r>
              <a:rPr lang="ko-KR" altLang="en-US" dirty="0">
                <a:solidFill>
                  <a:schemeClr val="tx1"/>
                </a:solidFill>
              </a:rPr>
              <a:t>를 수행할 때 </a:t>
            </a:r>
            <a:r>
              <a:rPr lang="en-US" altLang="ko-KR" dirty="0">
                <a:solidFill>
                  <a:schemeClr val="tx1"/>
                </a:solidFill>
              </a:rPr>
              <a:t>Buffer</a:t>
            </a:r>
            <a:r>
              <a:rPr lang="ko-KR" altLang="en-US" dirty="0">
                <a:solidFill>
                  <a:schemeClr val="tx1"/>
                </a:solidFill>
              </a:rPr>
              <a:t>를 먼저 확인한다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최근 명령어의 </a:t>
            </a:r>
            <a:r>
              <a:rPr lang="en-US" altLang="ko-KR" dirty="0">
                <a:solidFill>
                  <a:schemeClr val="tx1"/>
                </a:solidFill>
              </a:rPr>
              <a:t>Erase </a:t>
            </a:r>
            <a:r>
              <a:rPr lang="ko-KR" altLang="en-US" dirty="0">
                <a:solidFill>
                  <a:schemeClr val="tx1"/>
                </a:solidFill>
              </a:rPr>
              <a:t>영역이 읽으려는 범위일 경우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 값을 반환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최근 명령어의 </a:t>
            </a:r>
            <a:r>
              <a:rPr lang="en-US" altLang="ko-KR" dirty="0">
                <a:solidFill>
                  <a:schemeClr val="tx1"/>
                </a:solidFill>
              </a:rPr>
              <a:t>Write </a:t>
            </a:r>
            <a:r>
              <a:rPr lang="ko-KR" altLang="en-US" dirty="0">
                <a:solidFill>
                  <a:schemeClr val="tx1"/>
                </a:solidFill>
              </a:rPr>
              <a:t>영역이 읽으려는 범위일 경우 해당 값을 반환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해당되지 않는 경우 </a:t>
            </a:r>
            <a:r>
              <a:rPr lang="en-US" altLang="ko-KR" dirty="0">
                <a:solidFill>
                  <a:schemeClr val="tx1"/>
                </a:solidFill>
              </a:rPr>
              <a:t>NAND 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C103DE-AFF5-43C5-81F8-44021337D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165" y="1945640"/>
            <a:ext cx="6725589" cy="25816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120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Command Buffer </a:t>
            </a:r>
            <a:r>
              <a:rPr lang="ko-KR" altLang="en-US" dirty="0"/>
              <a:t>최적화 </a:t>
            </a:r>
            <a:r>
              <a:rPr lang="en-US" altLang="ko-KR" dirty="0"/>
              <a:t>– Case 6</a:t>
            </a:r>
            <a:endParaRPr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C1080C-9320-4753-8946-6896DF2BBBE0}"/>
              </a:ext>
            </a:extLst>
          </p:cNvPr>
          <p:cNvSpPr/>
          <p:nvPr/>
        </p:nvSpPr>
        <p:spPr>
          <a:xfrm>
            <a:off x="878541" y="1879600"/>
            <a:ext cx="3998259" cy="384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Write 0x00000000 </a:t>
            </a:r>
            <a:r>
              <a:rPr lang="ko-KR" altLang="en-US" b="1" dirty="0">
                <a:solidFill>
                  <a:schemeClr val="tx1"/>
                </a:solidFill>
              </a:rPr>
              <a:t>명령이 입력되었을 때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[Case 6]</a:t>
            </a:r>
          </a:p>
          <a:p>
            <a:pPr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Write </a:t>
            </a:r>
            <a:r>
              <a:rPr lang="ko-KR" altLang="en-US" dirty="0">
                <a:solidFill>
                  <a:schemeClr val="tx1"/>
                </a:solidFill>
              </a:rPr>
              <a:t>명령이 입력되었지만 기본 값인 </a:t>
            </a:r>
            <a:r>
              <a:rPr lang="en-US" altLang="ko-KR" dirty="0">
                <a:solidFill>
                  <a:schemeClr val="tx1"/>
                </a:solidFill>
              </a:rPr>
              <a:t>0x00000000 </a:t>
            </a:r>
            <a:r>
              <a:rPr lang="ko-KR" altLang="en-US" dirty="0">
                <a:solidFill>
                  <a:schemeClr val="tx1"/>
                </a:solidFill>
              </a:rPr>
              <a:t>으로 저장할 경우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이를 </a:t>
            </a:r>
            <a:r>
              <a:rPr lang="en-US" altLang="ko-KR" dirty="0">
                <a:solidFill>
                  <a:schemeClr val="tx1"/>
                </a:solidFill>
              </a:rPr>
              <a:t>Erase</a:t>
            </a:r>
            <a:r>
              <a:rPr lang="ko-KR" altLang="en-US" dirty="0">
                <a:solidFill>
                  <a:schemeClr val="tx1"/>
                </a:solidFill>
              </a:rPr>
              <a:t>로 인식한다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기대 효과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Write </a:t>
            </a:r>
            <a:r>
              <a:rPr lang="ko-KR" altLang="en-US" dirty="0">
                <a:solidFill>
                  <a:schemeClr val="tx1"/>
                </a:solidFill>
              </a:rPr>
              <a:t>명령은 연속된 </a:t>
            </a:r>
            <a:r>
              <a:rPr lang="en-US" altLang="ko-KR" dirty="0">
                <a:solidFill>
                  <a:schemeClr val="tx1"/>
                </a:solidFill>
              </a:rPr>
              <a:t>LBA</a:t>
            </a:r>
            <a:r>
              <a:rPr lang="ko-KR" altLang="en-US" dirty="0">
                <a:solidFill>
                  <a:schemeClr val="tx1"/>
                </a:solidFill>
              </a:rPr>
              <a:t>에 대해서도 하나의 명령을 수행하지만</a:t>
            </a:r>
            <a:r>
              <a:rPr lang="en-US" altLang="ko-KR" dirty="0">
                <a:solidFill>
                  <a:schemeClr val="tx1"/>
                </a:solidFill>
              </a:rPr>
              <a:t>, Erase </a:t>
            </a:r>
            <a:r>
              <a:rPr lang="ko-KR" altLang="en-US" dirty="0">
                <a:solidFill>
                  <a:schemeClr val="tx1"/>
                </a:solidFill>
              </a:rPr>
              <a:t>명령은 범위로 관리가 가능하여 수행 명령의 개수가 줄어들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A2330D-D04D-4E96-A251-77371AC6E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600" y="3072375"/>
            <a:ext cx="6620799" cy="1038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375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4400" dirty="0" err="1"/>
              <a:t>재빌드</a:t>
            </a:r>
            <a:r>
              <a:rPr lang="ko-KR" altLang="en-US" sz="4400" dirty="0"/>
              <a:t> 없이 시나리오 추가하는 기능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A265A-F54C-4E64-85D7-D9BAE95C1554}"/>
              </a:ext>
            </a:extLst>
          </p:cNvPr>
          <p:cNvSpPr txBox="1"/>
          <p:nvPr/>
        </p:nvSpPr>
        <p:spPr>
          <a:xfrm>
            <a:off x="169100" y="1067823"/>
            <a:ext cx="77043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importlib </a:t>
            </a:r>
            <a:r>
              <a:rPr lang="ko-KR" altLang="en-US" sz="1500" dirty="0">
                <a:latin typeface="+mj-ea"/>
                <a:ea typeface="+mj-ea"/>
              </a:rPr>
              <a:t>라이브러리를 사용하여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동적 클래스 로딩 </a:t>
            </a:r>
            <a:r>
              <a:rPr lang="en-US" altLang="ko-KR" sz="1500" dirty="0">
                <a:latin typeface="+mj-ea"/>
                <a:ea typeface="+mj-ea"/>
              </a:rPr>
              <a:t>(DCL; Dynamic Class Loading)</a:t>
            </a:r>
            <a:r>
              <a:rPr lang="ko-KR" altLang="en-US" sz="1500" dirty="0">
                <a:latin typeface="+mj-ea"/>
                <a:ea typeface="+mj-ea"/>
              </a:rPr>
              <a:t> 적용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C031B7-3EB3-4E7C-BBF1-00FB28E4B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80" y="2905113"/>
            <a:ext cx="2012188" cy="37913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B50347-0DEF-4E49-8C15-F47404238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848" y="3286777"/>
            <a:ext cx="6217154" cy="2748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8234FA-E170-489D-A710-890E2D4827E5}"/>
              </a:ext>
            </a:extLst>
          </p:cNvPr>
          <p:cNvSpPr txBox="1"/>
          <p:nvPr/>
        </p:nvSpPr>
        <p:spPr>
          <a:xfrm>
            <a:off x="169100" y="1443556"/>
            <a:ext cx="121542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rgbClr val="FF0000"/>
                </a:solidFill>
                <a:latin typeface="+mj-ea"/>
                <a:ea typeface="+mj-ea"/>
              </a:rPr>
              <a:t>새로운 시나리오 추가 시</a:t>
            </a:r>
            <a:r>
              <a:rPr lang="en-US" altLang="ko-KR" sz="1500" dirty="0">
                <a:latin typeface="+mj-ea"/>
                <a:ea typeface="+mj-ea"/>
              </a:rPr>
              <a:t>, command.py</a:t>
            </a:r>
            <a:r>
              <a:rPr lang="ko-KR" altLang="en-US" sz="1500" dirty="0">
                <a:latin typeface="+mj-ea"/>
                <a:ea typeface="+mj-ea"/>
              </a:rPr>
              <a:t>의 </a:t>
            </a:r>
            <a:r>
              <a:rPr lang="en-US" altLang="ko-KR" sz="1500" dirty="0">
                <a:latin typeface="+mj-ea"/>
                <a:ea typeface="+mj-ea"/>
              </a:rPr>
              <a:t>Command </a:t>
            </a:r>
            <a:r>
              <a:rPr lang="ko-KR" altLang="en-US" sz="1500" dirty="0">
                <a:latin typeface="+mj-ea"/>
                <a:ea typeface="+mj-ea"/>
              </a:rPr>
              <a:t>클래스를 상속하여 작성 후</a:t>
            </a:r>
            <a:r>
              <a:rPr lang="en-US" altLang="ko-KR" sz="1500" dirty="0">
                <a:latin typeface="+mj-ea"/>
                <a:ea typeface="+mj-ea"/>
              </a:rPr>
              <a:t>,</a:t>
            </a:r>
            <a:r>
              <a:rPr lang="ko-KR" altLang="en-US" sz="1500" dirty="0">
                <a:latin typeface="+mj-ea"/>
                <a:ea typeface="+mj-ea"/>
              </a:rPr>
              <a:t> 이름</a:t>
            </a:r>
            <a:r>
              <a:rPr lang="en-US" altLang="ko-KR" sz="1500" dirty="0">
                <a:latin typeface="+mj-ea"/>
                <a:ea typeface="+mj-ea"/>
              </a:rPr>
              <a:t>_command.py</a:t>
            </a:r>
            <a:r>
              <a:rPr lang="ko-KR" altLang="en-US" sz="1500" dirty="0">
                <a:latin typeface="+mj-ea"/>
                <a:ea typeface="+mj-ea"/>
              </a:rPr>
              <a:t> 파일을 </a:t>
            </a:r>
            <a:r>
              <a:rPr lang="en-US" altLang="ko-KR" sz="1500" dirty="0">
                <a:latin typeface="+mj-ea"/>
                <a:ea typeface="+mj-ea"/>
              </a:rPr>
              <a:t>commands directory </a:t>
            </a:r>
            <a:r>
              <a:rPr lang="ko-KR" altLang="en-US" sz="1500" dirty="0">
                <a:latin typeface="+mj-ea"/>
                <a:ea typeface="+mj-ea"/>
              </a:rPr>
              <a:t>밑에 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6E798-4C0D-4E6B-B3EE-231D306B7395}"/>
              </a:ext>
            </a:extLst>
          </p:cNvPr>
          <p:cNvSpPr txBox="1"/>
          <p:nvPr/>
        </p:nvSpPr>
        <p:spPr>
          <a:xfrm>
            <a:off x="169100" y="1727849"/>
            <a:ext cx="9615133" cy="1086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FF0000"/>
                </a:solidFill>
                <a:latin typeface="+mj-ea"/>
                <a:ea typeface="+mj-ea"/>
              </a:rPr>
              <a:t>실행 시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해당 시나리오 파일을 검색 후</a:t>
            </a:r>
            <a:r>
              <a:rPr lang="en-US" altLang="ko-KR" sz="1500" dirty="0">
                <a:latin typeface="+mj-ea"/>
                <a:ea typeface="+mj-ea"/>
              </a:rPr>
              <a:t>,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r>
              <a:rPr lang="en-US" altLang="ko-KR" sz="1500" dirty="0">
                <a:latin typeface="+mj-ea"/>
                <a:ea typeface="+mj-ea"/>
              </a:rPr>
              <a:t>importlib</a:t>
            </a:r>
            <a:r>
              <a:rPr lang="ko-KR" altLang="en-US" sz="1500" dirty="0">
                <a:latin typeface="+mj-ea"/>
                <a:ea typeface="+mj-ea"/>
              </a:rPr>
              <a:t> 라이브러리를 사용하여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파일 내의 클래스를 동적으로 로딩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br>
              <a:rPr lang="en-US" altLang="ko-KR" sz="1500" dirty="0">
                <a:latin typeface="+mj-ea"/>
                <a:ea typeface="+mj-ea"/>
              </a:rPr>
            </a:br>
            <a:r>
              <a:rPr lang="ko-KR" altLang="en-US" sz="1500" dirty="0">
                <a:latin typeface="+mj-ea"/>
                <a:ea typeface="+mj-ea"/>
              </a:rPr>
              <a:t>결과적으로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새로운 커맨드</a:t>
            </a:r>
            <a:r>
              <a:rPr lang="en-US" altLang="ko-KR" sz="1500" dirty="0">
                <a:latin typeface="+mj-ea"/>
                <a:ea typeface="+mj-ea"/>
              </a:rPr>
              <a:t>/</a:t>
            </a:r>
            <a:r>
              <a:rPr lang="ko-KR" altLang="en-US" sz="1500" dirty="0">
                <a:latin typeface="+mj-ea"/>
                <a:ea typeface="+mj-ea"/>
              </a:rPr>
              <a:t>시나리오 추가 시 </a:t>
            </a:r>
            <a:r>
              <a:rPr lang="en-US" altLang="ko-KR" sz="1500" dirty="0" err="1">
                <a:solidFill>
                  <a:srgbClr val="FF0000"/>
                </a:solidFill>
                <a:latin typeface="+mj-ea"/>
                <a:ea typeface="+mj-ea"/>
              </a:rPr>
              <a:t>determine_cmd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코드 수정을 하지 않고도 확장 가능</a:t>
            </a:r>
            <a:r>
              <a:rPr lang="ko-KR" altLang="en-US" sz="1500" dirty="0">
                <a:latin typeface="+mj-ea"/>
                <a:ea typeface="+mj-ea"/>
              </a:rPr>
              <a:t>하며 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OCP</a:t>
            </a:r>
            <a:r>
              <a:rPr lang="en-US" altLang="ko-KR" sz="1500" dirty="0">
                <a:latin typeface="+mj-ea"/>
                <a:ea typeface="+mj-ea"/>
              </a:rPr>
              <a:t>),</a:t>
            </a:r>
            <a:br>
              <a:rPr lang="en-US" altLang="ko-KR" sz="1500" dirty="0">
                <a:latin typeface="+mj-ea"/>
                <a:ea typeface="+mj-ea"/>
              </a:rPr>
            </a:br>
            <a:r>
              <a:rPr lang="en-US" altLang="ko-KR" sz="1500" dirty="0">
                <a:latin typeface="+mj-ea"/>
                <a:ea typeface="+mj-ea"/>
              </a:rPr>
              <a:t>Test Shell </a:t>
            </a:r>
            <a:r>
              <a:rPr lang="ko-KR" altLang="en-US" sz="1500" dirty="0">
                <a:latin typeface="+mj-ea"/>
                <a:ea typeface="+mj-ea"/>
              </a:rPr>
              <a:t>실행 중 새로운 시나리오가 추가되어도 </a:t>
            </a:r>
            <a:r>
              <a:rPr lang="en-US" altLang="ko-KR" sz="1500" dirty="0">
                <a:latin typeface="+mj-ea"/>
                <a:ea typeface="+mj-ea"/>
              </a:rPr>
              <a:t>Test Shell </a:t>
            </a:r>
            <a:r>
              <a:rPr lang="ko-KR" altLang="en-US" sz="1500" dirty="0">
                <a:latin typeface="+mj-ea"/>
                <a:ea typeface="+mj-ea"/>
              </a:rPr>
              <a:t>재실행 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 err="1">
                <a:latin typeface="+mj-ea"/>
                <a:ea typeface="+mj-ea"/>
              </a:rPr>
              <a:t>재빌드</a:t>
            </a:r>
            <a:r>
              <a:rPr lang="en-US" altLang="ko-KR" sz="1500" dirty="0">
                <a:latin typeface="+mj-ea"/>
                <a:ea typeface="+mj-ea"/>
              </a:rPr>
              <a:t>) </a:t>
            </a:r>
            <a:r>
              <a:rPr lang="ko-KR" altLang="en-US" sz="1500" dirty="0">
                <a:latin typeface="+mj-ea"/>
                <a:ea typeface="+mj-ea"/>
              </a:rPr>
              <a:t>없이 실행 가능</a:t>
            </a:r>
            <a:endParaRPr lang="en-US" altLang="ko-KR" sz="1500" dirty="0"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9DE4A07-7240-4752-BFB1-C773DBF93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2282" y="5323841"/>
            <a:ext cx="3342640" cy="11695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3ED991A-033D-453C-8B22-722E92903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2778" y="2575576"/>
            <a:ext cx="2521648" cy="22829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B17C8C-302D-4C82-AE32-F93040959E00}"/>
              </a:ext>
            </a:extLst>
          </p:cNvPr>
          <p:cNvSpPr txBox="1"/>
          <p:nvPr/>
        </p:nvSpPr>
        <p:spPr>
          <a:xfrm>
            <a:off x="9939141" y="4848899"/>
            <a:ext cx="7489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before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92E738-3085-4E09-940D-99981D4CEE9E}"/>
              </a:ext>
            </a:extLst>
          </p:cNvPr>
          <p:cNvSpPr txBox="1"/>
          <p:nvPr/>
        </p:nvSpPr>
        <p:spPr>
          <a:xfrm>
            <a:off x="10023298" y="6498975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after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0498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4400" dirty="0" err="1"/>
              <a:t>재빌드</a:t>
            </a:r>
            <a:r>
              <a:rPr lang="ko-KR" altLang="en-US" sz="4400" dirty="0"/>
              <a:t> 없이 시나리오 추가하는 기능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A265A-F54C-4E64-85D7-D9BAE95C1554}"/>
              </a:ext>
            </a:extLst>
          </p:cNvPr>
          <p:cNvSpPr txBox="1"/>
          <p:nvPr/>
        </p:nvSpPr>
        <p:spPr>
          <a:xfrm>
            <a:off x="169100" y="1067823"/>
            <a:ext cx="74494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Test Shell </a:t>
            </a:r>
            <a:r>
              <a:rPr lang="ko-KR" altLang="en-US" sz="1500" dirty="0">
                <a:latin typeface="+mj-ea"/>
                <a:ea typeface="+mj-ea"/>
              </a:rPr>
              <a:t>실행 중</a:t>
            </a:r>
            <a:r>
              <a:rPr lang="en-US" altLang="ko-KR" sz="1500" dirty="0">
                <a:latin typeface="+mj-ea"/>
                <a:ea typeface="+mj-ea"/>
              </a:rPr>
              <a:t>, testapp3 </a:t>
            </a:r>
            <a:r>
              <a:rPr lang="ko-KR" altLang="en-US" sz="1500" dirty="0">
                <a:latin typeface="+mj-ea"/>
                <a:ea typeface="+mj-ea"/>
              </a:rPr>
              <a:t>실행 시 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 err="1">
                <a:latin typeface="+mj-ea"/>
                <a:ea typeface="+mj-ea"/>
              </a:rPr>
              <a:t>미구현</a:t>
            </a:r>
            <a:r>
              <a:rPr lang="ko-KR" altLang="en-US" sz="1500" dirty="0">
                <a:latin typeface="+mj-ea"/>
                <a:ea typeface="+mj-ea"/>
              </a:rPr>
              <a:t> 상태이므로 </a:t>
            </a:r>
            <a:r>
              <a:rPr lang="en-US" altLang="ko-KR" sz="1500" dirty="0">
                <a:latin typeface="+mj-ea"/>
                <a:ea typeface="+mj-ea"/>
              </a:rPr>
              <a:t>INVALID COMMAND </a:t>
            </a:r>
            <a:r>
              <a:rPr lang="ko-KR" altLang="en-US" sz="1500" dirty="0">
                <a:latin typeface="+mj-ea"/>
                <a:ea typeface="+mj-ea"/>
              </a:rPr>
              <a:t>출력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endParaRPr lang="ko-KR" altLang="en-US" sz="15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965C1-EE9F-48ED-B4F4-D36E6704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0" y="1498868"/>
            <a:ext cx="7658100" cy="1181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FF6C7C-58BC-46C5-8499-B4679E5CEA39}"/>
              </a:ext>
            </a:extLst>
          </p:cNvPr>
          <p:cNvSpPr txBox="1"/>
          <p:nvPr/>
        </p:nvSpPr>
        <p:spPr>
          <a:xfrm>
            <a:off x="169100" y="2787848"/>
            <a:ext cx="3841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Test Shell </a:t>
            </a:r>
            <a:r>
              <a:rPr lang="ko-KR" altLang="en-US" sz="1500" dirty="0">
                <a:latin typeface="+mj-ea"/>
                <a:ea typeface="+mj-ea"/>
              </a:rPr>
              <a:t>실행 중 상태에서 </a:t>
            </a:r>
            <a:r>
              <a:rPr lang="en-US" altLang="ko-KR" sz="1500" dirty="0">
                <a:latin typeface="+mj-ea"/>
                <a:ea typeface="+mj-ea"/>
              </a:rPr>
              <a:t>testapp3 </a:t>
            </a:r>
            <a:r>
              <a:rPr lang="ko-KR" altLang="en-US" sz="1500" dirty="0">
                <a:latin typeface="+mj-ea"/>
                <a:ea typeface="+mj-ea"/>
              </a:rPr>
              <a:t>추가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914E8B-DE6A-430F-BEBB-1EEAB4063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00" y="3133386"/>
            <a:ext cx="1954588" cy="3663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C3B6A8-F491-464F-B22C-ECBF9B6EB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663" y="3133386"/>
            <a:ext cx="4001423" cy="21112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3CAE7D-47B4-4EFF-8BFB-D451B86A1ED2}"/>
              </a:ext>
            </a:extLst>
          </p:cNvPr>
          <p:cNvSpPr txBox="1"/>
          <p:nvPr/>
        </p:nvSpPr>
        <p:spPr>
          <a:xfrm>
            <a:off x="6342726" y="2824389"/>
            <a:ext cx="21435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추가 후</a:t>
            </a:r>
            <a:r>
              <a:rPr lang="en-US" altLang="ko-KR" sz="1500" dirty="0">
                <a:latin typeface="+mj-ea"/>
                <a:ea typeface="+mj-ea"/>
              </a:rPr>
              <a:t>, testapp3 </a:t>
            </a:r>
            <a:r>
              <a:rPr lang="ko-KR" altLang="en-US" sz="1500" dirty="0">
                <a:latin typeface="+mj-ea"/>
                <a:ea typeface="+mj-ea"/>
              </a:rPr>
              <a:t>실행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7FA4495-0743-4F79-A3DA-7F3165AB4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2726" y="3228306"/>
            <a:ext cx="5696459" cy="131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8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Test Script Runner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33" y="4690512"/>
            <a:ext cx="8834875" cy="186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322729" y="1021325"/>
            <a:ext cx="6387598" cy="73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Argument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로 주어진 파일을 읽어 순차적으로 스크립트 </a:t>
            </a:r>
            <a:r>
              <a:rPr lang="en-US" alt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ommand</a:t>
            </a:r>
            <a:r>
              <a:rPr lang="en-US" alt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sys.argv</a:t>
            </a:r>
            <a:r>
              <a:rPr lang="ko-KR" sz="15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의 길이로 </a:t>
            </a:r>
            <a:r>
              <a:rPr lang="en-US" altLang="ko-KR" sz="15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r>
              <a:rPr lang="ko-KR" sz="1500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hell</a:t>
            </a:r>
            <a:r>
              <a:rPr lang="ko-KR" sz="15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500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or</a:t>
            </a:r>
            <a:r>
              <a:rPr lang="ko-KR" sz="15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lang="ko-KR" sz="1500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unner</a:t>
            </a:r>
            <a:r>
              <a:rPr lang="ko-KR" sz="15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동작 판단</a:t>
            </a:r>
            <a:endParaRPr sz="15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22729" y="4236313"/>
            <a:ext cx="77154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subprocess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모듈을 통해 shell.py 에 </a:t>
            </a:r>
            <a:r>
              <a:rPr lang="en-US" alt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ommand를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던져 결과를 받아오도록 구현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6710327" y="1758626"/>
            <a:ext cx="5244898" cy="1541786"/>
            <a:chOff x="6557927" y="1834826"/>
            <a:chExt cx="5244898" cy="1541786"/>
          </a:xfrm>
        </p:grpSpPr>
        <p:pic>
          <p:nvPicPr>
            <p:cNvPr id="94" name="Google Shape;94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57927" y="2136464"/>
              <a:ext cx="3015300" cy="7462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6"/>
            <p:cNvSpPr/>
            <p:nvPr/>
          </p:nvSpPr>
          <p:spPr>
            <a:xfrm>
              <a:off x="7825625" y="2623913"/>
              <a:ext cx="721500" cy="26640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6" name="Google Shape;96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858375" y="1834826"/>
              <a:ext cx="1944450" cy="15417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/>
            <p:nvPr/>
          </p:nvSpPr>
          <p:spPr>
            <a:xfrm>
              <a:off x="10307625" y="3037900"/>
              <a:ext cx="310200" cy="33870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8" name="Google Shape;98;p16"/>
            <p:cNvCxnSpPr>
              <a:stCxn id="95" idx="6"/>
            </p:cNvCxnSpPr>
            <p:nvPr/>
          </p:nvCxnSpPr>
          <p:spPr>
            <a:xfrm>
              <a:off x="8547125" y="2757113"/>
              <a:ext cx="1977000" cy="1821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99" name="Google Shape;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975" y="1651625"/>
            <a:ext cx="5621158" cy="25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7252759" y="1016045"/>
            <a:ext cx="4616512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수행한 스크립트</a:t>
            </a:r>
            <a:r>
              <a:rPr lang="en-US" alt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종류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Fail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정보만 </a:t>
            </a:r>
            <a:r>
              <a:rPr lang="en-US" alt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rint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Fail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발생 시 하단 스크립트는 수행하지 않음</a:t>
            </a:r>
            <a:endParaRPr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Logger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726125" y="1243625"/>
            <a:ext cx="109062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로그를 남기는 동작을 위한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Logger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생성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로그가 필요한 각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에서는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Logger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클래스를 상속</a:t>
            </a:r>
            <a:r>
              <a:rPr lang="en-US" alt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받아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Logging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함수 활용</a:t>
            </a:r>
            <a:endParaRPr lang="en-US"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125" y="5638178"/>
            <a:ext cx="4217029" cy="10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726125" y="5138268"/>
            <a:ext cx="80127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실행결과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125" y="2263925"/>
            <a:ext cx="4488606" cy="16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2825" y="2263925"/>
            <a:ext cx="4153538" cy="138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5446475" y="2815925"/>
            <a:ext cx="834600" cy="54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2825" y="4062725"/>
            <a:ext cx="4153550" cy="149101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 rot="1268374" flipH="1">
            <a:off x="5377009" y="4094898"/>
            <a:ext cx="834348" cy="54230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1069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Cycle </a:t>
            </a:r>
            <a:r>
              <a:rPr lang="ko-KR" altLang="en-US" dirty="0"/>
              <a:t>준수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3964FA-404D-40C5-9C4F-A54147587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648" y="1164120"/>
            <a:ext cx="8130269" cy="5437524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FE23419-3C0E-4EC1-85D4-515A281CF44A}"/>
              </a:ext>
            </a:extLst>
          </p:cNvPr>
          <p:cNvSpPr/>
          <p:nvPr/>
        </p:nvSpPr>
        <p:spPr>
          <a:xfrm>
            <a:off x="4589931" y="3532093"/>
            <a:ext cx="179294" cy="180000"/>
          </a:xfrm>
          <a:prstGeom prst="ellipse">
            <a:avLst/>
          </a:prstGeom>
          <a:solidFill>
            <a:srgbClr val="06B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4E0E20-395C-4776-8DDA-0D8C65CA1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43" y="3170746"/>
            <a:ext cx="3085063" cy="2751269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F29C9333-76C1-4CD9-AFF4-E7705873FA52}"/>
              </a:ext>
            </a:extLst>
          </p:cNvPr>
          <p:cNvSpPr/>
          <p:nvPr/>
        </p:nvSpPr>
        <p:spPr>
          <a:xfrm>
            <a:off x="4589931" y="3763165"/>
            <a:ext cx="179294" cy="180000"/>
          </a:xfrm>
          <a:prstGeom prst="ellipse">
            <a:avLst/>
          </a:prstGeom>
          <a:solidFill>
            <a:srgbClr val="06B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DF17673-A215-4D8A-9AA4-0F8A18E7E52C}"/>
              </a:ext>
            </a:extLst>
          </p:cNvPr>
          <p:cNvSpPr/>
          <p:nvPr/>
        </p:nvSpPr>
        <p:spPr>
          <a:xfrm>
            <a:off x="4589931" y="3994237"/>
            <a:ext cx="179294" cy="180000"/>
          </a:xfrm>
          <a:prstGeom prst="ellipse">
            <a:avLst/>
          </a:prstGeom>
          <a:solidFill>
            <a:srgbClr val="06B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E30D260-2113-4C62-BB9B-FD29CB844C8E}"/>
              </a:ext>
            </a:extLst>
          </p:cNvPr>
          <p:cNvSpPr/>
          <p:nvPr/>
        </p:nvSpPr>
        <p:spPr>
          <a:xfrm>
            <a:off x="4589931" y="4225309"/>
            <a:ext cx="179294" cy="180000"/>
          </a:xfrm>
          <a:prstGeom prst="ellipse">
            <a:avLst/>
          </a:prstGeom>
          <a:solidFill>
            <a:srgbClr val="4D7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14D4600-372B-4C59-8B4E-E548CAD20D2E}"/>
              </a:ext>
            </a:extLst>
          </p:cNvPr>
          <p:cNvSpPr/>
          <p:nvPr/>
        </p:nvSpPr>
        <p:spPr>
          <a:xfrm>
            <a:off x="4589931" y="4456381"/>
            <a:ext cx="179294" cy="180000"/>
          </a:xfrm>
          <a:prstGeom prst="ellipse">
            <a:avLst/>
          </a:prstGeom>
          <a:solidFill>
            <a:srgbClr val="4D7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0982056-C0D2-422A-B6F1-0FCBCED9C864}"/>
              </a:ext>
            </a:extLst>
          </p:cNvPr>
          <p:cNvSpPr/>
          <p:nvPr/>
        </p:nvSpPr>
        <p:spPr>
          <a:xfrm>
            <a:off x="4589931" y="4687453"/>
            <a:ext cx="179294" cy="180000"/>
          </a:xfrm>
          <a:prstGeom prst="ellipse">
            <a:avLst/>
          </a:prstGeom>
          <a:solidFill>
            <a:srgbClr val="06B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D3E73A7-484C-4717-A1A8-C4C698FBEBEC}"/>
              </a:ext>
            </a:extLst>
          </p:cNvPr>
          <p:cNvSpPr/>
          <p:nvPr/>
        </p:nvSpPr>
        <p:spPr>
          <a:xfrm>
            <a:off x="4589931" y="4918525"/>
            <a:ext cx="179294" cy="180000"/>
          </a:xfrm>
          <a:prstGeom prst="ellipse">
            <a:avLst/>
          </a:prstGeom>
          <a:solidFill>
            <a:srgbClr val="06B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73E372-66C7-46F7-A2DF-AFAAE1E0F450}"/>
              </a:ext>
            </a:extLst>
          </p:cNvPr>
          <p:cNvSpPr/>
          <p:nvPr/>
        </p:nvSpPr>
        <p:spPr>
          <a:xfrm>
            <a:off x="4589931" y="5143638"/>
            <a:ext cx="179294" cy="180000"/>
          </a:xfrm>
          <a:prstGeom prst="ellipse">
            <a:avLst/>
          </a:prstGeom>
          <a:solidFill>
            <a:srgbClr val="4D7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1657E07-7715-4B33-9E7C-E84D8F4F4259}"/>
              </a:ext>
            </a:extLst>
          </p:cNvPr>
          <p:cNvSpPr/>
          <p:nvPr/>
        </p:nvSpPr>
        <p:spPr>
          <a:xfrm>
            <a:off x="4589931" y="5368751"/>
            <a:ext cx="179294" cy="180000"/>
          </a:xfrm>
          <a:prstGeom prst="ellipse">
            <a:avLst/>
          </a:prstGeom>
          <a:solidFill>
            <a:srgbClr val="06B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165A7CA-FCE0-496D-9855-5528EE330B50}"/>
              </a:ext>
            </a:extLst>
          </p:cNvPr>
          <p:cNvSpPr/>
          <p:nvPr/>
        </p:nvSpPr>
        <p:spPr>
          <a:xfrm>
            <a:off x="4589931" y="5587853"/>
            <a:ext cx="179294" cy="180000"/>
          </a:xfrm>
          <a:prstGeom prst="ellipse">
            <a:avLst/>
          </a:prstGeom>
          <a:solidFill>
            <a:srgbClr val="4D7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99DB4DF-831B-4E5F-9996-4FD3224C1B44}"/>
              </a:ext>
            </a:extLst>
          </p:cNvPr>
          <p:cNvSpPr/>
          <p:nvPr/>
        </p:nvSpPr>
        <p:spPr>
          <a:xfrm>
            <a:off x="4150665" y="3578545"/>
            <a:ext cx="246529" cy="2145760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6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Cycle </a:t>
            </a:r>
            <a:r>
              <a:rPr lang="ko-KR" altLang="en-US" dirty="0"/>
              <a:t>준수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41356E-4D7F-4BF4-B040-8B87BB4CA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746"/>
          <a:stretch/>
        </p:blipFill>
        <p:spPr>
          <a:xfrm>
            <a:off x="0" y="4043082"/>
            <a:ext cx="12192000" cy="235072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20CEF2-6C34-41BF-B28F-B617FB1E27FB}"/>
              </a:ext>
            </a:extLst>
          </p:cNvPr>
          <p:cNvSpPr/>
          <p:nvPr/>
        </p:nvSpPr>
        <p:spPr>
          <a:xfrm>
            <a:off x="4712813" y="5231956"/>
            <a:ext cx="1272988" cy="35858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RED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89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조원 소개 및 역할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Cycle </a:t>
            </a:r>
            <a:r>
              <a:rPr lang="ko-KR" altLang="en-US" dirty="0"/>
              <a:t>준수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41356E-4D7F-4BF4-B040-8B87BB4CA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9300"/>
            <a:ext cx="12192000" cy="519450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20CEF2-6C34-41BF-B28F-B617FB1E27FB}"/>
              </a:ext>
            </a:extLst>
          </p:cNvPr>
          <p:cNvSpPr/>
          <p:nvPr/>
        </p:nvSpPr>
        <p:spPr>
          <a:xfrm>
            <a:off x="4712813" y="5231956"/>
            <a:ext cx="1272988" cy="35858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RED</a:t>
            </a:r>
            <a:endParaRPr lang="ko-KR" altLang="en-US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591F9BD-0F0B-4A97-A575-3F02C1522357}"/>
              </a:ext>
            </a:extLst>
          </p:cNvPr>
          <p:cNvSpPr/>
          <p:nvPr/>
        </p:nvSpPr>
        <p:spPr>
          <a:xfrm>
            <a:off x="4713675" y="3249706"/>
            <a:ext cx="1272988" cy="3585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GREEN</a:t>
            </a:r>
            <a:endParaRPr lang="ko-KR" altLang="en-US" b="1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A5899C4-4528-4E8A-8452-435D81BF12A2}"/>
              </a:ext>
            </a:extLst>
          </p:cNvPr>
          <p:cNvSpPr/>
          <p:nvPr/>
        </p:nvSpPr>
        <p:spPr>
          <a:xfrm rot="10800000">
            <a:off x="5226041" y="3608294"/>
            <a:ext cx="246529" cy="1623662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48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Cycle </a:t>
            </a:r>
            <a:r>
              <a:rPr lang="ko-KR" altLang="en-US" dirty="0"/>
              <a:t>준수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FC35E6-7396-425D-AE16-102F3F6DD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6099"/>
            <a:ext cx="12192000" cy="354580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5EBF61B-C2C7-4934-9074-86E513C023D8}"/>
              </a:ext>
            </a:extLst>
          </p:cNvPr>
          <p:cNvSpPr/>
          <p:nvPr/>
        </p:nvSpPr>
        <p:spPr>
          <a:xfrm>
            <a:off x="4788016" y="3966883"/>
            <a:ext cx="1272988" cy="358588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REFACTOR</a:t>
            </a:r>
            <a:endParaRPr lang="ko-KR" altLang="en-US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BBF23A3-CE68-4C82-A986-F0AB83D51300}"/>
              </a:ext>
            </a:extLst>
          </p:cNvPr>
          <p:cNvSpPr/>
          <p:nvPr/>
        </p:nvSpPr>
        <p:spPr>
          <a:xfrm>
            <a:off x="2624898" y="3966883"/>
            <a:ext cx="1272988" cy="3585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GREEN</a:t>
            </a:r>
            <a:endParaRPr lang="ko-KR" altLang="en-US" b="1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D598D88E-02E3-4588-8414-53733ED4183E}"/>
              </a:ext>
            </a:extLst>
          </p:cNvPr>
          <p:cNvSpPr/>
          <p:nvPr/>
        </p:nvSpPr>
        <p:spPr>
          <a:xfrm rot="16200000">
            <a:off x="4219688" y="3701110"/>
            <a:ext cx="246529" cy="890131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50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Mocking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(Test Doubles)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641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활용 예시 </a:t>
            </a:r>
            <a:r>
              <a:rPr lang="en-US" altLang="ko-KR" dirty="0"/>
              <a:t>– </a:t>
            </a:r>
            <a:r>
              <a:rPr lang="en-US" altLang="ko-KR" dirty="0" err="1"/>
              <a:t>fullwrite</a:t>
            </a:r>
            <a:r>
              <a:rPr lang="en-US" altLang="ko-KR" dirty="0"/>
              <a:t>, </a:t>
            </a:r>
            <a:r>
              <a:rPr lang="en-US" altLang="ko-KR" dirty="0" err="1"/>
              <a:t>fullread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09580-4917-434B-8D2A-171DB029B319}"/>
              </a:ext>
            </a:extLst>
          </p:cNvPr>
          <p:cNvSpPr txBox="1"/>
          <p:nvPr/>
        </p:nvSpPr>
        <p:spPr>
          <a:xfrm>
            <a:off x="685475" y="2593728"/>
            <a:ext cx="70855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</a:rPr>
              <a:t>fullwrite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실행 시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사용되는 </a:t>
            </a:r>
            <a:r>
              <a:rPr lang="en-US" altLang="ko-KR" sz="1500" dirty="0" err="1">
                <a:latin typeface="+mj-ea"/>
                <a:ea typeface="+mj-ea"/>
              </a:rPr>
              <a:t>WriteCommand</a:t>
            </a:r>
            <a:r>
              <a:rPr lang="ko-KR" altLang="en-US" sz="1500" dirty="0">
                <a:latin typeface="+mj-ea"/>
                <a:ea typeface="+mj-ea"/>
              </a:rPr>
              <a:t>를</a:t>
            </a:r>
            <a:r>
              <a:rPr lang="en-US" altLang="ko-KR" sz="1500" dirty="0">
                <a:latin typeface="+mj-ea"/>
                <a:ea typeface="+mj-ea"/>
              </a:rPr>
              <a:t> patch</a:t>
            </a:r>
            <a:r>
              <a:rPr lang="ko-KR" altLang="en-US" sz="1500" dirty="0">
                <a:latin typeface="+mj-ea"/>
                <a:ea typeface="+mj-ea"/>
              </a:rPr>
              <a:t>를 사용하여 </a:t>
            </a:r>
            <a:r>
              <a:rPr lang="en-US" altLang="ko-KR" sz="1500" dirty="0">
                <a:latin typeface="+mj-ea"/>
                <a:ea typeface="+mj-ea"/>
              </a:rPr>
              <a:t>Mock</a:t>
            </a:r>
            <a:r>
              <a:rPr lang="ko-KR" altLang="en-US" sz="1500" dirty="0">
                <a:latin typeface="+mj-ea"/>
                <a:ea typeface="+mj-ea"/>
              </a:rPr>
              <a:t>으로 변경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9BF18-6D41-449E-8907-599C0859A446}"/>
              </a:ext>
            </a:extLst>
          </p:cNvPr>
          <p:cNvSpPr txBox="1"/>
          <p:nvPr/>
        </p:nvSpPr>
        <p:spPr>
          <a:xfrm>
            <a:off x="685475" y="2987000"/>
            <a:ext cx="78213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</a:rPr>
              <a:t>fullwrite</a:t>
            </a:r>
            <a:r>
              <a:rPr lang="ko-KR" altLang="en-US" sz="1500" dirty="0">
                <a:latin typeface="+mj-ea"/>
                <a:ea typeface="+mj-ea"/>
              </a:rPr>
              <a:t> 실행 후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en-US" altLang="ko-KR" sz="1500" dirty="0" err="1">
                <a:latin typeface="+mj-ea"/>
                <a:ea typeface="+mj-ea"/>
              </a:rPr>
              <a:t>mock_execute.call_count</a:t>
            </a:r>
            <a:r>
              <a:rPr lang="en-US" altLang="ko-KR" sz="1500" dirty="0">
                <a:latin typeface="+mj-ea"/>
                <a:ea typeface="+mj-ea"/>
              </a:rPr>
              <a:t> (</a:t>
            </a:r>
            <a:r>
              <a:rPr lang="en-US" altLang="ko-KR" sz="1500" dirty="0" err="1">
                <a:latin typeface="+mj-ea"/>
                <a:ea typeface="+mj-ea"/>
              </a:rPr>
              <a:t>WriteCommand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r>
              <a:rPr lang="ko-KR" altLang="en-US" sz="1500" dirty="0">
                <a:latin typeface="+mj-ea"/>
                <a:ea typeface="+mj-ea"/>
              </a:rPr>
              <a:t>가 </a:t>
            </a:r>
            <a:r>
              <a:rPr lang="en-US" altLang="ko-KR" sz="1500" dirty="0">
                <a:latin typeface="+mj-ea"/>
                <a:ea typeface="+mj-ea"/>
              </a:rPr>
              <a:t>100</a:t>
            </a:r>
            <a:r>
              <a:rPr lang="ko-KR" altLang="en-US" sz="1500" dirty="0">
                <a:latin typeface="+mj-ea"/>
                <a:ea typeface="+mj-ea"/>
              </a:rPr>
              <a:t>회 실행되었는지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29957-CB96-4E80-B3C4-B7A0DF3EDA57}"/>
              </a:ext>
            </a:extLst>
          </p:cNvPr>
          <p:cNvSpPr txBox="1"/>
          <p:nvPr/>
        </p:nvSpPr>
        <p:spPr>
          <a:xfrm>
            <a:off x="685476" y="5410018"/>
            <a:ext cx="70134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</a:rPr>
              <a:t>fullread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실행 시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사용되는 </a:t>
            </a:r>
            <a:r>
              <a:rPr lang="en-US" altLang="ko-KR" sz="1500" dirty="0" err="1">
                <a:latin typeface="+mj-ea"/>
                <a:ea typeface="+mj-ea"/>
              </a:rPr>
              <a:t>ReadCommand</a:t>
            </a:r>
            <a:r>
              <a:rPr lang="ko-KR" altLang="en-US" sz="1500" dirty="0">
                <a:latin typeface="+mj-ea"/>
                <a:ea typeface="+mj-ea"/>
              </a:rPr>
              <a:t>를</a:t>
            </a:r>
            <a:r>
              <a:rPr lang="en-US" altLang="ko-KR" sz="1500" dirty="0">
                <a:latin typeface="+mj-ea"/>
                <a:ea typeface="+mj-ea"/>
              </a:rPr>
              <a:t> patch</a:t>
            </a:r>
            <a:r>
              <a:rPr lang="ko-KR" altLang="en-US" sz="1500" dirty="0">
                <a:latin typeface="+mj-ea"/>
                <a:ea typeface="+mj-ea"/>
              </a:rPr>
              <a:t>를 사용하여 </a:t>
            </a:r>
            <a:r>
              <a:rPr lang="en-US" altLang="ko-KR" sz="1500" dirty="0">
                <a:latin typeface="+mj-ea"/>
                <a:ea typeface="+mj-ea"/>
              </a:rPr>
              <a:t>Mock</a:t>
            </a:r>
            <a:r>
              <a:rPr lang="ko-KR" altLang="en-US" sz="1500" dirty="0">
                <a:latin typeface="+mj-ea"/>
                <a:ea typeface="+mj-ea"/>
              </a:rPr>
              <a:t>으로 변경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90C0B-AFA9-4B03-AAF6-9250E0197FCC}"/>
              </a:ext>
            </a:extLst>
          </p:cNvPr>
          <p:cNvSpPr txBox="1"/>
          <p:nvPr/>
        </p:nvSpPr>
        <p:spPr>
          <a:xfrm>
            <a:off x="685476" y="5803290"/>
            <a:ext cx="77492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</a:rPr>
              <a:t>fullread</a:t>
            </a:r>
            <a:r>
              <a:rPr lang="ko-KR" altLang="en-US" sz="1500" dirty="0">
                <a:latin typeface="+mj-ea"/>
                <a:ea typeface="+mj-ea"/>
              </a:rPr>
              <a:t> 실행 후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en-US" altLang="ko-KR" sz="1500" dirty="0" err="1">
                <a:latin typeface="+mj-ea"/>
                <a:ea typeface="+mj-ea"/>
              </a:rPr>
              <a:t>mock_execute.call_count</a:t>
            </a:r>
            <a:r>
              <a:rPr lang="en-US" altLang="ko-KR" sz="1500" dirty="0">
                <a:latin typeface="+mj-ea"/>
                <a:ea typeface="+mj-ea"/>
              </a:rPr>
              <a:t> (</a:t>
            </a:r>
            <a:r>
              <a:rPr lang="en-US" altLang="ko-KR" sz="1500" dirty="0" err="1">
                <a:latin typeface="+mj-ea"/>
                <a:ea typeface="+mj-ea"/>
              </a:rPr>
              <a:t>ReadCommand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r>
              <a:rPr lang="ko-KR" altLang="en-US" sz="1500" dirty="0">
                <a:latin typeface="+mj-ea"/>
                <a:ea typeface="+mj-ea"/>
              </a:rPr>
              <a:t>가 </a:t>
            </a:r>
            <a:r>
              <a:rPr lang="en-US" altLang="ko-KR" sz="1500" dirty="0">
                <a:latin typeface="+mj-ea"/>
                <a:ea typeface="+mj-ea"/>
              </a:rPr>
              <a:t>100</a:t>
            </a:r>
            <a:r>
              <a:rPr lang="ko-KR" altLang="en-US" sz="1500" dirty="0">
                <a:latin typeface="+mj-ea"/>
                <a:ea typeface="+mj-ea"/>
              </a:rPr>
              <a:t>회 실행되었는지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507E39-E905-4113-B334-9B3ACFCE4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75" y="1220309"/>
            <a:ext cx="6371488" cy="12953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49CC21-430A-4BF5-AA8B-5E9A333FA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75" y="3851173"/>
            <a:ext cx="6419823" cy="138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07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활용 예시 </a:t>
            </a:r>
            <a:r>
              <a:rPr lang="en-US" altLang="ko-KR" dirty="0"/>
              <a:t>– testapp2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09580-4917-434B-8D2A-171DB029B319}"/>
              </a:ext>
            </a:extLst>
          </p:cNvPr>
          <p:cNvSpPr txBox="1"/>
          <p:nvPr/>
        </p:nvSpPr>
        <p:spPr>
          <a:xfrm>
            <a:off x="703405" y="2568102"/>
            <a:ext cx="71465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testapp2 </a:t>
            </a:r>
            <a:r>
              <a:rPr lang="ko-KR" altLang="en-US" sz="1500" dirty="0">
                <a:latin typeface="+mj-ea"/>
                <a:ea typeface="+mj-ea"/>
              </a:rPr>
              <a:t>실행 시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사용되는 </a:t>
            </a:r>
            <a:r>
              <a:rPr lang="en-US" altLang="ko-KR" sz="1500" dirty="0" err="1">
                <a:latin typeface="+mj-ea"/>
                <a:ea typeface="+mj-ea"/>
              </a:rPr>
              <a:t>WriteCommand</a:t>
            </a:r>
            <a:r>
              <a:rPr lang="ko-KR" altLang="en-US" sz="1500" dirty="0">
                <a:latin typeface="+mj-ea"/>
                <a:ea typeface="+mj-ea"/>
              </a:rPr>
              <a:t>를</a:t>
            </a:r>
            <a:r>
              <a:rPr lang="en-US" altLang="ko-KR" sz="1500" dirty="0">
                <a:latin typeface="+mj-ea"/>
                <a:ea typeface="+mj-ea"/>
              </a:rPr>
              <a:t> patch</a:t>
            </a:r>
            <a:r>
              <a:rPr lang="ko-KR" altLang="en-US" sz="1500" dirty="0">
                <a:latin typeface="+mj-ea"/>
                <a:ea typeface="+mj-ea"/>
              </a:rPr>
              <a:t>를 사용하여 </a:t>
            </a:r>
            <a:r>
              <a:rPr lang="en-US" altLang="ko-KR" sz="1500" dirty="0">
                <a:latin typeface="+mj-ea"/>
                <a:ea typeface="+mj-ea"/>
              </a:rPr>
              <a:t>Mock</a:t>
            </a:r>
            <a:r>
              <a:rPr lang="ko-KR" altLang="en-US" sz="1500" dirty="0">
                <a:latin typeface="+mj-ea"/>
                <a:ea typeface="+mj-ea"/>
              </a:rPr>
              <a:t>으로 변경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9BF18-6D41-449E-8907-599C0859A446}"/>
              </a:ext>
            </a:extLst>
          </p:cNvPr>
          <p:cNvSpPr txBox="1"/>
          <p:nvPr/>
        </p:nvSpPr>
        <p:spPr>
          <a:xfrm>
            <a:off x="703405" y="2961374"/>
            <a:ext cx="78822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testapp2</a:t>
            </a:r>
            <a:r>
              <a:rPr lang="ko-KR" altLang="en-US" sz="1500" dirty="0">
                <a:latin typeface="+mj-ea"/>
                <a:ea typeface="+mj-ea"/>
              </a:rPr>
              <a:t> 실행 후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en-US" altLang="ko-KR" sz="1500" dirty="0" err="1">
                <a:latin typeface="+mj-ea"/>
                <a:ea typeface="+mj-ea"/>
              </a:rPr>
              <a:t>mock_execute.call_count</a:t>
            </a:r>
            <a:r>
              <a:rPr lang="en-US" altLang="ko-KR" sz="1500" dirty="0">
                <a:latin typeface="+mj-ea"/>
                <a:ea typeface="+mj-ea"/>
              </a:rPr>
              <a:t> (</a:t>
            </a:r>
            <a:r>
              <a:rPr lang="en-US" altLang="ko-KR" sz="1500" dirty="0" err="1">
                <a:latin typeface="+mj-ea"/>
                <a:ea typeface="+mj-ea"/>
              </a:rPr>
              <a:t>WriteCommand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r>
              <a:rPr lang="ko-KR" altLang="en-US" sz="1500" dirty="0">
                <a:latin typeface="+mj-ea"/>
                <a:ea typeface="+mj-ea"/>
              </a:rPr>
              <a:t>가 </a:t>
            </a:r>
            <a:r>
              <a:rPr lang="en-US" altLang="ko-KR" sz="1500" dirty="0">
                <a:latin typeface="+mj-ea"/>
                <a:ea typeface="+mj-ea"/>
              </a:rPr>
              <a:t>186</a:t>
            </a:r>
            <a:r>
              <a:rPr lang="ko-KR" altLang="en-US" sz="1500" dirty="0">
                <a:latin typeface="+mj-ea"/>
                <a:ea typeface="+mj-ea"/>
              </a:rPr>
              <a:t>회 실행되었는지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29957-CB96-4E80-B3C4-B7A0DF3EDA57}"/>
              </a:ext>
            </a:extLst>
          </p:cNvPr>
          <p:cNvSpPr txBox="1"/>
          <p:nvPr/>
        </p:nvSpPr>
        <p:spPr>
          <a:xfrm>
            <a:off x="703405" y="5520709"/>
            <a:ext cx="71144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testapp2 </a:t>
            </a:r>
            <a:r>
              <a:rPr lang="ko-KR" altLang="en-US" sz="1500" dirty="0">
                <a:latin typeface="+mj-ea"/>
                <a:ea typeface="+mj-ea"/>
              </a:rPr>
              <a:t>실행 시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사용되는 </a:t>
            </a:r>
            <a:r>
              <a:rPr lang="en-US" altLang="ko-KR" sz="1500" dirty="0" err="1">
                <a:latin typeface="+mj-ea"/>
                <a:ea typeface="+mj-ea"/>
              </a:rPr>
              <a:t>ReadCommand</a:t>
            </a:r>
            <a:r>
              <a:rPr lang="ko-KR" altLang="en-US" sz="1500" dirty="0">
                <a:latin typeface="+mj-ea"/>
                <a:ea typeface="+mj-ea"/>
              </a:rPr>
              <a:t>를</a:t>
            </a:r>
            <a:r>
              <a:rPr lang="en-US" altLang="ko-KR" sz="1500" dirty="0">
                <a:latin typeface="+mj-ea"/>
                <a:ea typeface="+mj-ea"/>
              </a:rPr>
              <a:t> patch</a:t>
            </a:r>
            <a:r>
              <a:rPr lang="ko-KR" altLang="en-US" sz="1500" dirty="0">
                <a:latin typeface="+mj-ea"/>
                <a:ea typeface="+mj-ea"/>
              </a:rPr>
              <a:t>를 사용하여 </a:t>
            </a:r>
            <a:r>
              <a:rPr lang="en-US" altLang="ko-KR" sz="1500" dirty="0">
                <a:latin typeface="+mj-ea"/>
                <a:ea typeface="+mj-ea"/>
              </a:rPr>
              <a:t>Mock</a:t>
            </a:r>
            <a:r>
              <a:rPr lang="ko-KR" altLang="en-US" sz="1500" dirty="0">
                <a:latin typeface="+mj-ea"/>
                <a:ea typeface="+mj-ea"/>
              </a:rPr>
              <a:t>으로 변경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90C0B-AFA9-4B03-AAF6-9250E0197FCC}"/>
              </a:ext>
            </a:extLst>
          </p:cNvPr>
          <p:cNvSpPr txBox="1"/>
          <p:nvPr/>
        </p:nvSpPr>
        <p:spPr>
          <a:xfrm>
            <a:off x="703405" y="5913981"/>
            <a:ext cx="76386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testapp2</a:t>
            </a:r>
            <a:r>
              <a:rPr lang="ko-KR" altLang="en-US" sz="1500" dirty="0">
                <a:latin typeface="+mj-ea"/>
                <a:ea typeface="+mj-ea"/>
              </a:rPr>
              <a:t> 실행 후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en-US" altLang="ko-KR" sz="1500" dirty="0" err="1">
                <a:latin typeface="+mj-ea"/>
                <a:ea typeface="+mj-ea"/>
              </a:rPr>
              <a:t>mock_execute.call_count</a:t>
            </a:r>
            <a:r>
              <a:rPr lang="en-US" altLang="ko-KR" sz="1500" dirty="0">
                <a:latin typeface="+mj-ea"/>
                <a:ea typeface="+mj-ea"/>
              </a:rPr>
              <a:t> (</a:t>
            </a:r>
            <a:r>
              <a:rPr lang="en-US" altLang="ko-KR" sz="1500" dirty="0" err="1">
                <a:latin typeface="+mj-ea"/>
                <a:ea typeface="+mj-ea"/>
              </a:rPr>
              <a:t>ReadCommand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r>
              <a:rPr lang="ko-KR" altLang="en-US" sz="1500" dirty="0">
                <a:latin typeface="+mj-ea"/>
                <a:ea typeface="+mj-ea"/>
              </a:rPr>
              <a:t>가 </a:t>
            </a:r>
            <a:r>
              <a:rPr lang="en-US" altLang="ko-KR" sz="1500" dirty="0">
                <a:latin typeface="+mj-ea"/>
                <a:ea typeface="+mj-ea"/>
              </a:rPr>
              <a:t>6</a:t>
            </a:r>
            <a:r>
              <a:rPr lang="ko-KR" altLang="en-US" sz="1500" dirty="0">
                <a:latin typeface="+mj-ea"/>
                <a:ea typeface="+mj-ea"/>
              </a:rPr>
              <a:t>회 실행되었는지 확인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87983A3-CBDA-46B6-8110-700A52A1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05" y="1234894"/>
            <a:ext cx="5534025" cy="1314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0A1E34C-5FA5-45BF-825C-EFC203627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05" y="4002649"/>
            <a:ext cx="5334000" cy="1371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9BCD21-083D-4ABE-BC46-DEB5F39A628C}"/>
              </a:ext>
            </a:extLst>
          </p:cNvPr>
          <p:cNvSpPr txBox="1"/>
          <p:nvPr/>
        </p:nvSpPr>
        <p:spPr>
          <a:xfrm>
            <a:off x="703405" y="3346086"/>
            <a:ext cx="44839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n-ea"/>
                <a:ea typeface="+mn-ea"/>
              </a:rPr>
              <a:t>(write : 0~5 </a:t>
            </a:r>
            <a:r>
              <a:rPr lang="en-US" altLang="ko-KR" sz="1500" dirty="0" err="1">
                <a:latin typeface="+mn-ea"/>
                <a:ea typeface="+mn-ea"/>
              </a:rPr>
              <a:t>lba</a:t>
            </a:r>
            <a:r>
              <a:rPr lang="ko-KR" altLang="en-US" sz="1500" dirty="0">
                <a:latin typeface="+mn-ea"/>
                <a:ea typeface="+mn-ea"/>
              </a:rPr>
              <a:t>에 </a:t>
            </a:r>
            <a:r>
              <a:rPr lang="en-US" altLang="ko-KR" sz="1500" dirty="0">
                <a:latin typeface="+mn-ea"/>
                <a:ea typeface="+mn-ea"/>
              </a:rPr>
              <a:t>30+1</a:t>
            </a:r>
            <a:r>
              <a:rPr lang="ko-KR" altLang="en-US" sz="1500" dirty="0">
                <a:latin typeface="+mn-ea"/>
                <a:ea typeface="+mn-ea"/>
              </a:rPr>
              <a:t>번 발생</a:t>
            </a:r>
            <a:r>
              <a:rPr lang="en-US" altLang="ko-KR" sz="1500" dirty="0">
                <a:latin typeface="+mn-ea"/>
                <a:ea typeface="+mn-ea"/>
              </a:rPr>
              <a:t>. </a:t>
            </a:r>
            <a:r>
              <a:rPr lang="ko-KR" altLang="en-US" sz="1500" dirty="0">
                <a:latin typeface="+mn-ea"/>
                <a:ea typeface="+mn-ea"/>
              </a:rPr>
              <a:t>총 </a:t>
            </a:r>
            <a:r>
              <a:rPr lang="en-US" altLang="ko-KR" sz="1500" dirty="0">
                <a:latin typeface="+mn-ea"/>
                <a:ea typeface="+mn-ea"/>
              </a:rPr>
              <a:t>6 * 31</a:t>
            </a:r>
            <a:r>
              <a:rPr lang="ko-KR" altLang="en-US" sz="1500" dirty="0">
                <a:latin typeface="+mn-ea"/>
                <a:ea typeface="+mn-ea"/>
              </a:rPr>
              <a:t>회 호출</a:t>
            </a:r>
            <a:r>
              <a:rPr lang="en-US" altLang="ko-KR" sz="1500" dirty="0">
                <a:latin typeface="+mn-ea"/>
                <a:ea typeface="+mn-ea"/>
              </a:rPr>
              <a:t>)</a:t>
            </a:r>
            <a:endParaRPr lang="ko-KR" altLang="en-US" sz="1500" dirty="0"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68924-9821-4DB9-ACA8-BEFE343A6784}"/>
              </a:ext>
            </a:extLst>
          </p:cNvPr>
          <p:cNvSpPr txBox="1"/>
          <p:nvPr/>
        </p:nvSpPr>
        <p:spPr>
          <a:xfrm>
            <a:off x="703405" y="6307253"/>
            <a:ext cx="37561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(read : 0~5 </a:t>
            </a:r>
            <a:r>
              <a:rPr lang="en-US" altLang="ko-KR" sz="1500" dirty="0" err="1">
                <a:latin typeface="+mj-ea"/>
                <a:ea typeface="+mj-ea"/>
              </a:rPr>
              <a:t>lba</a:t>
            </a:r>
            <a:r>
              <a:rPr lang="ko-KR" altLang="en-US" sz="1500" dirty="0">
                <a:latin typeface="+mj-ea"/>
                <a:ea typeface="+mj-ea"/>
              </a:rPr>
              <a:t>에 한번 발생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총 </a:t>
            </a:r>
            <a:r>
              <a:rPr lang="en-US" altLang="ko-KR" sz="1500" dirty="0">
                <a:latin typeface="+mj-ea"/>
                <a:ea typeface="+mj-ea"/>
              </a:rPr>
              <a:t>6</a:t>
            </a:r>
            <a:r>
              <a:rPr lang="ko-KR" altLang="en-US" sz="1500" dirty="0">
                <a:latin typeface="+mj-ea"/>
                <a:ea typeface="+mj-ea"/>
              </a:rPr>
              <a:t>회 호출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6670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F011FC4-1AB6-4081-B2E0-241B81731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39" y="2608130"/>
            <a:ext cx="5151310" cy="2933494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Python </a:t>
            </a:r>
            <a:r>
              <a:rPr lang="ko-KR" altLang="en-US" dirty="0"/>
              <a:t>내장함수 </a:t>
            </a:r>
            <a:r>
              <a:rPr lang="en-US" altLang="ko-KR" dirty="0"/>
              <a:t>input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dirty="0"/>
              <a:t>Shell </a:t>
            </a:r>
            <a:r>
              <a:rPr lang="ko-KR" altLang="en-US" sz="1800" dirty="0"/>
              <a:t>실행 후</a:t>
            </a:r>
            <a:r>
              <a:rPr lang="en-US" altLang="ko-KR" sz="1800" dirty="0"/>
              <a:t>, </a:t>
            </a:r>
            <a:r>
              <a:rPr lang="ko-KR" altLang="en-US" sz="1800" dirty="0"/>
              <a:t>명령어를 잘못 된 형식으로 입력한 경우에 대한 </a:t>
            </a:r>
            <a:r>
              <a:rPr lang="en-US" altLang="ko-KR" sz="1800" dirty="0"/>
              <a:t>test</a:t>
            </a:r>
            <a:r>
              <a:rPr lang="ko-KR" altLang="en-US" sz="1800" dirty="0"/>
              <a:t>를 위해</a:t>
            </a:r>
            <a:endParaRPr lang="en-US" altLang="ko-KR" sz="18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800" dirty="0"/>
              <a:t>내장함수인 </a:t>
            </a:r>
            <a:r>
              <a:rPr lang="en-US" altLang="ko-KR" sz="1800" dirty="0"/>
              <a:t>“</a:t>
            </a:r>
            <a:r>
              <a:rPr lang="en-US" sz="1800" dirty="0" err="1"/>
              <a:t>builtins.input</a:t>
            </a:r>
            <a:r>
              <a:rPr lang="en-US" sz="1800" dirty="0"/>
              <a:t>”</a:t>
            </a:r>
            <a:r>
              <a:rPr lang="ko-KR" altLang="en-US" sz="1800" dirty="0"/>
              <a:t>의 동작을 임의 지정하여 예외처리 테스트</a:t>
            </a:r>
            <a:endParaRPr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713335-8067-4C33-BBC7-3AC63A8C3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014" y="2493174"/>
            <a:ext cx="3396425" cy="31634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F5E8-8E90-45F5-A024-91C9798386A8}"/>
              </a:ext>
            </a:extLst>
          </p:cNvPr>
          <p:cNvSpPr/>
          <p:nvPr/>
        </p:nvSpPr>
        <p:spPr>
          <a:xfrm>
            <a:off x="7899699" y="3652520"/>
            <a:ext cx="2407920" cy="281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6912A8-F883-44A7-93CE-279F67C9A39E}"/>
              </a:ext>
            </a:extLst>
          </p:cNvPr>
          <p:cNvSpPr/>
          <p:nvPr/>
        </p:nvSpPr>
        <p:spPr>
          <a:xfrm>
            <a:off x="6995014" y="2493174"/>
            <a:ext cx="1087565" cy="281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5EAF3F-2C4F-4391-9013-AFF3E0E019DB}"/>
              </a:ext>
            </a:extLst>
          </p:cNvPr>
          <p:cNvSpPr/>
          <p:nvPr/>
        </p:nvSpPr>
        <p:spPr>
          <a:xfrm>
            <a:off x="1424794" y="4144766"/>
            <a:ext cx="1156145" cy="475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9E933E1-9F95-4318-9180-D1B4AD960D11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>
            <a:off x="2580939" y="2634144"/>
            <a:ext cx="4414075" cy="17483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BBAE74-8AFE-41CC-9312-FC2BFDBA09A0}"/>
              </a:ext>
            </a:extLst>
          </p:cNvPr>
          <p:cNvSpPr/>
          <p:nvPr/>
        </p:nvSpPr>
        <p:spPr>
          <a:xfrm>
            <a:off x="756139" y="2634144"/>
            <a:ext cx="5093780" cy="241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122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Singleton &amp; Factory </a:t>
            </a:r>
            <a:r>
              <a:rPr lang="ko-KR" altLang="en-US" dirty="0"/>
              <a:t>디자인 패턴 적용</a:t>
            </a:r>
            <a:endParaRPr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A63AF6-F9A2-4122-B2D0-371258068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88"/>
          <a:stretch/>
        </p:blipFill>
        <p:spPr bwMode="auto">
          <a:xfrm>
            <a:off x="497711" y="1576470"/>
            <a:ext cx="3209252" cy="390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CF46B34-35A4-428A-9AB4-1DD920CCE408}"/>
              </a:ext>
            </a:extLst>
          </p:cNvPr>
          <p:cNvCxnSpPr/>
          <p:nvPr/>
        </p:nvCxnSpPr>
        <p:spPr>
          <a:xfrm>
            <a:off x="3851930" y="1388963"/>
            <a:ext cx="0" cy="43520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175583-E8C9-482B-8846-A6019CC72428}"/>
              </a:ext>
            </a:extLst>
          </p:cNvPr>
          <p:cNvSpPr txBox="1"/>
          <p:nvPr/>
        </p:nvSpPr>
        <p:spPr>
          <a:xfrm>
            <a:off x="828531" y="5914663"/>
            <a:ext cx="21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리팩토링</a:t>
            </a:r>
            <a:r>
              <a:rPr lang="ko-KR" altLang="en-US" sz="2400" b="1" dirty="0"/>
              <a:t> 이전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547CAC-FE2E-4390-8C76-2DD4703DB6C5}"/>
              </a:ext>
            </a:extLst>
          </p:cNvPr>
          <p:cNvSpPr txBox="1"/>
          <p:nvPr/>
        </p:nvSpPr>
        <p:spPr>
          <a:xfrm>
            <a:off x="6787819" y="5904135"/>
            <a:ext cx="21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리팩토링</a:t>
            </a:r>
            <a:r>
              <a:rPr lang="ko-KR" altLang="en-US" sz="2400" b="1" dirty="0"/>
              <a:t> 이후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957E718-9D00-465D-B045-3C6EC4B38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894" y="1292003"/>
            <a:ext cx="6227312" cy="461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01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48;p23">
            <a:extLst>
              <a:ext uri="{FF2B5EF4-FFF2-40B4-BE49-F238E27FC236}">
                <a16:creationId xmlns:a16="http://schemas.microsoft.com/office/drawing/2014/main" id="{C9DB8885-60AA-4A2E-BF78-45A584373C88}"/>
              </a:ext>
            </a:extLst>
          </p:cNvPr>
          <p:cNvSpPr/>
          <p:nvPr/>
        </p:nvSpPr>
        <p:spPr>
          <a:xfrm>
            <a:off x="4258604" y="1212635"/>
            <a:ext cx="7619632" cy="543021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50;p23">
            <a:extLst>
              <a:ext uri="{FF2B5EF4-FFF2-40B4-BE49-F238E27FC236}">
                <a16:creationId xmlns:a16="http://schemas.microsoft.com/office/drawing/2014/main" id="{51AB8689-99FC-452B-93DF-6C53D953A619}"/>
              </a:ext>
            </a:extLst>
          </p:cNvPr>
          <p:cNvSpPr txBox="1"/>
          <p:nvPr/>
        </p:nvSpPr>
        <p:spPr>
          <a:xfrm>
            <a:off x="4258604" y="1212635"/>
            <a:ext cx="7838040" cy="64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After</a:t>
            </a:r>
            <a:endParaRPr sz="15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52;p23">
            <a:extLst>
              <a:ext uri="{FF2B5EF4-FFF2-40B4-BE49-F238E27FC236}">
                <a16:creationId xmlns:a16="http://schemas.microsoft.com/office/drawing/2014/main" id="{57553035-AF6C-43AF-9802-272425E77956}"/>
              </a:ext>
            </a:extLst>
          </p:cNvPr>
          <p:cNvSpPr/>
          <p:nvPr/>
        </p:nvSpPr>
        <p:spPr>
          <a:xfrm>
            <a:off x="647529" y="1212635"/>
            <a:ext cx="3447161" cy="543021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Singleton &amp; Factory </a:t>
            </a:r>
            <a:r>
              <a:rPr lang="ko-KR" altLang="en-US" dirty="0"/>
              <a:t>디자인 패턴 적용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72A827-43A6-4AD7-B843-DE717B759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18" y="1622283"/>
            <a:ext cx="3061406" cy="481710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1D1DE0A-8B46-46DF-99C8-31594167B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813" y="1622283"/>
            <a:ext cx="3269832" cy="468263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F65741-1080-4E52-B25A-1FADF989B664}"/>
              </a:ext>
            </a:extLst>
          </p:cNvPr>
          <p:cNvSpPr txBox="1"/>
          <p:nvPr/>
        </p:nvSpPr>
        <p:spPr>
          <a:xfrm>
            <a:off x="5522851" y="5402500"/>
            <a:ext cx="24304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Factory </a:t>
            </a:r>
            <a:r>
              <a:rPr lang="ko-KR" altLang="en-US" sz="1500" dirty="0">
                <a:latin typeface="+mj-ea"/>
                <a:ea typeface="+mj-ea"/>
              </a:rPr>
              <a:t>디자인 패턴 적용</a:t>
            </a:r>
          </a:p>
        </p:txBody>
      </p:sp>
      <p:sp>
        <p:nvSpPr>
          <p:cNvPr id="11" name="Google Shape;153;p23">
            <a:extLst>
              <a:ext uri="{FF2B5EF4-FFF2-40B4-BE49-F238E27FC236}">
                <a16:creationId xmlns:a16="http://schemas.microsoft.com/office/drawing/2014/main" id="{ACFEC776-A05D-4013-84A1-23C2592157A7}"/>
              </a:ext>
            </a:extLst>
          </p:cNvPr>
          <p:cNvSpPr txBox="1"/>
          <p:nvPr/>
        </p:nvSpPr>
        <p:spPr>
          <a:xfrm>
            <a:off x="676938" y="1212635"/>
            <a:ext cx="42288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Before</a:t>
            </a:r>
            <a:endParaRPr sz="15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8EE0D-E78B-4F33-91B9-58315EE4CB7C}"/>
              </a:ext>
            </a:extLst>
          </p:cNvPr>
          <p:cNvSpPr txBox="1"/>
          <p:nvPr/>
        </p:nvSpPr>
        <p:spPr>
          <a:xfrm>
            <a:off x="5278640" y="4256924"/>
            <a:ext cx="2553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Singleton </a:t>
            </a:r>
            <a:r>
              <a:rPr lang="ko-KR" altLang="en-US" sz="1500" dirty="0">
                <a:latin typeface="+mj-ea"/>
                <a:ea typeface="+mj-ea"/>
              </a:rPr>
              <a:t>디자인 패턴 적용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F6215B1-13C1-4334-ABDE-7A8BB54FB722}"/>
              </a:ext>
            </a:extLst>
          </p:cNvPr>
          <p:cNvCxnSpPr>
            <a:cxnSpLocks/>
          </p:cNvCxnSpPr>
          <p:nvPr/>
        </p:nvCxnSpPr>
        <p:spPr>
          <a:xfrm flipV="1">
            <a:off x="7764921" y="2956184"/>
            <a:ext cx="1163926" cy="1300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63F9ABF-D953-452F-B26A-7DBA4943C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062" y="1622283"/>
            <a:ext cx="3932343" cy="1763891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ED40A61-A514-4996-B3EB-EDD3EFA1FE26}"/>
              </a:ext>
            </a:extLst>
          </p:cNvPr>
          <p:cNvCxnSpPr>
            <a:cxnSpLocks/>
          </p:cNvCxnSpPr>
          <p:nvPr/>
        </p:nvCxnSpPr>
        <p:spPr>
          <a:xfrm flipV="1">
            <a:off x="7856512" y="4256924"/>
            <a:ext cx="1072335" cy="1145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3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 altLang="ko-KR" b="0" i="0" dirty="0">
                <a:effectLst/>
                <a:latin typeface="gg sans"/>
              </a:rPr>
              <a:t>Validation </a:t>
            </a:r>
            <a:r>
              <a:rPr lang="ko-KR" altLang="en-US" b="0" i="0" dirty="0">
                <a:effectLst/>
                <a:latin typeface="gg sans"/>
              </a:rPr>
              <a:t>함수</a:t>
            </a:r>
            <a:r>
              <a:rPr lang="en-US" altLang="ko-KR" dirty="0">
                <a:latin typeface="gg sans"/>
              </a:rPr>
              <a:t> </a:t>
            </a:r>
            <a:r>
              <a:rPr lang="ko-KR" altLang="en-US" dirty="0">
                <a:latin typeface="gg sans"/>
              </a:rPr>
              <a:t>추출을 통한</a:t>
            </a:r>
            <a:r>
              <a:rPr lang="ko-KR" altLang="en-US" b="0" i="0" dirty="0">
                <a:effectLst/>
                <a:latin typeface="gg sans"/>
              </a:rPr>
              <a:t> 중복 코드 제거</a:t>
            </a:r>
            <a:endParaRPr dirty="0"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605975" y="1316375"/>
            <a:ext cx="113601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1500" dirty="0"/>
              <a:t>SSD </a:t>
            </a:r>
            <a:r>
              <a:rPr lang="ko-KR" sz="1500" dirty="0" err="1"/>
              <a:t>Test</a:t>
            </a:r>
            <a:r>
              <a:rPr lang="ko-KR" sz="1500" dirty="0"/>
              <a:t> </a:t>
            </a:r>
            <a:r>
              <a:rPr lang="ko-KR" sz="1500" dirty="0" err="1"/>
              <a:t>Shell</a:t>
            </a:r>
            <a:r>
              <a:rPr lang="ko-KR" sz="1500" dirty="0"/>
              <a:t> </a:t>
            </a:r>
            <a:r>
              <a:rPr lang="ko-KR" sz="1500" dirty="0" err="1"/>
              <a:t>Command</a:t>
            </a:r>
            <a:r>
              <a:rPr lang="ko-KR" sz="1500" dirty="0"/>
              <a:t> 모듈 </a:t>
            </a:r>
            <a:r>
              <a:rPr lang="ko-KR" sz="1500" dirty="0" err="1"/>
              <a:t>리펙토링</a:t>
            </a:r>
            <a:endParaRPr sz="15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1500" dirty="0" err="1"/>
              <a:t>Test</a:t>
            </a:r>
            <a:r>
              <a:rPr lang="ko-KR" sz="1500" dirty="0"/>
              <a:t> </a:t>
            </a:r>
            <a:r>
              <a:rPr lang="ko-KR" sz="1500" dirty="0" err="1"/>
              <a:t>Shell의</a:t>
            </a:r>
            <a:r>
              <a:rPr lang="ko-KR" sz="1500" dirty="0"/>
              <a:t> 비정상 파라미터의 입력을 판단하기 위한 동작이 각각의 </a:t>
            </a:r>
            <a:r>
              <a:rPr lang="ko-KR" sz="1500" dirty="0" err="1"/>
              <a:t>Command</a:t>
            </a:r>
            <a:r>
              <a:rPr lang="ko-KR" sz="1500" dirty="0"/>
              <a:t> 별로 존재</a:t>
            </a:r>
            <a:br>
              <a:rPr lang="ko-KR" sz="1500" dirty="0"/>
            </a:br>
            <a:r>
              <a:rPr lang="ko-KR" sz="1500" dirty="0"/>
              <a:t>    -&gt; 입력 파라미터의 조건이 변경되는 경우 관련 </a:t>
            </a:r>
            <a:r>
              <a:rPr lang="ko-KR" sz="1500" dirty="0" err="1"/>
              <a:t>Command</a:t>
            </a:r>
            <a:r>
              <a:rPr lang="en-US" altLang="ko-KR" sz="1500" dirty="0"/>
              <a:t> </a:t>
            </a:r>
            <a:r>
              <a:rPr lang="ko-KR" sz="1500" dirty="0"/>
              <a:t>모두 변경 필요</a:t>
            </a:r>
            <a:endParaRPr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500" dirty="0" err="1"/>
              <a:t>리팩토링을</a:t>
            </a:r>
            <a:r>
              <a:rPr lang="ko-KR" sz="1500" dirty="0"/>
              <a:t> 통해 중복 코드</a:t>
            </a:r>
            <a:r>
              <a:rPr lang="ko-KR" altLang="en-US" sz="1500" dirty="0"/>
              <a:t>를</a:t>
            </a:r>
            <a:r>
              <a:rPr lang="ko-KR" sz="1500" dirty="0"/>
              <a:t> 부모 클래스로 이동</a:t>
            </a:r>
            <a:endParaRPr sz="1500" dirty="0"/>
          </a:p>
        </p:txBody>
      </p:sp>
      <p:sp>
        <p:nvSpPr>
          <p:cNvPr id="148" name="Google Shape;148;p23"/>
          <p:cNvSpPr/>
          <p:nvPr/>
        </p:nvSpPr>
        <p:spPr>
          <a:xfrm>
            <a:off x="6526780" y="2388770"/>
            <a:ext cx="4594800" cy="429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133" y="2986870"/>
            <a:ext cx="3364226" cy="28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6526780" y="2388770"/>
            <a:ext cx="42288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After</a:t>
            </a:r>
            <a:endParaRPr sz="15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1455" y="3653620"/>
            <a:ext cx="3219976" cy="28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/>
          <p:nvPr/>
        </p:nvSpPr>
        <p:spPr>
          <a:xfrm>
            <a:off x="1183830" y="2388770"/>
            <a:ext cx="4410900" cy="429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1183830" y="2388770"/>
            <a:ext cx="42288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Before</a:t>
            </a:r>
            <a:endParaRPr sz="15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3826" y="2889466"/>
            <a:ext cx="3615900" cy="12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9080" y="3491845"/>
            <a:ext cx="3377525" cy="27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6143BC6-C734-4FB8-9304-B1DED9F0F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364726"/>
              </p:ext>
            </p:extLst>
          </p:nvPr>
        </p:nvGraphicFramePr>
        <p:xfrm>
          <a:off x="622968" y="1173971"/>
          <a:ext cx="10946064" cy="451005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603134">
                  <a:extLst>
                    <a:ext uri="{9D8B030D-6E8A-4147-A177-3AD203B41FA5}">
                      <a16:colId xmlns:a16="http://schemas.microsoft.com/office/drawing/2014/main" val="4037022774"/>
                    </a:ext>
                  </a:extLst>
                </a:gridCol>
                <a:gridCol w="4113203">
                  <a:extLst>
                    <a:ext uri="{9D8B030D-6E8A-4147-A177-3AD203B41FA5}">
                      <a16:colId xmlns:a16="http://schemas.microsoft.com/office/drawing/2014/main" val="3339533419"/>
                    </a:ext>
                  </a:extLst>
                </a:gridCol>
                <a:gridCol w="5229727">
                  <a:extLst>
                    <a:ext uri="{9D8B030D-6E8A-4147-A177-3AD203B41FA5}">
                      <a16:colId xmlns:a16="http://schemas.microsoft.com/office/drawing/2014/main" val="762286962"/>
                    </a:ext>
                  </a:extLst>
                </a:gridCol>
              </a:tblGrid>
              <a:tr h="64429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Day 1, Day 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Day 3, Day 4, Day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667190"/>
                  </a:ext>
                </a:extLst>
              </a:tr>
              <a:tr h="644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최재호님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SSD Write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SSD Erase, Erase Optimization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836342"/>
                  </a:ext>
                </a:extLst>
              </a:tr>
              <a:tr h="644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김민수님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SSD/Shell Driver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SSD Flush, Write Optimization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223099"/>
                  </a:ext>
                </a:extLst>
              </a:tr>
              <a:tr h="644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한다솔님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SSD Read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Shell Erase, </a:t>
                      </a:r>
                      <a:r>
                        <a:rPr lang="ko-KR" altLang="en-US" sz="1800" dirty="0" err="1"/>
                        <a:t>재빌드</a:t>
                      </a:r>
                      <a:r>
                        <a:rPr lang="ko-KR" altLang="en-US" sz="1800" dirty="0"/>
                        <a:t> 없이 시나리오 추가하는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41861"/>
                  </a:ext>
                </a:extLst>
              </a:tr>
              <a:tr h="644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천기동님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Shell Read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Logger </a:t>
                      </a:r>
                      <a:r>
                        <a:rPr lang="ko-KR" altLang="en-US" sz="1800" dirty="0"/>
                        <a:t>구현 및 활용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986803"/>
                  </a:ext>
                </a:extLst>
              </a:tr>
              <a:tr h="644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김규목님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Shell Write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SSD Buffer, Read Optimization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181222"/>
                  </a:ext>
                </a:extLst>
              </a:tr>
              <a:tr h="644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진지혜님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Validation, Shell </a:t>
                      </a:r>
                      <a:r>
                        <a:rPr lang="en-US" altLang="ko-KR" sz="1800" dirty="0" err="1"/>
                        <a:t>Fullwrite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dirty="0" err="1"/>
                        <a:t>Fullread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Test Script Runner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081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699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Magic Number의 상수화</a:t>
            </a:r>
            <a:endParaRPr/>
          </a:p>
        </p:txBody>
      </p:sp>
      <p:grpSp>
        <p:nvGrpSpPr>
          <p:cNvPr id="155" name="Google Shape;155;p25"/>
          <p:cNvGrpSpPr/>
          <p:nvPr/>
        </p:nvGrpSpPr>
        <p:grpSpPr>
          <a:xfrm>
            <a:off x="758329" y="2412675"/>
            <a:ext cx="5167273" cy="4140600"/>
            <a:chOff x="1019350" y="2717101"/>
            <a:chExt cx="5002200" cy="4140600"/>
          </a:xfrm>
        </p:grpSpPr>
        <p:grpSp>
          <p:nvGrpSpPr>
            <p:cNvPr id="156" name="Google Shape;156;p25"/>
            <p:cNvGrpSpPr/>
            <p:nvPr/>
          </p:nvGrpSpPr>
          <p:grpSpPr>
            <a:xfrm>
              <a:off x="1019350" y="2717101"/>
              <a:ext cx="5002200" cy="4140600"/>
              <a:chOff x="1019350" y="2717101"/>
              <a:chExt cx="5002200" cy="4140600"/>
            </a:xfrm>
          </p:grpSpPr>
          <p:sp>
            <p:nvSpPr>
              <p:cNvPr id="157" name="Google Shape;157;p25"/>
              <p:cNvSpPr/>
              <p:nvPr/>
            </p:nvSpPr>
            <p:spPr>
              <a:xfrm>
                <a:off x="1019350" y="2717101"/>
                <a:ext cx="5002200" cy="41406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8" name="Google Shape;158;p25"/>
              <p:cNvSpPr txBox="1"/>
              <p:nvPr/>
            </p:nvSpPr>
            <p:spPr>
              <a:xfrm>
                <a:off x="1094025" y="2789600"/>
                <a:ext cx="1464300" cy="2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Before</a:t>
                </a:r>
                <a:endParaRPr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159" name="Google Shape;159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72425" y="4592269"/>
              <a:ext cx="3543300" cy="20073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2425" y="3227580"/>
              <a:ext cx="3876675" cy="11229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25"/>
          <p:cNvGrpSpPr/>
          <p:nvPr/>
        </p:nvGrpSpPr>
        <p:grpSpPr>
          <a:xfrm>
            <a:off x="6050875" y="1411875"/>
            <a:ext cx="5981850" cy="5141400"/>
            <a:chOff x="5974675" y="1716675"/>
            <a:chExt cx="5981850" cy="5141400"/>
          </a:xfrm>
        </p:grpSpPr>
        <p:grpSp>
          <p:nvGrpSpPr>
            <p:cNvPr id="163" name="Google Shape;163;p25"/>
            <p:cNvGrpSpPr/>
            <p:nvPr/>
          </p:nvGrpSpPr>
          <p:grpSpPr>
            <a:xfrm>
              <a:off x="5974675" y="1716675"/>
              <a:ext cx="5981850" cy="5141400"/>
              <a:chOff x="6050575" y="1314750"/>
              <a:chExt cx="5981850" cy="5141400"/>
            </a:xfrm>
          </p:grpSpPr>
          <p:sp>
            <p:nvSpPr>
              <p:cNvPr id="164" name="Google Shape;164;p25"/>
              <p:cNvSpPr/>
              <p:nvPr/>
            </p:nvSpPr>
            <p:spPr>
              <a:xfrm>
                <a:off x="6670825" y="1314750"/>
                <a:ext cx="5361600" cy="5141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>
                    <a:latin typeface="Malgun Gothic"/>
                    <a:ea typeface="Malgun Gothic"/>
                    <a:cs typeface="Malgun Gothic"/>
                    <a:sym typeface="Malgun Gothic"/>
                  </a:rPr>
                  <a:t>ㅁ</a:t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165" name="Google Shape;165;p25"/>
              <p:cNvPicPr preferRelativeResize="0"/>
              <p:nvPr/>
            </p:nvPicPr>
            <p:blipFill rotWithShape="1">
              <a:blip r:embed="rId5">
                <a:alphaModFix/>
              </a:blip>
              <a:srcRect t="60151"/>
              <a:stretch/>
            </p:blipFill>
            <p:spPr>
              <a:xfrm>
                <a:off x="6785900" y="5608675"/>
                <a:ext cx="4057650" cy="766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" name="Google Shape;166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050575" y="4217951"/>
                <a:ext cx="5981700" cy="266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2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785900" y="4532338"/>
                <a:ext cx="3781425" cy="100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" name="Google Shape;168;p2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785900" y="1811138"/>
                <a:ext cx="4772025" cy="2381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9" name="Google Shape;169;p25"/>
            <p:cNvSpPr txBox="1"/>
            <p:nvPr/>
          </p:nvSpPr>
          <p:spPr>
            <a:xfrm>
              <a:off x="6701425" y="1789175"/>
              <a:ext cx="14643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After</a:t>
              </a:r>
              <a:endParaRPr sz="1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0" name="Google Shape;170;p25"/>
          <p:cNvSpPr txBox="1"/>
          <p:nvPr/>
        </p:nvSpPr>
        <p:spPr>
          <a:xfrm>
            <a:off x="682175" y="1439075"/>
            <a:ext cx="625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내 산발적으로 등장한 파일 경로 및 상수 값등을 별도의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constants.py 파일으로 추출하여 사용하는 곳에서 import 하여 사용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소감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603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534A36-A216-4B88-8B9B-7A8218BEA73E}"/>
              </a:ext>
            </a:extLst>
          </p:cNvPr>
          <p:cNvSpPr txBox="1"/>
          <p:nvPr/>
        </p:nvSpPr>
        <p:spPr>
          <a:xfrm>
            <a:off x="792155" y="172233"/>
            <a:ext cx="1080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최재호</a:t>
            </a:r>
            <a:endParaRPr lang="en-US" altLang="ko-KR" b="1" dirty="0"/>
          </a:p>
          <a:p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프로젝트로 팀원들과 함께 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Code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를 작성하고 </a:t>
            </a:r>
            <a:r>
              <a:rPr lang="ko-KR" altLang="en-US" sz="1400" b="0" i="0" u="none" strike="noStrike" cap="none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리팩토링해가는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 유익하고 즐거운 시간이었습니다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. TDD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와 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Clean Code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를 배우며 </a:t>
            </a:r>
            <a:r>
              <a:rPr lang="ko-KR" altLang="en-US" sz="1400" b="0" i="0" u="none" strike="noStrike" cap="none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높은 품질과 안정성의 코드를 작성하는 방법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을 배울 수 있는 귀중한 기회였습니다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. 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배운 내용을 기반으로 현업에서 잘 활용하여 응용해 나가겠습니다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29589-89D3-4DD1-ACEE-55AB0C8F1AA4}"/>
              </a:ext>
            </a:extLst>
          </p:cNvPr>
          <p:cNvSpPr txBox="1"/>
          <p:nvPr/>
        </p:nvSpPr>
        <p:spPr>
          <a:xfrm>
            <a:off x="792155" y="1322998"/>
            <a:ext cx="1080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김민수</a:t>
            </a:r>
            <a:endParaRPr lang="en-US" altLang="ko-KR" b="1" dirty="0"/>
          </a:p>
          <a:p>
            <a:r>
              <a:rPr lang="ko-KR" altLang="en-US" dirty="0"/>
              <a:t>교육 동안 배운 </a:t>
            </a:r>
            <a:r>
              <a:rPr lang="en-US" altLang="ko-KR" dirty="0"/>
              <a:t>TDD </a:t>
            </a:r>
            <a:r>
              <a:rPr lang="ko-KR" altLang="en-US" dirty="0"/>
              <a:t>및 </a:t>
            </a:r>
            <a:r>
              <a:rPr lang="en-US" altLang="ko-KR" dirty="0"/>
              <a:t>Clean Code, Refactoring </a:t>
            </a:r>
            <a:r>
              <a:rPr lang="ko-KR" altLang="en-US" dirty="0"/>
              <a:t>방법들을 팀 프로젝트에 적용해 코드의 가독성 및 안정성과 유지보수성을 향상시키는 데에 집중했고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코드 리뷰를 통해 팀 전체의 품질을 높이는 과정을 경험</a:t>
            </a:r>
            <a:r>
              <a:rPr lang="ko-KR" altLang="en-US" dirty="0"/>
              <a:t>했습니다</a:t>
            </a:r>
            <a:r>
              <a:rPr lang="en-US" altLang="ko-KR" dirty="0"/>
              <a:t>.</a:t>
            </a:r>
            <a:r>
              <a:rPr lang="ko-KR" altLang="en-US" dirty="0"/>
              <a:t> 앞으로도 이러한 원칙과 기법들을 실제 프로젝트에 적용하고 싶습니다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70745-89F1-46EB-BC4F-BBB7F1513B83}"/>
              </a:ext>
            </a:extLst>
          </p:cNvPr>
          <p:cNvSpPr txBox="1"/>
          <p:nvPr/>
        </p:nvSpPr>
        <p:spPr>
          <a:xfrm>
            <a:off x="792155" y="2473763"/>
            <a:ext cx="1080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한다솔</a:t>
            </a:r>
            <a:endParaRPr lang="en-US" altLang="ko-KR" b="1" dirty="0"/>
          </a:p>
          <a:p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CRA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과정을 통해서 잘 모르던 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Clean Code, TDD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에 대해서 배우고 실습할 수 있었던 기회였습니다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. 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현업에 돌아가서도 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CRA 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과정에서 배운 </a:t>
            </a:r>
            <a:r>
              <a:rPr lang="ko-KR" altLang="en-US" sz="1400" b="0" i="0" u="none" strike="noStrike" cap="none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클린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 코드와 </a:t>
            </a:r>
            <a:r>
              <a:rPr lang="ko-KR" altLang="en-US" sz="1400" b="0" i="0" u="none" strike="noStrike" cap="none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코드 리뷰를 적극 활용하여 좋은 개발 문화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를 만들어 나가고 싶습니다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.</a:t>
            </a:r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C5AD9-075C-407D-B492-8BE6C4C043BD}"/>
              </a:ext>
            </a:extLst>
          </p:cNvPr>
          <p:cNvSpPr txBox="1"/>
          <p:nvPr/>
        </p:nvSpPr>
        <p:spPr>
          <a:xfrm>
            <a:off x="792155" y="3409085"/>
            <a:ext cx="1080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천기동</a:t>
            </a:r>
            <a:endParaRPr lang="en-US" altLang="ko-KR" b="1" dirty="0"/>
          </a:p>
          <a:p>
            <a:r>
              <a:rPr lang="ko-KR" altLang="en-US" sz="1400" b="0" i="0" u="none" strike="noStrike" cap="none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리펙토링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, </a:t>
            </a:r>
            <a:r>
              <a:rPr lang="ko-KR" altLang="en-US" sz="1400" b="0" i="0" u="none" strike="noStrike" cap="none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유닛테스트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 작성을 진행하면서 </a:t>
            </a:r>
            <a:r>
              <a:rPr lang="en-US" altLang="ko-KR" sz="1400" b="0" i="0" u="none" strike="noStrike" cap="none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TDD </a:t>
            </a:r>
            <a:r>
              <a:rPr lang="ko-KR" altLang="en-US" sz="1400" b="0" i="0" u="none" strike="noStrike" cap="none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개발 방법에 대해 좀더 익숙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해질 수 있었던 것 같습니다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. CRA 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과정에서 학습한 내용을 현업에 적용할 수 있도록 노력하여 완성도 높은 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SW 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품질을 확보할 수 있도록 하겠습니다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. 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개인적으로는 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CRA 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과정이 많은 도움이 된 거 같아서 부서에 추천하고 싶습니다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.</a:t>
            </a:r>
            <a:endParaRPr lang="ko-KR" alt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040E9-48A9-498E-910C-F186BBED5B60}"/>
              </a:ext>
            </a:extLst>
          </p:cNvPr>
          <p:cNvSpPr txBox="1"/>
          <p:nvPr/>
        </p:nvSpPr>
        <p:spPr>
          <a:xfrm>
            <a:off x="792155" y="4559850"/>
            <a:ext cx="1080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김규목</a:t>
            </a:r>
            <a:endParaRPr lang="en-US" altLang="ko-KR" b="1" dirty="0"/>
          </a:p>
          <a:p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"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이게 진짜 필요한가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?"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라는 생각으로 교육을 시작했습니다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. 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하지만 </a:t>
            </a:r>
            <a:r>
              <a:rPr lang="ko-KR" altLang="en-US" sz="1400" b="0" i="0" u="none" strike="noStrike" cap="none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유지보수 시간을 줄이고 안정성을 높이는 데 도움이 된다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는 점을 느꼈고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, 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개발자의 스트레스를 줄여주는 주기도 했습니다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. 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코드를 수정하거나 기능을 추가할 때마다 테스트를 돌려보며 안전하게 작업할 수 있어서 마음의 평안함을 느꼈습니다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.</a:t>
            </a:r>
            <a:endParaRPr lang="ko-KR" alt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0B1D5-3CB3-4614-8361-7CE613E0491B}"/>
              </a:ext>
            </a:extLst>
          </p:cNvPr>
          <p:cNvSpPr txBox="1"/>
          <p:nvPr/>
        </p:nvSpPr>
        <p:spPr>
          <a:xfrm>
            <a:off x="792155" y="5710614"/>
            <a:ext cx="1080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진지혜</a:t>
            </a:r>
            <a:endParaRPr lang="en-US" altLang="ko-KR" b="1" dirty="0"/>
          </a:p>
          <a:p>
            <a:pPr algn="l" latinLnBrk="1"/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Code Review, Refactoring 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방식에 대해 추상적이라는 생각을 가지고 있었는데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, 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실습과 프로젝트를 통해 방법을 좀 더 명확하게 이해하게 되었고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, 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실제로 이 과정이 </a:t>
            </a:r>
            <a:r>
              <a:rPr lang="ko-KR" altLang="en-US" sz="1400" b="0" i="0" u="none" strike="noStrike" cap="none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협업 시 많은 도움이 된다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는 것을 깨달을 수 있는 유익한 시간이었습니다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. 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현업에 돌아가서도 좋은 개발 문화를 만들어 나가도록 노력하겠습니다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1826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기능 구현 소개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590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전체 구조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25F347-42E9-436D-8511-4684EBDE9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44" y="1458000"/>
            <a:ext cx="1181991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0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C4A0CF-3AA1-4015-8E53-003C4559B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36" y="1458000"/>
            <a:ext cx="11835725" cy="5400000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전체 구조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34BF1-7790-422A-9B86-CAB64E4313DD}"/>
              </a:ext>
            </a:extLst>
          </p:cNvPr>
          <p:cNvSpPr txBox="1"/>
          <p:nvPr/>
        </p:nvSpPr>
        <p:spPr>
          <a:xfrm>
            <a:off x="680936" y="1177047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구현 </a:t>
            </a:r>
          </a:p>
        </p:txBody>
      </p:sp>
    </p:spTree>
    <p:extLst>
      <p:ext uri="{BB962C8B-B14F-4D97-AF65-F5344CB8AC3E}">
        <p14:creationId xmlns:p14="http://schemas.microsoft.com/office/powerpoint/2010/main" val="108719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FD8DBB-8441-4589-8EAA-FBD853B3A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83" y="1458000"/>
            <a:ext cx="11802631" cy="5400000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전체 구조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78F20-1605-4606-B91B-3949A6DE916F}"/>
              </a:ext>
            </a:extLst>
          </p:cNvPr>
          <p:cNvSpPr txBox="1"/>
          <p:nvPr/>
        </p:nvSpPr>
        <p:spPr>
          <a:xfrm>
            <a:off x="680936" y="117704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상속 관계 구현</a:t>
            </a:r>
          </a:p>
        </p:txBody>
      </p:sp>
    </p:spTree>
    <p:extLst>
      <p:ext uri="{BB962C8B-B14F-4D97-AF65-F5344CB8AC3E}">
        <p14:creationId xmlns:p14="http://schemas.microsoft.com/office/powerpoint/2010/main" val="116153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Command Buffer</a:t>
            </a:r>
            <a:endParaRPr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ABE917-7AEE-4E85-B690-4A0E6BF35FCC}"/>
              </a:ext>
            </a:extLst>
          </p:cNvPr>
          <p:cNvSpPr/>
          <p:nvPr/>
        </p:nvSpPr>
        <p:spPr>
          <a:xfrm>
            <a:off x="4693920" y="4683760"/>
            <a:ext cx="6817266" cy="1656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run(</a:t>
            </a:r>
            <a:r>
              <a:rPr lang="en-US" altLang="ko-KR" sz="1600" b="1" dirty="0" err="1">
                <a:solidFill>
                  <a:schemeClr val="tx1"/>
                </a:solidFill>
              </a:rPr>
              <a:t>cmd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Buffer</a:t>
            </a:r>
            <a:r>
              <a:rPr lang="ko-KR" altLang="en-US" dirty="0">
                <a:solidFill>
                  <a:schemeClr val="tx1"/>
                </a:solidFill>
              </a:rPr>
              <a:t>에 현재 커맨드 저장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600" b="1" dirty="0" err="1">
                <a:solidFill>
                  <a:schemeClr val="tx1"/>
                </a:solidFill>
              </a:rPr>
              <a:t>optimize_command_buffer_for</a:t>
            </a:r>
            <a:r>
              <a:rPr lang="en-US" altLang="ko-KR" sz="1600" b="1" dirty="0">
                <a:solidFill>
                  <a:schemeClr val="tx1"/>
                </a:solidFill>
              </a:rPr>
              <a:t>_[read | write | erase]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현재 커맨드의 명령 유형에 따른 </a:t>
            </a:r>
            <a:r>
              <a:rPr lang="en-US" altLang="ko-KR" dirty="0">
                <a:solidFill>
                  <a:schemeClr val="tx1"/>
                </a:solidFill>
              </a:rPr>
              <a:t>Buffer </a:t>
            </a:r>
            <a:r>
              <a:rPr lang="ko-KR" altLang="en-US" dirty="0">
                <a:solidFill>
                  <a:schemeClr val="tx1"/>
                </a:solidFill>
              </a:rPr>
              <a:t>최적화 동작을 진행하는 메소드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82B3164-9CFB-4AFF-9901-5B4837EA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98" y="1526450"/>
            <a:ext cx="10515188" cy="288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135F54-5915-4B37-8469-09CF1BC06355}"/>
              </a:ext>
            </a:extLst>
          </p:cNvPr>
          <p:cNvSpPr/>
          <p:nvPr/>
        </p:nvSpPr>
        <p:spPr>
          <a:xfrm>
            <a:off x="995998" y="4683760"/>
            <a:ext cx="1859280" cy="1079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run( 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입력 받은 명령의 유효성 검사 및 수행 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92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Command Buffer </a:t>
            </a:r>
            <a:r>
              <a:rPr lang="ko-KR" altLang="en-US" dirty="0"/>
              <a:t>최적화 </a:t>
            </a:r>
            <a:r>
              <a:rPr lang="en-US" altLang="ko-KR" dirty="0"/>
              <a:t>– Case 1, 4</a:t>
            </a: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F5BAFF-E175-4E4B-8AB5-545460BF9460}"/>
              </a:ext>
            </a:extLst>
          </p:cNvPr>
          <p:cNvSpPr/>
          <p:nvPr/>
        </p:nvSpPr>
        <p:spPr>
          <a:xfrm>
            <a:off x="1097280" y="1889760"/>
            <a:ext cx="3789680" cy="384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Write</a:t>
            </a:r>
            <a:r>
              <a:rPr lang="ko-KR" altLang="en-US" b="1" dirty="0">
                <a:solidFill>
                  <a:schemeClr val="tx1"/>
                </a:solidFill>
              </a:rPr>
              <a:t> 명령이 입력되었을 때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[Case 1]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같은 </a:t>
            </a:r>
            <a:r>
              <a:rPr lang="en-US" altLang="ko-KR" dirty="0">
                <a:solidFill>
                  <a:schemeClr val="tx1"/>
                </a:solidFill>
              </a:rPr>
              <a:t>LBA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>
                <a:solidFill>
                  <a:schemeClr val="tx1"/>
                </a:solidFill>
              </a:rPr>
              <a:t>Write</a:t>
            </a:r>
            <a:r>
              <a:rPr lang="ko-KR" altLang="en-US" dirty="0">
                <a:solidFill>
                  <a:schemeClr val="tx1"/>
                </a:solidFill>
              </a:rPr>
              <a:t>하는 명령어가 </a:t>
            </a:r>
            <a:r>
              <a:rPr lang="en-US" altLang="ko-KR" dirty="0">
                <a:solidFill>
                  <a:schemeClr val="tx1"/>
                </a:solidFill>
              </a:rPr>
              <a:t>Buffer</a:t>
            </a:r>
            <a:r>
              <a:rPr lang="ko-KR" altLang="en-US" dirty="0">
                <a:solidFill>
                  <a:schemeClr val="tx1"/>
                </a:solidFill>
              </a:rPr>
              <a:t>에 존재했다면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해당 명령어를 삭제한다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[Case 4]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Buffer</a:t>
            </a:r>
            <a:r>
              <a:rPr lang="ko-KR" altLang="en-US" dirty="0">
                <a:solidFill>
                  <a:schemeClr val="tx1"/>
                </a:solidFill>
              </a:rPr>
              <a:t>를 순회하면서 </a:t>
            </a:r>
            <a:r>
              <a:rPr lang="en-US" altLang="ko-KR" dirty="0">
                <a:solidFill>
                  <a:schemeClr val="tx1"/>
                </a:solidFill>
              </a:rPr>
              <a:t>Erase </a:t>
            </a:r>
            <a:r>
              <a:rPr lang="ko-KR" altLang="en-US" dirty="0">
                <a:solidFill>
                  <a:schemeClr val="tx1"/>
                </a:solidFill>
              </a:rPr>
              <a:t>명령인지 확인한다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해당 </a:t>
            </a:r>
            <a:r>
              <a:rPr lang="en-US" altLang="ko-KR" dirty="0">
                <a:solidFill>
                  <a:schemeClr val="tx1"/>
                </a:solidFill>
              </a:rPr>
              <a:t>Erase </a:t>
            </a:r>
            <a:r>
              <a:rPr lang="ko-KR" altLang="en-US" dirty="0">
                <a:solidFill>
                  <a:schemeClr val="tx1"/>
                </a:solidFill>
              </a:rPr>
              <a:t>범위에 현재 명령의 </a:t>
            </a:r>
            <a:r>
              <a:rPr lang="en-US" altLang="ko-KR" dirty="0">
                <a:solidFill>
                  <a:schemeClr val="tx1"/>
                </a:solidFill>
              </a:rPr>
              <a:t>LBA</a:t>
            </a:r>
            <a:r>
              <a:rPr lang="ko-KR" altLang="en-US" dirty="0">
                <a:solidFill>
                  <a:schemeClr val="tx1"/>
                </a:solidFill>
              </a:rPr>
              <a:t>가 포함되는지 확인한다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포함된다면 </a:t>
            </a:r>
            <a:r>
              <a:rPr lang="en-US" altLang="ko-KR" dirty="0">
                <a:solidFill>
                  <a:schemeClr val="tx1"/>
                </a:solidFill>
              </a:rPr>
              <a:t>Erase </a:t>
            </a:r>
            <a:r>
              <a:rPr lang="ko-KR" altLang="en-US" dirty="0">
                <a:solidFill>
                  <a:schemeClr val="tx1"/>
                </a:solidFill>
              </a:rPr>
              <a:t>명령어를 분할 또는 축소한다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E98F10-587A-4B2B-B53E-18C16920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605" y="3621990"/>
            <a:ext cx="4324954" cy="1819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1A6FD2-7B79-453C-9F48-3D34857F5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605" y="2072640"/>
            <a:ext cx="4305901" cy="10002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524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1175</Words>
  <Application>Microsoft Office PowerPoint</Application>
  <PresentationFormat>와이드스크린</PresentationFormat>
  <Paragraphs>167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gg sans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전체 구조</vt:lpstr>
      <vt:lpstr>전체 구조</vt:lpstr>
      <vt:lpstr>전체 구조</vt:lpstr>
      <vt:lpstr>Command Buffer</vt:lpstr>
      <vt:lpstr>Command Buffer 최적화 – Case 1, 4</vt:lpstr>
      <vt:lpstr>Command Buffer 최적화 – Case 2, 3</vt:lpstr>
      <vt:lpstr>Command Buffer 최적화 – Case 5</vt:lpstr>
      <vt:lpstr>Command Buffer 최적화 – Case 6</vt:lpstr>
      <vt:lpstr>재빌드 없이 시나리오 추가하는 기능</vt:lpstr>
      <vt:lpstr>재빌드 없이 시나리오 추가하는 기능</vt:lpstr>
      <vt:lpstr>Test Script Runner</vt:lpstr>
      <vt:lpstr>Logger</vt:lpstr>
      <vt:lpstr>PowerPoint 프레젠테이션</vt:lpstr>
      <vt:lpstr>TDD Cycle 준수</vt:lpstr>
      <vt:lpstr>TDD Cycle 준수</vt:lpstr>
      <vt:lpstr>TDD Cycle 준수</vt:lpstr>
      <vt:lpstr>TDD Cycle 준수</vt:lpstr>
      <vt:lpstr>PowerPoint 프레젠테이션</vt:lpstr>
      <vt:lpstr>활용 예시 – fullwrite, fullread</vt:lpstr>
      <vt:lpstr>활용 예시 – testapp2</vt:lpstr>
      <vt:lpstr>Python 내장함수 input</vt:lpstr>
      <vt:lpstr>PowerPoint 프레젠테이션</vt:lpstr>
      <vt:lpstr>Singleton &amp; Factory 디자인 패턴 적용</vt:lpstr>
      <vt:lpstr>Singleton &amp; Factory 디자인 패턴 적용</vt:lpstr>
      <vt:lpstr>Validation 함수 추출을 통한 중복 코드 제거</vt:lpstr>
      <vt:lpstr>Magic Number의 상수화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68</cp:revision>
  <dcterms:created xsi:type="dcterms:W3CDTF">2024-04-15T01:50:35Z</dcterms:created>
  <dcterms:modified xsi:type="dcterms:W3CDTF">2024-06-25T01:10:10Z</dcterms:modified>
</cp:coreProperties>
</file>