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KylIsNKSisLtA0sQnDN7hsUU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2A2E1B-325A-4D24-A38B-D12574D3729D}">
  <a:tblStyle styleId="{052A2E1B-325A-4D24-A38B-D12574D372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1552"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3887391" y="740569"/>
            <a:ext cx="4629150" cy="3655219"/>
          </a:xfrm>
          <a:prstGeom prst="rect">
            <a:avLst/>
          </a:prstGeom>
          <a:noFill/>
          <a:ln>
            <a:noFill/>
          </a:ln>
        </p:spPr>
      </p:sp>
      <p:sp>
        <p:nvSpPr>
          <p:cNvPr id="68" name="Google Shape;68;p16"/>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lgn="l">
              <a:lnSpc>
                <a:spcPct val="90000"/>
              </a:lnSpc>
              <a:spcBef>
                <a:spcPts val="0"/>
              </a:spcBef>
              <a:spcAft>
                <a:spcPts val="0"/>
              </a:spcAft>
              <a:buClr>
                <a:schemeClr val="dk1"/>
              </a:buClr>
              <a:buSzPts val="3000"/>
              <a:buFont typeface="Calibri"/>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8"/>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20" name="Google Shape;2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2"/>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2"/>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5"/>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0" y="-320"/>
            <a:ext cx="9144000" cy="5143499"/>
          </a:xfrm>
          <a:prstGeom prst="rect">
            <a:avLst/>
          </a:prstGeom>
          <a:gradFill>
            <a:gsLst>
              <a:gs pos="0">
                <a:srgbClr val="000000"/>
              </a:gs>
              <a:gs pos="100000">
                <a:srgbClr val="2F5496"/>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rot="10800000" flipH="1">
            <a:off x="341640" y="-1290"/>
            <a:ext cx="8812530" cy="5130513"/>
          </a:xfrm>
          <a:prstGeom prst="rect">
            <a:avLst/>
          </a:prstGeom>
          <a:gradFill>
            <a:gsLst>
              <a:gs pos="0">
                <a:srgbClr val="1F3864">
                  <a:alpha val="60784"/>
                </a:srgbClr>
              </a:gs>
              <a:gs pos="21000">
                <a:srgbClr val="1F3864">
                  <a:alpha val="60784"/>
                </a:srgbClr>
              </a:gs>
              <a:gs pos="100000">
                <a:srgbClr val="4472C4">
                  <a:alpha val="0"/>
                </a:srgbClr>
              </a:gs>
            </a:gsLst>
            <a:lin ang="21593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454540" y="-968"/>
            <a:ext cx="2706134" cy="5144147"/>
          </a:xfrm>
          <a:prstGeom prst="rect">
            <a:avLst/>
          </a:prstGeom>
          <a:gradFill>
            <a:gsLst>
              <a:gs pos="0">
                <a:srgbClr val="2F5496">
                  <a:alpha val="0"/>
                </a:srgbClr>
              </a:gs>
              <a:gs pos="99000">
                <a:srgbClr val="000000">
                  <a:alpha val="40784"/>
                </a:srgbClr>
              </a:gs>
              <a:gs pos="100000">
                <a:srgbClr val="000000">
                  <a:alpha val="4078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6325827">
            <a:off x="4544796" y="584453"/>
            <a:ext cx="3725650" cy="3741293"/>
          </a:xfrm>
          <a:prstGeom prst="ellipse">
            <a:avLst/>
          </a:prstGeom>
          <a:gradFill>
            <a:gsLst>
              <a:gs pos="0">
                <a:srgbClr val="4472C4">
                  <a:alpha val="23921"/>
                </a:srgbClr>
              </a:gs>
              <a:gs pos="79000">
                <a:srgbClr val="8DA9DB">
                  <a:alpha val="0"/>
                </a:srgbClr>
              </a:gs>
              <a:gs pos="100000">
                <a:srgbClr val="8DA9DB">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txBox="1">
            <a:spLocks noGrp="1"/>
          </p:cNvSpPr>
          <p:nvPr>
            <p:ph type="ctrTitle"/>
          </p:nvPr>
        </p:nvSpPr>
        <p:spPr>
          <a:xfrm>
            <a:off x="1040147" y="614238"/>
            <a:ext cx="5758217" cy="2451390"/>
          </a:xfrm>
          <a:prstGeom prst="rect">
            <a:avLst/>
          </a:prstGeom>
          <a:noFill/>
          <a:ln>
            <a:noFill/>
          </a:ln>
        </p:spPr>
        <p:txBody>
          <a:bodyPr spcFirstLastPara="1" wrap="square" lIns="91425" tIns="91425" rIns="91425" bIns="91425" anchor="b" anchorCtr="0">
            <a:normAutofit/>
          </a:bodyPr>
          <a:lstStyle/>
          <a:p>
            <a:pPr marL="0" lvl="0" indent="0" algn="r" rtl="0">
              <a:lnSpc>
                <a:spcPct val="90000"/>
              </a:lnSpc>
              <a:spcBef>
                <a:spcPts val="0"/>
              </a:spcBef>
              <a:spcAft>
                <a:spcPts val="0"/>
              </a:spcAft>
              <a:buClr>
                <a:srgbClr val="FFFFFF"/>
              </a:buClr>
              <a:buSzPts val="3600"/>
              <a:buFont typeface="Calibri"/>
              <a:buNone/>
            </a:pPr>
            <a:r>
              <a:rPr lang="en-US" sz="3600">
                <a:solidFill>
                  <a:srgbClr val="FFFFFF"/>
                </a:solidFill>
              </a:rPr>
              <a:t>ADS503 Group Assignment</a:t>
            </a:r>
            <a:br>
              <a:rPr lang="en-US" sz="3600">
                <a:solidFill>
                  <a:srgbClr val="FFFFFF"/>
                </a:solidFill>
              </a:rPr>
            </a:br>
            <a:r>
              <a:rPr lang="en-US" sz="2800">
                <a:solidFill>
                  <a:srgbClr val="FFFFFF"/>
                </a:solidFill>
              </a:rPr>
              <a:t>Predicting House Prices</a:t>
            </a:r>
            <a:endParaRPr sz="3600">
              <a:solidFill>
                <a:srgbClr val="FFFFFF"/>
              </a:solidFill>
            </a:endParaRPr>
          </a:p>
        </p:txBody>
      </p:sp>
      <p:sp>
        <p:nvSpPr>
          <p:cNvPr id="94" name="Google Shape;94;p1"/>
          <p:cNvSpPr/>
          <p:nvPr/>
        </p:nvSpPr>
        <p:spPr>
          <a:xfrm rot="10800000" flipH="1">
            <a:off x="4735" y="3360028"/>
            <a:ext cx="9134528" cy="1783472"/>
          </a:xfrm>
          <a:prstGeom prst="rect">
            <a:avLst/>
          </a:prstGeom>
          <a:gradFill>
            <a:gsLst>
              <a:gs pos="0">
                <a:srgbClr val="2F5496">
                  <a:alpha val="49803"/>
                </a:srgbClr>
              </a:gs>
              <a:gs pos="99000">
                <a:srgbClr val="000000">
                  <a:alpha val="33725"/>
                </a:srgbClr>
              </a:gs>
              <a:gs pos="100000">
                <a:srgbClr val="000000">
                  <a:alpha val="33725"/>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subTitle" idx="1"/>
          </p:nvPr>
        </p:nvSpPr>
        <p:spPr>
          <a:xfrm>
            <a:off x="1448905" y="3597891"/>
            <a:ext cx="5737086" cy="931371"/>
          </a:xfrm>
          <a:prstGeom prst="rect">
            <a:avLst/>
          </a:prstGeom>
          <a:noFill/>
          <a:ln>
            <a:noFill/>
          </a:ln>
        </p:spPr>
        <p:txBody>
          <a:bodyPr spcFirstLastPara="1" wrap="square" lIns="91425" tIns="91425" rIns="91425" bIns="91425" anchor="t" anchorCtr="0">
            <a:normAutofit/>
          </a:bodyPr>
          <a:lstStyle/>
          <a:p>
            <a:pPr marL="0" lvl="0" indent="0" algn="r" rtl="0">
              <a:lnSpc>
                <a:spcPct val="90000"/>
              </a:lnSpc>
              <a:spcBef>
                <a:spcPts val="0"/>
              </a:spcBef>
              <a:spcAft>
                <a:spcPts val="600"/>
              </a:spcAft>
              <a:buClr>
                <a:srgbClr val="FFFFFF"/>
              </a:buClr>
              <a:buSzPts val="1800"/>
              <a:buNone/>
            </a:pPr>
            <a:r>
              <a:rPr lang="en-US">
                <a:solidFill>
                  <a:srgbClr val="FFFFFF"/>
                </a:solidFill>
              </a:rPr>
              <a:t>Created By: Kevon Cambridge, Minsu Kim, Bikram Gill</a:t>
            </a:r>
            <a:endParaRPr/>
          </a:p>
        </p:txBody>
      </p:sp>
      <p:sp>
        <p:nvSpPr>
          <p:cNvPr id="96" name="Google Shape;96;p1"/>
          <p:cNvSpPr/>
          <p:nvPr/>
        </p:nvSpPr>
        <p:spPr>
          <a:xfrm rot="-5400000" flipH="1">
            <a:off x="5225314" y="1224495"/>
            <a:ext cx="5143179" cy="2694194"/>
          </a:xfrm>
          <a:prstGeom prst="rect">
            <a:avLst/>
          </a:prstGeom>
          <a:gradFill>
            <a:gsLst>
              <a:gs pos="0">
                <a:srgbClr val="2F5496">
                  <a:alpha val="49803"/>
                </a:srgbClr>
              </a:gs>
              <a:gs pos="99000">
                <a:srgbClr val="000000">
                  <a:alpha val="0"/>
                </a:srgbClr>
              </a:gs>
              <a:gs pos="100000">
                <a:srgbClr val="000000">
                  <a:alpha val="0"/>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2" name="Google Shape;102;p2"/>
          <p:cNvGrpSpPr/>
          <p:nvPr/>
        </p:nvGrpSpPr>
        <p:grpSpPr>
          <a:xfrm>
            <a:off x="307282" y="476786"/>
            <a:ext cx="8356656" cy="1861602"/>
            <a:chOff x="409710" y="635715"/>
            <a:chExt cx="11142208" cy="2482136"/>
          </a:xfrm>
        </p:grpSpPr>
        <p:sp>
          <p:nvSpPr>
            <p:cNvPr id="103" name="Google Shape;103;p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2"/>
          <p:cNvSpPr txBox="1">
            <a:spLocks noGrp="1"/>
          </p:cNvSpPr>
          <p:nvPr>
            <p:ph type="title"/>
          </p:nvPr>
        </p:nvSpPr>
        <p:spPr>
          <a:xfrm>
            <a:off x="785460" y="569853"/>
            <a:ext cx="7729890" cy="9941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000"/>
              <a:buFont typeface="Calibri"/>
              <a:buNone/>
            </a:pPr>
            <a:r>
              <a:rPr lang="en-US" sz="3000">
                <a:solidFill>
                  <a:srgbClr val="FFFFFF"/>
                </a:solidFill>
              </a:rPr>
              <a:t>Introduction</a:t>
            </a:r>
            <a:endParaRPr/>
          </a:p>
        </p:txBody>
      </p:sp>
      <p:sp>
        <p:nvSpPr>
          <p:cNvPr id="109" name="Google Shape;109;p2"/>
          <p:cNvSpPr txBox="1">
            <a:spLocks noGrp="1"/>
          </p:cNvSpPr>
          <p:nvPr>
            <p:ph type="body" idx="1"/>
          </p:nvPr>
        </p:nvSpPr>
        <p:spPr>
          <a:xfrm>
            <a:off x="1068677" y="1870837"/>
            <a:ext cx="6673905" cy="1031389"/>
          </a:xfrm>
          <a:prstGeom prst="rect">
            <a:avLst/>
          </a:prstGeom>
          <a:noFill/>
          <a:ln>
            <a:noFill/>
          </a:ln>
        </p:spPr>
        <p:txBody>
          <a:bodyPr spcFirstLastPara="1" wrap="square" lIns="91425" tIns="45700" rIns="91425" bIns="45700" anchor="t" anchorCtr="0">
            <a:normAutofit fontScale="92500" lnSpcReduction="20000"/>
          </a:bodyPr>
          <a:lstStyle/>
          <a:p>
            <a:pPr marL="171450" lvl="0" indent="-171450" algn="l" rtl="0">
              <a:lnSpc>
                <a:spcPct val="90000"/>
              </a:lnSpc>
              <a:spcBef>
                <a:spcPts val="1200"/>
              </a:spcBef>
              <a:spcAft>
                <a:spcPts val="1200"/>
              </a:spcAft>
              <a:buClr>
                <a:schemeClr val="dk1"/>
              </a:buClr>
              <a:buSzPts val="1800"/>
              <a:buFont typeface="Arial" panose="020B0604020202020204" pitchFamily="34" charset="0"/>
              <a:buChar char="•"/>
            </a:pPr>
            <a:r>
              <a:rPr lang="en-US" sz="1100" dirty="0"/>
              <a:t>Housing market data has been gathered, curated and studied to attempt to predict house prices and understand the underlying factors that are most likely to impact this.</a:t>
            </a:r>
          </a:p>
          <a:p>
            <a:pPr marL="171450" lvl="0" indent="-171450" algn="l" rtl="0">
              <a:lnSpc>
                <a:spcPct val="90000"/>
              </a:lnSpc>
              <a:spcBef>
                <a:spcPts val="1200"/>
              </a:spcBef>
              <a:spcAft>
                <a:spcPts val="1200"/>
              </a:spcAft>
              <a:buClr>
                <a:schemeClr val="dk1"/>
              </a:buClr>
              <a:buSzPts val="1800"/>
              <a:buFont typeface="Arial" panose="020B0604020202020204" pitchFamily="34" charset="0"/>
              <a:buChar char="•"/>
            </a:pPr>
            <a:r>
              <a:rPr lang="en-US" sz="1100" dirty="0"/>
              <a:t>Under the current economic environment and for future use, predicting house prices is a highly beneficial activity.  </a:t>
            </a:r>
            <a:endParaRPr sz="1600" dirty="0"/>
          </a:p>
        </p:txBody>
      </p:sp>
      <p:pic>
        <p:nvPicPr>
          <p:cNvPr id="110" name="Google Shape;110;p2"/>
          <p:cNvPicPr preferRelativeResize="0"/>
          <p:nvPr/>
        </p:nvPicPr>
        <p:blipFill rotWithShape="1">
          <a:blip r:embed="rId3">
            <a:alphaModFix/>
          </a:blip>
          <a:srcRect/>
          <a:stretch/>
        </p:blipFill>
        <p:spPr>
          <a:xfrm>
            <a:off x="-2286" y="3344418"/>
            <a:ext cx="9144000" cy="1170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6" name="Google Shape;116;p3"/>
          <p:cNvGrpSpPr/>
          <p:nvPr/>
        </p:nvGrpSpPr>
        <p:grpSpPr>
          <a:xfrm>
            <a:off x="307282" y="476786"/>
            <a:ext cx="8356656" cy="1861602"/>
            <a:chOff x="409710" y="635715"/>
            <a:chExt cx="11142208" cy="2482136"/>
          </a:xfrm>
        </p:grpSpPr>
        <p:sp>
          <p:nvSpPr>
            <p:cNvPr id="117" name="Google Shape;117;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3"/>
          <p:cNvSpPr txBox="1">
            <a:spLocks noGrp="1"/>
          </p:cNvSpPr>
          <p:nvPr>
            <p:ph type="title"/>
          </p:nvPr>
        </p:nvSpPr>
        <p:spPr>
          <a:xfrm>
            <a:off x="785460" y="569853"/>
            <a:ext cx="7729890" cy="9941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000"/>
              <a:buFont typeface="Calibri"/>
              <a:buNone/>
            </a:pPr>
            <a:r>
              <a:rPr lang="en-US" sz="3000">
                <a:solidFill>
                  <a:srgbClr val="FFFFFF"/>
                </a:solidFill>
              </a:rPr>
              <a:t>Exploratory Data Analysis</a:t>
            </a:r>
            <a:endParaRPr/>
          </a:p>
        </p:txBody>
      </p:sp>
      <p:sp>
        <p:nvSpPr>
          <p:cNvPr id="123" name="Google Shape;123;p3"/>
          <p:cNvSpPr txBox="1">
            <a:spLocks noGrp="1"/>
          </p:cNvSpPr>
          <p:nvPr>
            <p:ph type="body" idx="1"/>
          </p:nvPr>
        </p:nvSpPr>
        <p:spPr>
          <a:xfrm>
            <a:off x="1068678" y="1870838"/>
            <a:ext cx="7348724" cy="8823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1200"/>
              </a:spcBef>
              <a:spcAft>
                <a:spcPts val="1200"/>
              </a:spcAft>
              <a:buClr>
                <a:schemeClr val="dk1"/>
              </a:buClr>
              <a:buSzPts val="1800"/>
              <a:buFont typeface="Arial" panose="020B0604020202020204" pitchFamily="34" charset="0"/>
              <a:buChar char="•"/>
            </a:pPr>
            <a:r>
              <a:rPr lang="en-US" sz="1000" dirty="0"/>
              <a:t>A wide variety of EDA techniques were utilized to understand the data, including data exploration/cleansing, outlier and correlation analysis, statistical tests such as ANOVA and the handling of missing values.</a:t>
            </a:r>
          </a:p>
          <a:p>
            <a:pPr marL="171450" lvl="0" indent="-171450" algn="l" rtl="0">
              <a:lnSpc>
                <a:spcPct val="90000"/>
              </a:lnSpc>
              <a:spcBef>
                <a:spcPts val="1200"/>
              </a:spcBef>
              <a:spcAft>
                <a:spcPts val="1200"/>
              </a:spcAft>
              <a:buClr>
                <a:schemeClr val="dk1"/>
              </a:buClr>
              <a:buSzPts val="1800"/>
              <a:buFont typeface="Arial" panose="020B0604020202020204" pitchFamily="34" charset="0"/>
              <a:buChar char="•"/>
            </a:pPr>
            <a:r>
              <a:rPr lang="en-US" sz="1000" dirty="0"/>
              <a:t>The key variable of interest in this data set was house prices. Information related to house prices can be summarized as below. </a:t>
            </a:r>
          </a:p>
        </p:txBody>
      </p:sp>
      <p:pic>
        <p:nvPicPr>
          <p:cNvPr id="124" name="Google Shape;124;p3"/>
          <p:cNvPicPr preferRelativeResize="0"/>
          <p:nvPr/>
        </p:nvPicPr>
        <p:blipFill rotWithShape="1">
          <a:blip r:embed="rId3">
            <a:alphaModFix/>
          </a:blip>
          <a:srcRect/>
          <a:stretch/>
        </p:blipFill>
        <p:spPr>
          <a:xfrm>
            <a:off x="1453369" y="2921631"/>
            <a:ext cx="2927799" cy="2053378"/>
          </a:xfrm>
          <a:prstGeom prst="rect">
            <a:avLst/>
          </a:prstGeom>
          <a:noFill/>
          <a:ln>
            <a:noFill/>
          </a:ln>
        </p:spPr>
      </p:pic>
      <p:pic>
        <p:nvPicPr>
          <p:cNvPr id="125" name="Google Shape;125;p3"/>
          <p:cNvPicPr preferRelativeResize="0"/>
          <p:nvPr/>
        </p:nvPicPr>
        <p:blipFill rotWithShape="1">
          <a:blip r:embed="rId4">
            <a:alphaModFix/>
          </a:blip>
          <a:srcRect/>
          <a:stretch/>
        </p:blipFill>
        <p:spPr>
          <a:xfrm>
            <a:off x="5430743" y="3115592"/>
            <a:ext cx="1737968" cy="15511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4"/>
          <p:cNvSpPr/>
          <p:nvPr/>
        </p:nvSpPr>
        <p:spPr>
          <a:xfrm>
            <a:off x="0" y="18139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1" name="Google Shape;131;p4"/>
          <p:cNvGrpSpPr/>
          <p:nvPr/>
        </p:nvGrpSpPr>
        <p:grpSpPr>
          <a:xfrm>
            <a:off x="307282" y="476786"/>
            <a:ext cx="8356656" cy="1861602"/>
            <a:chOff x="409710" y="635715"/>
            <a:chExt cx="11142208" cy="2482136"/>
          </a:xfrm>
        </p:grpSpPr>
        <p:sp>
          <p:nvSpPr>
            <p:cNvPr id="132" name="Google Shape;132;p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7" name="Google Shape;137;p4"/>
          <p:cNvSpPr txBox="1">
            <a:spLocks noGrp="1"/>
          </p:cNvSpPr>
          <p:nvPr>
            <p:ph type="title"/>
          </p:nvPr>
        </p:nvSpPr>
        <p:spPr>
          <a:xfrm>
            <a:off x="785460" y="569853"/>
            <a:ext cx="7729890" cy="9941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000"/>
              <a:buFont typeface="Calibri"/>
              <a:buNone/>
            </a:pPr>
            <a:r>
              <a:rPr lang="en-US" sz="3000">
                <a:solidFill>
                  <a:srgbClr val="FFFFFF"/>
                </a:solidFill>
              </a:rPr>
              <a:t>Exploratory Data Analysis</a:t>
            </a:r>
            <a:endParaRPr/>
          </a:p>
        </p:txBody>
      </p:sp>
      <p:sp>
        <p:nvSpPr>
          <p:cNvPr id="138" name="Google Shape;138;p4"/>
          <p:cNvSpPr txBox="1">
            <a:spLocks noGrp="1"/>
          </p:cNvSpPr>
          <p:nvPr>
            <p:ph type="body" idx="1"/>
          </p:nvPr>
        </p:nvSpPr>
        <p:spPr>
          <a:xfrm>
            <a:off x="1068678" y="1870838"/>
            <a:ext cx="7348724" cy="882302"/>
          </a:xfrm>
          <a:prstGeom prst="rect">
            <a:avLst/>
          </a:prstGeom>
          <a:noFill/>
          <a:ln>
            <a:noFill/>
          </a:ln>
        </p:spPr>
        <p:txBody>
          <a:bodyPr spcFirstLastPara="1" wrap="square" lIns="91425" tIns="45700" rIns="91425" bIns="45700" anchor="t" anchorCtr="0">
            <a:normAutofit fontScale="25000" lnSpcReduction="20000"/>
          </a:bodyPr>
          <a:lstStyle/>
          <a:p>
            <a:pPr marL="171450" indent="-171450">
              <a:spcBef>
                <a:spcPts val="1200"/>
              </a:spcBef>
              <a:spcAft>
                <a:spcPts val="1200"/>
              </a:spcAft>
              <a:buFont typeface="Arial" panose="020B0604020202020204" pitchFamily="34" charset="0"/>
              <a:buChar char="•"/>
            </a:pPr>
            <a:r>
              <a:rPr lang="en-US" sz="4000" dirty="0"/>
              <a:t>Ultimately, two key relationships were identified as the key drivers for house prices. Income level and proximity to the ocean (i.e. location) were both the largest drivers for the value of a house.</a:t>
            </a:r>
          </a:p>
          <a:p>
            <a:pPr marL="171450" indent="-171450">
              <a:spcBef>
                <a:spcPts val="1200"/>
              </a:spcBef>
              <a:spcAft>
                <a:spcPts val="1200"/>
              </a:spcAft>
              <a:buFont typeface="Arial" panose="020B0604020202020204" pitchFamily="34" charset="0"/>
              <a:buChar char="•"/>
            </a:pPr>
            <a:r>
              <a:rPr lang="en-US" sz="4000" dirty="0"/>
              <a:t>Whilst this was good to know, it also created issues when attempting to model house prices. There were realistically only two variables of interest. This created a scenario where any models created would likely be underfit and would not be able to accurately predict prices if they showed variance (which they did). </a:t>
            </a:r>
          </a:p>
          <a:p>
            <a:pPr marL="171450" indent="-171450">
              <a:spcBef>
                <a:spcPts val="1200"/>
              </a:spcBef>
              <a:spcAft>
                <a:spcPts val="1200"/>
              </a:spcAft>
              <a:buFont typeface="Arial" panose="020B0604020202020204" pitchFamily="34" charset="0"/>
              <a:buChar char="•"/>
            </a:pPr>
            <a:endParaRPr lang="en-US" sz="1000" dirty="0"/>
          </a:p>
        </p:txBody>
      </p:sp>
      <p:pic>
        <p:nvPicPr>
          <p:cNvPr id="139" name="Google Shape;139;p4"/>
          <p:cNvPicPr preferRelativeResize="0"/>
          <p:nvPr/>
        </p:nvPicPr>
        <p:blipFill rotWithShape="1">
          <a:blip r:embed="rId3">
            <a:alphaModFix/>
          </a:blip>
          <a:srcRect/>
          <a:stretch/>
        </p:blipFill>
        <p:spPr>
          <a:xfrm>
            <a:off x="1725433" y="3065226"/>
            <a:ext cx="2250170" cy="2027703"/>
          </a:xfrm>
          <a:prstGeom prst="rect">
            <a:avLst/>
          </a:prstGeom>
          <a:noFill/>
          <a:ln>
            <a:noFill/>
          </a:ln>
        </p:spPr>
      </p:pic>
      <p:pic>
        <p:nvPicPr>
          <p:cNvPr id="140" name="Google Shape;140;p4"/>
          <p:cNvPicPr preferRelativeResize="0"/>
          <p:nvPr/>
        </p:nvPicPr>
        <p:blipFill rotWithShape="1">
          <a:blip r:embed="rId4">
            <a:alphaModFix/>
          </a:blip>
          <a:srcRect/>
          <a:stretch/>
        </p:blipFill>
        <p:spPr>
          <a:xfrm>
            <a:off x="4405023" y="3152690"/>
            <a:ext cx="2919258" cy="1940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5"/>
          <p:cNvSpPr/>
          <p:nvPr/>
        </p:nvSpPr>
        <p:spPr>
          <a:xfrm>
            <a:off x="0" y="198783"/>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6" name="Google Shape;146;p5"/>
          <p:cNvGrpSpPr/>
          <p:nvPr/>
        </p:nvGrpSpPr>
        <p:grpSpPr>
          <a:xfrm>
            <a:off x="307282" y="476786"/>
            <a:ext cx="8356656" cy="1861602"/>
            <a:chOff x="409710" y="635715"/>
            <a:chExt cx="11142208" cy="2482136"/>
          </a:xfrm>
        </p:grpSpPr>
        <p:sp>
          <p:nvSpPr>
            <p:cNvPr id="147" name="Google Shape;147;p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2" name="Google Shape;152;p5"/>
          <p:cNvSpPr txBox="1">
            <a:spLocks noGrp="1"/>
          </p:cNvSpPr>
          <p:nvPr>
            <p:ph type="title"/>
          </p:nvPr>
        </p:nvSpPr>
        <p:spPr>
          <a:xfrm>
            <a:off x="785460" y="569853"/>
            <a:ext cx="7729890" cy="9941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000"/>
              <a:buFont typeface="Calibri"/>
              <a:buNone/>
            </a:pPr>
            <a:r>
              <a:rPr lang="en-US" sz="3000">
                <a:solidFill>
                  <a:srgbClr val="FFFFFF"/>
                </a:solidFill>
              </a:rPr>
              <a:t>Model Results and Conclusion</a:t>
            </a:r>
            <a:endParaRPr sz="3000">
              <a:solidFill>
                <a:srgbClr val="FFFFFF"/>
              </a:solidFill>
            </a:endParaRPr>
          </a:p>
        </p:txBody>
      </p:sp>
      <p:sp>
        <p:nvSpPr>
          <p:cNvPr id="153" name="Google Shape;153;p5"/>
          <p:cNvSpPr txBox="1">
            <a:spLocks noGrp="1"/>
          </p:cNvSpPr>
          <p:nvPr>
            <p:ph type="body" idx="1"/>
          </p:nvPr>
        </p:nvSpPr>
        <p:spPr>
          <a:xfrm>
            <a:off x="1082177" y="1767349"/>
            <a:ext cx="6982018" cy="2672369"/>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1200"/>
              </a:spcBef>
              <a:spcAft>
                <a:spcPts val="1200"/>
              </a:spcAft>
              <a:buClr>
                <a:schemeClr val="dk1"/>
              </a:buClr>
              <a:buSzPts val="1800"/>
              <a:buFont typeface="Arial" panose="020B0604020202020204" pitchFamily="34" charset="0"/>
              <a:buChar char="•"/>
            </a:pPr>
            <a:r>
              <a:rPr lang="en-US" sz="1000" dirty="0"/>
              <a:t>5 different models were implemented and tested. As can be seen below and from the description in the previous slide, the models were too underfit to accurately capture the relationship for house prices (there was too much variance to capture in 2 predictors). </a:t>
            </a:r>
          </a:p>
          <a:p>
            <a:pPr marL="171450" lvl="0" indent="-171450" algn="l" rtl="0">
              <a:lnSpc>
                <a:spcPct val="90000"/>
              </a:lnSpc>
              <a:spcBef>
                <a:spcPts val="1200"/>
              </a:spcBef>
              <a:spcAft>
                <a:spcPts val="1200"/>
              </a:spcAft>
              <a:buClr>
                <a:schemeClr val="dk1"/>
              </a:buClr>
              <a:buSzPts val="1800"/>
              <a:buFont typeface="Arial" panose="020B0604020202020204" pitchFamily="34" charset="0"/>
              <a:buChar char="•"/>
            </a:pPr>
            <a:r>
              <a:rPr lang="en-US" sz="1000" dirty="0"/>
              <a:t>The next steps for this problem would be to look for better data and conduct more thorough EDA. </a:t>
            </a:r>
            <a:endParaRPr sz="1000" dirty="0"/>
          </a:p>
        </p:txBody>
      </p:sp>
      <p:graphicFrame>
        <p:nvGraphicFramePr>
          <p:cNvPr id="154" name="Google Shape;154;p5"/>
          <p:cNvGraphicFramePr/>
          <p:nvPr>
            <p:extLst>
              <p:ext uri="{D42A27DB-BD31-4B8C-83A1-F6EECF244321}">
                <p14:modId xmlns:p14="http://schemas.microsoft.com/office/powerpoint/2010/main" val="2943118860"/>
              </p:ext>
            </p:extLst>
          </p:nvPr>
        </p:nvGraphicFramePr>
        <p:xfrm>
          <a:off x="1079805" y="2988749"/>
          <a:ext cx="6674150" cy="2055300"/>
        </p:xfrm>
        <a:graphic>
          <a:graphicData uri="http://schemas.openxmlformats.org/drawingml/2006/table">
            <a:tbl>
              <a:tblPr firstRow="1" bandRow="1" bandCol="1">
                <a:noFill/>
                <a:tableStyleId>{052A2E1B-325A-4D24-A38B-D12574D3729D}</a:tableStyleId>
              </a:tblPr>
              <a:tblGrid>
                <a:gridCol w="2804075">
                  <a:extLst>
                    <a:ext uri="{9D8B030D-6E8A-4147-A177-3AD203B41FA5}">
                      <a16:colId xmlns:a16="http://schemas.microsoft.com/office/drawing/2014/main" val="20000"/>
                    </a:ext>
                  </a:extLst>
                </a:gridCol>
                <a:gridCol w="2013050">
                  <a:extLst>
                    <a:ext uri="{9D8B030D-6E8A-4147-A177-3AD203B41FA5}">
                      <a16:colId xmlns:a16="http://schemas.microsoft.com/office/drawing/2014/main" val="20001"/>
                    </a:ext>
                  </a:extLst>
                </a:gridCol>
                <a:gridCol w="1857025">
                  <a:extLst>
                    <a:ext uri="{9D8B030D-6E8A-4147-A177-3AD203B41FA5}">
                      <a16:colId xmlns:a16="http://schemas.microsoft.com/office/drawing/2014/main" val="20002"/>
                    </a:ext>
                  </a:extLst>
                </a:gridCol>
              </a:tblGrid>
              <a:tr h="342550">
                <a:tc>
                  <a:txBody>
                    <a:bodyPr/>
                    <a:lstStyle/>
                    <a:p>
                      <a:pPr marL="0" marR="0" lvl="0" indent="0" algn="ctr" rtl="0">
                        <a:spcBef>
                          <a:spcPts val="0"/>
                        </a:spcBef>
                        <a:spcAft>
                          <a:spcPts val="0"/>
                        </a:spcAft>
                        <a:buNone/>
                      </a:pPr>
                      <a:r>
                        <a:rPr lang="en-US" sz="1200" u="none" strike="noStrike" cap="none" dirty="0"/>
                        <a:t>Model</a:t>
                      </a:r>
                      <a:endParaRPr sz="1200" u="none" strike="noStrike" cap="none" dirty="0">
                        <a:latin typeface="Cambria"/>
                        <a:ea typeface="Cambria"/>
                        <a:cs typeface="Cambria"/>
                        <a:sym typeface="Cambria"/>
                      </a:endParaRPr>
                    </a:p>
                  </a:txBody>
                  <a:tcPr marL="68575" marR="68575" marT="0" marB="0"/>
                </a:tc>
                <a:tc>
                  <a:txBody>
                    <a:bodyPr/>
                    <a:lstStyle/>
                    <a:p>
                      <a:pPr marL="0" marR="0" lvl="0" indent="0" algn="ctr" rtl="0">
                        <a:spcBef>
                          <a:spcPts val="0"/>
                        </a:spcBef>
                        <a:spcAft>
                          <a:spcPts val="0"/>
                        </a:spcAft>
                        <a:buNone/>
                      </a:pPr>
                      <a:r>
                        <a:rPr lang="en-US" sz="1200" u="none" strike="noStrike" cap="none"/>
                        <a:t>Train MAPE</a:t>
                      </a:r>
                      <a:endParaRPr sz="1200" u="none" strike="noStrike" cap="none">
                        <a:latin typeface="Cambria"/>
                        <a:ea typeface="Cambria"/>
                        <a:cs typeface="Cambria"/>
                        <a:sym typeface="Cambria"/>
                      </a:endParaRPr>
                    </a:p>
                  </a:txBody>
                  <a:tcPr marL="68575" marR="68575" marT="0" marB="0"/>
                </a:tc>
                <a:tc>
                  <a:txBody>
                    <a:bodyPr/>
                    <a:lstStyle/>
                    <a:p>
                      <a:pPr marL="0" marR="0" lvl="0" indent="0" algn="ctr" rtl="0">
                        <a:spcBef>
                          <a:spcPts val="0"/>
                        </a:spcBef>
                        <a:spcAft>
                          <a:spcPts val="0"/>
                        </a:spcAft>
                        <a:buNone/>
                      </a:pPr>
                      <a:r>
                        <a:rPr lang="en-US" sz="1200" u="none" strike="noStrike" cap="none"/>
                        <a:t>Test MAPE</a:t>
                      </a:r>
                      <a:endParaRPr sz="12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0"/>
                  </a:ext>
                </a:extLst>
              </a:tr>
              <a:tr h="342550">
                <a:tc>
                  <a:txBody>
                    <a:bodyPr/>
                    <a:lstStyle/>
                    <a:p>
                      <a:pPr marL="0" marR="0" lvl="0" indent="0" algn="ctr" rtl="0">
                        <a:spcBef>
                          <a:spcPts val="0"/>
                        </a:spcBef>
                        <a:spcAft>
                          <a:spcPts val="0"/>
                        </a:spcAft>
                        <a:buNone/>
                      </a:pPr>
                      <a:r>
                        <a:rPr lang="en-US" sz="1200" u="none" strike="noStrike" cap="none"/>
                        <a:t>Linear Regression</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28.23</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28.81</a:t>
                      </a:r>
                      <a:endParaRPr sz="1200" u="none" strike="noStrike" cap="none">
                        <a:latin typeface="Cambria"/>
                        <a:ea typeface="Cambria"/>
                        <a:cs typeface="Cambria"/>
                        <a:sym typeface="Cambria"/>
                      </a:endParaRPr>
                    </a:p>
                  </a:txBody>
                  <a:tcPr marL="68575" marR="68575" marT="0" marB="0">
                    <a:solidFill>
                      <a:srgbClr val="F2F2F2"/>
                    </a:solidFill>
                  </a:tcPr>
                </a:tc>
                <a:extLst>
                  <a:ext uri="{0D108BD9-81ED-4DB2-BD59-A6C34878D82A}">
                    <a16:rowId xmlns:a16="http://schemas.microsoft.com/office/drawing/2014/main" val="10001"/>
                  </a:ext>
                </a:extLst>
              </a:tr>
              <a:tr h="342550">
                <a:tc>
                  <a:txBody>
                    <a:bodyPr/>
                    <a:lstStyle/>
                    <a:p>
                      <a:pPr marL="0" marR="0" lvl="0" indent="0" algn="ctr" rtl="0">
                        <a:spcBef>
                          <a:spcPts val="0"/>
                        </a:spcBef>
                        <a:spcAft>
                          <a:spcPts val="0"/>
                        </a:spcAft>
                        <a:buNone/>
                      </a:pPr>
                      <a:r>
                        <a:rPr lang="en-US" sz="1200" u="none" strike="noStrike" cap="none"/>
                        <a:t>Random Forest</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32.6</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33.72</a:t>
                      </a:r>
                      <a:endParaRPr sz="1200" u="none" strike="noStrike" cap="none">
                        <a:latin typeface="Cambria"/>
                        <a:ea typeface="Cambria"/>
                        <a:cs typeface="Cambria"/>
                        <a:sym typeface="Cambria"/>
                      </a:endParaRPr>
                    </a:p>
                  </a:txBody>
                  <a:tcPr marL="68575" marR="68575" marT="0" marB="0">
                    <a:solidFill>
                      <a:srgbClr val="F2F2F2"/>
                    </a:solidFill>
                  </a:tcPr>
                </a:tc>
                <a:extLst>
                  <a:ext uri="{0D108BD9-81ED-4DB2-BD59-A6C34878D82A}">
                    <a16:rowId xmlns:a16="http://schemas.microsoft.com/office/drawing/2014/main" val="10002"/>
                  </a:ext>
                </a:extLst>
              </a:tr>
              <a:tr h="342550">
                <a:tc>
                  <a:txBody>
                    <a:bodyPr/>
                    <a:lstStyle/>
                    <a:p>
                      <a:pPr marL="0" marR="0" lvl="0" indent="0" algn="ctr" rtl="0">
                        <a:spcBef>
                          <a:spcPts val="0"/>
                        </a:spcBef>
                        <a:spcAft>
                          <a:spcPts val="0"/>
                        </a:spcAft>
                        <a:buNone/>
                      </a:pPr>
                      <a:r>
                        <a:rPr lang="en-US" sz="1200" u="none" strike="noStrike" cap="none"/>
                        <a:t>KNN</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27.76</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28.58</a:t>
                      </a:r>
                      <a:endParaRPr sz="1200" u="none" strike="noStrike" cap="none">
                        <a:latin typeface="Cambria"/>
                        <a:ea typeface="Cambria"/>
                        <a:cs typeface="Cambria"/>
                        <a:sym typeface="Cambria"/>
                      </a:endParaRPr>
                    </a:p>
                  </a:txBody>
                  <a:tcPr marL="68575" marR="68575" marT="0" marB="0">
                    <a:solidFill>
                      <a:srgbClr val="F2F2F2"/>
                    </a:solidFill>
                  </a:tcPr>
                </a:tc>
                <a:extLst>
                  <a:ext uri="{0D108BD9-81ED-4DB2-BD59-A6C34878D82A}">
                    <a16:rowId xmlns:a16="http://schemas.microsoft.com/office/drawing/2014/main" val="10003"/>
                  </a:ext>
                </a:extLst>
              </a:tr>
              <a:tr h="342550">
                <a:tc>
                  <a:txBody>
                    <a:bodyPr/>
                    <a:lstStyle/>
                    <a:p>
                      <a:pPr marL="0" marR="0" lvl="0" indent="0" algn="ctr" rtl="0">
                        <a:spcBef>
                          <a:spcPts val="0"/>
                        </a:spcBef>
                        <a:spcAft>
                          <a:spcPts val="0"/>
                        </a:spcAft>
                        <a:buNone/>
                      </a:pPr>
                      <a:r>
                        <a:rPr lang="en-US" sz="1200" u="none" strike="noStrike" cap="none"/>
                        <a:t>SVM-Linear</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25.88</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26.51</a:t>
                      </a:r>
                      <a:endParaRPr sz="1200" u="none" strike="noStrike" cap="none">
                        <a:latin typeface="Cambria"/>
                        <a:ea typeface="Cambria"/>
                        <a:cs typeface="Cambria"/>
                        <a:sym typeface="Cambria"/>
                      </a:endParaRPr>
                    </a:p>
                  </a:txBody>
                  <a:tcPr marL="68575" marR="68575" marT="0" marB="0">
                    <a:solidFill>
                      <a:srgbClr val="F2F2F2"/>
                    </a:solidFill>
                  </a:tcPr>
                </a:tc>
                <a:extLst>
                  <a:ext uri="{0D108BD9-81ED-4DB2-BD59-A6C34878D82A}">
                    <a16:rowId xmlns:a16="http://schemas.microsoft.com/office/drawing/2014/main" val="10004"/>
                  </a:ext>
                </a:extLst>
              </a:tr>
              <a:tr h="342550">
                <a:tc>
                  <a:txBody>
                    <a:bodyPr/>
                    <a:lstStyle/>
                    <a:p>
                      <a:pPr marL="0" marR="0" lvl="0" indent="0" algn="ctr" rtl="0">
                        <a:spcBef>
                          <a:spcPts val="0"/>
                        </a:spcBef>
                        <a:spcAft>
                          <a:spcPts val="0"/>
                        </a:spcAft>
                        <a:buNone/>
                      </a:pPr>
                      <a:r>
                        <a:rPr lang="en-US" sz="1200" u="none" strike="noStrike" cap="none"/>
                        <a:t>ANN</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a:t>100</a:t>
                      </a:r>
                      <a:endParaRPr sz="1200" u="none" strike="noStrike" cap="none">
                        <a:latin typeface="Cambria"/>
                        <a:ea typeface="Cambria"/>
                        <a:cs typeface="Cambria"/>
                        <a:sym typeface="Cambria"/>
                      </a:endParaRPr>
                    </a:p>
                  </a:txBody>
                  <a:tcPr marL="68575" marR="68575" marT="0" marB="0">
                    <a:solidFill>
                      <a:srgbClr val="F2F2F2"/>
                    </a:solidFill>
                  </a:tcPr>
                </a:tc>
                <a:tc>
                  <a:txBody>
                    <a:bodyPr/>
                    <a:lstStyle/>
                    <a:p>
                      <a:pPr marL="0" marR="0" lvl="0" indent="0" algn="ctr" rtl="0">
                        <a:spcBef>
                          <a:spcPts val="0"/>
                        </a:spcBef>
                        <a:spcAft>
                          <a:spcPts val="0"/>
                        </a:spcAft>
                        <a:buNone/>
                      </a:pPr>
                      <a:r>
                        <a:rPr lang="en-US" sz="1200" u="none" strike="noStrike" cap="none" dirty="0"/>
                        <a:t>100</a:t>
                      </a:r>
                      <a:endParaRPr sz="1200" u="none" strike="noStrike" cap="none" dirty="0">
                        <a:latin typeface="Cambria"/>
                        <a:ea typeface="Cambria"/>
                        <a:cs typeface="Cambria"/>
                        <a:sym typeface="Cambria"/>
                      </a:endParaRPr>
                    </a:p>
                  </a:txBody>
                  <a:tcPr marL="68575" marR="68575" marT="0" marB="0">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323</Words>
  <Application>Microsoft Macintosh PowerPoint</Application>
  <PresentationFormat>On-screen Show (16:9)</PresentationFormat>
  <Paragraphs>32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Cambria</vt:lpstr>
      <vt:lpstr>Office Theme</vt:lpstr>
      <vt:lpstr>ADS503 Group Assignment Predicting House Prices</vt:lpstr>
      <vt:lpstr>Introduction</vt:lpstr>
      <vt:lpstr>Exploratory Data Analysis</vt:lpstr>
      <vt:lpstr>Exploratory Data Analysis</vt:lpstr>
      <vt:lpstr>Model 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ADS503 Group Assignment Predicting House Prices</dc:title>
  <dc:creator>Andrew Zazueta</dc:creator>
  <cp:lastModifiedBy>Bikram Gill</cp:lastModifiedBy>
  <cp:revision>13</cp:revision>
  <dcterms:modified xsi:type="dcterms:W3CDTF">2022-06-22T17:41:51Z</dcterms:modified>
</cp:coreProperties>
</file>