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5" r:id="rId2"/>
    <p:sldId id="256" r:id="rId3"/>
    <p:sldId id="425" r:id="rId4"/>
    <p:sldId id="424" r:id="rId5"/>
    <p:sldId id="363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4" r:id="rId35"/>
    <p:sldId id="483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</p:sldIdLst>
  <p:sldSz cx="9144000" cy="6858000" type="screen4x3"/>
  <p:notesSz cx="6858000" cy="9144000"/>
  <p:embeddedFontLst>
    <p:embeddedFont>
      <p:font typeface="맑은 고딕" pitchFamily="50" charset="-127"/>
      <p:regular r:id="rId62"/>
      <p:bold r:id="rId63"/>
    </p:embeddedFont>
    <p:embeddedFont>
      <p:font typeface="Cambria Math" pitchFamily="18" charset="0"/>
      <p:regular r:id="rId64"/>
    </p:embeddedFont>
    <p:embeddedFont>
      <p:font typeface="HY신명조" pitchFamily="18" charset="-127"/>
      <p:regular r:id="rId6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009E9A"/>
    <a:srgbClr val="8BE9FF"/>
    <a:srgbClr val="00C4F2"/>
    <a:srgbClr val="FF6600"/>
    <a:srgbClr val="FF9933"/>
    <a:srgbClr val="C35D09"/>
    <a:srgbClr val="FFCC66"/>
    <a:srgbClr val="0066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>
      <p:cViewPr>
        <p:scale>
          <a:sx n="124" d="100"/>
          <a:sy n="124" d="100"/>
        </p:scale>
        <p:origin x="-1536" y="228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2020-07-17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2020-07-17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581832" y="4974267"/>
            <a:ext cx="63113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그림에 의한 기술통계학</a:t>
            </a:r>
            <a:endParaRPr kumimoji="1" lang="en-US" altLang="ko-KR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3995936" y="5805264"/>
            <a:ext cx="4906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Descriptive Statistics with Pictures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230813" y="93663"/>
            <a:ext cx="3892550" cy="523875"/>
            <a:chOff x="6685508" y="188640"/>
            <a:chExt cx="3894114" cy="522566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2331386" cy="522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rgbClr val="00C4F2"/>
                  </a:solidFill>
                  <a:ea typeface="맑은 고딕" panose="020B0503020000020004" pitchFamily="50" charset="-127"/>
                </a:rPr>
                <a:t>통계학의</a:t>
              </a:r>
              <a:r>
                <a:rPr lang="en-US" altLang="ko-KR" sz="2800" b="1" spc="-150" dirty="0">
                  <a:solidFill>
                    <a:srgbClr val="00C4F2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00C4F2"/>
                  </a:solidFill>
                  <a:ea typeface="맑은 고딕" panose="020B0503020000020004" pitchFamily="50" charset="-127"/>
                </a:rPr>
                <a:t>이해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648487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464050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589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/58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2020-07-17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microsoft.com/office/2007/relationships/hdphoto" Target="../media/hdphoto2.wdp"/><Relationship Id="rId10" Type="http://schemas.openxmlformats.org/officeDocument/2006/relationships/image" Target="../media/image38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통계조사 방법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896764"/>
            <a:ext cx="8077200" cy="43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전수조사</a:t>
            </a:r>
            <a:r>
              <a:rPr lang="en-US" altLang="ko-KR" sz="2000" b="1" spc="-70" baseline="30000" dirty="0" smtClean="0">
                <a:solidFill>
                  <a:srgbClr val="0070C0"/>
                </a:solidFill>
              </a:rPr>
              <a:t>census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조사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대상이 되는 모든 대상을 상대로 조사하는 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방법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예를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들어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5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 주기로 실시하는 인구 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총 조사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4000" indent="12700" latinLnBrk="0">
              <a:lnSpc>
                <a:spcPct val="120000"/>
              </a:lnSpc>
              <a:spcBef>
                <a:spcPts val="1800"/>
              </a:spcBef>
              <a:buSzPct val="90000"/>
              <a:buNone/>
              <a:defRPr/>
            </a:pP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시간적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공간적으로 많은 제약이 따르므로 이 방법으로 조사한다는 것은 매우 번거롭거나 때로는 불가능하기도 하다</a:t>
            </a:r>
            <a: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표본조사</a:t>
            </a:r>
            <a:r>
              <a:rPr lang="en-US" altLang="ko-KR" sz="2000" b="1" spc="-70" baseline="30000" dirty="0">
                <a:solidFill>
                  <a:srgbClr val="0070C0"/>
                </a:solidFill>
              </a:rPr>
              <a:t>sample </a:t>
            </a:r>
            <a:r>
              <a:rPr lang="en-US" altLang="ko-KR" sz="2000" b="1" spc="-70" baseline="30000" dirty="0" smtClean="0">
                <a:solidFill>
                  <a:srgbClr val="0070C0"/>
                </a:solidFill>
              </a:rPr>
              <a:t>survey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조사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대상 중에서 일부만 선정하여 조사하는 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방법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임의추출</a:t>
            </a:r>
            <a:r>
              <a:rPr lang="en-US" altLang="ko-KR" sz="2000" b="1" spc="-70" baseline="30000" dirty="0">
                <a:solidFill>
                  <a:srgbClr val="0070C0"/>
                </a:solidFill>
              </a:rPr>
              <a:t>random </a:t>
            </a:r>
            <a:r>
              <a:rPr lang="en-US" altLang="ko-KR" sz="2000" b="1" spc="-70" baseline="30000" dirty="0" smtClean="0">
                <a:solidFill>
                  <a:srgbClr val="0070C0"/>
                </a:solidFill>
              </a:rPr>
              <a:t>sampling</a:t>
            </a: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개개의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요소들이 선정될 가능성을 동등하게 부여하고 객관적이고 공정하게 표본을 선택하여 조사하는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3459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모집단과 </a:t>
            </a:r>
            <a:r>
              <a:rPr lang="ko-KR" altLang="en-US" dirty="0"/>
              <a:t>표본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98"/>
          <a:stretch/>
        </p:blipFill>
        <p:spPr bwMode="auto">
          <a:xfrm>
            <a:off x="177799" y="800100"/>
            <a:ext cx="8806719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5536" y="3055893"/>
            <a:ext cx="7670800" cy="67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모집단은 경부 고속도로에 있는 모든 휴게소가 대상이므로 모집단 크기는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35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전체 휴게소 중에서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 휴게소를 선정하여 조사하였으므로 표본 크기는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1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기술통계학과 </a:t>
            </a:r>
            <a:r>
              <a:rPr lang="ko-KR" altLang="en-US" dirty="0"/>
              <a:t>추측통계학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07090"/>
            <a:ext cx="8547100" cy="24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3861048"/>
            <a:ext cx="8208912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① 모든 암에 대해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60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대의 사망률이 가장 높다</a:t>
            </a:r>
            <a:r>
              <a:rPr lang="en-US" altLang="ko-KR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en-US" altLang="ko-KR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② 40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대와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50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대는 간암으로 사망한 비율이 가장 높으나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60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대는 폐암으로 사망한 비율이 가장 높다</a:t>
            </a:r>
            <a:r>
              <a:rPr lang="en-US" altLang="ko-KR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en-US" altLang="ko-KR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③ 40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 이상의 모든 연령에서 췌장암에 의한 사망률이 가장 낮다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7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기술통계학과 </a:t>
            </a:r>
            <a:r>
              <a:rPr lang="ko-KR" altLang="en-US" dirty="0"/>
              <a:t>추측통계학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08912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 대신에 아래와 같이 그림 또는 그래프를 이용하면 표에 비하여 시각적으로 쉽게 이해할 수 있다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5" y="2032000"/>
            <a:ext cx="7102130" cy="369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2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기술통계학과 </a:t>
            </a:r>
            <a:r>
              <a:rPr lang="ko-KR" altLang="en-US" dirty="0"/>
              <a:t>추측통계학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022400"/>
            <a:ext cx="8028756" cy="182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269561"/>
            <a:ext cx="767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기술통계학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descriptive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statistics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/>
            </a:r>
            <a:b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자료를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수집하고 정리하여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또는 그래프나 그림 등으로 나타내거나 자료가 갖는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수치적인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특성을 분석하고 설명하는 방법을 다루는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통계학의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한 분야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3254152"/>
            <a:ext cx="8028756" cy="15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3501313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추측통계학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inferential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statistics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/>
            </a:r>
            <a:b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표본을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대상으로 얻은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정보로부터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모집단에 대한 불확실한 특성을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과학적으로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추론하는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방법을 다루는 통계학의 한 분야</a:t>
            </a:r>
          </a:p>
        </p:txBody>
      </p:sp>
    </p:spTree>
    <p:extLst>
      <p:ext uri="{BB962C8B-B14F-4D97-AF65-F5344CB8AC3E}">
        <p14:creationId xmlns:p14="http://schemas.microsoft.com/office/powerpoint/2010/main" val="2459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기술통계학과 </a:t>
            </a:r>
            <a:r>
              <a:rPr lang="ko-KR" altLang="en-US" dirty="0"/>
              <a:t>추측통계학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2" y="1536700"/>
            <a:ext cx="8374574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</a:t>
            </a:r>
            <a:r>
              <a:rPr lang="ko-KR" altLang="en-US" dirty="0"/>
              <a:t>종류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980728"/>
            <a:ext cx="8083550" cy="42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ko-KR" altLang="en-US" sz="2200" b="1" spc="-1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모든 통계 자료는 수치적인 척도로 표현되거나 그렇지 않은 유형으로 분류된다</a:t>
            </a:r>
            <a:r>
              <a:rPr kumimoji="0" lang="en-US" altLang="ko-KR" sz="2200" b="1" spc="-1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5800" y="1841416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여기서 수치적인 척도로 표현된다는 것은 자료가 숫자에 의하여 표현되며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 숫자 자체가 크다거나 작다 또는 많다거나 적다 등과 같이 의미를 가지는 경우를 말한다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110136"/>
            <a:ext cx="8028756" cy="1093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0" y="3319197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양적자료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quantitative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data</a:t>
            </a: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/>
            </a:r>
            <a:b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숫자로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표현되며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 숫자가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의미를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갖는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자료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7544" y="4697636"/>
            <a:ext cx="8028756" cy="1093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5800" y="4906697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질적자료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qualitative data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또는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범주형자료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categorical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data</a:t>
            </a:r>
            <a:r>
              <a:rPr lang="en-US" altLang="ko-KR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/>
            </a:r>
            <a:br>
              <a:rPr lang="en-US" altLang="ko-KR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숫자에 의하여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표현되지 않고 여러 개의 범주로 구분되는 자료</a:t>
            </a:r>
          </a:p>
        </p:txBody>
      </p:sp>
    </p:spTree>
    <p:extLst>
      <p:ext uri="{BB962C8B-B14F-4D97-AF65-F5344CB8AC3E}">
        <p14:creationId xmlns:p14="http://schemas.microsoft.com/office/powerpoint/2010/main" val="12904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</a:t>
            </a:r>
            <a:r>
              <a:rPr lang="ko-KR" altLang="en-US" dirty="0"/>
              <a:t>종류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7"/>
          <a:stretch/>
        </p:blipFill>
        <p:spPr bwMode="auto">
          <a:xfrm>
            <a:off x="1252641" y="1240532"/>
            <a:ext cx="6615944" cy="454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56000" y="5682734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50" dirty="0">
                <a:solidFill>
                  <a:srgbClr val="0070C0"/>
                </a:solidFill>
                <a:latin typeface="+mn-lt"/>
                <a:ea typeface="+mn-ea"/>
              </a:rPr>
              <a:t>셈할 수 있는 자료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43600" y="5682734"/>
            <a:ext cx="2349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50" dirty="0">
                <a:solidFill>
                  <a:srgbClr val="0070C0"/>
                </a:solidFill>
                <a:latin typeface="+mn-lt"/>
                <a:ea typeface="+mn-ea"/>
              </a:rPr>
              <a:t>구간에서 측정되는 자료</a:t>
            </a:r>
          </a:p>
        </p:txBody>
      </p:sp>
    </p:spTree>
    <p:extLst>
      <p:ext uri="{BB962C8B-B14F-4D97-AF65-F5344CB8AC3E}">
        <p14:creationId xmlns:p14="http://schemas.microsoft.com/office/powerpoint/2010/main" val="800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</a:t>
            </a:r>
            <a:r>
              <a:rPr lang="ko-KR" altLang="en-US" dirty="0"/>
              <a:t>종류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584200" y="833264"/>
            <a:ext cx="7894886" cy="367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 smtClean="0">
                <a:solidFill>
                  <a:srgbClr val="0070C0"/>
                </a:solidFill>
              </a:rPr>
              <a:t>명목자료</a:t>
            </a:r>
            <a:r>
              <a:rPr lang="en-US" altLang="ko-KR" sz="2000" b="1" spc="-50" baseline="30000" dirty="0" smtClean="0">
                <a:solidFill>
                  <a:srgbClr val="0070C0"/>
                </a:solidFill>
              </a:rPr>
              <a:t>nominal data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범주를 숫자로 대치한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A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- 1,  B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- 2,  AB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– 3,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O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- 4</a:t>
            </a:r>
            <a:endParaRPr lang="en-US" altLang="ko-KR" sz="2000" b="1" spc="-5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 smtClean="0">
                <a:solidFill>
                  <a:srgbClr val="0070C0"/>
                </a:solidFill>
              </a:rPr>
              <a:t>순서자료</a:t>
            </a:r>
            <a:r>
              <a:rPr lang="en-US" altLang="ko-KR" sz="2000" b="1" spc="-50" baseline="30000" dirty="0" smtClean="0">
                <a:solidFill>
                  <a:srgbClr val="0070C0"/>
                </a:solidFill>
              </a:rPr>
              <a:t>ordinal data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순서의 개념을 갖는 </a:t>
            </a:r>
            <a:r>
              <a:rPr lang="ko-KR" altLang="en-US" sz="2000" spc="-5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질적자료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초등학교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1,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중학교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2,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고등학교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3,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대학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이상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4</a:t>
            </a:r>
            <a:endParaRPr lang="en-US" altLang="ko-KR" sz="2000" b="1" spc="-5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집단화 </a:t>
            </a:r>
            <a:r>
              <a:rPr lang="ko-KR" altLang="en-US" sz="2000" b="1" spc="-50" dirty="0" smtClean="0">
                <a:solidFill>
                  <a:srgbClr val="0070C0"/>
                </a:solidFill>
              </a:rPr>
              <a:t>자료</a:t>
            </a:r>
            <a:r>
              <a:rPr lang="en-US" altLang="ko-KR" sz="2000" b="1" spc="-50" baseline="30000" dirty="0" smtClean="0">
                <a:solidFill>
                  <a:srgbClr val="0070C0"/>
                </a:solidFill>
              </a:rPr>
              <a:t>grouped data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양적자료를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구간별로 구분하여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범주형 자료로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변환한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90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 이상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A, 80~89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B, 70~79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C, 60~69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D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그리고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59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 이하는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F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5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</a:t>
            </a:r>
            <a:r>
              <a:rPr lang="ko-KR" altLang="en-US" dirty="0"/>
              <a:t>종류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778744"/>
            <a:ext cx="8788400" cy="10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99" y="3551880"/>
            <a:ext cx="4130675" cy="275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1" r="92357" b="35998"/>
          <a:stretch/>
        </p:blipFill>
        <p:spPr bwMode="auto">
          <a:xfrm>
            <a:off x="177799" y="4114800"/>
            <a:ext cx="6731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1925593"/>
            <a:ext cx="84944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(1)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혼인 건수를 나타내는 자료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[72.8 71.6 71.3 73.9 76.4 71.8 68.8 70.5 71.5 71.7 68.8]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이혼 건수를 나타내는 자료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[32.5 27.0 25.3 24.4 24.6 23.3 23.9 21.8 20.6 20.2 20.1]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(3)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연도를 나타내는 자료의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4783093"/>
            <a:ext cx="404946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(1)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양적 자료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이산자료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양적 자료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이산자료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(3)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질적 자료</a:t>
            </a:r>
          </a:p>
        </p:txBody>
      </p:sp>
    </p:spTree>
    <p:extLst>
      <p:ext uri="{BB962C8B-B14F-4D97-AF65-F5344CB8AC3E}">
        <p14:creationId xmlns:p14="http://schemas.microsoft.com/office/powerpoint/2010/main" val="36823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557235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1.2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질적자료의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정리</a:t>
            </a:r>
            <a:endParaRPr lang="en-US" altLang="ko-KR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점도표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점도표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dot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plot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수평축에 각 범주를 기입하고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 위에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범주 또는 측정값의 관찰 횟수를 점으로 나타낸 그림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2446164"/>
            <a:ext cx="8077200" cy="3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 sz="2000" b="1" spc="-70">
                <a:solidFill>
                  <a:srgbClr val="0070C0"/>
                </a:solidFill>
                <a:latin typeface="+mn-lt"/>
                <a:ea typeface="+mn-ea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 err="1"/>
              <a:t>양적자료에도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3068960"/>
            <a:ext cx="4320480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범주 사이의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관찰값을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쉽게 비교할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관찰값의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수에 해당하는 점을 찍어서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나타내므로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그 수가 매우 많은 경우에는 부적당하다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 b="14200"/>
          <a:stretch/>
        </p:blipFill>
        <p:spPr bwMode="auto">
          <a:xfrm>
            <a:off x="5082356" y="3717032"/>
            <a:ext cx="3594100" cy="263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5103168" y="3060700"/>
            <a:ext cx="33931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예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동아리 회원은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2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3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4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386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점도표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88856"/>
            <a:ext cx="8788400" cy="20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297193"/>
            <a:ext cx="4049464" cy="99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혈액형을 수평축에 기입하고 혈액형의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관찰값에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해당하는 수에 해당하는 점을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기입하면 다음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점도표를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얻는다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273300"/>
            <a:ext cx="3665538" cy="225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도수표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028756" cy="99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048038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table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여러 개의 범주 안에 측정된 각 범주의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도수와 상대도수 또는 범주 백분율을 기입한 표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209697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smtClean="0">
                <a:solidFill>
                  <a:srgbClr val="0070C0"/>
                </a:solidFill>
              </a:rPr>
              <a:t>도수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frequency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 안에 들어가는 자료집단 안에서 관찰된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 수</a:t>
            </a:r>
            <a:endParaRPr lang="ko-KR" altLang="en-US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584200" y="299695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smtClean="0">
                <a:solidFill>
                  <a:srgbClr val="0070C0"/>
                </a:solidFill>
              </a:rPr>
              <a:t>상대도수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relative frequency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범주의 도수를 자료집단 안의 전체 자료수로 나눈 값</a:t>
            </a:r>
          </a:p>
        </p:txBody>
      </p:sp>
      <p:sp>
        <p:nvSpPr>
          <p:cNvPr id="14" name="내용 개체 틀 1"/>
          <p:cNvSpPr txBox="1">
            <a:spLocks/>
          </p:cNvSpPr>
          <p:nvPr/>
        </p:nvSpPr>
        <p:spPr bwMode="auto">
          <a:xfrm>
            <a:off x="584200" y="3896928"/>
            <a:ext cx="7894886" cy="39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범주 </a:t>
            </a:r>
            <a:r>
              <a:rPr lang="ko-KR" altLang="en-US" sz="1800" b="1" spc="-50" dirty="0" smtClean="0">
                <a:solidFill>
                  <a:srgbClr val="0070C0"/>
                </a:solidFill>
              </a:rPr>
              <a:t>백분율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class percentage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상대도수에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100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을 곱한 값으로 백분율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(%)</a:t>
            </a:r>
            <a:endParaRPr lang="ko-KR" altLang="en-US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 bwMode="auto">
          <a:xfrm>
            <a:off x="584200" y="4653136"/>
            <a:ext cx="3483744" cy="12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예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 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업무능력을 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개의 그룹</a:t>
            </a:r>
            <a:endParaRPr lang="en-US" altLang="ko-KR" sz="16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S(Superior), G(Good), A(Average), </a:t>
            </a: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P(Poor), I(Inferior)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로 구분하여 조사하여 다음과 같은 경우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sz="16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S 2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G 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A 7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P 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I 1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4470378" cy="19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1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도수표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70987"/>
            <a:ext cx="8788400" cy="381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4643393"/>
            <a:ext cx="8456364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범주의 백분율을 모두 합하면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100%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‘보통’의 백분율은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31.4</a:t>
            </a:r>
            <a:r>
              <a:rPr lang="ko-KR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(%)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ko-KR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endParaRPr lang="en-US" altLang="ko-KR" sz="17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범주에 해당하는 상대도수를 구하면 각각 다음과 같다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7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68" y="5445224"/>
            <a:ext cx="6442032" cy="7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도수표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536" y="858793"/>
            <a:ext cx="8456364" cy="36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105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만족도에 대한 도수를 구하면 다음과 같다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6" b="65971"/>
          <a:stretch/>
        </p:blipFill>
        <p:spPr bwMode="auto">
          <a:xfrm>
            <a:off x="2451100" y="1651000"/>
            <a:ext cx="4746602" cy="14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7" t="50000"/>
          <a:stretch/>
        </p:blipFill>
        <p:spPr bwMode="auto">
          <a:xfrm>
            <a:off x="2205508" y="3552030"/>
            <a:ext cx="5169994" cy="209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8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219256" cy="1351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1052736"/>
            <a:ext cx="7821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막대그래프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bar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chart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질적자료의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각 범주를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수평축에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나타내고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범주에 대응하는 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백분율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등을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같은 폭의 수직막대로 나타낸 그림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632768" y="2564904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예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업무능력을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개의 그룹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S(Superior), G(Good), A(Average), P(Poor), I(Inferior)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로 구분하여 조사하여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S 2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G 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A 7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P 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I 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350350"/>
            <a:ext cx="7677150" cy="281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584200" y="87777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err="1">
                <a:solidFill>
                  <a:srgbClr val="0070C0"/>
                </a:solidFill>
              </a:rPr>
              <a:t>파레토</a:t>
            </a:r>
            <a:r>
              <a:rPr lang="ko-KR" altLang="en-US" sz="1800" b="1" spc="-50" dirty="0">
                <a:solidFill>
                  <a:srgbClr val="0070C0"/>
                </a:solidFill>
              </a:rPr>
              <a:t> 그래프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Pareto chart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범주의 도수 또는 백분율이 감소하도록 범주를 재배열한 그림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3" y="3134218"/>
            <a:ext cx="3767137" cy="272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683568" y="200217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여러 개의 범주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요인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중에서 문제 해결에 도움을 주는 중요한 소수의 범주를 찾는데 도움을 주고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어떤 범주가 중요한지 쉽게 파악할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683568" y="3072532"/>
            <a:ext cx="40281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 smtClean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범주를 크기 순서로 재배열하므로 범주가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순서형인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순서자료에는 적합하지 않다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9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311"/>
            <a:ext cx="8686800" cy="18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32768" y="2564904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만족도를 기입하고 </a:t>
            </a:r>
            <a:r>
              <a:rPr lang="ko-KR" altLang="en-US" sz="16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도수 또는 백분율을 나타내는 막대그래프를 그리면 다음과 같다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356992"/>
            <a:ext cx="7823200" cy="28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7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꺾은선 </a:t>
            </a:r>
            <a:r>
              <a:rPr lang="ko-KR" altLang="en-US" dirty="0"/>
              <a:t>그래프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219256" cy="103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052736"/>
            <a:ext cx="7821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꺾은선 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graph of broken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line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막대그래프의 상단 중심부를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직선으로 연결하여 각 범주를 비교하는 그림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584200" y="2376004"/>
            <a:ext cx="7894886" cy="40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두 개 이상의 자료집단을 범주에 따라 비교할 때 많이 사용한다</a:t>
            </a:r>
            <a:r>
              <a:rPr lang="en-US" altLang="ko-KR" sz="1800" b="1" spc="-50" dirty="0">
                <a:solidFill>
                  <a:srgbClr val="0070C0"/>
                </a:solidFill>
              </a:rPr>
              <a:t>.</a:t>
            </a:r>
            <a:endParaRPr lang="ko-KR" altLang="en-US" sz="1800" b="1" spc="-5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50325"/>
            <a:ext cx="7531100" cy="299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642938" y="3309938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3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양적자료의</a:t>
              </a:r>
              <a:r>
                <a:rPr lang="ko-KR" altLang="en-US" sz="2000" b="1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통계의 기초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3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질적자료의</a:t>
              </a:r>
              <a:r>
                <a:rPr lang="ko-KR" altLang="en-US" sz="2000" b="1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2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꺾은선 </a:t>
            </a:r>
            <a:r>
              <a:rPr lang="ko-KR" altLang="en-US" dirty="0"/>
              <a:t>그래프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83568" y="87187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수직축의 척도 간격에 따라 달리 해석할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148478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41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※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동일한 자료에 대한 꺾은선 그래프이지만 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2008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년에 비하여 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2009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년의 증가한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정도가 왼쪽 그래프는 크게 나타나지만 오른쪽 그래프는 다른 년도와 비슷하게 보인다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52936"/>
            <a:ext cx="8242300" cy="300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꺾은선 </a:t>
            </a:r>
            <a:r>
              <a:rPr lang="ko-KR" altLang="en-US" dirty="0"/>
              <a:t>그래프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38883"/>
            <a:ext cx="8763000" cy="162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32768" y="2492896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우선 왼쪽 그림과 같이 막대그래프를 그리고 막대의 상단 중심부에 점을 찍는다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그리고 오른쪽 그림과 같이 막대를 삭제하고 점을 선으로 연결한다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2" y="3255640"/>
            <a:ext cx="7233320" cy="315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8028756" cy="138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24744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원그래프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pie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chart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질적 자료의 각 범주에 대한 비율 관계를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이용하여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범주를 상대적으로 나타낸 비율 그래프로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범주의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백분율에 해당하는 중심각을 갖는 부채꼴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모양으로 나타낸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그림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395536" y="2708920"/>
            <a:ext cx="8077200" cy="3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 sz="2000" b="1" spc="-70">
                <a:solidFill>
                  <a:srgbClr val="0070C0"/>
                </a:solidFill>
                <a:latin typeface="+mn-lt"/>
                <a:ea typeface="+mn-ea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 err="1"/>
              <a:t>질적자료의</a:t>
            </a:r>
            <a:r>
              <a:rPr lang="ko-KR" altLang="en-US" dirty="0"/>
              <a:t> 각 범주를 상대적으로 비교할 때 많이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20" y="3302001"/>
            <a:ext cx="3070592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712611"/>
            <a:ext cx="8750300" cy="28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1" r="92357" b="35998"/>
          <a:stretch/>
        </p:blipFill>
        <p:spPr bwMode="auto">
          <a:xfrm>
            <a:off x="177799" y="3378200"/>
            <a:ext cx="6731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933056"/>
            <a:ext cx="2088232" cy="162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총 근로자 수를 구하면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97,238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명이고 각 업종별 도수에 대한 중심각을 구한다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9607"/>
            <a:ext cx="3500996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78691"/>
            <a:ext cx="2719388" cy="26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557235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1.3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양적자료의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28587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25" y="4339232"/>
            <a:ext cx="425206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점도표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점도표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dot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plot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수평축에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측정값을 기입하고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 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위에 각 측정값의 관찰 횟수를 점으로 나타낸 그림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683568" y="2492896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자료의 정확한 위치를 알 수 있다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흩어진 모양을 쉽게 알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endParaRPr lang="en-US" altLang="ko-KR" sz="1800" spc="-70" dirty="0">
              <a:solidFill>
                <a:srgbClr val="0070C0"/>
              </a:solidFill>
            </a:endParaRP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관찰값의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수가 경우에는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부적당하다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 bwMode="auto">
          <a:xfrm>
            <a:off x="404168" y="4216958"/>
            <a:ext cx="41678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어느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대학교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학생들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통계학 학점</a:t>
            </a:r>
            <a:endParaRPr lang="en-US" altLang="ko-KR" sz="16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내용 개체 틀 1"/>
          <p:cNvSpPr txBox="1">
            <a:spLocks/>
          </p:cNvSpPr>
          <p:nvPr/>
        </p:nvSpPr>
        <p:spPr bwMode="auto">
          <a:xfrm>
            <a:off x="404168" y="4865030"/>
            <a:ext cx="41678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3.5  2.4  2.5  3.0  3.0  4.3  3.8  3.2  3.0  2.8 2.5  1.4  2.0  2.5  3.3  4.0  2.8  3.0  3.7  4.1 3.2  3.0  2.8  3.1  3.5  2.9  4.0  2.4  3.2  3.7</a:t>
            </a:r>
          </a:p>
        </p:txBody>
      </p:sp>
    </p:spTree>
    <p:extLst>
      <p:ext uri="{BB962C8B-B14F-4D97-AF65-F5344CB8AC3E}">
        <p14:creationId xmlns:p14="http://schemas.microsoft.com/office/powerpoint/2010/main" val="14671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97152"/>
            <a:ext cx="4679950" cy="15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점도표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63600"/>
            <a:ext cx="8724741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404168" y="4288966"/>
            <a:ext cx="83461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향상된 옥탄가를 기입하고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관찰된 횟수에 대응하는 점을 표시하면 다음과 같은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점도표를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얻는다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028756" cy="145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117781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도수분포표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distribution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table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양적 자료를 적당한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간격으로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집단화하여 계급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누적도수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누적상대도수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계급값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등을 기입한 표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256465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class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양적자료를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적당한 간격으로 집단화하여 나타낸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계급간격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width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이웃하는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두 계급의 위쪽 경계에서 아래쪽 경계를 뺀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값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 상대도수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relative 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frequency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계급의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도수를 전체 자료수로 나눈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값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44659"/>
            <a:ext cx="2857500" cy="78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</a:t>
            </a:r>
            <a:endParaRPr lang="ko-KR" altLang="en-US" dirty="0"/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86285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smtClean="0">
                <a:solidFill>
                  <a:srgbClr val="0070C0"/>
                </a:solidFill>
              </a:rPr>
              <a:t>누적도수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cumulative 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frequency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이전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계급까지의 모든 도수를 합한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</a:t>
            </a:r>
            <a:endParaRPr lang="en-US" altLang="ko-KR" sz="1800" spc="-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누적상대도수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cumulative relative 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frequency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이전 계급까지의 모든 상대도수를 합한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상대도수</a:t>
            </a:r>
            <a:endParaRPr lang="en-US" altLang="ko-KR" sz="1800" spc="-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0" indent="0" latinLnBrk="0">
              <a:lnSpc>
                <a:spcPct val="110000"/>
              </a:lnSpc>
              <a:spcBef>
                <a:spcPts val="2400"/>
              </a:spcBef>
              <a:buSzPct val="90000"/>
              <a:buNone/>
              <a:defRPr/>
            </a:pPr>
            <a:endParaRPr lang="en-US" altLang="ko-KR" sz="1800" b="1" spc="-50" dirty="0" smtClean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err="1" smtClean="0">
                <a:solidFill>
                  <a:srgbClr val="0070C0"/>
                </a:solidFill>
              </a:rPr>
              <a:t>계급값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</a:t>
            </a:r>
            <a:r>
              <a:rPr lang="en-US" altLang="ko-KR" sz="1800" b="1" spc="-50" baseline="30000" dirty="0" smtClean="0">
                <a:solidFill>
                  <a:srgbClr val="0070C0"/>
                </a:solidFill>
              </a:rPr>
              <a:t>mark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계급의 중앙값 즉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다음에 의하여 결정되는 </a:t>
            </a: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값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계급의 수 </a:t>
            </a:r>
            <a:r>
              <a:rPr lang="ko-KR" altLang="en-US" sz="1800" b="1" spc="-50" dirty="0" smtClean="0">
                <a:solidFill>
                  <a:srgbClr val="0070C0"/>
                </a:solidFill>
              </a:rPr>
              <a:t>결정 방법</a:t>
            </a:r>
            <a:endParaRPr lang="en-US" altLang="ko-KR" sz="1800" b="1" spc="-50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18" y="2060848"/>
            <a:ext cx="2997282" cy="6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/>
              <p:cNvSpPr txBox="1">
                <a:spLocks/>
              </p:cNvSpPr>
              <p:nvPr/>
            </p:nvSpPr>
            <p:spPr bwMode="auto">
              <a:xfrm>
                <a:off x="825500" y="4000934"/>
                <a:ext cx="7924800" cy="36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10000"/>
                  </a:lnSpc>
                  <a:buNone/>
                </a:pPr>
                <a:r>
                  <a:rPr lang="en-US" altLang="ko-KR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: </a:t>
                </a: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일반적으로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자료의 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)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가 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200 </a:t>
                </a: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미만이면              에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가까운 정수를 택하고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200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이상이면 </a:t>
                </a:r>
                <a:r>
                  <a:rPr lang="ko-KR" altLang="en-US" sz="1800" spc="-50" dirty="0" err="1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스터지스</a:t>
                </a:r>
                <a:r>
                  <a:rPr lang="en-US" altLang="ko-KR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공식이라 부르는                     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</a:t>
                </a: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에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가까운 정수를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4000934"/>
                <a:ext cx="7924800" cy="364170"/>
              </a:xfrm>
              <a:prstGeom prst="rect">
                <a:avLst/>
              </a:prstGeom>
              <a:blipFill rotWithShape="0">
                <a:blip r:embed="rId6"/>
                <a:stretch>
                  <a:fillRect b="-1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26373"/>
              </p:ext>
            </p:extLst>
          </p:nvPr>
        </p:nvGraphicFramePr>
        <p:xfrm>
          <a:off x="5181282" y="4000934"/>
          <a:ext cx="942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282" y="4000934"/>
                        <a:ext cx="942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10747"/>
              </p:ext>
            </p:extLst>
          </p:nvPr>
        </p:nvGraphicFramePr>
        <p:xfrm>
          <a:off x="4932040" y="4345161"/>
          <a:ext cx="1536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345161"/>
                        <a:ext cx="15367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87442"/>
              </p:ext>
            </p:extLst>
          </p:nvPr>
        </p:nvGraphicFramePr>
        <p:xfrm>
          <a:off x="899592" y="5097252"/>
          <a:ext cx="7680947" cy="1279797"/>
        </p:xfrm>
        <a:graphic>
          <a:graphicData uri="http://schemas.openxmlformats.org/drawingml/2006/table">
            <a:tbl>
              <a:tblPr/>
              <a:tblGrid>
                <a:gridCol w="1216782"/>
                <a:gridCol w="1901225"/>
                <a:gridCol w="760490"/>
                <a:gridCol w="760490"/>
                <a:gridCol w="760490"/>
                <a:gridCol w="684441"/>
                <a:gridCol w="648317"/>
                <a:gridCol w="948712"/>
              </a:tblGrid>
              <a:tr h="426599">
                <a:tc gridSpan="2"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자료의 수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26599">
                <a:tc rowSpan="2"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 err="1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계급수</a:t>
                      </a:r>
                      <a:endParaRPr kumimoji="1" lang="ko-KR" alt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altLang="ko-KR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200</a:t>
                      </a:r>
                      <a:r>
                        <a:rPr kumimoji="1" lang="ko-KR" alt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개 이하 자료</a:t>
                      </a:r>
                      <a:endParaRPr kumimoji="1" lang="ko-KR" alt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2~8</a:t>
                      </a:r>
                      <a:endParaRPr kumimoji="1" 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4~10</a:t>
                      </a:r>
                      <a:endParaRPr kumimoji="1" 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8~14</a:t>
                      </a:r>
                      <a:endParaRPr kumimoji="1" 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 err="1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스터지스</a:t>
                      </a:r>
                      <a:r>
                        <a:rPr kumimoji="1" 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600" b="1" kern="1200" spc="-1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방법</a:t>
                      </a:r>
                      <a:endParaRPr kumimoji="1" lang="ko-KR" alt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 작성 요령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179512" y="858811"/>
                <a:ext cx="7894886" cy="533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계급의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수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를 결정한다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b="1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범위</a:t>
                </a:r>
                <a:r>
                  <a:rPr lang="en-US" altLang="ko-KR" sz="1800" spc="-50" baseline="300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range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𝑅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을 구한다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이때 범위는 최대 측정값과 최소 측정값의 차이이다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일정하게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주어지는 각 계급의 간격을 결정한다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 간격은 다음과 같이 </a:t>
                </a: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범위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𝑅</m:t>
                    </m:r>
                  </m:oMath>
                </a14:m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을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계급의 </a:t>
                </a: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수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로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나눈 값보다 큰 가장 작은 정수로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제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1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계급의 하한을 다음과 같이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도수분포표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안에 각 계급의 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상대도수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누적도수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누적상대도수 그리고 </a:t>
                </a:r>
                <a:r>
                  <a:rPr lang="ko-KR" altLang="en-US" sz="1800" spc="-5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계급값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등을 기입한다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ko-KR" altLang="en-US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58811"/>
                <a:ext cx="7894886" cy="5336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3" y="2826327"/>
            <a:ext cx="925874" cy="68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85" y="4154176"/>
            <a:ext cx="2598232" cy="78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43797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 smtClean="0">
                <a:ea typeface="맑은 고딕" panose="020B0503020000020004" pitchFamily="50" charset="-127"/>
                <a:cs typeface="+mj-cs"/>
              </a:rPr>
              <a:t>1.1 </a:t>
            </a:r>
            <a:r>
              <a:rPr lang="ko-KR" altLang="en-US" sz="4800" b="1" spc="-150" dirty="0" smtClean="0">
                <a:ea typeface="맑은 고딕" panose="020B0503020000020004" pitchFamily="50" charset="-127"/>
                <a:cs typeface="+mj-cs"/>
              </a:rPr>
              <a:t>통계의 기초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7" y="3382613"/>
            <a:ext cx="6328151" cy="2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 작성 요령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83035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대략적인 중심의 위치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(50%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위치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알 수 있다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전체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흩어진 정도를 파악할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endParaRPr lang="en-US" altLang="ko-KR" sz="1800" spc="-70" dirty="0">
              <a:solidFill>
                <a:srgbClr val="0070C0"/>
              </a:solidFill>
            </a:endParaRP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계급 안에 들어 있는 자료의 정확한 값을 알 수 없다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762372" y="2996952"/>
            <a:ext cx="83461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청소년들의 핸드폰 사용시간</a:t>
            </a:r>
          </a:p>
        </p:txBody>
      </p:sp>
    </p:spTree>
    <p:extLst>
      <p:ext uri="{BB962C8B-B14F-4D97-AF65-F5344CB8AC3E}">
        <p14:creationId xmlns:p14="http://schemas.microsoft.com/office/powerpoint/2010/main" val="42656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 작성 요령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6" y="1218663"/>
            <a:ext cx="7854616" cy="333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1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 작성 요령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418"/>
          <a:stretch/>
        </p:blipFill>
        <p:spPr bwMode="auto">
          <a:xfrm>
            <a:off x="213756" y="817721"/>
            <a:ext cx="8759783" cy="380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 작성 요령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1" b="1537"/>
          <a:stretch/>
        </p:blipFill>
        <p:spPr bwMode="auto">
          <a:xfrm>
            <a:off x="213756" y="866899"/>
            <a:ext cx="8759783" cy="4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467543" y="1409041"/>
            <a:ext cx="8425631" cy="26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+mj-ea"/>
              <a:buAutoNum type="circleNumDbPlain"/>
            </a:pPr>
            <a:r>
              <a:rPr lang="ko-KR" altLang="en-US" sz="17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계급의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수가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이고 최댓값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63.9,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최솟값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57.1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계급 간격을 다음과 같이 구한다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7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기본단위가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0.1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제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계급의 하한을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57.1 – 0.05 = 57.05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로 정한다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ko-KR" altLang="en-US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7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 안에 놓이는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관찰값의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상대도수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누적도수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누적상대도수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계급값을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기입한다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87" y="1844824"/>
            <a:ext cx="2432468" cy="60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2" y="3754787"/>
            <a:ext cx="6511328" cy="277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349522" y="94961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도수분포표를 그래프로 나타낸 그림</a:t>
            </a:r>
            <a:endParaRPr lang="en-US" altLang="ko-KR" sz="1800" b="1" spc="-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자료집단에 대한 대략적인 중심의 위치와 흩어진 모양을 쉽게 알 수 있다</a:t>
            </a:r>
            <a:r>
              <a:rPr lang="en-US" altLang="ko-KR" sz="18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16927"/>
            <a:ext cx="8028756" cy="11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0175" y="2009904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도수히스토그램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histogram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수평축에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도수분포표의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계급간격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수직축에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각 계급의 도수를 높이로 갖는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사각형으로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작성한 그림</a:t>
            </a: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349522" y="3140720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누적도수히스토그램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누적도수를 나타낸 히스토그램</a:t>
            </a:r>
          </a:p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상대도수히스토그램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상대도수를 나타낸 히스토그램</a:t>
            </a:r>
          </a:p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누적상대도수히스토그램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누적상대도수를 나타낸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10143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26752" y="83035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다음과 같은 사항을 시각적으로 쉽게 알 수 있다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①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수집한 자료의 대칭성 또는 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치우침</a:t>
            </a: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②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자료들의 흩어진 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모양</a:t>
            </a: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③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집중 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경향</a:t>
            </a: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④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틈새</a:t>
            </a: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(gap)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갖는 계급 </a:t>
            </a: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⑤</a:t>
            </a:r>
            <a:r>
              <a:rPr lang="ko-KR" altLang="en-US" sz="16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다른 계급들로부터 멀리 떨어진 계급</a:t>
            </a:r>
            <a:endParaRPr lang="en-US" altLang="ko-KR" sz="16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94" y="2727742"/>
            <a:ext cx="5807190" cy="394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5" y="898622"/>
            <a:ext cx="8858992" cy="501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1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22" y="3147910"/>
            <a:ext cx="3944586" cy="30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도수다각형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도수다각형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polygon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히스토그램에서 연속적인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막대의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상단중심부를 선분으로 연결하여 다각형으로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표현한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그림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2636912"/>
            <a:ext cx="7901632" cy="42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두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개 이상의 자료집단을 비교하는데 널리 사용한다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1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도수다각형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9" y="795647"/>
            <a:ext cx="8820900" cy="223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38" y="3167232"/>
            <a:ext cx="4057440" cy="29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49522" y="94961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 또는 히스토그램의  단점을 보완하기 위하여 고안된 그림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515442"/>
            <a:ext cx="8028756" cy="11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0175" y="170841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줄기</a:t>
            </a: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-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잎 그림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stem-leaf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display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:</a:t>
            </a:r>
            <a:r>
              <a:rPr lang="ko-KR" altLang="en-US" sz="2000" b="1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실제 측정값을 이용하여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변동이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적은 부분은 줄기로 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변동이 많은 부분은 </a:t>
            </a:r>
            <a:r>
              <a:rPr lang="ko-KR" altLang="en-US" sz="2000" spc="-5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잎모양으로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나타낸 그림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3000566"/>
            <a:ext cx="7901632" cy="42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 smtClean="0">
                <a:solidFill>
                  <a:srgbClr val="0070C0"/>
                </a:solidFill>
              </a:rPr>
              <a:t>[</a:t>
            </a:r>
            <a:r>
              <a:rPr lang="ko-KR" altLang="en-US" sz="1800" spc="-70" dirty="0" smtClean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 smtClean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도수분포표나 히스토그램이 갖고 있는 특성을 그대로 보존한다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계급 안에 들어있는 개개의 측정값을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제공한다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1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083550" cy="428972"/>
          </a:xfrm>
        </p:spPr>
        <p:txBody>
          <a:bodyPr/>
          <a:lstStyle/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lang="ko-KR" altLang="en-US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통계학을 왜 배워야 하는가</a:t>
            </a:r>
            <a:r>
              <a:rPr lang="en-US" altLang="ko-KR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?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5800" y="1562016"/>
            <a:ext cx="767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첫 번째 이유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는 수치적인 정보가 우리 일상생활 속의 모든 곳에 존재한다는 것이다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 </a:t>
            </a:r>
          </a:p>
          <a:p>
            <a:endParaRPr lang="en-US" altLang="ko-KR" sz="2000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두 번째 이유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는 통계적 기교가 기업 운영이나 가계에 미치는 영향을 결정하는데 유용하게 사용되며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기업 또는 개인의 의사결정을 돕는다는 것이다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9512" y="858811"/>
            <a:ext cx="7894886" cy="53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줄기와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잎을 구분한다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이때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변동이 작은 부분을 줄기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변동이 많은 부분을 잎으로 지정한다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수직방향으로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줄기부분을 작은 수부터 순차적으로 나열하고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오른 쪽에 수직선을 긋는다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줄기부분에 해당하는 잎 부분을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원자료의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관찰 순서대로 나열한다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잎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부분의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크기순으로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재배열한다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전체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자료를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크기순으로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나열하여 중앙에 놓이는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자료값이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있는 행의 왼쪽에 괄호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 )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만들고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괄호 안에 그 행에 해당하는 잎의 수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기입한다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괄호가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있는 행을 중심으로 괄호와 동일한 열에 누적도수를 위와 아래방향에서 각각 기입하고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최소단위와 자료의 전체 개수를 기입한다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4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9512" y="858811"/>
            <a:ext cx="7894886" cy="36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산업단지에 근무하는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50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근로자 연령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3" y="847071"/>
            <a:ext cx="4501861" cy="198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9512" y="3067621"/>
            <a:ext cx="5472608" cy="28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줄기와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잎을 구분한다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두 자릿수 중에서 변동이 많은 부분이 일의 </a:t>
            </a: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자릿수이므로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십의 자릿수를 줄기 그리고 일의 자릿수를 잎으로 정한다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수직방향으로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줄기부분을 작은 수부터 순차적으로 나열하고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오른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쪽에 수직선을 긋는다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줄기부분에 해당하는 잎 부분을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원자료의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관찰 순서대로 나열한다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잎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부분의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자료값을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크기 순서로 재배열한다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902316" y="3089527"/>
            <a:ext cx="2558791" cy="3435817"/>
            <a:chOff x="3924300" y="2076450"/>
            <a:chExt cx="4536807" cy="6091799"/>
          </a:xfrm>
        </p:grpSpPr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2076450"/>
              <a:ext cx="12954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732" y="5329800"/>
              <a:ext cx="4524375" cy="283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7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9512" y="907381"/>
            <a:ext cx="4143106" cy="28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전체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자료를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크기순으로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나열할 때 중앙에 놓이는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자료값은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25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번째와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26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번째이므로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 안에 놓인다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따라서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행의 왼쪽에 괄호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 )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를 만들고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괄호 안에 그 행에 해당하는 잎의 수인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16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을 기입한다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ko-KR" altLang="en-US" sz="16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괄호가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있는 행을 중심으로 괄호와 동일한 열에 누적도수를 위와 아래방향에서 각각 기입하고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최소단위와 자료의 전체 개수를 기입한다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행과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행에 있는 잎의 수가 각각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17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개이고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행에 있는 잎의 수가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개이므로 위쪽과 아래쪽에서 누적시킨다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1409" y="878775"/>
            <a:ext cx="4465207" cy="3610099"/>
            <a:chOff x="1928813" y="1962150"/>
            <a:chExt cx="7512194" cy="6073575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813" y="1962150"/>
              <a:ext cx="5286375" cy="293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557" y="5187749"/>
              <a:ext cx="7410450" cy="28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4385"/>
            <a:ext cx="85362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828314"/>
            <a:ext cx="8972550" cy="322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ko-KR" altLang="en-US" dirty="0" smtClean="0"/>
              <a:t>작성 요령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1" y="961378"/>
            <a:ext cx="8196315" cy="51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3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ko-KR" altLang="en-US" dirty="0"/>
              <a:t>그림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시계열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그림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time series 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plot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(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주 월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)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흐름에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따른 양적 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(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시계열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)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의 변화추이를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분석하기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위한 그림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234888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수평축에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시간을 기입하고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시각에 대응하는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선분으로 잇는다</a:t>
            </a:r>
            <a:r>
              <a:rPr lang="en-US" altLang="ko-KR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/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미래의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어느 시점에 대한 </a:t>
            </a:r>
            <a:r>
              <a:rPr lang="ko-KR" altLang="en-US" sz="1800" spc="-7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7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쉽게 예측할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65" y="3474138"/>
            <a:ext cx="4386306" cy="298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ko-KR" altLang="en-US" dirty="0"/>
              <a:t>그림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4"/>
          <a:stretch/>
        </p:blipFill>
        <p:spPr bwMode="auto">
          <a:xfrm>
            <a:off x="175452" y="870857"/>
            <a:ext cx="8844537" cy="30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9" y="3645024"/>
            <a:ext cx="3823535" cy="26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051246" y="3717032"/>
            <a:ext cx="3664770" cy="9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월을 기입하고 그에 대응하는 평균 기온을 점으로 나타내고 선으로 이으면 다음과 같은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시계열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그림을 얻는다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5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083550" cy="428972"/>
          </a:xfrm>
        </p:spPr>
        <p:txBody>
          <a:bodyPr/>
          <a:lstStyle/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lang="ko-KR" altLang="en-US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통계의 의미</a:t>
            </a:r>
            <a:endParaRPr lang="en-US" altLang="ko-KR" sz="2200" b="1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5800" y="1562016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수치로 표현되는 사실이나 자료를 수집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․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분석하고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이것을 표 또는 그림으로 만들어 어떤 주제에 대한 의미 있는 정보를 얻어내는 일련의 과정</a:t>
            </a:r>
          </a:p>
        </p:txBody>
      </p:sp>
    </p:spTree>
    <p:extLst>
      <p:ext uri="{BB962C8B-B14F-4D97-AF65-F5344CB8AC3E}">
        <p14:creationId xmlns:p14="http://schemas.microsoft.com/office/powerpoint/2010/main" val="28358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894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자료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data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어떤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통계적 목적에 맞춰 수집된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2279700"/>
            <a:ext cx="8028756" cy="121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25268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통계학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statistics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효과적인 의사결정을 내리기 위해 자료를  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수집하고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요약하고 분석하고 표현하고 판단하는 과학</a:t>
            </a:r>
          </a:p>
        </p:txBody>
      </p:sp>
    </p:spTree>
    <p:extLst>
      <p:ext uri="{BB962C8B-B14F-4D97-AF65-F5344CB8AC3E}">
        <p14:creationId xmlns:p14="http://schemas.microsoft.com/office/powerpoint/2010/main" val="3606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모집단과 </a:t>
            </a:r>
            <a:r>
              <a:rPr lang="ko-KR" altLang="en-US" dirty="0"/>
              <a:t>표본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모집단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population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통계적 분석을 위한 관심의 대상이 되는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모든 사람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응답 결과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실험 결과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측정값들 전체의 집합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584200" y="2606328"/>
            <a:ext cx="7894886" cy="145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유한모집단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finite population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유한개의 자료로 구성된 모집단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무한모집단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infinite population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수가 무수히 많은 모집단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모집단 크기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population size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모집단을 이루는 자료의 수</a:t>
            </a:r>
          </a:p>
        </p:txBody>
      </p:sp>
    </p:spTree>
    <p:extLst>
      <p:ext uri="{BB962C8B-B14F-4D97-AF65-F5344CB8AC3E}">
        <p14:creationId xmlns:p14="http://schemas.microsoft.com/office/powerpoint/2010/main" val="30453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9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모집단과 </a:t>
            </a:r>
            <a:r>
              <a:rPr lang="ko-KR" altLang="en-US" dirty="0"/>
              <a:t>표본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표본</a:t>
            </a:r>
            <a:r>
              <a:rPr lang="en-US" altLang="ko-KR" sz="2000" b="1" spc="-5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sample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모집단의 일부로 구성된 자료들의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집합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584200" y="2204864"/>
            <a:ext cx="7894886" cy="46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표본의 </a:t>
            </a:r>
            <a:r>
              <a:rPr lang="ko-KR" altLang="en-US" sz="2000" b="1" spc="-50" dirty="0" smtClean="0">
                <a:solidFill>
                  <a:srgbClr val="0070C0"/>
                </a:solidFill>
              </a:rPr>
              <a:t>크기</a:t>
            </a:r>
            <a:r>
              <a:rPr lang="en-US" altLang="ko-KR" sz="2000" b="1" spc="-50" baseline="30000" dirty="0" smtClean="0">
                <a:solidFill>
                  <a:srgbClr val="0070C0"/>
                </a:solidFill>
              </a:rPr>
              <a:t>sample 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size </a:t>
            </a:r>
            <a:r>
              <a:rPr lang="en-US" altLang="ko-KR" sz="2000" spc="-50" dirty="0"/>
              <a:t>:</a:t>
            </a:r>
            <a:r>
              <a:rPr lang="en-US" altLang="ko-KR" sz="2000" b="1" spc="-50" dirty="0"/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표본을 이루는 자료의 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3009900"/>
            <a:ext cx="552483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1725</Words>
  <Application>Microsoft Office PowerPoint</Application>
  <PresentationFormat>화면 슬라이드 쇼(4:3)</PresentationFormat>
  <Paragraphs>234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굴림</vt:lpstr>
      <vt:lpstr>Arial</vt:lpstr>
      <vt:lpstr>맑은 고딕</vt:lpstr>
      <vt:lpstr>Wingdings</vt:lpstr>
      <vt:lpstr>Cambria Math</vt:lpstr>
      <vt:lpstr>HY신명조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통계란</vt:lpstr>
      <vt:lpstr>통계란</vt:lpstr>
      <vt:lpstr>통계란</vt:lpstr>
      <vt:lpstr>모집단과 표본</vt:lpstr>
      <vt:lpstr>모집단과 표본</vt:lpstr>
      <vt:lpstr>통계조사 방법</vt:lpstr>
      <vt:lpstr>모집단과 표본</vt:lpstr>
      <vt:lpstr>기술통계학과 추측통계학</vt:lpstr>
      <vt:lpstr>기술통계학과 추측통계학</vt:lpstr>
      <vt:lpstr>기술통계학과 추측통계학</vt:lpstr>
      <vt:lpstr>기술통계학과 추측통계학</vt:lpstr>
      <vt:lpstr>자료의 종류</vt:lpstr>
      <vt:lpstr>자료의 종류</vt:lpstr>
      <vt:lpstr>자료의 종류</vt:lpstr>
      <vt:lpstr>자료의 종류</vt:lpstr>
      <vt:lpstr>PowerPoint 프레젠테이션</vt:lpstr>
      <vt:lpstr>점도표</vt:lpstr>
      <vt:lpstr>점도표</vt:lpstr>
      <vt:lpstr>도수표</vt:lpstr>
      <vt:lpstr>도수표</vt:lpstr>
      <vt:lpstr>도수표</vt:lpstr>
      <vt:lpstr>막대그래프</vt:lpstr>
      <vt:lpstr>막대그래프</vt:lpstr>
      <vt:lpstr>막대그래프</vt:lpstr>
      <vt:lpstr>꺾은선 그래프</vt:lpstr>
      <vt:lpstr>꺾은선 그래프</vt:lpstr>
      <vt:lpstr>꺾은선 그래프</vt:lpstr>
      <vt:lpstr>원그래프</vt:lpstr>
      <vt:lpstr>원그래프</vt:lpstr>
      <vt:lpstr>PowerPoint 프레젠테이션</vt:lpstr>
      <vt:lpstr>점도표</vt:lpstr>
      <vt:lpstr>점도표</vt:lpstr>
      <vt:lpstr>도수분포표</vt:lpstr>
      <vt:lpstr>도수분포표</vt:lpstr>
      <vt:lpstr>도수분포표 작성 요령</vt:lpstr>
      <vt:lpstr>도수분포표 작성 요령</vt:lpstr>
      <vt:lpstr>도수분포표 작성 요령</vt:lpstr>
      <vt:lpstr>도수분포표 작성 요령</vt:lpstr>
      <vt:lpstr>도수분포표 작성 요령</vt:lpstr>
      <vt:lpstr>히스토그램</vt:lpstr>
      <vt:lpstr>히스토그램</vt:lpstr>
      <vt:lpstr>히스토그램</vt:lpstr>
      <vt:lpstr>도수다각형</vt:lpstr>
      <vt:lpstr>도수다각형</vt:lpstr>
      <vt:lpstr>줄기-잎 그림</vt:lpstr>
      <vt:lpstr>줄기-잎 그림 작성 요령</vt:lpstr>
      <vt:lpstr>줄기-잎 그림 작성 요령</vt:lpstr>
      <vt:lpstr>줄기-잎 그림 작성 요령</vt:lpstr>
      <vt:lpstr>줄기-잎 그림 작성 요령</vt:lpstr>
      <vt:lpstr>줄기-잎 그림 작성 요령</vt:lpstr>
      <vt:lpstr>줄기-잎 그림 작성 요령</vt:lpstr>
      <vt:lpstr>시계열 그림</vt:lpstr>
      <vt:lpstr>시계열 그림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박현경</cp:lastModifiedBy>
  <cp:revision>517</cp:revision>
  <dcterms:created xsi:type="dcterms:W3CDTF">2012-07-11T10:23:22Z</dcterms:created>
  <dcterms:modified xsi:type="dcterms:W3CDTF">2020-07-17T08:24:41Z</dcterms:modified>
</cp:coreProperties>
</file>