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65" r:id="rId2"/>
    <p:sldId id="256" r:id="rId3"/>
    <p:sldId id="425" r:id="rId4"/>
    <p:sldId id="424" r:id="rId5"/>
    <p:sldId id="685" r:id="rId6"/>
    <p:sldId id="1047" r:id="rId7"/>
    <p:sldId id="1048" r:id="rId8"/>
    <p:sldId id="1049" r:id="rId9"/>
    <p:sldId id="1050" r:id="rId10"/>
    <p:sldId id="1051" r:id="rId11"/>
    <p:sldId id="1052" r:id="rId12"/>
    <p:sldId id="1053" r:id="rId13"/>
    <p:sldId id="1054" r:id="rId14"/>
    <p:sldId id="1055" r:id="rId15"/>
    <p:sldId id="1056" r:id="rId16"/>
    <p:sldId id="1057" r:id="rId17"/>
    <p:sldId id="1058" r:id="rId18"/>
    <p:sldId id="1059" r:id="rId19"/>
    <p:sldId id="1060" r:id="rId20"/>
    <p:sldId id="1061" r:id="rId21"/>
    <p:sldId id="1062" r:id="rId22"/>
    <p:sldId id="1063" r:id="rId23"/>
    <p:sldId id="1064" r:id="rId24"/>
    <p:sldId id="1065" r:id="rId25"/>
    <p:sldId id="1066" r:id="rId26"/>
    <p:sldId id="1067" r:id="rId27"/>
    <p:sldId id="1068" r:id="rId28"/>
    <p:sldId id="951" r:id="rId29"/>
    <p:sldId id="1069" r:id="rId30"/>
    <p:sldId id="1070" r:id="rId31"/>
    <p:sldId id="1071" r:id="rId32"/>
    <p:sldId id="1072" r:id="rId33"/>
    <p:sldId id="1073" r:id="rId34"/>
    <p:sldId id="1074" r:id="rId35"/>
    <p:sldId id="1075" r:id="rId36"/>
    <p:sldId id="1076" r:id="rId37"/>
    <p:sldId id="1077" r:id="rId38"/>
    <p:sldId id="1078" r:id="rId39"/>
    <p:sldId id="1079" r:id="rId40"/>
    <p:sldId id="1080" r:id="rId41"/>
    <p:sldId id="1081" r:id="rId42"/>
    <p:sldId id="1082" r:id="rId43"/>
    <p:sldId id="1083" r:id="rId44"/>
    <p:sldId id="1084" r:id="rId45"/>
    <p:sldId id="1085" r:id="rId46"/>
    <p:sldId id="1086" r:id="rId47"/>
    <p:sldId id="1087" r:id="rId48"/>
    <p:sldId id="1088" r:id="rId49"/>
    <p:sldId id="1089" r:id="rId50"/>
    <p:sldId id="1091" r:id="rId51"/>
    <p:sldId id="1092" r:id="rId52"/>
    <p:sldId id="1093" r:id="rId53"/>
    <p:sldId id="1094" r:id="rId54"/>
    <p:sldId id="1095" r:id="rId55"/>
    <p:sldId id="1096" r:id="rId56"/>
    <p:sldId id="1097" r:id="rId57"/>
    <p:sldId id="1098" r:id="rId58"/>
    <p:sldId id="1099" r:id="rId59"/>
    <p:sldId id="1100" r:id="rId60"/>
    <p:sldId id="1101" r:id="rId61"/>
    <p:sldId id="1102" r:id="rId62"/>
    <p:sldId id="1103" r:id="rId63"/>
    <p:sldId id="1104" r:id="rId64"/>
    <p:sldId id="1105" r:id="rId65"/>
    <p:sldId id="1106" r:id="rId66"/>
    <p:sldId id="1107" r:id="rId67"/>
    <p:sldId id="1108" r:id="rId68"/>
    <p:sldId id="1109" r:id="rId69"/>
    <p:sldId id="1110" r:id="rId70"/>
    <p:sldId id="1111" r:id="rId71"/>
    <p:sldId id="1112" r:id="rId72"/>
    <p:sldId id="1113" r:id="rId73"/>
    <p:sldId id="1114" r:id="rId74"/>
    <p:sldId id="1115" r:id="rId75"/>
    <p:sldId id="1116" r:id="rId76"/>
    <p:sldId id="1117" r:id="rId77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80"/>
      <p:bold r:id="rId81"/>
      <p:italic r:id="rId82"/>
      <p:boldItalic r:id="rId83"/>
    </p:embeddedFont>
    <p:embeddedFont>
      <p:font typeface="Cambria Math" panose="02040503050406030204" pitchFamily="18" charset="0"/>
      <p:regular r:id="rId84"/>
    </p:embeddedFont>
    <p:embeddedFont>
      <p:font typeface="HY신명조" panose="02030600000101010101" pitchFamily="18" charset="-127"/>
      <p:regular r:id="rId85"/>
    </p:embeddedFont>
    <p:embeddedFont>
      <p:font typeface="맑은 고딕" panose="020B0503020000020004" pitchFamily="50" charset="-127"/>
      <p:regular r:id="rId86"/>
      <p:bold r:id="rId87"/>
    </p:embeddedFont>
    <p:embeddedFont>
      <p:font typeface="휴먼옛체" panose="02030504000101010101" pitchFamily="18" charset="-127"/>
      <p:regular r:id="rId88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6"/>
    <a:srgbClr val="FF6600"/>
    <a:srgbClr val="8BE9FF"/>
    <a:srgbClr val="80D0E3"/>
    <a:srgbClr val="006699"/>
    <a:srgbClr val="FF9933"/>
    <a:srgbClr val="009E9A"/>
    <a:srgbClr val="00C4F2"/>
    <a:srgbClr val="C35D0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6" autoAdjust="0"/>
    <p:restoredTop sz="94160" autoAdjust="0"/>
  </p:normalViewPr>
  <p:slideViewPr>
    <p:cSldViewPr>
      <p:cViewPr varScale="1">
        <p:scale>
          <a:sx n="76" d="100"/>
          <a:sy n="76" d="100"/>
        </p:scale>
        <p:origin x="-102" y="-762"/>
      </p:cViewPr>
      <p:guideLst>
        <p:guide orient="horz" pos="572"/>
        <p:guide orient="horz"/>
        <p:guide pos="204"/>
        <p:guide pos="573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8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5.fntdata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87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3.fntdata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4.fntdata"/><Relationship Id="rId88" Type="http://schemas.openxmlformats.org/officeDocument/2006/relationships/font" Target="fonts/font9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94.wmf"/><Relationship Id="rId1" Type="http://schemas.openxmlformats.org/officeDocument/2006/relationships/image" Target="../media/image9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95.wmf"/><Relationship Id="rId1" Type="http://schemas.openxmlformats.org/officeDocument/2006/relationships/image" Target="../media/image9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2016-08-22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2016-08-22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981075"/>
            <a:ext cx="7186613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 smtClean="0">
                <a:gradFill flip="none" rotWithShape="1">
                  <a:gsLst>
                    <a:gs pos="0">
                      <a:srgbClr val="00A0C6">
                        <a:shade val="30000"/>
                        <a:satMod val="115000"/>
                      </a:srgbClr>
                    </a:gs>
                    <a:gs pos="50000">
                      <a:srgbClr val="00A0C6">
                        <a:shade val="67500"/>
                        <a:satMod val="115000"/>
                      </a:srgbClr>
                    </a:gs>
                    <a:gs pos="100000">
                      <a:srgbClr val="00A0C6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생생한 사례로 배우는 확률과 통계</a:t>
            </a:r>
            <a:endParaRPr kumimoji="0" lang="de-DE" altLang="ko-KR" sz="1800" b="1" dirty="0" smtClean="0">
              <a:gradFill flip="none" rotWithShape="1">
                <a:gsLst>
                  <a:gs pos="0">
                    <a:srgbClr val="00A0C6">
                      <a:shade val="30000"/>
                      <a:satMod val="115000"/>
                    </a:srgbClr>
                  </a:gs>
                  <a:gs pos="50000">
                    <a:srgbClr val="00A0C6">
                      <a:shade val="67500"/>
                      <a:satMod val="115000"/>
                    </a:srgbClr>
                  </a:gs>
                  <a:gs pos="100000">
                    <a:srgbClr val="00A0C6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9387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ea typeface="맑은 고딕" pitchFamily="50" charset="-127"/>
              </a:rPr>
              <a:t>[</a:t>
            </a:r>
            <a:r>
              <a:rPr kumimoji="0" lang="ko-KR" altLang="en-US" sz="14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5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50" b="1" dirty="0" smtClean="0">
                <a:ea typeface="맑은 고딕" pitchFamily="50" charset="-127"/>
              </a:rPr>
              <a:t>이재원</a:t>
            </a:r>
            <a:r>
              <a:rPr kumimoji="0" lang="ko-KR" altLang="en-US" sz="1050" dirty="0" smtClean="0">
                <a:ea typeface="맑은 고딕" pitchFamily="50" charset="-127"/>
              </a:rPr>
              <a:t>과 </a:t>
            </a:r>
            <a:r>
              <a:rPr kumimoji="0" lang="ko-KR" altLang="en-US" sz="1050" b="1" dirty="0" err="1">
                <a:ea typeface="맑은 고딕" pitchFamily="50" charset="-127"/>
              </a:rPr>
              <a:t>한빛아카데미</a:t>
            </a:r>
            <a:r>
              <a:rPr kumimoji="0" lang="ko-KR" altLang="en-US" sz="1050" b="1" dirty="0">
                <a:ea typeface="맑은 고딕" pitchFamily="50" charset="-127"/>
              </a:rPr>
              <a:t>㈜</a:t>
            </a:r>
            <a:r>
              <a:rPr kumimoji="0" lang="ko-KR" altLang="en-US" sz="1050" dirty="0">
                <a:ea typeface="맑은 고딕" pitchFamily="50" charset="-127"/>
              </a:rPr>
              <a:t>에 있습니다</a:t>
            </a:r>
            <a:r>
              <a:rPr kumimoji="0" lang="en-US" altLang="ko-KR" sz="1050" dirty="0">
                <a:ea typeface="맑은 고딕" pitchFamily="50" charset="-127"/>
              </a:rPr>
              <a:t>.</a:t>
            </a:r>
            <a:r>
              <a:rPr kumimoji="0" lang="ko-KR" altLang="en-US" sz="105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5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5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조에 의거하여 벌금에 처할 수 있고 이를 병과</a:t>
            </a:r>
            <a:r>
              <a:rPr kumimoji="0" lang="en-US" altLang="ko-KR" sz="105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5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5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5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050" u="sng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6592"/>
            </a:avLst>
          </a:prstGeom>
          <a:noFill/>
          <a:ln w="53975"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5927725"/>
            <a:ext cx="1592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6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 t="37782" r="4641" b="30651"/>
          <a:stretch/>
        </p:blipFill>
        <p:spPr>
          <a:xfrm>
            <a:off x="201643" y="261259"/>
            <a:ext cx="8710127" cy="4232785"/>
          </a:xfrm>
          <a:prstGeom prst="rect">
            <a:avLst/>
          </a:prstGeom>
        </p:spPr>
      </p:pic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5508625" y="74612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3600" dirty="0" smtClean="0"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79512" y="4653136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>
              <a:defRPr/>
            </a:pPr>
            <a:r>
              <a:rPr lang="en-US" altLang="ko-KR" sz="2800" b="1" spc="-150" dirty="0" smtClean="0">
                <a:solidFill>
                  <a:srgbClr val="00A0C6"/>
                </a:solidFill>
                <a:ea typeface="맑은 고딕" panose="020B0503020000020004" pitchFamily="50" charset="-127"/>
              </a:rPr>
              <a:t>Chapter </a:t>
            </a:r>
            <a:r>
              <a:rPr lang="en-US" altLang="ko-KR" sz="4800" b="1" spc="-150" dirty="0" smtClean="0">
                <a:solidFill>
                  <a:srgbClr val="00A0C6"/>
                </a:solidFill>
                <a:ea typeface="맑은 고딕" panose="020B0503020000020004" pitchFamily="50" charset="-127"/>
              </a:rPr>
              <a:t>10</a:t>
            </a:r>
            <a:endParaRPr lang="ko-KR" altLang="en-US" sz="4800" b="1" dirty="0">
              <a:solidFill>
                <a:srgbClr val="00A0C6"/>
              </a:solidFill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4572000" y="4974267"/>
            <a:ext cx="44021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4800" b="1" kern="1200" spc="-300" dirty="0" err="1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대표본</a:t>
            </a:r>
            <a:r>
              <a:rPr kumimoji="1" lang="en-US" altLang="ko-KR" sz="4800" b="1" kern="1200" spc="-3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4800" b="1" kern="1200" spc="-3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가설검정</a:t>
            </a:r>
            <a:endParaRPr kumimoji="1" lang="ko-KR" altLang="en-US" sz="4800" b="1" kern="1200" spc="-3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4117416" y="5805264"/>
            <a:ext cx="4840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l" rtl="0"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kern="1200" dirty="0" smtClean="0">
                <a:solidFill>
                  <a:srgbClr val="7F7F7F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Large Sample Test of Hypotheses</a:t>
            </a:r>
            <a:endParaRPr kumimoji="1" lang="ko-KR" altLang="en-US" sz="2400" kern="1200" dirty="0" smtClean="0">
              <a:solidFill>
                <a:srgbClr val="7F7F7F"/>
              </a:soli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1" t="70049" r="5960" b="9058"/>
          <a:stretch/>
        </p:blipFill>
        <p:spPr>
          <a:xfrm>
            <a:off x="179512" y="5445224"/>
            <a:ext cx="2113745" cy="95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7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8BE9FF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4788024" y="93663"/>
            <a:ext cx="4247911" cy="523220"/>
            <a:chOff x="6037173" y="188640"/>
            <a:chExt cx="4249621" cy="521913"/>
          </a:xfrm>
        </p:grpSpPr>
        <p:sp>
          <p:nvSpPr>
            <p:cNvPr id="4" name="직사각형 3"/>
            <p:cNvSpPr/>
            <p:nvPr/>
          </p:nvSpPr>
          <p:spPr>
            <a:xfrm>
              <a:off x="7614795" y="188640"/>
              <a:ext cx="2671999" cy="521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150" dirty="0" err="1" smtClean="0">
                  <a:solidFill>
                    <a:srgbClr val="00C4F2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대표본</a:t>
              </a:r>
              <a:r>
                <a:rPr kumimoji="1" lang="en-US" altLang="ko-KR" sz="2800" b="1" kern="1200" spc="-150" dirty="0" smtClean="0">
                  <a:solidFill>
                    <a:srgbClr val="00C4F2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1" lang="ko-KR" altLang="en-US" sz="2800" b="1" kern="1200" spc="-150" dirty="0" smtClean="0">
                  <a:solidFill>
                    <a:srgbClr val="00C4F2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가설검정</a:t>
              </a:r>
              <a:endParaRPr kumimoji="1" lang="ko-KR" altLang="en-US" sz="2800" b="1" kern="1200" spc="-150" dirty="0">
                <a:solidFill>
                  <a:srgbClr val="00C4F2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037173" y="188640"/>
              <a:ext cx="1649320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 smtClean="0">
                  <a:gradFill flip="none" rotWithShape="1">
                    <a:gsLst>
                      <a:gs pos="0">
                        <a:srgbClr val="00A0C6">
                          <a:shade val="30000"/>
                          <a:satMod val="115000"/>
                        </a:srgbClr>
                      </a:gs>
                      <a:gs pos="50000">
                        <a:srgbClr val="00A0C6">
                          <a:shade val="67500"/>
                          <a:satMod val="115000"/>
                        </a:srgbClr>
                      </a:gs>
                      <a:gs pos="100000">
                        <a:srgbClr val="00A0C6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 smtClean="0">
                  <a:gradFill flip="none" rotWithShape="1">
                    <a:gsLst>
                      <a:gs pos="0">
                        <a:srgbClr val="00A0C6">
                          <a:shade val="30000"/>
                          <a:satMod val="115000"/>
                        </a:srgbClr>
                      </a:gs>
                      <a:gs pos="50000">
                        <a:srgbClr val="00A0C6">
                          <a:shade val="67500"/>
                          <a:satMod val="115000"/>
                        </a:srgbClr>
                      </a:gs>
                      <a:gs pos="100000">
                        <a:srgbClr val="00A0C6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10</a:t>
              </a:r>
              <a:endParaRPr lang="ko-KR" altLang="en-US" sz="2800" b="1" dirty="0" smtClean="0">
                <a:gradFill flip="none" rotWithShape="1">
                  <a:gsLst>
                    <a:gs pos="0">
                      <a:srgbClr val="00A0C6">
                        <a:shade val="30000"/>
                        <a:satMod val="115000"/>
                      </a:srgbClr>
                    </a:gs>
                    <a:gs pos="50000">
                      <a:srgbClr val="00A0C6">
                        <a:shade val="67500"/>
                        <a:satMod val="115000"/>
                      </a:srgbClr>
                    </a:gs>
                    <a:gs pos="100000">
                      <a:srgbClr val="00A0C6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0C6"/>
          </a:solidFill>
          <a:ln>
            <a:noFill/>
          </a:ln>
          <a:ex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smtClean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501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0"/>
            <a:ext cx="3552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352742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 smtClean="0">
                <a:solidFill>
                  <a:srgbClr val="00A0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8000" b="1" dirty="0" smtClean="0">
              <a:solidFill>
                <a:srgbClr val="00A0C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8" t="8118" r="9610" b="30798"/>
          <a:stretch/>
        </p:blipFill>
        <p:spPr>
          <a:xfrm>
            <a:off x="5594577" y="-11876"/>
            <a:ext cx="3552062" cy="68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75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22225"/>
            <a:ext cx="9144000" cy="555625"/>
          </a:xfrm>
          <a:prstGeom prst="rect">
            <a:avLst/>
          </a:prstGeom>
          <a:solidFill>
            <a:srgbClr val="8BE9FF"/>
          </a:solidFill>
          <a:ln>
            <a:noFill/>
          </a:ln>
          <a:ex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smtClean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47650" y="35744"/>
            <a:ext cx="7600950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/68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61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2016-08-22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5" r:id="rId4"/>
    <p:sldLayoutId id="214748422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png"/><Relationship Id="rId4" Type="http://schemas.openxmlformats.org/officeDocument/2006/relationships/image" Target="../media/image22.wmf"/><Relationship Id="rId9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8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6.pn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4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9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4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2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0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31.bin"/><Relationship Id="rId3" Type="http://schemas.openxmlformats.org/officeDocument/2006/relationships/image" Target="../media/image59.png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61.png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55.wmf"/><Relationship Id="rId4" Type="http://schemas.openxmlformats.org/officeDocument/2006/relationships/image" Target="../media/image60.png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5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6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6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62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69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72.wmf"/><Relationship Id="rId9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75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78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79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81.wmf"/><Relationship Id="rId4" Type="http://schemas.openxmlformats.org/officeDocument/2006/relationships/oleObject" Target="../embeddings/oleObject58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83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image" Target="../media/image6.png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6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6.png"/><Relationship Id="rId7" Type="http://schemas.openxmlformats.org/officeDocument/2006/relationships/image" Target="../media/image90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91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92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92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92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98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100.w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6.png"/><Relationship Id="rId4" Type="http://schemas.openxmlformats.org/officeDocument/2006/relationships/image" Target="../media/image103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7" Type="http://schemas.openxmlformats.org/officeDocument/2006/relationships/image" Target="../media/image10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1.png"/><Relationship Id="rId4" Type="http://schemas.openxmlformats.org/officeDocument/2006/relationships/image" Target="../media/image104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84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108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87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oleObject" Target="../embeddings/oleObject88.bin"/><Relationship Id="rId7" Type="http://schemas.openxmlformats.org/officeDocument/2006/relationships/image" Target="../media/image115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112.wmf"/><Relationship Id="rId9" Type="http://schemas.openxmlformats.org/officeDocument/2006/relationships/image" Target="../media/image114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가설검정의 의미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7543" y="892078"/>
            <a:ext cx="8110399" cy="11780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85800" y="1075740"/>
            <a:ext cx="7703457" cy="80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Book Antiqua" pitchFamily="18" charset="0"/>
                <a:ea typeface="맑은 고딕" panose="020B0503020000020004" pitchFamily="50" charset="-127"/>
              </a:rPr>
              <a:t>유의수준</a:t>
            </a:r>
            <a:r>
              <a:rPr lang="en-US" altLang="ko-KR" sz="2000" b="1" baseline="30000" dirty="0">
                <a:latin typeface="Book Antiqua" pitchFamily="18" charset="0"/>
              </a:rPr>
              <a:t> significance </a:t>
            </a:r>
            <a:r>
              <a:rPr lang="en-US" altLang="ko-KR" sz="2000" b="1" baseline="30000" dirty="0" smtClean="0">
                <a:latin typeface="Book Antiqua" pitchFamily="18" charset="0"/>
              </a:rPr>
              <a:t>level </a:t>
            </a: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제 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종 오류를 범할 확률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 (</a:t>
            </a:r>
            <a:r>
              <a:rPr lang="en-US" altLang="ko-KR" sz="2000" i="1" dirty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로 표시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보편적으로 유의수준은  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0.01,  0.05,  0.1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을 많이 사용한다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41" name="모서리가 접힌 도형 40"/>
          <p:cNvSpPr/>
          <p:nvPr/>
        </p:nvSpPr>
        <p:spPr>
          <a:xfrm rot="21355194">
            <a:off x="626946" y="2559938"/>
            <a:ext cx="953783" cy="466490"/>
          </a:xfrm>
          <a:prstGeom prst="foldedCorner">
            <a:avLst>
              <a:gd name="adj" fmla="val 47213"/>
            </a:avLst>
          </a:prstGeom>
          <a:solidFill>
            <a:srgbClr val="00A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200"/>
              </a:spcBef>
              <a:buSzPct val="90000"/>
              <a:defRPr/>
            </a:pPr>
            <a:r>
              <a:rPr lang="en-US" altLang="ko-KR" b="1" spc="-50" dirty="0">
                <a:solidFill>
                  <a:schemeClr val="bg1"/>
                </a:solidFill>
              </a:rPr>
              <a:t>NOTE</a:t>
            </a:r>
            <a:endParaRPr lang="ko-KR" altLang="en-US" b="1" spc="-5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3568" y="3364729"/>
            <a:ext cx="7858180" cy="272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구간추정의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신뢰도와 비슷하게 유의수준이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0.05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라는 것은 원칙적으로 기각할 것을 예상하여 설정한 가설을 기각한다고 하더라도 그것에 의한 오차는 최대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5%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이하임을 나타낸다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2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다시 말해서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0.05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는 귀무가설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참이지만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기각함으로써 발생하는 오류를 범할 위험이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20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회의 검정에서 최대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회까지만 허용하는 것을 의미하며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추정에서 사용하는 신뢰도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95%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와 반대되는 개념으로 생각할 수 있다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83645" y="2564904"/>
            <a:ext cx="2108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유의수준의 의미</a:t>
            </a:r>
            <a:r>
              <a:rPr lang="en-US" altLang="ko-KR" sz="2000" b="1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70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검정의 유형과 절차</a:t>
            </a:r>
            <a:endParaRPr lang="ko-KR" altLang="en-US" dirty="0">
              <a:latin typeface="Book Antiqua" pitchFamily="18" charset="0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512421"/>
              </p:ext>
            </p:extLst>
          </p:nvPr>
        </p:nvGraphicFramePr>
        <p:xfrm>
          <a:off x="2361722" y="2911672"/>
          <a:ext cx="4364051" cy="733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92" name="Equation" r:id="rId3" imgW="2819160" imgH="482400" progId="Equation.DSMT4">
                  <p:embed/>
                </p:oleObj>
              </mc:Choice>
              <mc:Fallback>
                <p:oleObj name="Equation" r:id="rId3" imgW="2819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722" y="2911672"/>
                        <a:ext cx="4364051" cy="733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472" y="980728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모수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세 가지 유형의 귀무가설과 대립가설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282894"/>
              </p:ext>
            </p:extLst>
          </p:nvPr>
        </p:nvGraphicFramePr>
        <p:xfrm>
          <a:off x="2362200" y="1716210"/>
          <a:ext cx="438308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93" name="Equation" r:id="rId5" imgW="2831760" imgH="482400" progId="Equation.DSMT4">
                  <p:embed/>
                </p:oleObj>
              </mc:Choice>
              <mc:Fallback>
                <p:oleObj name="Equation" r:id="rId5" imgW="2831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16210"/>
                        <a:ext cx="4383088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75656" y="23580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4178404"/>
            <a:ext cx="814393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양측검정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대립가설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dirty="0" smtClean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≠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검정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하단측검정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대립가설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dirty="0" smtClean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&lt;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검정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상단측검정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 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대립가설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dirty="0" smtClean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&gt;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검정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943744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4212206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2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Book Antiqua" pitchFamily="18" charset="0"/>
              </a:rPr>
              <a:t>검정 순서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853441"/>
            <a:ext cx="8072494" cy="372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ko-KR" altLang="en-US" dirty="0" smtClean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❶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대립가설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설정한다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이때 등호는 항상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귀무가설에서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사용한다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ko-KR" dirty="0" smtClean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❷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를 정한다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❸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적당한 검정통계량을 선택한다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❹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기각역을 구한다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❺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표본으로부터 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관찰값을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구한다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❻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관찰값이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안에 들어 있으면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기각시키고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   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그렇지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않으면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기각시키지 않는다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84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67543" y="892078"/>
            <a:ext cx="8110399" cy="974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Book Antiqua" pitchFamily="18" charset="0"/>
              </a:rPr>
              <a:t>양측검정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28662" y="1130842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대립가설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dirty="0" smtClean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≠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으로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구성된 검정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200" y="2348880"/>
            <a:ext cx="8131204" cy="73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유의수준을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라 하면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양쪽 꼬리확률이 각각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/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가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되는 두 임계값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±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/2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의해 세 영역으로 분리된다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2328044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3331344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84200" y="3356992"/>
            <a:ext cx="367029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양쪽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꼬리부분은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기각시키는 기각역이고 중심부분은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기각시키지 못하는 채택역이다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4751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62905"/>
            <a:ext cx="4432151" cy="314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5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1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6"/>
          <a:stretch/>
        </p:blipFill>
        <p:spPr bwMode="auto">
          <a:xfrm>
            <a:off x="685800" y="2354047"/>
            <a:ext cx="7883525" cy="301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Book Antiqua" pitchFamily="18" charset="0"/>
              </a:rPr>
              <a:t>양측검정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871670"/>
            <a:ext cx="811407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관찰값이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채택역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놓이면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채택하고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놓이면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기각한다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829444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11560" y="1979548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endParaRPr lang="ko-KR" altLang="en-US" i="1" baseline="-25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6408" y="5534032"/>
            <a:ext cx="2857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sz="16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600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sz="1600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sz="1600" dirty="0" smtClean="0">
                <a:latin typeface="Book Antiqua" pitchFamily="18" charset="0"/>
                <a:ea typeface="맑은 고딕" panose="020B0503020000020004" pitchFamily="50" charset="-127"/>
              </a:rPr>
              <a:t>을 기각한다</a:t>
            </a:r>
            <a:r>
              <a:rPr lang="en-US" altLang="ko-KR" sz="1600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sz="1600" i="1" baseline="-25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0032" y="5534032"/>
            <a:ext cx="3429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sz="16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600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sz="1600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sz="1600" dirty="0" smtClean="0">
                <a:latin typeface="Book Antiqua" pitchFamily="18" charset="0"/>
                <a:ea typeface="맑은 고딕" panose="020B0503020000020004" pitchFamily="50" charset="-127"/>
              </a:rPr>
              <a:t>을 기각하지 않는다</a:t>
            </a:r>
            <a:r>
              <a:rPr lang="en-US" altLang="ko-KR" sz="1600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sz="1600" i="1" baseline="-25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93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357" y="3086100"/>
            <a:ext cx="4253668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상단측검정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3" y="892078"/>
            <a:ext cx="8110399" cy="974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28662" y="1130842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q  </a:t>
            </a:r>
            <a:r>
              <a:rPr lang="ko-KR" altLang="en-US" dirty="0">
                <a:latin typeface="Book Antiqua" pitchFamily="18" charset="0"/>
                <a:ea typeface="바탕"/>
              </a:rPr>
              <a:t>≤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 대하여 대립가설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바탕"/>
              </a:rPr>
              <a:t> </a:t>
            </a:r>
            <a:r>
              <a:rPr lang="en-US" altLang="ko-KR" dirty="0">
                <a:latin typeface="Book Antiqua" pitchFamily="18" charset="0"/>
                <a:ea typeface="바탕"/>
              </a:rPr>
              <a:t>&gt;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으로 구성된 검정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2167696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유의수준을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라 하면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위쪽 꼬리확률이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가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되는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임계값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 의해 두 영역으로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분리된다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2123058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3113658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11560" y="3140968"/>
            <a:ext cx="4554566" cy="99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위쪽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꼬리부분은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기각시키는 기각역이고 아래쪽부분은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시키지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못하는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채택역이다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7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상단측검정</a:t>
            </a:r>
            <a:endParaRPr lang="ko-KR" altLang="en-US" dirty="0">
              <a:latin typeface="Book Antiqua" pitchFamily="18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878458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8800" y="893470"/>
            <a:ext cx="82280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관찰값이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채택역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놓이면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채택하고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놓이면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기각한다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190754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endParaRPr lang="ko-KR" altLang="en-US" i="1" baseline="-25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4782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09"/>
          <a:stretch/>
        </p:blipFill>
        <p:spPr bwMode="auto">
          <a:xfrm>
            <a:off x="478638" y="2489200"/>
            <a:ext cx="7981794" cy="302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66408" y="5534032"/>
            <a:ext cx="2857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sz="160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sz="1600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latin typeface="Book Antiqua" pitchFamily="18" charset="0"/>
                <a:ea typeface="맑은 고딕" panose="020B0503020000020004" pitchFamily="50" charset="-127"/>
              </a:rPr>
              <a:t>을 기각한다</a:t>
            </a:r>
            <a:r>
              <a:rPr lang="en-US" altLang="ko-KR" sz="1600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sz="1600" i="1" baseline="-25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0032" y="5534032"/>
            <a:ext cx="3429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sz="160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sz="1600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latin typeface="Book Antiqua" pitchFamily="18" charset="0"/>
                <a:ea typeface="맑은 고딕" panose="020B0503020000020004" pitchFamily="50" charset="-127"/>
              </a:rPr>
              <a:t>을 기각하지 않는다</a:t>
            </a:r>
            <a:r>
              <a:rPr lang="en-US" altLang="ko-KR" sz="1600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sz="1600" i="1" baseline="-25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5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57240"/>
            <a:ext cx="4083050" cy="301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67543" y="892078"/>
            <a:ext cx="8110399" cy="835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하단측검정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8662" y="1130842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대하여 대립가설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&lt;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으로 구성된 검정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2173213"/>
            <a:ext cx="816161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유의수준을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라 하면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아래쪽 꼬리확률이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가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되는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임계값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-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 의해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</a:b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두 영역으로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분리된다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2123058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3068960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9552" y="3103339"/>
            <a:ext cx="489654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아래쪽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꼬리부분은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기각시키는 기각역이고 위쪽부분은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기각시키지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못하는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채택역이다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3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하단측검정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013953"/>
            <a:ext cx="811374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관찰값이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채택역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놓이면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채택하고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안에 놓이면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기각한다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980728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9552" y="1979548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endParaRPr lang="ko-KR" altLang="en-US" i="1" baseline="-25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4802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448058"/>
            <a:ext cx="7975600" cy="321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066408" y="5754742"/>
            <a:ext cx="2857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sz="160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sz="1600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latin typeface="Book Antiqua" pitchFamily="18" charset="0"/>
                <a:ea typeface="맑은 고딕" panose="020B0503020000020004" pitchFamily="50" charset="-127"/>
              </a:rPr>
              <a:t>을 기각한다</a:t>
            </a:r>
            <a:r>
              <a:rPr lang="en-US" altLang="ko-KR" sz="1600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sz="1600" i="1" baseline="-25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0032" y="5754742"/>
            <a:ext cx="3429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sz="160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sz="1600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latin typeface="Book Antiqua" pitchFamily="18" charset="0"/>
                <a:ea typeface="맑은 고딕" panose="020B0503020000020004" pitchFamily="50" charset="-127"/>
              </a:rPr>
              <a:t>을 기각하지 않는다</a:t>
            </a:r>
            <a:r>
              <a:rPr lang="en-US" altLang="ko-KR" sz="1600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sz="1600" i="1" baseline="-25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53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𝑝</m:t>
                    </m:r>
                    <m:r>
                      <a:rPr lang="en-US" altLang="ko-KR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latin typeface="Book Antiqua" pitchFamily="18" charset="0"/>
                  </a:rPr>
                  <a:t>- </a:t>
                </a:r>
                <a:r>
                  <a:rPr lang="ko-KR" altLang="en-US" dirty="0">
                    <a:latin typeface="Book Antiqua" pitchFamily="18" charset="0"/>
                  </a:rPr>
                  <a:t>값에</a:t>
                </a:r>
                <a:r>
                  <a:rPr lang="en-US" altLang="ko-KR" dirty="0">
                    <a:latin typeface="Book Antiqua" pitchFamily="18" charset="0"/>
                  </a:rPr>
                  <a:t> </a:t>
                </a:r>
                <a:r>
                  <a:rPr lang="ko-KR" altLang="en-US" dirty="0">
                    <a:latin typeface="Book Antiqua" pitchFamily="18" charset="0"/>
                  </a:rPr>
                  <a:t>의한 검정 방법</a:t>
                </a:r>
              </a:p>
            </p:txBody>
          </p:sp>
        </mc:Choice>
        <mc:Fallback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0513" b="-397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467543" y="892078"/>
            <a:ext cx="8110399" cy="1025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09116" y="1087115"/>
            <a:ext cx="76073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i="1" dirty="0">
                <a:latin typeface="Book Antiqua" pitchFamily="18" charset="0"/>
                <a:ea typeface="맑은 고딕" panose="020B0503020000020004" pitchFamily="50" charset="-127"/>
              </a:rPr>
              <a:t>p - </a:t>
            </a:r>
            <a:r>
              <a:rPr lang="ko-KR" altLang="en-US" b="1" dirty="0">
                <a:latin typeface="Book Antiqua" pitchFamily="18" charset="0"/>
                <a:ea typeface="맑은 고딕" panose="020B0503020000020004" pitchFamily="50" charset="-127"/>
              </a:rPr>
              <a:t>값</a:t>
            </a:r>
            <a:r>
              <a:rPr lang="en-US" altLang="ko-KR" b="1" baseline="30000" dirty="0" smtClean="0">
                <a:latin typeface="Book Antiqua" pitchFamily="18" charset="0"/>
              </a:rPr>
              <a:t>p-value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이 참이라고 가정할 때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관찰값에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의해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을 기각시킬 가장 작은 유의수준</a:t>
            </a:r>
          </a:p>
        </p:txBody>
      </p:sp>
      <p:sp>
        <p:nvSpPr>
          <p:cNvPr id="12" name="순서도: 순차적 액세스 저장소 11"/>
          <p:cNvSpPr/>
          <p:nvPr/>
        </p:nvSpPr>
        <p:spPr>
          <a:xfrm>
            <a:off x="611560" y="2350621"/>
            <a:ext cx="561109" cy="561109"/>
          </a:xfrm>
          <a:prstGeom prst="flowChartMagneticTape">
            <a:avLst/>
          </a:prstGeom>
          <a:solidFill>
            <a:srgbClr val="00A0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-50" dirty="0">
                <a:solidFill>
                  <a:schemeClr val="bg1"/>
                </a:solidFill>
              </a:rPr>
              <a:t>예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242084" y="3502749"/>
            <a:ext cx="7241516" cy="0"/>
          </a:xfrm>
          <a:prstGeom prst="line">
            <a:avLst/>
          </a:prstGeom>
          <a:ln w="19050">
            <a:solidFill>
              <a:srgbClr val="00A0C6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내용 개체 틀 1"/>
              <p:cNvSpPr txBox="1">
                <a:spLocks/>
              </p:cNvSpPr>
              <p:nvPr/>
            </p:nvSpPr>
            <p:spPr bwMode="auto">
              <a:xfrm>
                <a:off x="1266056" y="2435643"/>
                <a:ext cx="7192144" cy="1011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Blip>
                    <a:blip r:embed="rId3"/>
                  </a:buBlip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latinLnBrk="0">
                  <a:buNone/>
                </a:pPr>
                <a:r>
                  <a:rPr lang="ko-KR" altLang="en-US" sz="2000" b="1" dirty="0" smtClean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유의수준 </a:t>
                </a:r>
                <a:r>
                  <a:rPr lang="en-US" altLang="ko-KR" sz="2000" b="1" i="1" dirty="0">
                    <a:solidFill>
                      <a:srgbClr val="00A0C6"/>
                    </a:solidFill>
                    <a:latin typeface="Symbol" pitchFamily="18" charset="2"/>
                    <a:ea typeface="맑은 고딕" panose="020B0503020000020004" pitchFamily="50" charset="-127"/>
                  </a:rPr>
                  <a:t>a</a:t>
                </a:r>
                <a:r>
                  <a:rPr lang="en-US" altLang="ko-KR" sz="2000" b="1" i="1" dirty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 = 0.05</a:t>
                </a:r>
                <a:r>
                  <a:rPr lang="ko-KR" altLang="en-US" sz="2000" b="1" dirty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와</a:t>
                </a:r>
                <a:r>
                  <a:rPr lang="en-US" altLang="ko-KR" sz="2000" b="1" i="1" dirty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 0.01</a:t>
                </a:r>
                <a:r>
                  <a:rPr lang="ko-KR" altLang="en-US" sz="2000" b="1" dirty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에서</a:t>
                </a:r>
                <a:r>
                  <a:rPr lang="en-US" altLang="ko-KR" sz="2000" b="1" dirty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2000" b="1" dirty="0" err="1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귀무가설</a:t>
                </a:r>
                <a:r>
                  <a:rPr lang="ko-KR" altLang="en-US" sz="2000" b="1" dirty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2000" b="1" i="1" dirty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H</a:t>
                </a:r>
                <a:r>
                  <a:rPr lang="en-US" altLang="ko-KR" sz="2000" b="1" i="1" baseline="-25000" dirty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0 </a:t>
                </a:r>
                <a:r>
                  <a:rPr lang="en-US" altLang="ko-KR" sz="2000" b="1" dirty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: </a:t>
                </a:r>
                <a:r>
                  <a:rPr lang="en-US" altLang="ko-KR" sz="2000" b="1" i="1" dirty="0">
                    <a:solidFill>
                      <a:srgbClr val="00A0C6"/>
                    </a:solidFill>
                    <a:latin typeface="Symbol" pitchFamily="18" charset="2"/>
                    <a:ea typeface="맑은 고딕" panose="020B0503020000020004" pitchFamily="50" charset="-127"/>
                  </a:rPr>
                  <a:t>m</a:t>
                </a:r>
                <a:r>
                  <a:rPr lang="ko-KR" altLang="en-US" sz="2000" b="1" i="1" dirty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 ≤ </a:t>
                </a:r>
                <a:r>
                  <a:rPr lang="en-US" altLang="ko-KR" sz="2000" b="1" i="1" dirty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10</a:t>
                </a:r>
                <a:r>
                  <a:rPr lang="ko-KR" altLang="en-US" sz="2000" b="1" dirty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을</a:t>
                </a:r>
                <a:r>
                  <a:rPr lang="en-US" altLang="ko-KR" sz="2000" b="1" dirty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2000" b="1" dirty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검정하기 </a:t>
                </a:r>
                <a:r>
                  <a:rPr lang="ko-KR" altLang="en-US" sz="2000" b="1" dirty="0" smtClean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위하여</a:t>
                </a:r>
                <a:r>
                  <a:rPr lang="en-US" altLang="ko-KR" sz="2000" b="1" dirty="0" smtClean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2000" b="1" dirty="0" smtClean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임의로 </a:t>
                </a:r>
                <a:r>
                  <a:rPr lang="ko-KR" altLang="en-US" sz="2000" b="1" dirty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선정한 표본의 표본평균  </a:t>
                </a:r>
                <a:r>
                  <a:rPr lang="ko-KR" altLang="en-US" sz="2000" b="1" dirty="0" smtClean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000" b="1" i="1" smtClean="0">
                            <a:solidFill>
                              <a:srgbClr val="00A0C6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</m:ctrlPr>
                      </m:accPr>
                      <m:e>
                        <m:r>
                          <a:rPr lang="en-US" altLang="ko-KR" sz="2000" b="1" i="1" smtClean="0">
                            <a:solidFill>
                              <a:srgbClr val="00A0C6"/>
                            </a:solidFill>
                            <a:latin typeface="Cambria Math"/>
                            <a:ea typeface="맑은 고딕" panose="020B0503020000020004" pitchFamily="50" charset="-127"/>
                          </a:rPr>
                          <m:t>𝒙</m:t>
                        </m:r>
                      </m:e>
                    </m:acc>
                  </m:oMath>
                </a14:m>
                <a:r>
                  <a:rPr lang="ko-KR" altLang="en-US" sz="2000" b="1" dirty="0" smtClean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 에 </a:t>
                </a:r>
                <a:r>
                  <a:rPr lang="ko-KR" altLang="en-US" sz="2000" b="1" dirty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대하여  </a:t>
                </a:r>
                <a:r>
                  <a:rPr lang="en-US" altLang="ko-KR" sz="2000" b="1" i="1" dirty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z</a:t>
                </a:r>
                <a:r>
                  <a:rPr lang="en-US" altLang="ko-KR" sz="2000" b="1" i="1" baseline="-25000" dirty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0</a:t>
                </a:r>
                <a:r>
                  <a:rPr lang="en-US" altLang="ko-KR" sz="2000" b="1" i="1" dirty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 = 2.24</a:t>
                </a:r>
                <a:r>
                  <a:rPr lang="ko-KR" altLang="en-US" sz="2000" b="1" dirty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라 하자</a:t>
                </a:r>
                <a:r>
                  <a:rPr lang="en-US" altLang="ko-KR" sz="2000" b="1" dirty="0">
                    <a:solidFill>
                      <a:srgbClr val="00A0C6"/>
                    </a:solidFill>
                    <a:latin typeface="Book Antiqua" pitchFamily="18" charset="0"/>
                    <a:ea typeface="맑은 고딕" panose="020B0503020000020004" pitchFamily="50" charset="-127"/>
                  </a:rPr>
                  <a:t>.</a:t>
                </a:r>
                <a:endPara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18" name="내용 개체 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6056" y="2435643"/>
                <a:ext cx="7192144" cy="1011990"/>
              </a:xfrm>
              <a:prstGeom prst="rect">
                <a:avLst/>
              </a:prstGeom>
              <a:blipFill rotWithShape="1">
                <a:blip r:embed="rId4"/>
                <a:stretch>
                  <a:fillRect l="-932" t="-4217" b="-108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320800" y="3646765"/>
            <a:ext cx="7099300" cy="68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이때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기각시킬 가장 작은 임계값은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2.24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이며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이에 대한 유의수준은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P(Z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 ≥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2.24) = 0.0125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이고 따라서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0.0125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3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𝑝</m:t>
                    </m:r>
                    <m:r>
                      <a:rPr lang="en-US" altLang="ko-KR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latin typeface="Book Antiqua" pitchFamily="18" charset="0"/>
                  </a:rPr>
                  <a:t>- </a:t>
                </a:r>
                <a:r>
                  <a:rPr lang="ko-KR" altLang="en-US" dirty="0">
                    <a:latin typeface="Book Antiqua" pitchFamily="18" charset="0"/>
                  </a:rPr>
                  <a:t>값에</a:t>
                </a:r>
                <a:r>
                  <a:rPr lang="en-US" altLang="ko-KR" dirty="0">
                    <a:latin typeface="Book Antiqua" pitchFamily="18" charset="0"/>
                  </a:rPr>
                  <a:t> </a:t>
                </a:r>
                <a:r>
                  <a:rPr lang="ko-KR" altLang="en-US" dirty="0">
                    <a:latin typeface="Book Antiqua" pitchFamily="18" charset="0"/>
                  </a:rPr>
                  <a:t>의한 검정 방법</a:t>
                </a:r>
              </a:p>
            </p:txBody>
          </p:sp>
        </mc:Choice>
        <mc:Fallback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0513" b="-397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64952" y="2161089"/>
            <a:ext cx="817248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0.01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에서 상단측검정의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기각역은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 &gt; 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0.01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2.58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이고 관찰값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2.24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는 기각역 안에 놓이지 않으므로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기각시키지 않는다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952" y="3471665"/>
            <a:ext cx="815163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유의수준과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값의 비교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0.01 &lt; p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0.0125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&lt; 0.05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952" y="967289"/>
            <a:ext cx="817248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0.05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에서 상단측검정의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기각역은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 &gt; 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0.05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1.645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이고 관찰값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2.24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는 기각역 안에 놓이므로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기각시킨다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980728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2161828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3457228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4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91" y="2384894"/>
            <a:ext cx="6287818" cy="370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𝑝</m:t>
                    </m:r>
                    <m:r>
                      <a:rPr lang="en-US" altLang="ko-KR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latin typeface="Book Antiqua" pitchFamily="18" charset="0"/>
                  </a:rPr>
                  <a:t>- </a:t>
                </a:r>
                <a:r>
                  <a:rPr lang="ko-KR" altLang="en-US" dirty="0">
                    <a:latin typeface="Book Antiqua" pitchFamily="18" charset="0"/>
                  </a:rPr>
                  <a:t>값에</a:t>
                </a:r>
                <a:r>
                  <a:rPr lang="en-US" altLang="ko-KR" dirty="0">
                    <a:latin typeface="Book Antiqua" pitchFamily="18" charset="0"/>
                  </a:rPr>
                  <a:t> </a:t>
                </a:r>
                <a:r>
                  <a:rPr lang="ko-KR" altLang="en-US" dirty="0">
                    <a:latin typeface="Book Antiqua" pitchFamily="18" charset="0"/>
                  </a:rPr>
                  <a:t>의한 검정 방법</a:t>
                </a:r>
              </a:p>
            </p:txBody>
          </p:sp>
        </mc:Choice>
        <mc:Fallback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20513" b="-397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64952" y="967289"/>
            <a:ext cx="8172480" cy="73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값이 유의수준보다 작으면 </a:t>
            </a:r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을 기각하고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값이 유의수준보다 크면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을 기각하지 않는다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980728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89204" y="3045699"/>
            <a:ext cx="2714644" cy="95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600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sz="1600" dirty="0" smtClean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r>
              <a:rPr lang="ko-KR" altLang="en-US" sz="1600" dirty="0" smtClean="0">
                <a:latin typeface="Book Antiqua" pitchFamily="18" charset="0"/>
                <a:ea typeface="맑은 고딕" panose="020B0503020000020004" pitchFamily="50" charset="-127"/>
              </a:rPr>
              <a:t>값이 유의수준 </a:t>
            </a:r>
            <a:r>
              <a:rPr lang="en-US" altLang="ko-KR" sz="1600" i="1" dirty="0" smtClean="0">
                <a:latin typeface="Book Antiqua" pitchFamily="18" charset="0"/>
                <a:ea typeface="맑은 고딕" panose="020B0503020000020004" pitchFamily="50" charset="-127"/>
              </a:rPr>
              <a:t>5%</a:t>
            </a:r>
            <a:r>
              <a:rPr lang="ko-KR" altLang="en-US" sz="1600" dirty="0" smtClean="0">
                <a:latin typeface="Book Antiqua" pitchFamily="18" charset="0"/>
                <a:ea typeface="맑은 고딕" panose="020B0503020000020004" pitchFamily="50" charset="-127"/>
              </a:rPr>
              <a:t>보다 작으므로 유의수준 </a:t>
            </a:r>
            <a:r>
              <a:rPr lang="en-US" altLang="ko-KR" sz="1600" i="1" dirty="0" smtClean="0">
                <a:latin typeface="Book Antiqua" pitchFamily="18" charset="0"/>
                <a:ea typeface="맑은 고딕" panose="020B0503020000020004" pitchFamily="50" charset="-127"/>
              </a:rPr>
              <a:t>5%</a:t>
            </a:r>
            <a:r>
              <a:rPr lang="ko-KR" altLang="en-US" sz="1600" dirty="0" smtClean="0">
                <a:latin typeface="Book Antiqua" pitchFamily="18" charset="0"/>
                <a:ea typeface="맑은 고딕" panose="020B0503020000020004" pitchFamily="50" charset="-127"/>
              </a:rPr>
              <a:t>에서 </a:t>
            </a:r>
            <a:r>
              <a:rPr lang="en-US" altLang="ko-KR" sz="1600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sz="1600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sz="1600" dirty="0" smtClean="0">
                <a:latin typeface="Book Antiqua" pitchFamily="18" charset="0"/>
                <a:ea typeface="맑은 고딕" panose="020B0503020000020004" pitchFamily="50" charset="-127"/>
              </a:rPr>
              <a:t>을 기각한다</a:t>
            </a:r>
            <a:r>
              <a:rPr lang="en-US" altLang="ko-KR" sz="1600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0152" y="3045699"/>
            <a:ext cx="2714644" cy="95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600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sz="1600" dirty="0" smtClean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r>
              <a:rPr lang="ko-KR" altLang="en-US" sz="1600" dirty="0" smtClean="0">
                <a:latin typeface="Book Antiqua" pitchFamily="18" charset="0"/>
                <a:ea typeface="맑은 고딕" panose="020B0503020000020004" pitchFamily="50" charset="-127"/>
              </a:rPr>
              <a:t>값이 유의수준 </a:t>
            </a:r>
            <a:r>
              <a:rPr lang="en-US" altLang="ko-KR" sz="1600" i="1" dirty="0" smtClean="0">
                <a:latin typeface="Book Antiqua" pitchFamily="18" charset="0"/>
                <a:ea typeface="맑은 고딕" panose="020B0503020000020004" pitchFamily="50" charset="-127"/>
              </a:rPr>
              <a:t>1%</a:t>
            </a:r>
            <a:r>
              <a:rPr lang="ko-KR" altLang="en-US" sz="1600" dirty="0" smtClean="0">
                <a:latin typeface="Book Antiqua" pitchFamily="18" charset="0"/>
                <a:ea typeface="맑은 고딕" panose="020B0503020000020004" pitchFamily="50" charset="-127"/>
              </a:rPr>
              <a:t>보다 크므로 유의수준 </a:t>
            </a:r>
            <a:r>
              <a:rPr lang="en-US" altLang="ko-KR" sz="1600" i="1" dirty="0" smtClean="0">
                <a:latin typeface="Book Antiqua" pitchFamily="18" charset="0"/>
                <a:ea typeface="맑은 고딕" panose="020B0503020000020004" pitchFamily="50" charset="-127"/>
              </a:rPr>
              <a:t>1%</a:t>
            </a:r>
            <a:r>
              <a:rPr lang="ko-KR" altLang="en-US" sz="1600" dirty="0" smtClean="0">
                <a:latin typeface="Book Antiqua" pitchFamily="18" charset="0"/>
                <a:ea typeface="맑은 고딕" panose="020B0503020000020004" pitchFamily="50" charset="-127"/>
              </a:rPr>
              <a:t>에서 </a:t>
            </a:r>
            <a:r>
              <a:rPr lang="en-US" altLang="ko-KR" sz="1600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sz="1600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sz="1600" dirty="0" smtClean="0">
                <a:latin typeface="Book Antiqua" pitchFamily="18" charset="0"/>
                <a:ea typeface="맑은 고딕" panose="020B0503020000020004" pitchFamily="50" charset="-127"/>
              </a:rPr>
              <a:t>을 기각하지 않는다</a:t>
            </a:r>
            <a:r>
              <a:rPr lang="en-US" altLang="ko-KR" sz="1600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32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𝑝</m:t>
                    </m:r>
                    <m:r>
                      <a:rPr lang="en-US" altLang="ko-KR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latin typeface="Book Antiqua" pitchFamily="18" charset="0"/>
                  </a:rPr>
                  <a:t>- </a:t>
                </a:r>
                <a:r>
                  <a:rPr lang="ko-KR" altLang="en-US" dirty="0">
                    <a:latin typeface="Book Antiqua" pitchFamily="18" charset="0"/>
                  </a:rPr>
                  <a:t>값에</a:t>
                </a:r>
                <a:r>
                  <a:rPr lang="en-US" altLang="ko-KR" dirty="0">
                    <a:latin typeface="Book Antiqua" pitchFamily="18" charset="0"/>
                  </a:rPr>
                  <a:t> </a:t>
                </a:r>
                <a:r>
                  <a:rPr lang="ko-KR" altLang="en-US" dirty="0">
                    <a:latin typeface="Book Antiqua" pitchFamily="18" charset="0"/>
                  </a:rPr>
                  <a:t>의한 검정 방법</a:t>
                </a:r>
              </a:p>
            </p:txBody>
          </p:sp>
        </mc:Choice>
        <mc:Fallback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0513" b="-397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23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487954"/>
            <a:ext cx="7907463" cy="294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46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𝑝</m:t>
                    </m:r>
                    <m:r>
                      <a:rPr lang="en-US" altLang="ko-KR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>
                    <a:latin typeface="Book Antiqua" pitchFamily="18" charset="0"/>
                  </a:rPr>
                  <a:t>- </a:t>
                </a:r>
                <a:r>
                  <a:rPr lang="ko-KR" altLang="en-US" dirty="0">
                    <a:latin typeface="Book Antiqua" pitchFamily="18" charset="0"/>
                  </a:rPr>
                  <a:t>값에</a:t>
                </a:r>
                <a:r>
                  <a:rPr lang="en-US" altLang="ko-KR" dirty="0">
                    <a:latin typeface="Book Antiqua" pitchFamily="18" charset="0"/>
                  </a:rPr>
                  <a:t> </a:t>
                </a:r>
                <a:r>
                  <a:rPr lang="ko-KR" altLang="en-US" dirty="0">
                    <a:latin typeface="Book Antiqua" pitchFamily="18" charset="0"/>
                  </a:rPr>
                  <a:t>의한 검정 </a:t>
                </a:r>
                <a:r>
                  <a:rPr lang="ko-KR" altLang="en-US" dirty="0" smtClean="0">
                    <a:latin typeface="Book Antiqua" pitchFamily="18" charset="0"/>
                  </a:rPr>
                  <a:t>순</a:t>
                </a:r>
                <a:r>
                  <a:rPr lang="ko-KR" altLang="en-US" dirty="0">
                    <a:latin typeface="Book Antiqua" pitchFamily="18" charset="0"/>
                  </a:rPr>
                  <a:t>서</a:t>
                </a:r>
                <a:endParaRPr lang="ko-KR" altLang="en-US" dirty="0">
                  <a:latin typeface="Book Antiqua" pitchFamily="18" charset="0"/>
                </a:endParaRPr>
              </a:p>
            </p:txBody>
          </p:sp>
        </mc:Choice>
        <mc:Fallback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0513" b="-397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23528" y="980728"/>
            <a:ext cx="84296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❶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대립가설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설정한다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이때 등호는 항상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귀무가설에서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사용한다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❷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를 정한다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❸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적당한 검정통계량을 선택한다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❹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값을 구한다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❺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귀무가설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기각시키고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&gt;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기각시키지 않는다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24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50786" y="3280213"/>
            <a:ext cx="7743914" cy="1851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신뢰구간과 가설검정의 관계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031477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와 신뢰구간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100(1 -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)%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는 서로 상반되는 개념이다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839" y="1484784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모분산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s </a:t>
            </a:r>
            <a:r>
              <a:rPr lang="en-US" altLang="ko-KR" i="1" baseline="40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알려진 정규모집단의 모평균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100(1 -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)%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신뢰구간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520549"/>
              </p:ext>
            </p:extLst>
          </p:nvPr>
        </p:nvGraphicFramePr>
        <p:xfrm>
          <a:off x="2826792" y="1943221"/>
          <a:ext cx="28146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71" name="Equation" r:id="rId3" imgW="1955520" imgH="419040" progId="Equation.DSMT4">
                  <p:embed/>
                </p:oleObj>
              </mc:Choice>
              <mc:Fallback>
                <p:oleObj name="Equation" r:id="rId3" imgW="1955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792" y="1943221"/>
                        <a:ext cx="2814638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980728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0839" y="2852936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모분산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s </a:t>
            </a:r>
            <a:r>
              <a:rPr lang="en-US" altLang="ko-KR" i="1" baseline="40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알려진 정규모집단의 모평균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3135" y="3652434"/>
            <a:ext cx="108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131114"/>
              </p:ext>
            </p:extLst>
          </p:nvPr>
        </p:nvGraphicFramePr>
        <p:xfrm>
          <a:off x="2093299" y="3482017"/>
          <a:ext cx="181133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72" name="Equation" r:id="rId6" imgW="1257120" imgH="482400" progId="Equation.DSMT4">
                  <p:embed/>
                </p:oleObj>
              </mc:Choice>
              <mc:Fallback>
                <p:oleObj name="Equation" r:id="rId6" imgW="1257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299" y="3482017"/>
                        <a:ext cx="1811338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83135" y="4406497"/>
            <a:ext cx="108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채택역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10755"/>
              </p:ext>
            </p:extLst>
          </p:nvPr>
        </p:nvGraphicFramePr>
        <p:xfrm>
          <a:off x="2092349" y="4267835"/>
          <a:ext cx="528796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73" name="Equation" r:id="rId8" imgW="3670200" imgH="482400" progId="Equation.DSMT4">
                  <p:embed/>
                </p:oleObj>
              </mc:Choice>
              <mc:Fallback>
                <p:oleObj name="Equation" r:id="rId8" imgW="3670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49" y="4267835"/>
                        <a:ext cx="5287963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71472" y="5442979"/>
            <a:ext cx="8143932" cy="73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귀무가설에서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주장하는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모평균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100(1 -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)%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신뢰구간 안에 놓이면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귀무가설을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채택한다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5442619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5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신뢰구간과 가설검정의 관계</a:t>
            </a:r>
            <a:endParaRPr lang="ko-KR" altLang="en-US" dirty="0">
              <a:latin typeface="Book Antiqua" pitchFamily="18" charset="0"/>
            </a:endParaRPr>
          </a:p>
        </p:txBody>
      </p:sp>
      <p:pic>
        <p:nvPicPr>
          <p:cNvPr id="4833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839181"/>
            <a:ext cx="8737600" cy="293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2796" y="4365104"/>
            <a:ext cx="8069644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a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)                                    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이므로 표본평균     의 표준오차는                                 이다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813318"/>
              </p:ext>
            </p:extLst>
          </p:nvPr>
        </p:nvGraphicFramePr>
        <p:xfrm>
          <a:off x="906365" y="4416440"/>
          <a:ext cx="1879147" cy="31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49" name="Equation" r:id="rId4" imgW="1396800" imgH="241200" progId="Equation.DSMT4">
                  <p:embed/>
                </p:oleObj>
              </mc:Choice>
              <mc:Fallback>
                <p:oleObj name="Equation" r:id="rId4" imgW="1396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365" y="4416440"/>
                        <a:ext cx="1879147" cy="3183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434027"/>
              </p:ext>
            </p:extLst>
          </p:nvPr>
        </p:nvGraphicFramePr>
        <p:xfrm>
          <a:off x="4293463" y="4448176"/>
          <a:ext cx="206349" cy="233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50" name="Equation" r:id="rId6" imgW="164880" imgH="190440" progId="Equation.DSMT4">
                  <p:embed/>
                </p:oleObj>
              </mc:Choice>
              <mc:Fallback>
                <p:oleObj name="Equation" r:id="rId6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3463" y="4448176"/>
                        <a:ext cx="206349" cy="2339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55326" y="4838520"/>
            <a:ext cx="7350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따라서 모평균 </a:t>
            </a:r>
            <a:r>
              <a:rPr lang="en-US" altLang="ko-KR" sz="1600" i="1" dirty="0">
                <a:latin typeface="Symbol" pitchFamily="18" charset="2"/>
                <a:ea typeface="맑은 고딕" panose="020B0503020000020004" pitchFamily="50" charset="-127"/>
              </a:rPr>
              <a:t>m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대한 </a:t>
            </a:r>
            <a:r>
              <a:rPr lang="en-US" altLang="ko-KR" sz="1700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95%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신뢰구간의 오차한계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en-US" altLang="ko-KR" sz="1700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e = 1.96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×</a:t>
            </a:r>
            <a:r>
              <a:rPr lang="en-US" altLang="ko-KR" sz="1700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0.4 = 0.784</a:t>
            </a:r>
          </a:p>
          <a:p>
            <a:pPr>
              <a:lnSpc>
                <a:spcPct val="120000"/>
              </a:lnSpc>
            </a:pPr>
            <a:r>
              <a:rPr lang="en-US" altLang="ko-KR" sz="1600" i="1" dirty="0">
                <a:latin typeface="Symbol" pitchFamily="18" charset="2"/>
                <a:ea typeface="맑은 고딕" panose="020B0503020000020004" pitchFamily="50" charset="-127"/>
              </a:rPr>
              <a:t>m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대한 </a:t>
            </a:r>
            <a:r>
              <a:rPr lang="en-US" altLang="ko-KR" sz="1700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95%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신뢰구간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en-US" altLang="ko-KR" sz="1700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(7 – 0.784,  7 + 0.784) = (6.216,  7.784)</a:t>
            </a:r>
            <a:endParaRPr lang="ko-KR" altLang="en-US" sz="1700" i="1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943787"/>
              </p:ext>
            </p:extLst>
          </p:nvPr>
        </p:nvGraphicFramePr>
        <p:xfrm>
          <a:off x="5840324" y="4330353"/>
          <a:ext cx="1524424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51" name="Equation" r:id="rId8" imgW="1257300" imgH="419100" progId="Equation.DSMT4">
                  <p:embed/>
                </p:oleObj>
              </mc:Choice>
              <mc:Fallback>
                <p:oleObj name="Equation" r:id="rId8" imgW="12573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324" y="4330353"/>
                        <a:ext cx="1524424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547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신뢰구간과 가설검정의 관계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796" y="1103657"/>
            <a:ext cx="8429684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8138" indent="-338138">
              <a:lnSpc>
                <a:spcPct val="120000"/>
              </a:lnSpc>
            </a:pP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(b)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유의수준 </a:t>
            </a:r>
            <a:r>
              <a:rPr lang="en-US" altLang="ko-KR" sz="1700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5%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에서 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sz="1600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sz="160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600" i="1" dirty="0">
                <a:latin typeface="Symbol" pitchFamily="18" charset="2"/>
                <a:ea typeface="맑은 고딕" panose="020B0503020000020004" pitchFamily="50" charset="-127"/>
              </a:rPr>
              <a:t>m 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= 6.3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대한 </a:t>
            </a:r>
            <a:r>
              <a:rPr lang="en-US" altLang="ko-KR" sz="1700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95%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신뢰구간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안에 놓이므로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/>
            </a:r>
            <a:b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700" spc="-15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귀무가설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i="1" dirty="0">
                <a:latin typeface="Symbol" pitchFamily="18" charset="2"/>
                <a:ea typeface="맑은 고딕" panose="020B0503020000020004" pitchFamily="50" charset="-127"/>
              </a:rPr>
              <a:t>m 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= 6.3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채택한다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700" spc="-15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50838" indent="-350838">
              <a:lnSpc>
                <a:spcPct val="120000"/>
              </a:lnSpc>
            </a:pP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(c)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유의수준 </a:t>
            </a:r>
            <a:r>
              <a:rPr lang="en-US" altLang="ko-KR" sz="1700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5%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에서 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sz="1600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sz="160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600" i="1" dirty="0">
                <a:latin typeface="Symbol" pitchFamily="18" charset="2"/>
                <a:ea typeface="맑은 고딕" panose="020B0503020000020004" pitchFamily="50" charset="-127"/>
              </a:rPr>
              <a:t>m 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= 6.1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대한 </a:t>
            </a:r>
            <a:r>
              <a:rPr lang="en-US" altLang="ko-KR" sz="1700" i="1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95%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신뢰구간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안에 놓이지 않으므로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/>
            </a:r>
            <a:b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700" spc="-15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귀무가설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i="1" dirty="0">
                <a:latin typeface="Symbol" pitchFamily="18" charset="2"/>
                <a:ea typeface="맑은 고딕" panose="020B0503020000020004" pitchFamily="50" charset="-127"/>
              </a:rPr>
              <a:t>m 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= 6.1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기각한다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872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5650" y="1660041"/>
            <a:ext cx="6494085" cy="859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10.2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모평균의 가설검정</a:t>
            </a:r>
          </a:p>
        </p:txBody>
      </p:sp>
    </p:spTree>
    <p:extLst>
      <p:ext uri="{BB962C8B-B14F-4D97-AF65-F5344CB8AC3E}">
        <p14:creationId xmlns:p14="http://schemas.microsoft.com/office/powerpoint/2010/main" val="4131843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모평균의 </a:t>
            </a:r>
            <a:r>
              <a:rPr lang="ko-KR" altLang="en-US" dirty="0" smtClean="0"/>
              <a:t>가설검정</a:t>
            </a:r>
            <a:r>
              <a:rPr lang="en-US" altLang="ko-KR" sz="2000" dirty="0" smtClean="0">
                <a:solidFill>
                  <a:srgbClr val="002060"/>
                </a:solidFill>
              </a:rPr>
              <a:t>_</a:t>
            </a:r>
            <a:r>
              <a:rPr lang="en-US" altLang="ko-KR" sz="2000" dirty="0">
                <a:solidFill>
                  <a:srgbClr val="002060"/>
                </a:solidFill>
                <a:latin typeface="Book Antiqua" pitchFamily="18" charset="0"/>
              </a:rPr>
              <a:t>(</a:t>
            </a:r>
            <a:r>
              <a:rPr lang="ko-KR" altLang="en-US" sz="2000" dirty="0" err="1">
                <a:solidFill>
                  <a:srgbClr val="002060"/>
                </a:solidFill>
                <a:latin typeface="Book Antiqua" pitchFamily="18" charset="0"/>
              </a:rPr>
              <a:t>모분산</a:t>
            </a:r>
            <a:r>
              <a:rPr lang="ko-KR" altLang="en-US" sz="2000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altLang="ko-KR" sz="2000" i="1" dirty="0">
                <a:solidFill>
                  <a:srgbClr val="002060"/>
                </a:solidFill>
                <a:latin typeface="Symbol" pitchFamily="18" charset="2"/>
              </a:rPr>
              <a:t>s</a:t>
            </a:r>
            <a:r>
              <a:rPr lang="en-US" altLang="ko-KR" sz="2000" i="1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altLang="ko-KR" sz="2000" baseline="40000" dirty="0">
                <a:solidFill>
                  <a:srgbClr val="002060"/>
                </a:solidFill>
                <a:latin typeface="Book Antiqua" pitchFamily="18" charset="0"/>
              </a:rPr>
              <a:t>2</a:t>
            </a:r>
            <a:r>
              <a:rPr lang="ko-KR" altLang="en-US" sz="2000" dirty="0">
                <a:solidFill>
                  <a:srgbClr val="002060"/>
                </a:solidFill>
                <a:latin typeface="Book Antiqua" pitchFamily="18" charset="0"/>
              </a:rPr>
              <a:t>이 알려진 정규모집단</a:t>
            </a:r>
            <a:r>
              <a:rPr lang="en-US" altLang="ko-KR" sz="2000" dirty="0" smtClean="0">
                <a:solidFill>
                  <a:srgbClr val="002060"/>
                </a:solidFill>
                <a:latin typeface="Book Antiqua" pitchFamily="18" charset="0"/>
              </a:rPr>
              <a:t>)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980728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1472" y="993254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모분산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s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baseline="40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알려진 정규모집단의 모평균을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이라 하면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크기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표본평균은 다음 분포에 따른다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292033"/>
              </p:ext>
            </p:extLst>
          </p:nvPr>
        </p:nvGraphicFramePr>
        <p:xfrm>
          <a:off x="3517908" y="1772816"/>
          <a:ext cx="2125662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301" name="Equation" r:id="rId4" imgW="1409400" imgH="457200" progId="Equation.DSMT4">
                  <p:embed/>
                </p:oleObj>
              </mc:Choice>
              <mc:Fallback>
                <p:oleObj name="Equation" r:id="rId4" imgW="1409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8" y="1772816"/>
                        <a:ext cx="2125662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455332"/>
              </p:ext>
            </p:extLst>
          </p:nvPr>
        </p:nvGraphicFramePr>
        <p:xfrm>
          <a:off x="2230859" y="3484850"/>
          <a:ext cx="4659056" cy="749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302" name="Equation" r:id="rId6" imgW="2946240" imgH="482400" progId="Equation.DSMT4">
                  <p:embed/>
                </p:oleObj>
              </mc:Choice>
              <mc:Fallback>
                <p:oleObj name="Equation" r:id="rId6" imgW="2946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859" y="3484850"/>
                        <a:ext cx="4659056" cy="7493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1472" y="2944886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모분산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s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baseline="40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알려진 정규모집단의 모평균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귀무가설과 대립가설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472" y="478786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모평균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귀무가설을 검정하기 위해 표본평균      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를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이용한다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515736"/>
              </p:ext>
            </p:extLst>
          </p:nvPr>
        </p:nvGraphicFramePr>
        <p:xfrm>
          <a:off x="6182445" y="4813123"/>
          <a:ext cx="24923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303" name="Equation" r:id="rId8" imgW="164957" imgH="190335" progId="Equation.DSMT4">
                  <p:embed/>
                </p:oleObj>
              </mc:Choice>
              <mc:Fallback>
                <p:oleObj name="Equation" r:id="rId8" imgW="164957" imgH="19033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2445" y="4813123"/>
                        <a:ext cx="249237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672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양측검정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67543" y="892078"/>
            <a:ext cx="8110399" cy="874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28662" y="1130842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=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 대한 대립가설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>
                <a:ea typeface="맑은 고딕" panose="020B0503020000020004" pitchFamily="50" charset="-127"/>
              </a:rPr>
              <a:t>:</a:t>
            </a:r>
            <a:r>
              <a:rPr lang="en-US" altLang="ko-KR" dirty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≠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으로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구성된 검정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7110" y="2559598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검정통계량과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확률분포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미리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주어진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기각역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/2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Z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/2</a:t>
            </a:r>
            <a:endParaRPr lang="ko-KR" altLang="en-US" i="1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89753"/>
              </p:ext>
            </p:extLst>
          </p:nvPr>
        </p:nvGraphicFramePr>
        <p:xfrm>
          <a:off x="3487509" y="2420888"/>
          <a:ext cx="1975551" cy="629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9" name="Equation" r:id="rId3" imgW="1409400" imgH="457200" progId="Equation.DSMT4">
                  <p:embed/>
                </p:oleObj>
              </mc:Choice>
              <mc:Fallback>
                <p:oleObj name="Equation" r:id="rId3" imgW="1409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509" y="2420888"/>
                        <a:ext cx="1975551" cy="6299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00034" y="2060848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정당한 것으로 가정하고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주장에 대한 타당성을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48538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645024"/>
            <a:ext cx="3604431" cy="276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64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그룹 11"/>
          <p:cNvGrpSpPr>
            <a:grpSpLocks/>
          </p:cNvGrpSpPr>
          <p:nvPr/>
        </p:nvGrpSpPr>
        <p:grpSpPr bwMode="auto">
          <a:xfrm>
            <a:off x="625241" y="1057275"/>
            <a:ext cx="6970947" cy="719138"/>
            <a:chOff x="625563" y="980728"/>
            <a:chExt cx="6970773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3179"/>
              <a:ext cx="728644" cy="608741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25563" y="1101879"/>
              <a:ext cx="798597" cy="462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10.1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9204" y="980728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1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통계적 가설검정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4" name="그룹 10"/>
          <p:cNvGrpSpPr>
            <a:grpSpLocks/>
          </p:cNvGrpSpPr>
          <p:nvPr/>
        </p:nvGrpSpPr>
        <p:grpSpPr bwMode="auto">
          <a:xfrm>
            <a:off x="642938" y="2178050"/>
            <a:ext cx="6953250" cy="720725"/>
            <a:chOff x="643260" y="2077057"/>
            <a:chExt cx="6953076" cy="720000"/>
          </a:xfrm>
        </p:grpSpPr>
        <p:sp>
          <p:nvSpPr>
            <p:cNvPr id="39" name="직사각형 32"/>
            <p:cNvSpPr/>
            <p:nvPr/>
          </p:nvSpPr>
          <p:spPr>
            <a:xfrm>
              <a:off x="643260" y="2148423"/>
              <a:ext cx="728644" cy="608987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/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18" name="직사각형 32"/>
            <p:cNvSpPr/>
            <p:nvPr/>
          </p:nvSpPr>
          <p:spPr>
            <a:xfrm>
              <a:off x="1359204" y="2077057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24" name="직사각형 23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9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모평균에 대한 검정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626536" y="2319263"/>
            <a:ext cx="798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10.2</a:t>
            </a:r>
            <a:endParaRPr lang="en-US" altLang="ko-KR" sz="2400" b="1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26988"/>
            <a:ext cx="9144000" cy="633413"/>
          </a:xfrm>
          <a:prstGeom prst="rect">
            <a:avLst/>
          </a:prstGeom>
          <a:solidFill>
            <a:srgbClr val="8B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ko-KR" altLang="en-US" dirty="0"/>
              <a:t>목 차</a:t>
            </a:r>
          </a:p>
        </p:txBody>
      </p:sp>
      <p:grpSp>
        <p:nvGrpSpPr>
          <p:cNvPr id="14" name="그룹 11"/>
          <p:cNvGrpSpPr>
            <a:grpSpLocks/>
          </p:cNvGrpSpPr>
          <p:nvPr/>
        </p:nvGrpSpPr>
        <p:grpSpPr bwMode="auto">
          <a:xfrm>
            <a:off x="625241" y="3406775"/>
            <a:ext cx="6970947" cy="719138"/>
            <a:chOff x="625563" y="980728"/>
            <a:chExt cx="6970773" cy="720000"/>
          </a:xfrm>
        </p:grpSpPr>
        <p:sp>
          <p:nvSpPr>
            <p:cNvPr id="15" name="직사각형 32"/>
            <p:cNvSpPr/>
            <p:nvPr/>
          </p:nvSpPr>
          <p:spPr>
            <a:xfrm>
              <a:off x="643260" y="1033179"/>
              <a:ext cx="728644" cy="608741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8BE9FF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25563" y="1101879"/>
              <a:ext cx="798597" cy="462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10.3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7" name="직사각형 32"/>
            <p:cNvSpPr/>
            <p:nvPr/>
          </p:nvSpPr>
          <p:spPr>
            <a:xfrm>
              <a:off x="1359204" y="980728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1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모비율에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대한 검정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양측검정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034" y="871552"/>
            <a:ext cx="821537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표본으로부터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얻은 다음 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 marL="174625"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채택역 안에 놓이는지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안에 놓이는지 판단한다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i="1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- 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기각역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endParaRPr lang="ko-KR" altLang="en-US" i="1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588307"/>
              </p:ext>
            </p:extLst>
          </p:nvPr>
        </p:nvGraphicFramePr>
        <p:xfrm>
          <a:off x="5273837" y="739309"/>
          <a:ext cx="11874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80" name="Equation" r:id="rId3" imgW="787320" imgH="431640" progId="Equation.DSMT4">
                  <p:embed/>
                </p:oleObj>
              </mc:Choice>
              <mc:Fallback>
                <p:oleObj name="Equation" r:id="rId3" imgW="787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837" y="739309"/>
                        <a:ext cx="118745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233718"/>
              </p:ext>
            </p:extLst>
          </p:nvPr>
        </p:nvGraphicFramePr>
        <p:xfrm>
          <a:off x="3290475" y="2457667"/>
          <a:ext cx="36957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81" name="Equation" r:id="rId5" imgW="2565400" imgH="431800" progId="Equation.DSMT4">
                  <p:embed/>
                </p:oleObj>
              </mc:Choice>
              <mc:Fallback>
                <p:oleObj name="Equation" r:id="rId5" imgW="25654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475" y="2457667"/>
                        <a:ext cx="36957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2947231" y="2304872"/>
            <a:ext cx="4280287" cy="939369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640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61" y="3557393"/>
            <a:ext cx="7298540" cy="30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양측검정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1384" y="2051556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기각하고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&gt;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채택한다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5062" y="837110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관찰값이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양측검정에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P(|Z| &gt; |z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|) = 2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[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1 - P(Z &lt; |z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|)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]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11" name="_x124713224" descr="EMB00000da0b45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8688" y="3080222"/>
            <a:ext cx="4357718" cy="24349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" y="809132"/>
            <a:ext cx="8655485" cy="409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모평균의 가설검정</a:t>
            </a:r>
            <a:r>
              <a:rPr lang="en-US" altLang="ko-KR" sz="2000" dirty="0">
                <a:solidFill>
                  <a:srgbClr val="002060"/>
                </a:solidFill>
              </a:rPr>
              <a:t>_</a:t>
            </a:r>
            <a:r>
              <a:rPr lang="en-US" altLang="ko-KR" sz="2000" dirty="0">
                <a:solidFill>
                  <a:srgbClr val="002060"/>
                </a:solidFill>
                <a:latin typeface="Book Antiqua" pitchFamily="18" charset="0"/>
              </a:rPr>
              <a:t>(</a:t>
            </a:r>
            <a:r>
              <a:rPr lang="ko-KR" altLang="en-US" sz="2000" dirty="0" err="1">
                <a:solidFill>
                  <a:srgbClr val="002060"/>
                </a:solidFill>
                <a:latin typeface="Book Antiqua" pitchFamily="18" charset="0"/>
              </a:rPr>
              <a:t>모분산</a:t>
            </a:r>
            <a:r>
              <a:rPr lang="ko-KR" altLang="en-US" sz="2000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altLang="ko-KR" sz="2000" i="1" dirty="0">
                <a:solidFill>
                  <a:srgbClr val="002060"/>
                </a:solidFill>
                <a:latin typeface="Symbol" pitchFamily="18" charset="2"/>
              </a:rPr>
              <a:t>s</a:t>
            </a:r>
            <a:r>
              <a:rPr lang="en-US" altLang="ko-KR" sz="2000" i="1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altLang="ko-KR" sz="2000" baseline="40000" dirty="0">
                <a:solidFill>
                  <a:srgbClr val="002060"/>
                </a:solidFill>
                <a:latin typeface="Book Antiqua" pitchFamily="18" charset="0"/>
              </a:rPr>
              <a:t>2</a:t>
            </a:r>
            <a:r>
              <a:rPr lang="ko-KR" altLang="en-US" sz="2000" dirty="0">
                <a:solidFill>
                  <a:srgbClr val="002060"/>
                </a:solidFill>
                <a:latin typeface="Book Antiqua" pitchFamily="18" charset="0"/>
              </a:rPr>
              <a:t>이 알려진 정규모집단</a:t>
            </a:r>
            <a:r>
              <a:rPr lang="en-US" altLang="ko-KR" sz="2000" dirty="0">
                <a:solidFill>
                  <a:srgbClr val="002060"/>
                </a:solidFill>
                <a:latin typeface="Book Antiqua" pitchFamily="18" charset="0"/>
              </a:rPr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5085184"/>
            <a:ext cx="7817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(a) </a:t>
            </a:r>
            <a:r>
              <a:rPr lang="ko-KR" altLang="en-US" sz="1700" spc="-15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귀무가설은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= 24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이고 이에 대한 대립가설은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≠ 24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(b)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0.05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대한 양측검정의 기각역은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R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|Z| &gt; 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0.025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1.96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546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모평균의 가설검정</a:t>
            </a:r>
            <a:r>
              <a:rPr lang="en-US" altLang="ko-KR" sz="2000" dirty="0">
                <a:solidFill>
                  <a:srgbClr val="002060"/>
                </a:solidFill>
              </a:rPr>
              <a:t>_</a:t>
            </a:r>
            <a:r>
              <a:rPr lang="en-US" altLang="ko-KR" sz="2000" dirty="0">
                <a:solidFill>
                  <a:srgbClr val="002060"/>
                </a:solidFill>
                <a:latin typeface="Book Antiqua" pitchFamily="18" charset="0"/>
              </a:rPr>
              <a:t>(</a:t>
            </a:r>
            <a:r>
              <a:rPr lang="ko-KR" altLang="en-US" sz="2000" dirty="0" err="1">
                <a:solidFill>
                  <a:srgbClr val="002060"/>
                </a:solidFill>
                <a:latin typeface="Book Antiqua" pitchFamily="18" charset="0"/>
              </a:rPr>
              <a:t>모분산</a:t>
            </a:r>
            <a:r>
              <a:rPr lang="ko-KR" altLang="en-US" sz="2000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altLang="ko-KR" sz="2000" i="1" dirty="0">
                <a:solidFill>
                  <a:srgbClr val="002060"/>
                </a:solidFill>
                <a:latin typeface="Symbol" pitchFamily="18" charset="2"/>
              </a:rPr>
              <a:t>s</a:t>
            </a:r>
            <a:r>
              <a:rPr lang="en-US" altLang="ko-KR" sz="2000" i="1" dirty="0">
                <a:solidFill>
                  <a:srgbClr val="002060"/>
                </a:solidFill>
                <a:latin typeface="Book Antiqua" pitchFamily="18" charset="0"/>
              </a:rPr>
              <a:t> </a:t>
            </a:r>
            <a:r>
              <a:rPr lang="en-US" altLang="ko-KR" sz="2000" baseline="40000" dirty="0">
                <a:solidFill>
                  <a:srgbClr val="002060"/>
                </a:solidFill>
                <a:latin typeface="Book Antiqua" pitchFamily="18" charset="0"/>
              </a:rPr>
              <a:t>2</a:t>
            </a:r>
            <a:r>
              <a:rPr lang="ko-KR" altLang="en-US" sz="2000" dirty="0">
                <a:solidFill>
                  <a:srgbClr val="002060"/>
                </a:solidFill>
                <a:latin typeface="Book Antiqua" pitchFamily="18" charset="0"/>
              </a:rPr>
              <a:t>이 알려진 정규모집단</a:t>
            </a:r>
            <a:r>
              <a:rPr lang="en-US" altLang="ko-KR" sz="2000" dirty="0">
                <a:solidFill>
                  <a:srgbClr val="002060"/>
                </a:solidFill>
                <a:latin typeface="Book Antiqua" pitchFamily="18" charset="0"/>
              </a:rPr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764704"/>
            <a:ext cx="781752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(c)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모표준편차가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s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4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이고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검정통계량과 관찰값은 각각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493870"/>
              </p:ext>
            </p:extLst>
          </p:nvPr>
        </p:nvGraphicFramePr>
        <p:xfrm>
          <a:off x="3427370" y="871538"/>
          <a:ext cx="564824" cy="221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67" name="Equation" r:id="rId3" imgW="444114" imgH="177646" progId="Equation.DSMT4">
                  <p:embed/>
                </p:oleObj>
              </mc:Choice>
              <mc:Fallback>
                <p:oleObj name="Equation" r:id="rId3" imgW="444114" imgH="17764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370" y="871538"/>
                        <a:ext cx="564824" cy="221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387757"/>
              </p:ext>
            </p:extLst>
          </p:nvPr>
        </p:nvGraphicFramePr>
        <p:xfrm>
          <a:off x="2843808" y="1196752"/>
          <a:ext cx="31813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68" name="Equation" r:id="rId5" imgW="2209800" imgH="457200" progId="Equation.DSMT4">
                  <p:embed/>
                </p:oleObj>
              </mc:Choice>
              <mc:Fallback>
                <p:oleObj name="Equation" r:id="rId5" imgW="22098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196752"/>
                        <a:ext cx="31813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3568" y="2466504"/>
            <a:ext cx="78175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(d)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검정통계량의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관측값에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대하여 </a:t>
            </a:r>
            <a:r>
              <a:rPr lang="en-US" altLang="ko-KR" sz="1600" dirty="0">
                <a:latin typeface="Book Antiqua" pitchFamily="18" charset="0"/>
                <a:ea typeface="맑은 고딕" panose="020B0503020000020004" pitchFamily="50" charset="-127"/>
              </a:rPr>
              <a:t>|z</a:t>
            </a:r>
            <a:r>
              <a:rPr lang="en-US" altLang="ko-KR" sz="1600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| </a:t>
            </a:r>
            <a:r>
              <a:rPr lang="en-US" altLang="ko-KR" sz="1600" dirty="0">
                <a:latin typeface="Book Antiqua" pitchFamily="18" charset="0"/>
                <a:ea typeface="바탕"/>
              </a:rPr>
              <a:t>= 1.77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</a:t>
            </a:r>
            <a:r>
              <a:rPr lang="ko-KR" altLang="en-US" sz="1600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p </a:t>
            </a:r>
            <a:r>
              <a:rPr lang="en-US" altLang="ko-KR" sz="1600" dirty="0">
                <a:latin typeface="Book Antiqua" pitchFamily="18" charset="0"/>
                <a:ea typeface="맑은 고딕" panose="020B0503020000020004" pitchFamily="50" charset="-127"/>
              </a:rPr>
              <a:t>–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743406"/>
              </p:ext>
            </p:extLst>
          </p:nvPr>
        </p:nvGraphicFramePr>
        <p:xfrm>
          <a:off x="2249488" y="2930525"/>
          <a:ext cx="460851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569" name="Equation" r:id="rId7" imgW="3200400" imgH="254000" progId="Equation.DSMT4">
                  <p:embed/>
                </p:oleObj>
              </mc:Choice>
              <mc:Fallback>
                <p:oleObj name="Equation" r:id="rId7" imgW="3200400" imgH="2540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2930525"/>
                        <a:ext cx="460851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3568" y="3685704"/>
            <a:ext cx="78175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(e)  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p </a:t>
            </a:r>
            <a:r>
              <a:rPr lang="en-US" altLang="ko-KR" sz="1600" dirty="0">
                <a:latin typeface="Book Antiqua" pitchFamily="18" charset="0"/>
                <a:ea typeface="맑은 고딕" panose="020B0503020000020004" pitchFamily="50" charset="-127"/>
              </a:rPr>
              <a:t>– </a:t>
            </a:r>
            <a:r>
              <a:rPr lang="ko-KR" altLang="en-US" sz="1600" dirty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= 0.0768 &gt; </a:t>
            </a:r>
            <a:r>
              <a:rPr lang="en-US" altLang="ko-KR" sz="1600" i="1" dirty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 = 0.05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 H</a:t>
            </a:r>
            <a:r>
              <a:rPr lang="en-US" altLang="ko-KR" sz="1600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sz="1600" i="1" dirty="0">
                <a:latin typeface="Symbol" pitchFamily="18" charset="2"/>
                <a:ea typeface="맑은 고딕" panose="020B0503020000020004" pitchFamily="50" charset="-127"/>
              </a:rPr>
              <a:t>m 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600" i="1" dirty="0">
                <a:latin typeface="Book Antiqua" pitchFamily="18" charset="0"/>
                <a:ea typeface="바탕"/>
              </a:rPr>
              <a:t>= 24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유의수준 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5%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/>
            </a:r>
            <a:b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기각할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 없다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342900" indent="-342900"/>
            <a:endParaRPr lang="en-US" altLang="ko-KR" sz="1600" dirty="0">
              <a:latin typeface="Book Antiqua" pitchFamily="18" charset="0"/>
              <a:ea typeface="맑은 고딕" panose="020B0503020000020004" pitchFamily="50" charset="-127"/>
            </a:endParaRPr>
          </a:p>
          <a:p>
            <a:pPr marL="342900" indent="-342900"/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(f)  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p </a:t>
            </a:r>
            <a:r>
              <a:rPr lang="en-US" altLang="ko-KR" sz="1600" dirty="0">
                <a:latin typeface="Book Antiqua" pitchFamily="18" charset="0"/>
                <a:ea typeface="맑은 고딕" panose="020B0503020000020004" pitchFamily="50" charset="-127"/>
              </a:rPr>
              <a:t>– </a:t>
            </a:r>
            <a:r>
              <a:rPr lang="ko-KR" altLang="en-US" sz="1600" dirty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= 0.0768 &lt; </a:t>
            </a:r>
            <a:r>
              <a:rPr lang="en-US" altLang="ko-KR" sz="1600" i="1" dirty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 = 0.1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sz="1600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sz="1600" i="1" dirty="0">
                <a:latin typeface="Symbol" pitchFamily="18" charset="2"/>
                <a:ea typeface="맑은 고딕" panose="020B0503020000020004" pitchFamily="50" charset="-127"/>
              </a:rPr>
              <a:t>m 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600" i="1" dirty="0">
                <a:latin typeface="Book Antiqua" pitchFamily="18" charset="0"/>
                <a:ea typeface="바탕"/>
              </a:rPr>
              <a:t>= 24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유의수준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10%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기각한다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367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기각역을</a:t>
            </a:r>
            <a:r>
              <a:rPr lang="ko-KR" altLang="en-US" dirty="0"/>
              <a:t> 이용한 검정 방법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925508"/>
            <a:ext cx="8265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유의수준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5%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에서 기각역은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R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|Z| &gt; 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0.025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1.96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이고 관찰값이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1.77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이므로 관찰값이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안에 놓이지 않는다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따라서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귀무가설을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기각할 수 없다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유의수준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10%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에서 기각역은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R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|Z| &gt; 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0.05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1.645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이고 관찰값이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1.77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이므로 관찰값이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안에 놓인다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따라서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귀무가설을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기각한다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09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4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99" y="3773382"/>
            <a:ext cx="3849781" cy="271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7543" y="892078"/>
            <a:ext cx="8110399" cy="874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상단측검정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130842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대립가설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dirty="0" smtClean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 &gt;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으로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구성된 검정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2132856"/>
            <a:ext cx="821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정당한 것으로 가정하고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타당성을 검정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검정통계량과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확률분포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미리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주어진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기각역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Z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endParaRPr lang="ko-KR" altLang="en-US" i="1" dirty="0">
              <a:latin typeface="Symbol" pitchFamily="18" charset="2"/>
              <a:ea typeface="맑은 고딕" panose="020B0503020000020004" pitchFamily="50" charset="-127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117373"/>
              </p:ext>
            </p:extLst>
          </p:nvPr>
        </p:nvGraphicFramePr>
        <p:xfrm>
          <a:off x="3282950" y="2539999"/>
          <a:ext cx="2060949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12" name="Equation" r:id="rId4" imgW="1409700" imgH="457200" progId="Equation.DSMT4">
                  <p:embed/>
                </p:oleObj>
              </mc:Choice>
              <mc:Fallback>
                <p:oleObj name="Equation" r:id="rId4" imgW="14097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2539999"/>
                        <a:ext cx="2060949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344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상단측검정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873894"/>
            <a:ext cx="821537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표본으로부터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얻은 다음 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 marL="101600">
              <a:lnSpc>
                <a:spcPct val="13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채택역 안에 놓이는지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안에 놓이는지 판단한다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i="1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- 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기각역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endParaRPr lang="ko-KR" altLang="en-US" i="1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36119"/>
              </p:ext>
            </p:extLst>
          </p:nvPr>
        </p:nvGraphicFramePr>
        <p:xfrm>
          <a:off x="5256758" y="764704"/>
          <a:ext cx="118745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71" name="Equation" r:id="rId3" imgW="787400" imgH="431800" progId="Equation.DSMT4">
                  <p:embed/>
                </p:oleObj>
              </mc:Choice>
              <mc:Fallback>
                <p:oleObj name="Equation" r:id="rId3" imgW="7874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758" y="764704"/>
                        <a:ext cx="1187450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135203"/>
              </p:ext>
            </p:extLst>
          </p:nvPr>
        </p:nvGraphicFramePr>
        <p:xfrm>
          <a:off x="3249737" y="2600201"/>
          <a:ext cx="15382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72" name="Equation" r:id="rId5" imgW="1066800" imgH="431800" progId="Equation.DSMT4">
                  <p:embed/>
                </p:oleObj>
              </mc:Choice>
              <mc:Fallback>
                <p:oleObj name="Equation" r:id="rId5" imgW="10668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737" y="2600201"/>
                        <a:ext cx="153828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2915692" y="2476500"/>
            <a:ext cx="2177008" cy="884188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0500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22"/>
          <a:stretch/>
        </p:blipFill>
        <p:spPr bwMode="auto">
          <a:xfrm>
            <a:off x="644524" y="3647431"/>
            <a:ext cx="7762876" cy="270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상단측검정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384" y="2051158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기각하고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&gt;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채택한다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836712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관찰값이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상단측검정에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P(Z &gt; 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22"/>
          <a:stretch/>
        </p:blipFill>
        <p:spPr bwMode="auto">
          <a:xfrm>
            <a:off x="346134" y="2870534"/>
            <a:ext cx="8359656" cy="290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6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148" y="3352800"/>
            <a:ext cx="4186951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하단측검정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3" y="892078"/>
            <a:ext cx="8110399" cy="874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8662" y="1130842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 대한 대립가설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>
                <a:ea typeface="맑은 고딕" panose="020B0503020000020004" pitchFamily="50" charset="-127"/>
              </a:rPr>
              <a:t>:</a:t>
            </a:r>
            <a:r>
              <a:rPr lang="en-US" altLang="ko-KR" dirty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 &lt;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으로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구성된 검정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2276872"/>
            <a:ext cx="8215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정당한 것으로 가정하고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타당성을 검정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검정통계량과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확률분포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미리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주어진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</a:b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 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기각역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Z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endParaRPr lang="ko-KR" altLang="en-US" i="1" dirty="0">
              <a:latin typeface="Symbol" pitchFamily="18" charset="2"/>
              <a:ea typeface="맑은 고딕" panose="020B0503020000020004" pitchFamily="50" charset="-127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13145"/>
              </p:ext>
            </p:extLst>
          </p:nvPr>
        </p:nvGraphicFramePr>
        <p:xfrm>
          <a:off x="3310433" y="2654299"/>
          <a:ext cx="2060949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9" name="Equation" r:id="rId4" imgW="1409700" imgH="457200" progId="Equation.DSMT4">
                  <p:embed/>
                </p:oleObj>
              </mc:Choice>
              <mc:Fallback>
                <p:oleObj name="Equation" r:id="rId4" imgW="14097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433" y="2654299"/>
                        <a:ext cx="2060949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89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5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99" y="3153927"/>
            <a:ext cx="7962901" cy="307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하단측검정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824939"/>
            <a:ext cx="8215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표본으로부터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얻은 다음 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 marL="177800"/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채택역 안에 놓이는지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안에 놓이는지 판단한다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endParaRPr lang="en-US" altLang="ko-KR" i="1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- 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기각역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endParaRPr lang="ko-KR" altLang="en-US" i="1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339409"/>
              </p:ext>
            </p:extLst>
          </p:nvPr>
        </p:nvGraphicFramePr>
        <p:xfrm>
          <a:off x="5025323" y="692696"/>
          <a:ext cx="11874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18" name="Equation" r:id="rId4" imgW="787320" imgH="431640" progId="Equation.DSMT4">
                  <p:embed/>
                </p:oleObj>
              </mc:Choice>
              <mc:Fallback>
                <p:oleObj name="Equation" r:id="rId4" imgW="787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323" y="692696"/>
                        <a:ext cx="118745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836533"/>
              </p:ext>
            </p:extLst>
          </p:nvPr>
        </p:nvGraphicFramePr>
        <p:xfrm>
          <a:off x="2987824" y="2097286"/>
          <a:ext cx="16668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19" name="Equation" r:id="rId6" imgW="1155700" imgH="431800" progId="Equation.DSMT4">
                  <p:embed/>
                </p:oleObj>
              </mc:Choice>
              <mc:Fallback>
                <p:oleObj name="Equation" r:id="rId6" imgW="11557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097286"/>
                        <a:ext cx="16668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2717800" y="1963068"/>
            <a:ext cx="2197100" cy="889868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6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650" y="1660041"/>
            <a:ext cx="5883342" cy="854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10.1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통계적 가설검정</a:t>
            </a:r>
            <a:endParaRPr lang="en-US" altLang="ko-KR" sz="4800" b="1" spc="-150" dirty="0">
              <a:ea typeface="맑은 고딕" panose="020B0503020000020004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하단측검정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2195572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기각하고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&gt;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채택한다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062" y="836712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관찰값이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하단측검정에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P(Z &lt; 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99" y="3153927"/>
            <a:ext cx="7962901" cy="307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5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하단측검정</a:t>
            </a:r>
            <a:endParaRPr lang="ko-KR" altLang="en-US" dirty="0"/>
          </a:p>
        </p:txBody>
      </p:sp>
      <p:pic>
        <p:nvPicPr>
          <p:cNvPr id="4935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850098"/>
            <a:ext cx="8730590" cy="33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83568" y="4476234"/>
            <a:ext cx="355578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(a)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다음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순서에 따라 가설을 검정한다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3432" y="4957545"/>
            <a:ext cx="8001056" cy="137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ko-KR" altLang="en-US" spc="-15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기각역을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구한다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 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0.05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대한 상단측검정의 기각역은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R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0.05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1.645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</a:pP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검정통계량을 선정한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pc="-15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모표준편차가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s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1.8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검정통계량은                      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153367"/>
              </p:ext>
            </p:extLst>
          </p:nvPr>
        </p:nvGraphicFramePr>
        <p:xfrm>
          <a:off x="5364088" y="5824115"/>
          <a:ext cx="1132181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06" name="Equation" r:id="rId4" imgW="914400" imgH="457200" progId="Equation.DSMT4">
                  <p:embed/>
                </p:oleObj>
              </mc:Choice>
              <mc:Fallback>
                <p:oleObj name="Equation" r:id="rId4" imgW="9144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5824115"/>
                        <a:ext cx="1132181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16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하단측검정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83568" y="3356992"/>
            <a:ext cx="6279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(b) 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검정통계량의 </a:t>
            </a:r>
            <a:r>
              <a:rPr lang="ko-KR" altLang="en-US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관측값이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sz="1600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 = 1.643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</a:t>
            </a:r>
            <a:r>
              <a:rPr lang="ko-KR" altLang="en-US" sz="160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600" i="1" dirty="0">
                <a:latin typeface="Book Antiqua" pitchFamily="18" charset="0"/>
                <a:ea typeface="맑은 고딕" panose="020B0503020000020004" pitchFamily="50" charset="-127"/>
              </a:rPr>
              <a:t>p </a:t>
            </a:r>
            <a:r>
              <a:rPr lang="en-US" altLang="ko-KR" sz="1600" dirty="0">
                <a:latin typeface="Book Antiqua" pitchFamily="18" charset="0"/>
                <a:ea typeface="맑은 고딕" panose="020B0503020000020004" pitchFamily="50" charset="-127"/>
              </a:rPr>
              <a:t>– 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값은 다음과 같다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3432" y="836712"/>
            <a:ext cx="8001056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③ 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통계량의 </a:t>
            </a:r>
            <a:r>
              <a:rPr lang="ko-KR" altLang="en-US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관찰값을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구한다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    </a:t>
            </a: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표본평균이            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</a:t>
            </a:r>
            <a:r>
              <a:rPr lang="ko-KR" altLang="en-US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관찰값은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                               이다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12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20000"/>
              </a:lnSpc>
            </a:pP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④ </a:t>
            </a:r>
            <a:r>
              <a:rPr lang="ko-KR" altLang="en-US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기각을 결정한다</a:t>
            </a:r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76200">
              <a:lnSpc>
                <a:spcPct val="120000"/>
              </a:lnSpc>
            </a:pPr>
            <a:r>
              <a:rPr lang="ko-KR" altLang="en-US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검정통계량의 </a:t>
            </a:r>
            <a:r>
              <a:rPr lang="ko-KR" altLang="en-US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1.643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기각역 안에 놓이지 않으므로 </a:t>
            </a:r>
            <a:endParaRPr lang="en-US" altLang="ko-KR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   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 </a:t>
            </a:r>
            <a:r>
              <a:rPr lang="en-US" altLang="ko-KR" i="1" dirty="0" smtClean="0">
                <a:latin typeface="Book Antiqua" pitchFamily="18" charset="0"/>
                <a:ea typeface="바탕"/>
              </a:rPr>
              <a:t>= 13.5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기각할 수 없다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174562"/>
              </p:ext>
            </p:extLst>
          </p:nvPr>
        </p:nvGraphicFramePr>
        <p:xfrm>
          <a:off x="2411760" y="1246710"/>
          <a:ext cx="66992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99" name="Equation" r:id="rId3" imgW="444114" imgH="177646" progId="Equation.DSMT4">
                  <p:embed/>
                </p:oleObj>
              </mc:Choice>
              <mc:Fallback>
                <p:oleObj name="Equation" r:id="rId3" imgW="444114" imgH="17764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246710"/>
                        <a:ext cx="66992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345448"/>
              </p:ext>
            </p:extLst>
          </p:nvPr>
        </p:nvGraphicFramePr>
        <p:xfrm>
          <a:off x="4716016" y="1130300"/>
          <a:ext cx="1862137" cy="551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00" name="Equation" r:id="rId5" imgW="1435100" imgH="431800" progId="Equation.DSMT4">
                  <p:embed/>
                </p:oleObj>
              </mc:Choice>
              <mc:Fallback>
                <p:oleObj name="Equation" r:id="rId5" imgW="14351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130300"/>
                        <a:ext cx="1862137" cy="551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591251"/>
              </p:ext>
            </p:extLst>
          </p:nvPr>
        </p:nvGraphicFramePr>
        <p:xfrm>
          <a:off x="3173413" y="3787954"/>
          <a:ext cx="27606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01" name="Equation" r:id="rId7" imgW="1917700" imgH="228600" progId="Equation.DSMT4">
                  <p:embed/>
                </p:oleObj>
              </mc:Choice>
              <mc:Fallback>
                <p:oleObj name="Equation" r:id="rId7" imgW="1917700" imgH="228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3787954"/>
                        <a:ext cx="276066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30300" y="4147994"/>
            <a:ext cx="733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  <a:r>
              <a:rPr lang="en-US" altLang="ko-KR" sz="1700" i="1" dirty="0" smtClean="0">
                <a:latin typeface="Book Antiqua" pitchFamily="18" charset="0"/>
                <a:ea typeface="맑은 고딕" panose="020B0503020000020004" pitchFamily="50" charset="-127"/>
              </a:rPr>
              <a:t>p </a:t>
            </a:r>
            <a:r>
              <a:rPr lang="en-US" altLang="ko-KR" sz="1700" dirty="0" smtClean="0">
                <a:latin typeface="Book Antiqua" pitchFamily="18" charset="0"/>
                <a:ea typeface="맑은 고딕" panose="020B0503020000020004" pitchFamily="50" charset="-127"/>
              </a:rPr>
              <a:t>– </a:t>
            </a:r>
            <a:r>
              <a:rPr lang="ko-KR" altLang="en-US" sz="1700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sz="1700" i="1" dirty="0" smtClean="0">
                <a:latin typeface="Book Antiqua" pitchFamily="18" charset="0"/>
                <a:ea typeface="맑은 고딕" panose="020B0503020000020004" pitchFamily="50" charset="-127"/>
              </a:rPr>
              <a:t>= 0.0502 &gt; </a:t>
            </a:r>
            <a:r>
              <a:rPr lang="en-US" altLang="ko-KR" sz="1700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sz="1700" i="1" dirty="0" smtClean="0">
                <a:latin typeface="Book Antiqua" pitchFamily="18" charset="0"/>
                <a:ea typeface="맑은 고딕" panose="020B0503020000020004" pitchFamily="50" charset="-127"/>
              </a:rPr>
              <a:t> = 0.05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귀무가설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700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sz="1700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sz="1700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700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sz="1700" i="1" dirty="0" smtClean="0">
                <a:latin typeface="Symbol" pitchFamily="18" charset="2"/>
                <a:ea typeface="맑은 고딕" panose="020B0503020000020004" pitchFamily="50" charset="-127"/>
              </a:rPr>
              <a:t>m </a:t>
            </a:r>
            <a:r>
              <a:rPr lang="en-US" altLang="ko-KR" sz="1700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700" i="1" dirty="0" smtClean="0">
                <a:latin typeface="Book Antiqua" pitchFamily="18" charset="0"/>
                <a:ea typeface="바탕"/>
              </a:rPr>
              <a:t>= 13.5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유의수준 </a:t>
            </a:r>
            <a:r>
              <a:rPr lang="en-US" altLang="ko-KR" sz="1700" i="1" dirty="0" smtClean="0">
                <a:latin typeface="Book Antiqua" pitchFamily="18" charset="0"/>
                <a:ea typeface="맑은 고딕" panose="020B0503020000020004" pitchFamily="50" charset="-127"/>
              </a:rPr>
              <a:t>5%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기각할 수 없다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83569" y="5401692"/>
            <a:ext cx="7787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indent="-381000"/>
            <a:r>
              <a:rPr lang="en-US" altLang="ko-KR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(c) 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p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– 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 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=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0.0502 &lt;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= 0.1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</a:t>
            </a:r>
            <a:r>
              <a:rPr lang="ko-KR" altLang="en-US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바탕"/>
              </a:rPr>
              <a:t>= 13.5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유의수준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10%</a:t>
            </a:r>
            <a:r>
              <a:rPr lang="ko-KR" altLang="en-US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기각한다</a:t>
            </a:r>
            <a:r>
              <a:rPr lang="en-US" altLang="ko-KR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418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r>
              <a:rPr lang="ko-KR" altLang="en-US" sz="2700" dirty="0" err="1"/>
              <a:t>모분산이</a:t>
            </a:r>
            <a:r>
              <a:rPr lang="en-US" altLang="ko-KR" sz="2700" dirty="0"/>
              <a:t> </a:t>
            </a:r>
            <a:r>
              <a:rPr lang="ko-KR" altLang="en-US" sz="2700" dirty="0"/>
              <a:t>알려진 경우</a:t>
            </a:r>
            <a:r>
              <a:rPr lang="en-US" altLang="ko-KR" sz="2700" dirty="0"/>
              <a:t>, </a:t>
            </a:r>
            <a:r>
              <a:rPr lang="ko-KR" altLang="en-US" sz="2700" dirty="0" smtClean="0"/>
              <a:t>모평균에 </a:t>
            </a:r>
            <a:r>
              <a:rPr lang="ko-KR" altLang="en-US" sz="2700" dirty="0"/>
              <a:t>대한 검정 유형과 </a:t>
            </a:r>
            <a:r>
              <a:rPr lang="ko-KR" altLang="en-US" sz="2700" dirty="0" err="1"/>
              <a:t>기각역</a:t>
            </a:r>
            <a:endParaRPr lang="ko-KR" altLang="en-US" sz="2700" dirty="0"/>
          </a:p>
        </p:txBody>
      </p:sp>
      <p:pic>
        <p:nvPicPr>
          <p:cNvPr id="495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13166"/>
            <a:ext cx="8733326" cy="272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2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>
              <a:xfrm>
                <a:off x="247650" y="35744"/>
                <a:ext cx="8820150" cy="474662"/>
              </a:xfrm>
            </p:spPr>
            <p:txBody>
              <a:bodyPr/>
              <a:lstStyle/>
              <a:p>
                <a:r>
                  <a:rPr lang="ko-KR" altLang="en-US" dirty="0" smtClean="0">
                    <a:latin typeface="Book Antiqua" pitchFamily="18" charset="0"/>
                  </a:rPr>
                  <a:t>모평균 차의 </a:t>
                </a:r>
                <a:r>
                  <a:rPr lang="ko-KR" altLang="en-US" dirty="0">
                    <a:latin typeface="Book Antiqua" pitchFamily="18" charset="0"/>
                  </a:rPr>
                  <a:t>가설검정</a:t>
                </a:r>
                <a:r>
                  <a:rPr lang="en-US" altLang="ko-KR" sz="2000" dirty="0" smtClean="0">
                    <a:latin typeface="Book Antiqua" pitchFamily="18" charset="0"/>
                  </a:rPr>
                  <a:t>_</a:t>
                </a:r>
                <a:r>
                  <a:rPr lang="ko-KR" altLang="en-US" sz="2000" dirty="0" smtClean="0">
                    <a:latin typeface="Book Antiqua" pitchFamily="18" charset="0"/>
                  </a:rPr>
                  <a:t>두 </a:t>
                </a:r>
                <a:r>
                  <a:rPr lang="ko-KR" altLang="en-US" sz="2000" dirty="0" err="1" smtClean="0">
                    <a:latin typeface="Book Antiqua" pitchFamily="18" charset="0"/>
                  </a:rPr>
                  <a:t>모분산</a:t>
                </a:r>
                <a:r>
                  <a:rPr lang="ko-KR" altLang="en-US" sz="2000" dirty="0" smtClean="0">
                    <a:latin typeface="Book Antiqua" pitchFamily="18" charset="0"/>
                  </a:rPr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ko-KR" altLang="en-US" sz="2000" i="1" smtClean="0"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/>
                          </a:rPr>
                          <m:t>𝟏</m:t>
                        </m:r>
                      </m:sub>
                      <m:sup/>
                    </m:sSubSup>
                  </m:oMath>
                </a14:m>
                <a:r>
                  <a:rPr lang="ko-KR" altLang="en-US" sz="2000" dirty="0" smtClean="0">
                    <a:latin typeface="Book Antiqua" pitchFamily="18" charset="0"/>
                  </a:rPr>
                  <a:t> </a:t>
                </a:r>
                <a:r>
                  <a:rPr lang="en-US" altLang="ko-KR" sz="2000" dirty="0" smtClean="0">
                    <a:latin typeface="Book Antiqua" pitchFamily="18" charset="0"/>
                  </a:rPr>
                  <a:t>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ko-KR" altLang="en-US" sz="2000" i="1"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/>
                          </a:rPr>
                          <m:t>𝟐</m:t>
                        </m:r>
                      </m:sub>
                      <m:sup/>
                    </m:sSubSup>
                  </m:oMath>
                </a14:m>
                <a:r>
                  <a:rPr lang="ko-KR" altLang="en-US" sz="2000" dirty="0">
                    <a:latin typeface="Book Antiqua" pitchFamily="18" charset="0"/>
                  </a:rPr>
                  <a:t> </a:t>
                </a:r>
                <a:r>
                  <a:rPr lang="ko-KR" altLang="en-US" sz="2000" dirty="0" smtClean="0">
                    <a:latin typeface="Book Antiqua" pitchFamily="18" charset="0"/>
                  </a:rPr>
                  <a:t>이 </a:t>
                </a:r>
                <a:r>
                  <a:rPr lang="ko-KR" altLang="en-US" sz="2000" dirty="0">
                    <a:latin typeface="Book Antiqua" pitchFamily="18" charset="0"/>
                  </a:rPr>
                  <a:t>알려진 두</a:t>
                </a:r>
                <a:r>
                  <a:rPr lang="en-US" altLang="ko-KR" sz="2000" dirty="0">
                    <a:latin typeface="Book Antiqua" pitchFamily="18" charset="0"/>
                  </a:rPr>
                  <a:t> </a:t>
                </a:r>
                <a:r>
                  <a:rPr lang="ko-KR" altLang="en-US" sz="2000" dirty="0" smtClean="0">
                    <a:latin typeface="Book Antiqua" pitchFamily="18" charset="0"/>
                  </a:rPr>
                  <a:t>정규모집단</a:t>
                </a:r>
                <a:endParaRPr lang="ko-KR" altLang="en-US" sz="2000" dirty="0">
                  <a:latin typeface="Book Antiqua" pitchFamily="18" charset="0"/>
                </a:endParaRPr>
              </a:p>
            </p:txBody>
          </p:sp>
        </mc:Choice>
        <mc:Fallback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7650" y="35744"/>
                <a:ext cx="8820150" cy="474662"/>
              </a:xfrm>
              <a:blipFill rotWithShape="1">
                <a:blip r:embed="rId3"/>
                <a:stretch>
                  <a:fillRect l="-1451" t="-20513" b="-371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4913482" y="34409"/>
                <a:ext cx="33374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spc="-100">
                          <a:gradFill flip="none" rotWithShape="1">
                            <a:gsLst>
                              <a:gs pos="0">
                                <a:schemeClr val="tx2">
                                  <a:lumMod val="7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2">
                                  <a:lumMod val="7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2">
                                  <a:lumMod val="7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>
                            <a:glow>
                              <a:schemeClr val="tx1"/>
                            </a:glow>
                          </a:effectLst>
                          <a:latin typeface="Book Antiqua" pitchFamily="18" charset="0"/>
                          <a:ea typeface="맑은 고딕" panose="020B0503020000020004" pitchFamily="50" charset="-127"/>
                          <a:cs typeface="+mj-cs"/>
                        </a:rPr>
                        <m:t>𝟐</m:t>
                      </m:r>
                    </m:oMath>
                  </m:oMathPara>
                </a14:m>
                <a:endParaRPr lang="ko-KR" altLang="en-US" sz="1600" b="1" spc="-100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glow>
                      <a:schemeClr val="tx1"/>
                    </a:glow>
                  </a:effectLst>
                  <a:latin typeface="Book Antiqua" pitchFamily="18" charset="0"/>
                  <a:ea typeface="맑은 고딕" panose="020B0503020000020004" pitchFamily="50" charset="-127"/>
                  <a:cs typeface="+mj-cs"/>
                </a:endParaRPr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482" y="34409"/>
                <a:ext cx="333745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5363062" y="34409"/>
                <a:ext cx="33374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spc="-100">
                          <a:gradFill flip="none" rotWithShape="1">
                            <a:gsLst>
                              <a:gs pos="0">
                                <a:schemeClr val="tx2">
                                  <a:lumMod val="75000"/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tx2">
                                  <a:lumMod val="75000"/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tx2">
                                  <a:lumMod val="75000"/>
                                  <a:shade val="100000"/>
                                  <a:satMod val="115000"/>
                                </a:schemeClr>
                              </a:gs>
                            </a:gsLst>
                            <a:lin ang="16200000" scaled="1"/>
                            <a:tileRect/>
                          </a:gradFill>
                          <a:effectLst>
                            <a:glow>
                              <a:schemeClr val="tx1"/>
                            </a:glow>
                          </a:effectLst>
                          <a:latin typeface="Book Antiqua" pitchFamily="18" charset="0"/>
                          <a:ea typeface="맑은 고딕" panose="020B0503020000020004" pitchFamily="50" charset="-127"/>
                          <a:cs typeface="+mj-cs"/>
                        </a:rPr>
                        <m:t>𝟐</m:t>
                      </m:r>
                    </m:oMath>
                  </m:oMathPara>
                </a14:m>
                <a:endParaRPr lang="ko-KR" altLang="en-US" sz="1600" b="1" spc="-100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glow>
                      <a:schemeClr val="tx1"/>
                    </a:glow>
                  </a:effectLst>
                  <a:latin typeface="Book Antiqua" pitchFamily="18" charset="0"/>
                  <a:ea typeface="맑은 고딕" panose="020B0503020000020004" pitchFamily="50" charset="-127"/>
                  <a:cs typeface="+mj-cs"/>
                </a:endParaRP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062" y="34409"/>
                <a:ext cx="333745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08842" y="820956"/>
            <a:ext cx="8143932" cy="73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모분산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  이 알려진 두 정규모집단의 모평균을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라 하면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각각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크기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n, m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표본평균           에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대해 다음 분포를 얻는다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86609" y="795867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971036"/>
              </p:ext>
            </p:extLst>
          </p:nvPr>
        </p:nvGraphicFramePr>
        <p:xfrm>
          <a:off x="1315320" y="843746"/>
          <a:ext cx="74771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28" name="Equation" r:id="rId7" imgW="495085" imgH="241195" progId="Equation.DSMT4">
                  <p:embed/>
                </p:oleObj>
              </mc:Choice>
              <mc:Fallback>
                <p:oleObj name="Equation" r:id="rId7" imgW="495085" imgH="24119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320" y="843746"/>
                        <a:ext cx="747713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593539"/>
              </p:ext>
            </p:extLst>
          </p:nvPr>
        </p:nvGraphicFramePr>
        <p:xfrm>
          <a:off x="2045744" y="1181013"/>
          <a:ext cx="5937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29" name="Equation" r:id="rId9" imgW="393529" imgH="241195" progId="Equation.DSMT4">
                  <p:embed/>
                </p:oleObj>
              </mc:Choice>
              <mc:Fallback>
                <p:oleObj name="Equation" r:id="rId9" imgW="393529" imgH="24119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744" y="1181013"/>
                        <a:ext cx="59372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520981"/>
              </p:ext>
            </p:extLst>
          </p:nvPr>
        </p:nvGraphicFramePr>
        <p:xfrm>
          <a:off x="2986958" y="1694841"/>
          <a:ext cx="29829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30" name="Equation" r:id="rId11" imgW="2070100" imgH="673100" progId="Equation.DSMT4">
                  <p:embed/>
                </p:oleObj>
              </mc:Choice>
              <mc:Fallback>
                <p:oleObj name="Equation" r:id="rId11" imgW="2070100" imgH="673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958" y="1694841"/>
                        <a:ext cx="298291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094" y="3140968"/>
            <a:ext cx="821537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413" indent="-125413">
              <a:lnSpc>
                <a:spcPct val="130000"/>
              </a:lnSpc>
            </a:pP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모분산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      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알려진 두 정규모집단의 모평균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차  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- 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d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귀무가설과 대립가설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094" y="5064742"/>
            <a:ext cx="821537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113" indent="-138113">
              <a:lnSpc>
                <a:spcPct val="130000"/>
              </a:lnSpc>
            </a:pP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모평균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차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- 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귀무가설을 검정하기 위해 표본평균의 차          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를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이용한다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184563"/>
              </p:ext>
            </p:extLst>
          </p:nvPr>
        </p:nvGraphicFramePr>
        <p:xfrm>
          <a:off x="7391167" y="5139504"/>
          <a:ext cx="6127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31" name="Equation" r:id="rId13" imgW="406080" imgH="190440" progId="Equation.DSMT4">
                  <p:embed/>
                </p:oleObj>
              </mc:Choice>
              <mc:Fallback>
                <p:oleObj name="Equation" r:id="rId13" imgW="4060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167" y="5139504"/>
                        <a:ext cx="612775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33232"/>
              </p:ext>
            </p:extLst>
          </p:nvPr>
        </p:nvGraphicFramePr>
        <p:xfrm>
          <a:off x="1583398" y="4010764"/>
          <a:ext cx="5877327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32" name="Equation" r:id="rId15" imgW="3898800" imgH="482400" progId="Equation.DSMT4">
                  <p:embed/>
                </p:oleObj>
              </mc:Choice>
              <mc:Fallback>
                <p:oleObj name="Equation" r:id="rId15" imgW="3898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398" y="4010764"/>
                        <a:ext cx="5877327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736389"/>
              </p:ext>
            </p:extLst>
          </p:nvPr>
        </p:nvGraphicFramePr>
        <p:xfrm>
          <a:off x="1440386" y="3154993"/>
          <a:ext cx="74771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33" name="Equation" r:id="rId17" imgW="495000" imgH="241200" progId="Equation.DSMT4">
                  <p:embed/>
                </p:oleObj>
              </mc:Choice>
              <mc:Fallback>
                <p:oleObj name="Equation" r:id="rId17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386" y="3154993"/>
                        <a:ext cx="747713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259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94966" y="2237354"/>
            <a:ext cx="8215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검정통계량과 확률분포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미리 주어진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- 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d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기각역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/2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Z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/2</a:t>
            </a:r>
            <a:endParaRPr lang="ko-KR" altLang="en-US" i="1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r>
              <a:rPr lang="ko-KR" altLang="en-US" dirty="0">
                <a:latin typeface="Book Antiqua" pitchFamily="18" charset="0"/>
              </a:rPr>
              <a:t>모평균 차에 대한 양측검정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67543" y="892078"/>
            <a:ext cx="8110399" cy="10619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53297" y="1052736"/>
            <a:ext cx="7143800" cy="734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- 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= d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 대한 대립가설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>
                <a:ea typeface="맑은 고딕" panose="020B0503020000020004" pitchFamily="50" charset="-127"/>
              </a:rPr>
              <a:t>:</a:t>
            </a:r>
            <a:r>
              <a:rPr lang="en-US" altLang="ko-KR" dirty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- 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≠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d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으로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구성된 검정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graphicFrame>
        <p:nvGraphicFramePr>
          <p:cNvPr id="2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040416"/>
              </p:ext>
            </p:extLst>
          </p:nvPr>
        </p:nvGraphicFramePr>
        <p:xfrm>
          <a:off x="3059439" y="2105111"/>
          <a:ext cx="2198448" cy="87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77" name="Equation" r:id="rId3" imgW="1663560" imgH="672840" progId="Equation.DSMT4">
                  <p:embed/>
                </p:oleObj>
              </mc:Choice>
              <mc:Fallback>
                <p:oleObj name="Equation" r:id="rId3" imgW="166356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439" y="2105111"/>
                        <a:ext cx="2198448" cy="8735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080503"/>
              </p:ext>
            </p:extLst>
          </p:nvPr>
        </p:nvGraphicFramePr>
        <p:xfrm>
          <a:off x="2823858" y="3210959"/>
          <a:ext cx="1359835" cy="8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78" name="Equation" r:id="rId5" imgW="1028520" imgH="647640" progId="Equation.DSMT4">
                  <p:embed/>
                </p:oleObj>
              </mc:Choice>
              <mc:Fallback>
                <p:oleObj name="Equation" r:id="rId5" imgW="102852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858" y="3210959"/>
                        <a:ext cx="1359835" cy="841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492152"/>
              </p:ext>
            </p:extLst>
          </p:nvPr>
        </p:nvGraphicFramePr>
        <p:xfrm>
          <a:off x="2289565" y="4771141"/>
          <a:ext cx="4210302" cy="871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779" name="Equation" r:id="rId7" imgW="3073320" imgH="647640" progId="Equation.DSMT4">
                  <p:embed/>
                </p:oleObj>
              </mc:Choice>
              <mc:Fallback>
                <p:oleObj name="Equation" r:id="rId7" imgW="307332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565" y="4771141"/>
                        <a:ext cx="4210302" cy="871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61314" y="6011996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P(|Z| &gt; |z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|) = 2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[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1 - P(Z &lt; |z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|)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]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≤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15549" y="4647156"/>
            <a:ext cx="4759890" cy="1114818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05102" y="2204864"/>
            <a:ext cx="8215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검정통계량과 확률분포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미리 주어진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- 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d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기각역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endParaRPr lang="ko-KR" altLang="en-US" i="1" dirty="0">
              <a:latin typeface="Symbol" pitchFamily="18" charset="2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r>
              <a:rPr lang="ko-KR" altLang="en-US" dirty="0">
                <a:latin typeface="Book Antiqua" pitchFamily="18" charset="0"/>
              </a:rPr>
              <a:t>모평균 차에 대한 </a:t>
            </a:r>
            <a:r>
              <a:rPr lang="ko-KR" altLang="en-US" dirty="0" err="1">
                <a:latin typeface="Book Antiqua" pitchFamily="18" charset="0"/>
              </a:rPr>
              <a:t>상단측검정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7543" y="892078"/>
            <a:ext cx="8110399" cy="10619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53297" y="1052736"/>
            <a:ext cx="7143800" cy="734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- 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d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 대한 대립가설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>
                <a:ea typeface="맑은 고딕" panose="020B0503020000020004" pitchFamily="50" charset="-127"/>
              </a:rPr>
              <a:t>:</a:t>
            </a:r>
            <a:r>
              <a:rPr lang="en-US" altLang="ko-KR" dirty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- 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&gt;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d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으로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구성된 검정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21696" y="4632669"/>
            <a:ext cx="2121874" cy="1100587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543198"/>
              </p:ext>
            </p:extLst>
          </p:nvPr>
        </p:nvGraphicFramePr>
        <p:xfrm>
          <a:off x="3275856" y="2108036"/>
          <a:ext cx="2237105" cy="888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801" name="Equation" r:id="rId3" imgW="1663560" imgH="672840" progId="Equation.DSMT4">
                  <p:embed/>
                </p:oleObj>
              </mc:Choice>
              <mc:Fallback>
                <p:oleObj name="Equation" r:id="rId3" imgW="166356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108036"/>
                        <a:ext cx="2237105" cy="8889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461366"/>
              </p:ext>
            </p:extLst>
          </p:nvPr>
        </p:nvGraphicFramePr>
        <p:xfrm>
          <a:off x="3044238" y="3140968"/>
          <a:ext cx="1383746" cy="856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802" name="Equation" r:id="rId5" imgW="1028520" imgH="647640" progId="Equation.DSMT4">
                  <p:embed/>
                </p:oleObj>
              </mc:Choice>
              <mc:Fallback>
                <p:oleObj name="Equation" r:id="rId5" imgW="102852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238" y="3140968"/>
                        <a:ext cx="1383746" cy="8563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332422"/>
              </p:ext>
            </p:extLst>
          </p:nvPr>
        </p:nvGraphicFramePr>
        <p:xfrm>
          <a:off x="3672578" y="4757930"/>
          <a:ext cx="1797258" cy="86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803" name="Equation" r:id="rId7" imgW="1320480" imgH="647640" progId="Equation.DSMT4">
                  <p:embed/>
                </p:oleObj>
              </mc:Choice>
              <mc:Fallback>
                <p:oleObj name="Equation" r:id="rId7" imgW="132048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578" y="4757930"/>
                        <a:ext cx="1797258" cy="866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05102" y="5907498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P(Z &gt; 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), 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≤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8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r>
              <a:rPr lang="ko-KR" altLang="en-US" dirty="0">
                <a:latin typeface="Book Antiqua" pitchFamily="18" charset="0"/>
              </a:rPr>
              <a:t>모평균 차에 대한 </a:t>
            </a:r>
            <a:r>
              <a:rPr lang="ko-KR" altLang="en-US" dirty="0" err="1">
                <a:latin typeface="Book Antiqua" pitchFamily="18" charset="0"/>
              </a:rPr>
              <a:t>상단측검정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7543" y="892078"/>
            <a:ext cx="8110399" cy="10619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53297" y="1052736"/>
            <a:ext cx="7143800" cy="734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- 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d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 대한 대립가설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>
                <a:ea typeface="맑은 고딕" panose="020B0503020000020004" pitchFamily="50" charset="-127"/>
              </a:rPr>
              <a:t>:</a:t>
            </a:r>
            <a:r>
              <a:rPr lang="en-US" altLang="ko-KR" dirty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- 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&lt;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d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으로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구성된 검정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79164" y="4653136"/>
            <a:ext cx="2214578" cy="1053297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378564"/>
              </p:ext>
            </p:extLst>
          </p:nvPr>
        </p:nvGraphicFramePr>
        <p:xfrm>
          <a:off x="3131840" y="2122640"/>
          <a:ext cx="2200352" cy="87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825" name="Equation" r:id="rId3" imgW="1663560" imgH="672840" progId="Equation.DSMT4">
                  <p:embed/>
                </p:oleObj>
              </mc:Choice>
              <mc:Fallback>
                <p:oleObj name="Equation" r:id="rId3" imgW="166356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122640"/>
                        <a:ext cx="2200352" cy="874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7544" y="2272804"/>
            <a:ext cx="8215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검정통계량과 확률분포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미리 주어진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- 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d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기각역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endParaRPr lang="ko-KR" altLang="en-US" i="1" dirty="0">
              <a:latin typeface="Symbol" pitchFamily="18" charset="2"/>
              <a:ea typeface="맑은 고딕" panose="020B0503020000020004" pitchFamily="50" charset="-127"/>
            </a:endParaRPr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287178"/>
              </p:ext>
            </p:extLst>
          </p:nvPr>
        </p:nvGraphicFramePr>
        <p:xfrm>
          <a:off x="3000365" y="3234818"/>
          <a:ext cx="1361012" cy="842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826" name="Equation" r:id="rId5" imgW="1028520" imgH="647640" progId="Equation.DSMT4">
                  <p:embed/>
                </p:oleObj>
              </mc:Choice>
              <mc:Fallback>
                <p:oleObj name="Equation" r:id="rId5" imgW="102852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5" y="3234818"/>
                        <a:ext cx="1361012" cy="8422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408783"/>
              </p:ext>
            </p:extLst>
          </p:nvPr>
        </p:nvGraphicFramePr>
        <p:xfrm>
          <a:off x="3554413" y="4705520"/>
          <a:ext cx="20320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827" name="Equation" r:id="rId7" imgW="1409400" imgH="647640" progId="Equation.DSMT4">
                  <p:embed/>
                </p:oleObj>
              </mc:Choice>
              <mc:Fallback>
                <p:oleObj name="Equation" r:id="rId7" imgW="140940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413" y="4705520"/>
                        <a:ext cx="203200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00034" y="5949280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P(Z &lt; 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), 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≤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3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모분산이</a:t>
            </a:r>
            <a:r>
              <a:rPr lang="en-US" altLang="ko-KR" dirty="0">
                <a:latin typeface="Book Antiqua" pitchFamily="18" charset="0"/>
              </a:rPr>
              <a:t> </a:t>
            </a:r>
            <a:r>
              <a:rPr lang="ko-KR" altLang="en-US" dirty="0">
                <a:latin typeface="Book Antiqua" pitchFamily="18" charset="0"/>
              </a:rPr>
              <a:t>알려진 경우</a:t>
            </a:r>
            <a:r>
              <a:rPr lang="en-US" altLang="ko-KR" dirty="0">
                <a:latin typeface="Book Antiqua" pitchFamily="18" charset="0"/>
              </a:rPr>
              <a:t>, </a:t>
            </a:r>
            <a:r>
              <a:rPr lang="ko-KR" altLang="en-US" sz="2500" dirty="0" smtClean="0">
                <a:latin typeface="Book Antiqua" pitchFamily="18" charset="0"/>
              </a:rPr>
              <a:t>모평균 </a:t>
            </a:r>
            <a:r>
              <a:rPr lang="ko-KR" altLang="en-US" sz="2500" dirty="0">
                <a:latin typeface="Book Antiqua" pitchFamily="18" charset="0"/>
              </a:rPr>
              <a:t>차에 대한 검정 유형과 </a:t>
            </a:r>
            <a:r>
              <a:rPr lang="ko-KR" altLang="en-US" sz="2500" dirty="0" err="1">
                <a:latin typeface="Book Antiqua" pitchFamily="18" charset="0"/>
              </a:rPr>
              <a:t>기각역</a:t>
            </a:r>
            <a:endParaRPr lang="ko-KR" altLang="en-US" sz="2500" dirty="0">
              <a:latin typeface="Book Antiqua" pitchFamily="18" charset="0"/>
            </a:endParaRPr>
          </a:p>
        </p:txBody>
      </p:sp>
      <p:pic>
        <p:nvPicPr>
          <p:cNvPr id="497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5" y="856143"/>
            <a:ext cx="8680539" cy="270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8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모분산이</a:t>
            </a:r>
            <a:r>
              <a:rPr lang="en-US" altLang="ko-KR" dirty="0">
                <a:latin typeface="Book Antiqua" pitchFamily="18" charset="0"/>
              </a:rPr>
              <a:t> </a:t>
            </a:r>
            <a:r>
              <a:rPr lang="ko-KR" altLang="en-US" dirty="0">
                <a:latin typeface="Book Antiqua" pitchFamily="18" charset="0"/>
              </a:rPr>
              <a:t>알려진 경우</a:t>
            </a:r>
            <a:r>
              <a:rPr lang="en-US" altLang="ko-KR" dirty="0">
                <a:latin typeface="Book Antiqua" pitchFamily="18" charset="0"/>
              </a:rPr>
              <a:t>, </a:t>
            </a:r>
            <a:r>
              <a:rPr lang="ko-KR" altLang="en-US" sz="2500" dirty="0" smtClean="0">
                <a:latin typeface="Book Antiqua" pitchFamily="18" charset="0"/>
              </a:rPr>
              <a:t>모평균 </a:t>
            </a:r>
            <a:r>
              <a:rPr lang="ko-KR" altLang="en-US" sz="2500" dirty="0">
                <a:latin typeface="Book Antiqua" pitchFamily="18" charset="0"/>
              </a:rPr>
              <a:t>차에 대한 검정 유형과 </a:t>
            </a:r>
            <a:r>
              <a:rPr lang="ko-KR" altLang="en-US" sz="2500" dirty="0" err="1">
                <a:latin typeface="Book Antiqua" pitchFamily="18" charset="0"/>
              </a:rPr>
              <a:t>기각역</a:t>
            </a:r>
            <a:endParaRPr lang="ko-KR" altLang="en-US" sz="2500" dirty="0">
              <a:latin typeface="Book Antiqua" pitchFamily="18" charset="0"/>
            </a:endParaRPr>
          </a:p>
        </p:txBody>
      </p:sp>
      <p:pic>
        <p:nvPicPr>
          <p:cNvPr id="501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8" y="834994"/>
            <a:ext cx="8635522" cy="328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034" y="4162992"/>
            <a:ext cx="8001056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(a)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순수한 동선과 합금을 사용한 전선의 평균 저항을 각각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라 하고 다음 순서에 따라 가설을 검정한다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4861492"/>
            <a:ext cx="7586690" cy="1583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귀무가설과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대립가설을 설정한다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66700" indent="-12700">
              <a:lnSpc>
                <a:spcPct val="110000"/>
              </a:lnSpc>
            </a:pP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검정하고자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하는 가설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&gt; 0.5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등호가 없으므로 대립가설로 설정한다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spc="-15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귀무가설은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 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0.5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이고 대립가설은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 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&gt; 0.5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11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10000"/>
              </a:lnSpc>
            </a:pP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0.05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대한 상단측검정의 기각역은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R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0.05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1.645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가설검정의 의미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7543" y="892078"/>
            <a:ext cx="8110399" cy="1025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5800" y="1075740"/>
            <a:ext cx="77034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Book Antiqua" pitchFamily="18" charset="0"/>
                <a:ea typeface="맑은 고딕" panose="020B0503020000020004" pitchFamily="50" charset="-127"/>
              </a:rPr>
              <a:t>통계적 가설</a:t>
            </a:r>
            <a:r>
              <a:rPr lang="en-US" altLang="ko-KR" sz="2000" b="1" baseline="30000" dirty="0">
                <a:latin typeface="Book Antiqua" pitchFamily="18" charset="0"/>
              </a:rPr>
              <a:t>statistical </a:t>
            </a:r>
            <a:r>
              <a:rPr lang="en-US" altLang="ko-KR" sz="2000" b="1" baseline="30000" dirty="0" smtClean="0">
                <a:latin typeface="Book Antiqua" pitchFamily="18" charset="0"/>
              </a:rPr>
              <a:t>hypothesis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/>
            </a:r>
            <a:b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</a:b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 표본의</a:t>
            </a: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특성을 나타내는 </a:t>
            </a:r>
            <a:r>
              <a:rPr lang="ko-KR" altLang="en-US" sz="2000" dirty="0" err="1" smtClean="0">
                <a:latin typeface="Book Antiqua" pitchFamily="18" charset="0"/>
                <a:ea typeface="맑은 고딕" panose="020B0503020000020004" pitchFamily="50" charset="-127"/>
              </a:rPr>
              <a:t>모수에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대한 주장</a:t>
            </a:r>
            <a:endParaRPr lang="ko-KR" altLang="en-US" sz="2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11560" y="2420888"/>
            <a:ext cx="7872040" cy="1145430"/>
            <a:chOff x="611560" y="2780928"/>
            <a:chExt cx="7872040" cy="1145430"/>
          </a:xfrm>
        </p:grpSpPr>
        <p:sp>
          <p:nvSpPr>
            <p:cNvPr id="11" name="순서도: 순차적 액세스 저장소 10"/>
            <p:cNvSpPr/>
            <p:nvPr/>
          </p:nvSpPr>
          <p:spPr>
            <a:xfrm>
              <a:off x="611560" y="2780928"/>
              <a:ext cx="561109" cy="561109"/>
            </a:xfrm>
            <a:prstGeom prst="flowChartMagneticTape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pc="-50" dirty="0">
                  <a:solidFill>
                    <a:schemeClr val="bg1"/>
                  </a:solidFill>
                </a:rPr>
                <a:t>예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242084" y="3926358"/>
              <a:ext cx="7241516" cy="0"/>
            </a:xfrm>
            <a:prstGeom prst="line">
              <a:avLst/>
            </a:prstGeom>
            <a:ln w="19050">
              <a:solidFill>
                <a:srgbClr val="00A0C6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내용 개체 틀 1"/>
            <p:cNvSpPr txBox="1">
              <a:spLocks/>
            </p:cNvSpPr>
            <p:nvPr/>
          </p:nvSpPr>
          <p:spPr bwMode="auto">
            <a:xfrm>
              <a:off x="1266056" y="2865950"/>
              <a:ext cx="6906344" cy="40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Blip>
                  <a:blip r:embed="rId2"/>
                </a:buBlip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latinLnBrk="0">
                <a:buNone/>
              </a:pP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어느 사회단체에서 우리나라 근로자의 혈중 콜레스테롤 평균수치가 </a:t>
              </a:r>
              <a:r>
                <a:rPr lang="en-US" altLang="ko-KR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220mg/dl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이라고 발표한다면</a:t>
              </a:r>
              <a:r>
                <a:rPr lang="en-US" altLang="ko-KR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, </a:t>
              </a:r>
              <a:r>
                <a:rPr lang="en-US" altLang="ko-KR" sz="2000" b="1" i="1" dirty="0">
                  <a:solidFill>
                    <a:srgbClr val="00A0C6"/>
                  </a:solidFill>
                  <a:latin typeface="Symbol" pitchFamily="18" charset="2"/>
                  <a:ea typeface="맑은 고딕" panose="020B0503020000020004" pitchFamily="50" charset="-127"/>
                </a:rPr>
                <a:t>m</a:t>
              </a:r>
              <a:r>
                <a:rPr lang="en-US" altLang="ko-KR" sz="2000" b="1" i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 = 220</a:t>
              </a:r>
              <a:r>
                <a:rPr lang="ko-KR" altLang="en-US" sz="2000" b="1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이라는 사회단체의 주장</a:t>
              </a:r>
              <a:endParaRPr lang="ko-KR" altLang="en-US" sz="2000" b="1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259632" y="3785981"/>
            <a:ext cx="7162800" cy="686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어느 철강회사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에서 생산한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빔의 평균 강도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가 경쟁 회사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B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에서 생산한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빔의 평균 강도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와 동일하다는 주장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즉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 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이라는 주장</a:t>
            </a:r>
            <a:endParaRPr lang="ko-KR" altLang="en-US" i="1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5" name="모서리가 접힌 도형 14"/>
          <p:cNvSpPr/>
          <p:nvPr/>
        </p:nvSpPr>
        <p:spPr>
          <a:xfrm rot="21355194">
            <a:off x="626945" y="5449449"/>
            <a:ext cx="953783" cy="466490"/>
          </a:xfrm>
          <a:prstGeom prst="foldedCorner">
            <a:avLst>
              <a:gd name="adj" fmla="val 472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200"/>
              </a:spcBef>
              <a:buSzPct val="90000"/>
              <a:defRPr/>
            </a:pPr>
            <a:r>
              <a:rPr lang="ko-KR" altLang="en-US" b="1" spc="-50" dirty="0">
                <a:solidFill>
                  <a:schemeClr val="bg1"/>
                </a:solidFill>
              </a:rPr>
              <a:t>검정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676400" y="5506580"/>
            <a:ext cx="6967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이러한 주장이 참인지 거짓인지 표본을 이용하여 검정한다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2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모분산이</a:t>
            </a:r>
            <a:r>
              <a:rPr lang="en-US" altLang="ko-KR" dirty="0">
                <a:latin typeface="Book Antiqua" pitchFamily="18" charset="0"/>
              </a:rPr>
              <a:t> </a:t>
            </a:r>
            <a:r>
              <a:rPr lang="ko-KR" altLang="en-US" dirty="0">
                <a:latin typeface="Book Antiqua" pitchFamily="18" charset="0"/>
              </a:rPr>
              <a:t>알려진 경우</a:t>
            </a:r>
            <a:r>
              <a:rPr lang="en-US" altLang="ko-KR" dirty="0">
                <a:latin typeface="Book Antiqua" pitchFamily="18" charset="0"/>
              </a:rPr>
              <a:t>, </a:t>
            </a:r>
            <a:r>
              <a:rPr lang="ko-KR" altLang="en-US" sz="2500" dirty="0" smtClean="0">
                <a:latin typeface="Book Antiqua" pitchFamily="18" charset="0"/>
              </a:rPr>
              <a:t>모평균 </a:t>
            </a:r>
            <a:r>
              <a:rPr lang="ko-KR" altLang="en-US" sz="2500" dirty="0">
                <a:latin typeface="Book Antiqua" pitchFamily="18" charset="0"/>
              </a:rPr>
              <a:t>차에 대한 검정 유형과 </a:t>
            </a:r>
            <a:r>
              <a:rPr lang="ko-KR" altLang="en-US" sz="2500" dirty="0" err="1">
                <a:latin typeface="Book Antiqua" pitchFamily="18" charset="0"/>
              </a:rPr>
              <a:t>기각역</a:t>
            </a:r>
            <a:endParaRPr lang="ko-KR" altLang="en-US" sz="2500" dirty="0">
              <a:latin typeface="Book Antiqua" pitchFamily="18" charset="0"/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746900"/>
              </p:ext>
            </p:extLst>
          </p:nvPr>
        </p:nvGraphicFramePr>
        <p:xfrm>
          <a:off x="3560877" y="692696"/>
          <a:ext cx="2955339" cy="817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64" name="Equation" r:id="rId3" imgW="2387520" imgH="672840" progId="Equation.DSMT4">
                  <p:embed/>
                </p:oleObj>
              </mc:Choice>
              <mc:Fallback>
                <p:oleObj name="Equation" r:id="rId3" imgW="238752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877" y="692696"/>
                        <a:ext cx="2955339" cy="8178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9592" y="788615"/>
            <a:ext cx="7586690" cy="364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③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검정통계량을 선정한다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1785356"/>
            <a:ext cx="7887250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④ 검정통계량의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관찰값을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구한다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이므로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검정통계량의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관찰값은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120000"/>
              </a:lnSpc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20000"/>
              </a:lnSpc>
            </a:pP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⑤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기각을 결정한다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54000" indent="-254000">
              <a:lnSpc>
                <a:spcPct val="120000"/>
              </a:lnSpc>
            </a:pP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  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검정통계량의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1.70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기각역 안에 놓이므로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0.5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기각한다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합금을 사용한 전선의 평균 저항이 순수한 동선의 저항보다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0.5 Ω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 크다고 할 수 있다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309126"/>
              </p:ext>
            </p:extLst>
          </p:nvPr>
        </p:nvGraphicFramePr>
        <p:xfrm>
          <a:off x="1259632" y="2172221"/>
          <a:ext cx="17780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65" name="Equation" r:id="rId5" imgW="1180800" imgH="215640" progId="Equation.DSMT4">
                  <p:embed/>
                </p:oleObj>
              </mc:Choice>
              <mc:Fallback>
                <p:oleObj name="Equation" r:id="rId5" imgW="1180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172221"/>
                        <a:ext cx="177800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156200"/>
              </p:ext>
            </p:extLst>
          </p:nvPr>
        </p:nvGraphicFramePr>
        <p:xfrm>
          <a:off x="5853385" y="1988840"/>
          <a:ext cx="19589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66" name="Equation" r:id="rId7" imgW="1358640" imgH="393480" progId="Equation.DSMT4">
                  <p:embed/>
                </p:oleObj>
              </mc:Choice>
              <mc:Fallback>
                <p:oleObj name="Equation" r:id="rId7" imgW="1358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385" y="1988840"/>
                        <a:ext cx="19589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0034" y="4509120"/>
            <a:ext cx="8286808" cy="735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2)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검정통계량의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관찰값이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1.70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P(Z &gt; 1.70) = 0.0466 &lt; 0.05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이고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 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0.5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기각한다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1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5650" y="1660041"/>
            <a:ext cx="6494085" cy="859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10.3 </a:t>
            </a:r>
            <a:r>
              <a:rPr lang="ko-KR" altLang="en-US" sz="4800" b="1" spc="-150" dirty="0" err="1">
                <a:ea typeface="맑은 고딕" panose="020B0503020000020004" pitchFamily="50" charset="-127"/>
                <a:cs typeface="+mj-cs"/>
              </a:rPr>
              <a:t>모비율의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 가설검정</a:t>
            </a:r>
          </a:p>
        </p:txBody>
      </p:sp>
    </p:spTree>
    <p:extLst>
      <p:ext uri="{BB962C8B-B14F-4D97-AF65-F5344CB8AC3E}">
        <p14:creationId xmlns:p14="http://schemas.microsoft.com/office/powerpoint/2010/main" val="5994536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pPr lvl="0"/>
            <a:r>
              <a:rPr lang="ko-KR" altLang="en-US" dirty="0" err="1">
                <a:latin typeface="Book Antiqua" pitchFamily="18" charset="0"/>
              </a:rPr>
              <a:t>모비율의</a:t>
            </a:r>
            <a:r>
              <a:rPr lang="ko-KR" altLang="en-US" dirty="0">
                <a:latin typeface="Book Antiqua" pitchFamily="18" charset="0"/>
              </a:rPr>
              <a:t> 가설검정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472" y="811312"/>
            <a:ext cx="8215370" cy="73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모비율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 모집단에서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크기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표본을 선정할 때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충분히 크면 표본비율은 다음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분포에 따른다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9243" y="2691803"/>
            <a:ext cx="814393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모비율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귀무가설과 대립가설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8548" y="4327834"/>
            <a:ext cx="78559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lnSpc>
                <a:spcPct val="120000"/>
              </a:lnSpc>
            </a:pP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이때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진위여부를 명확히 밝히기 전까지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귀무가설에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대한 주장을 정당한 것으로 간주하므로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모비율은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=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으로 생각한다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따라서 표본비율에 대해 다음 분포를 얻는다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476496"/>
              </p:ext>
            </p:extLst>
          </p:nvPr>
        </p:nvGraphicFramePr>
        <p:xfrm>
          <a:off x="3521075" y="1535771"/>
          <a:ext cx="20494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5" name="Equation" r:id="rId3" imgW="1422360" imgH="495000" progId="Equation.DSMT4">
                  <p:embed/>
                </p:oleObj>
              </mc:Choice>
              <mc:Fallback>
                <p:oleObj name="Equation" r:id="rId3" imgW="14223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1535771"/>
                        <a:ext cx="2049463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869856"/>
              </p:ext>
            </p:extLst>
          </p:nvPr>
        </p:nvGraphicFramePr>
        <p:xfrm>
          <a:off x="2678990" y="3212976"/>
          <a:ext cx="407035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6" name="Equation" r:id="rId5" imgW="2844720" imgH="482400" progId="Equation.DSMT4">
                  <p:embed/>
                </p:oleObj>
              </mc:Choice>
              <mc:Fallback>
                <p:oleObj name="Equation" r:id="rId5" imgW="28447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990" y="3212976"/>
                        <a:ext cx="407035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423565"/>
              </p:ext>
            </p:extLst>
          </p:nvPr>
        </p:nvGraphicFramePr>
        <p:xfrm>
          <a:off x="3625126" y="5535637"/>
          <a:ext cx="21955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87" name="Equation" r:id="rId7" imgW="1523880" imgH="495000" progId="Equation.DSMT4">
                  <p:embed/>
                </p:oleObj>
              </mc:Choice>
              <mc:Fallback>
                <p:oleObj name="Equation" r:id="rId7" imgW="15238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126" y="5535637"/>
                        <a:ext cx="2195513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86609" y="795867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1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모비율에</a:t>
            </a:r>
            <a:r>
              <a:rPr lang="ko-KR" altLang="en-US" dirty="0">
                <a:latin typeface="Book Antiqua" pitchFamily="18" charset="0"/>
              </a:rPr>
              <a:t> 대한 양측검정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543" y="892078"/>
            <a:ext cx="8110399" cy="720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3297" y="1052736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= p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 대한 대립가설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>
                <a:ea typeface="맑은 고딕" panose="020B0503020000020004" pitchFamily="50" charset="-127"/>
              </a:rPr>
              <a:t>:</a:t>
            </a:r>
            <a:r>
              <a:rPr lang="en-US" altLang="ko-KR" dirty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p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≠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p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으로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구성된 검정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19805" y="4127500"/>
            <a:ext cx="4765196" cy="962730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245236"/>
              </p:ext>
            </p:extLst>
          </p:nvPr>
        </p:nvGraphicFramePr>
        <p:xfrm>
          <a:off x="3214678" y="1819790"/>
          <a:ext cx="2195512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06" name="Equation" r:id="rId3" imgW="1523880" imgH="495000" progId="Equation.DSMT4">
                  <p:embed/>
                </p:oleObj>
              </mc:Choice>
              <mc:Fallback>
                <p:oleObj name="Equation" r:id="rId3" imgW="15238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1819790"/>
                        <a:ext cx="2195512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1472" y="1933760"/>
            <a:ext cx="8215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검정통계량과 확률분포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미리 주어진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기각역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/2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Z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/2</a:t>
            </a:r>
            <a:endParaRPr lang="ko-KR" altLang="en-US" i="1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979499"/>
              </p:ext>
            </p:extLst>
          </p:nvPr>
        </p:nvGraphicFramePr>
        <p:xfrm>
          <a:off x="3021343" y="2708945"/>
          <a:ext cx="13541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07" name="Equation" r:id="rId5" imgW="939600" imgH="457200" progId="Equation.DSMT4">
                  <p:embed/>
                </p:oleObj>
              </mc:Choice>
              <mc:Fallback>
                <p:oleObj name="Equation" r:id="rId5" imgW="939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343" y="2708945"/>
                        <a:ext cx="135413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072302"/>
              </p:ext>
            </p:extLst>
          </p:nvPr>
        </p:nvGraphicFramePr>
        <p:xfrm>
          <a:off x="2492375" y="4286742"/>
          <a:ext cx="41560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08" name="Equation" r:id="rId7" imgW="2882880" imgH="457200" progId="Equation.DSMT4">
                  <p:embed/>
                </p:oleObj>
              </mc:Choice>
              <mc:Fallback>
                <p:oleObj name="Equation" r:id="rId7" imgW="2882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4286742"/>
                        <a:ext cx="41560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71472" y="5579948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P(|Z| &gt; |z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|) = 2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[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1 - P(Z &lt; |z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|)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]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≤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0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모비율에</a:t>
            </a:r>
            <a:r>
              <a:rPr lang="ko-KR" altLang="en-US" dirty="0">
                <a:latin typeface="Book Antiqua" pitchFamily="18" charset="0"/>
              </a:rPr>
              <a:t> 대한 </a:t>
            </a:r>
            <a:r>
              <a:rPr lang="ko-KR" altLang="en-US" dirty="0" err="1">
                <a:latin typeface="Book Antiqua" pitchFamily="18" charset="0"/>
              </a:rPr>
              <a:t>상단측검정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3" y="892078"/>
            <a:ext cx="8110399" cy="720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3297" y="1052736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p </a:t>
            </a:r>
            <a:r>
              <a:rPr lang="ko-KR" altLang="en-US" i="1" dirty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p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 대한 대립가설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>
                <a:ea typeface="맑은 고딕" panose="020B0503020000020004" pitchFamily="50" charset="-127"/>
              </a:rPr>
              <a:t>:</a:t>
            </a:r>
            <a:r>
              <a:rPr lang="en-US" altLang="ko-KR" dirty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p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&gt;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p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으로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구성된 검정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47864" y="4258244"/>
            <a:ext cx="2201056" cy="898948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1472" y="2076636"/>
            <a:ext cx="8215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검정통계량과 확률분포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미리 주어진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기각역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endParaRPr lang="ko-KR" altLang="en-US" i="1" dirty="0">
              <a:latin typeface="Symbol" pitchFamily="18" charset="2"/>
              <a:ea typeface="맑은 고딕" panose="020B0503020000020004" pitchFamily="50" charset="-127"/>
            </a:endParaRPr>
          </a:p>
        </p:txBody>
      </p:sp>
      <p:graphicFrame>
        <p:nvGraphicFramePr>
          <p:cNvPr id="1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505910"/>
              </p:ext>
            </p:extLst>
          </p:nvPr>
        </p:nvGraphicFramePr>
        <p:xfrm>
          <a:off x="3572406" y="4377269"/>
          <a:ext cx="1774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30" name="Equation" r:id="rId3" imgW="1231560" imgH="457200" progId="Equation.DSMT4">
                  <p:embed/>
                </p:oleObj>
              </mc:Choice>
              <mc:Fallback>
                <p:oleObj name="Equation" r:id="rId3" imgW="1231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406" y="4377269"/>
                        <a:ext cx="17748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77110" y="5651956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P(Z &gt; 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), 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≤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374015"/>
              </p:ext>
            </p:extLst>
          </p:nvPr>
        </p:nvGraphicFramePr>
        <p:xfrm>
          <a:off x="3252788" y="1957196"/>
          <a:ext cx="2068512" cy="659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31" name="Equation" r:id="rId5" imgW="1523880" imgH="495000" progId="Equation.DSMT4">
                  <p:embed/>
                </p:oleObj>
              </mc:Choice>
              <mc:Fallback>
                <p:oleObj name="Equation" r:id="rId5" imgW="15238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8" y="1957196"/>
                        <a:ext cx="2068512" cy="6595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567855"/>
              </p:ext>
            </p:extLst>
          </p:nvPr>
        </p:nvGraphicFramePr>
        <p:xfrm>
          <a:off x="3021013" y="2830082"/>
          <a:ext cx="13541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32" name="Equation" r:id="rId7" imgW="939600" imgH="457200" progId="Equation.DSMT4">
                  <p:embed/>
                </p:oleObj>
              </mc:Choice>
              <mc:Fallback>
                <p:oleObj name="Equation" r:id="rId7" imgW="939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2830082"/>
                        <a:ext cx="135413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82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모비율에</a:t>
            </a:r>
            <a:r>
              <a:rPr lang="ko-KR" altLang="en-US" dirty="0">
                <a:latin typeface="Book Antiqua" pitchFamily="18" charset="0"/>
              </a:rPr>
              <a:t> 대한 </a:t>
            </a:r>
            <a:r>
              <a:rPr lang="ko-KR" altLang="en-US" dirty="0" err="1">
                <a:latin typeface="Book Antiqua" pitchFamily="18" charset="0"/>
              </a:rPr>
              <a:t>하단측검정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3" y="892078"/>
            <a:ext cx="8110399" cy="720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3297" y="1052736"/>
            <a:ext cx="71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p </a:t>
            </a:r>
            <a:r>
              <a:rPr lang="ko-KR" altLang="en-US" i="1" dirty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p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 대한 대립가설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>
                <a:ea typeface="맑은 고딕" panose="020B0503020000020004" pitchFamily="50" charset="-127"/>
              </a:rPr>
              <a:t>:</a:t>
            </a:r>
            <a:r>
              <a:rPr lang="en-US" altLang="ko-KR" dirty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p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&lt;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p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으로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구성된 검정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25517" y="4259342"/>
            <a:ext cx="2492966" cy="969858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472" y="2004628"/>
            <a:ext cx="8215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검정통계량과 확률분포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미리 주어진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기각역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endParaRPr lang="ko-KR" altLang="en-US" i="1" dirty="0">
              <a:latin typeface="Symbol" pitchFamily="18" charset="2"/>
              <a:ea typeface="맑은 고딕" panose="020B0503020000020004" pitchFamily="50" charset="-127"/>
            </a:endParaRPr>
          </a:p>
        </p:txBody>
      </p:sp>
      <p:graphicFrame>
        <p:nvGraphicFramePr>
          <p:cNvPr id="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030168"/>
              </p:ext>
            </p:extLst>
          </p:nvPr>
        </p:nvGraphicFramePr>
        <p:xfrm>
          <a:off x="3627438" y="4391986"/>
          <a:ext cx="18843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54" name="Equation" r:id="rId3" imgW="1307880" imgH="457200" progId="Equation.DSMT4">
                  <p:embed/>
                </p:oleObj>
              </mc:Choice>
              <mc:Fallback>
                <p:oleObj name="Equation" r:id="rId3" imgW="1307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4391986"/>
                        <a:ext cx="188436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77110" y="5651956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P(Z &lt; 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), 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≤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996750"/>
              </p:ext>
            </p:extLst>
          </p:nvPr>
        </p:nvGraphicFramePr>
        <p:xfrm>
          <a:off x="3214688" y="1880025"/>
          <a:ext cx="2195512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55" name="Equation" r:id="rId5" imgW="1523880" imgH="495000" progId="Equation.DSMT4">
                  <p:embed/>
                </p:oleObj>
              </mc:Choice>
              <mc:Fallback>
                <p:oleObj name="Equation" r:id="rId5" imgW="15238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1880025"/>
                        <a:ext cx="2195512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545861"/>
              </p:ext>
            </p:extLst>
          </p:nvPr>
        </p:nvGraphicFramePr>
        <p:xfrm>
          <a:off x="3021013" y="2748388"/>
          <a:ext cx="13541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56" name="Equation" r:id="rId7" imgW="939600" imgH="457200" progId="Equation.DSMT4">
                  <p:embed/>
                </p:oleObj>
              </mc:Choice>
              <mc:Fallback>
                <p:oleObj name="Equation" r:id="rId7" imgW="939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2748388"/>
                        <a:ext cx="135413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모비율에</a:t>
            </a:r>
            <a:r>
              <a:rPr lang="ko-KR" altLang="en-US" dirty="0">
                <a:latin typeface="Book Antiqua" pitchFamily="18" charset="0"/>
              </a:rPr>
              <a:t> 대한 검정 유형과 </a:t>
            </a:r>
            <a:r>
              <a:rPr lang="ko-KR" altLang="en-US" dirty="0" err="1">
                <a:latin typeface="Book Antiqua" pitchFamily="18" charset="0"/>
              </a:rPr>
              <a:t>기각역</a:t>
            </a:r>
            <a:endParaRPr lang="ko-KR" altLang="en-US" dirty="0">
              <a:latin typeface="Book Antiqua" pitchFamily="18" charset="0"/>
            </a:endParaRPr>
          </a:p>
        </p:txBody>
      </p:sp>
      <p:pic>
        <p:nvPicPr>
          <p:cNvPr id="5079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9" y="849970"/>
            <a:ext cx="8732739" cy="278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49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모비율에</a:t>
            </a:r>
            <a:r>
              <a:rPr lang="ko-KR" altLang="en-US" dirty="0">
                <a:latin typeface="Book Antiqua" pitchFamily="18" charset="0"/>
              </a:rPr>
              <a:t> 대한 검정 유형과 </a:t>
            </a:r>
            <a:r>
              <a:rPr lang="ko-KR" altLang="en-US" dirty="0" err="1">
                <a:latin typeface="Book Antiqua" pitchFamily="18" charset="0"/>
              </a:rPr>
              <a:t>기각역</a:t>
            </a:r>
            <a:endParaRPr lang="ko-KR" altLang="en-US" dirty="0">
              <a:latin typeface="Book Antiqua" pitchFamily="18" charset="0"/>
            </a:endParaRPr>
          </a:p>
        </p:txBody>
      </p:sp>
      <p:pic>
        <p:nvPicPr>
          <p:cNvPr id="5089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853208"/>
            <a:ext cx="8661400" cy="290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4365104"/>
            <a:ext cx="800105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귀무가설과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대립가설을 설정한다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/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700" spc="-15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0.005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대한 대립가설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dirty="0" smtClean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&gt;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0.005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/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 marL="342900" indent="-342900"/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0.05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대한 상단측검정의 기각역은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R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0.05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1.645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/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/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검정통계량을 선정한다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777696"/>
              </p:ext>
            </p:extLst>
          </p:nvPr>
        </p:nvGraphicFramePr>
        <p:xfrm>
          <a:off x="3357612" y="5699504"/>
          <a:ext cx="3518644" cy="68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55" name="Equation" r:id="rId4" imgW="2514600" imgH="495000" progId="Equation.DSMT4">
                  <p:embed/>
                </p:oleObj>
              </mc:Choice>
              <mc:Fallback>
                <p:oleObj name="Equation" r:id="rId4" imgW="25146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612" y="5699504"/>
                        <a:ext cx="3518644" cy="6818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9552" y="3861048"/>
            <a:ext cx="8001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(a)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다음 순서에 따라 가설을 검정한다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7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모비율에</a:t>
            </a:r>
            <a:r>
              <a:rPr lang="ko-KR" altLang="en-US" dirty="0">
                <a:latin typeface="Book Antiqua" pitchFamily="18" charset="0"/>
              </a:rPr>
              <a:t> 대한 검정 유형과 </a:t>
            </a:r>
            <a:r>
              <a:rPr lang="ko-KR" altLang="en-US" dirty="0" err="1">
                <a:latin typeface="Book Antiqua" pitchFamily="18" charset="0"/>
              </a:rPr>
              <a:t>기각역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853842"/>
            <a:ext cx="8001056" cy="716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④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검정통계량의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관찰값을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구한다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   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1550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배터리 중에서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13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개가 불량품이므로 표본비율은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7624" y="1556792"/>
            <a:ext cx="7499702" cy="364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20000"/>
              </a:lnSpc>
            </a:pP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검정통계량의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관찰값은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다음과 같다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4293840"/>
            <a:ext cx="8047066" cy="735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(2)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검정통계량의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관찰값이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1.89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P(Z &gt; 1.89) = 1 - 0.9706 = 0.0294 &lt; 0.05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이고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0.005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기각한다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911877"/>
            <a:ext cx="7859742" cy="1011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20000"/>
              </a:lnSpc>
            </a:pP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⑤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700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sz="1700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기각을 결정한다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66700" indent="-266700">
              <a:lnSpc>
                <a:spcPct val="120000"/>
              </a:lnSpc>
            </a:pP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검정통계량의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700" i="1" dirty="0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sz="1700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sz="1700" i="1" dirty="0" smtClean="0">
                <a:latin typeface="Book Antiqua" pitchFamily="18" charset="0"/>
                <a:ea typeface="맑은 고딕" panose="020B0503020000020004" pitchFamily="50" charset="-127"/>
              </a:rPr>
              <a:t> = 1.89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기각역 안에 놓이므로 </a:t>
            </a:r>
            <a:r>
              <a:rPr lang="en-US" altLang="ko-KR" sz="1700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sz="1700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sz="1700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700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sz="1700" i="1" dirty="0" smtClean="0">
                <a:latin typeface="Book Antiqua" pitchFamily="18" charset="0"/>
                <a:ea typeface="맑은 고딕" panose="020B0503020000020004" pitchFamily="50" charset="-127"/>
              </a:rPr>
              <a:t>p </a:t>
            </a:r>
            <a:r>
              <a:rPr lang="ko-KR" altLang="en-US" sz="1700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sz="1700" i="1" dirty="0" smtClean="0">
                <a:latin typeface="Book Antiqua" pitchFamily="18" charset="0"/>
                <a:ea typeface="맑은 고딕" panose="020B0503020000020004" pitchFamily="50" charset="-127"/>
              </a:rPr>
              <a:t> 0.005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기각한다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/>
            </a:r>
            <a:b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회사에서 생산한 배터리의 불량률이 </a:t>
            </a:r>
            <a:r>
              <a:rPr lang="en-US" altLang="ko-KR" sz="1700" i="1" dirty="0" smtClean="0">
                <a:latin typeface="Book Antiqua" pitchFamily="18" charset="0"/>
                <a:ea typeface="맑은 고딕" panose="020B0503020000020004" pitchFamily="50" charset="-127"/>
              </a:rPr>
              <a:t>0.5%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이하라는 주장은 타당성이 부족하다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155644"/>
              </p:ext>
            </p:extLst>
          </p:nvPr>
        </p:nvGraphicFramePr>
        <p:xfrm>
          <a:off x="3292475" y="2046288"/>
          <a:ext cx="25050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75" name="Equation" r:id="rId3" imgW="1739900" imgH="393700" progId="Equation.DSMT4">
                  <p:embed/>
                </p:oleObj>
              </mc:Choice>
              <mc:Fallback>
                <p:oleObj name="Equation" r:id="rId3" imgW="17399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2046288"/>
                        <a:ext cx="250507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15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pPr lvl="0"/>
            <a:r>
              <a:rPr lang="ko-KR" altLang="en-US" dirty="0" err="1">
                <a:latin typeface="Book Antiqua" pitchFamily="18" charset="0"/>
              </a:rPr>
              <a:t>모비율</a:t>
            </a:r>
            <a:r>
              <a:rPr lang="ko-KR" altLang="en-US" dirty="0">
                <a:latin typeface="Book Antiqua" pitchFamily="18" charset="0"/>
              </a:rPr>
              <a:t> 차의 가설검정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841379"/>
            <a:ext cx="8215370" cy="73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모비율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 두 모집단에서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각각 크기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n, m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표본을 선정하여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표본비율을 각각          라 하면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과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m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충분히 크면 표본비율은 다음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분포에 따른다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472" y="299051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모비율의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차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–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귀무가설과 대립가설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472" y="4685696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이때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과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m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충분히 크면                          이므로 표본비율의 차에 대해 다음 분포를 얻는다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837750"/>
              </p:ext>
            </p:extLst>
          </p:nvPr>
        </p:nvGraphicFramePr>
        <p:xfrm>
          <a:off x="1142405" y="1175462"/>
          <a:ext cx="5492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073" name="Equation" r:id="rId3" imgW="380880" imgH="253800" progId="Equation.DSMT4">
                  <p:embed/>
                </p:oleObj>
              </mc:Choice>
              <mc:Fallback>
                <p:oleObj name="Equation" r:id="rId3" imgW="380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405" y="1175462"/>
                        <a:ext cx="549275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538134"/>
              </p:ext>
            </p:extLst>
          </p:nvPr>
        </p:nvGraphicFramePr>
        <p:xfrm>
          <a:off x="3078163" y="1556792"/>
          <a:ext cx="301783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074" name="Equation" r:id="rId5" imgW="2095200" imgH="660240" progId="Equation.DSMT4">
                  <p:embed/>
                </p:oleObj>
              </mc:Choice>
              <mc:Fallback>
                <p:oleObj name="Equation" r:id="rId5" imgW="20952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1556792"/>
                        <a:ext cx="3017837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047869"/>
              </p:ext>
            </p:extLst>
          </p:nvPr>
        </p:nvGraphicFramePr>
        <p:xfrm>
          <a:off x="1785938" y="3327201"/>
          <a:ext cx="5503862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075" name="Equation" r:id="rId7" imgW="3848040" imgH="482400" progId="Equation.DSMT4">
                  <p:embed/>
                </p:oleObj>
              </mc:Choice>
              <mc:Fallback>
                <p:oleObj name="Equation" r:id="rId7" imgW="3848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327201"/>
                        <a:ext cx="5503862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361464"/>
              </p:ext>
            </p:extLst>
          </p:nvPr>
        </p:nvGraphicFramePr>
        <p:xfrm>
          <a:off x="3357554" y="4672496"/>
          <a:ext cx="1408112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076" name="Equation" r:id="rId9" imgW="977760" imgH="228600" progId="Equation.DSMT4">
                  <p:embed/>
                </p:oleObj>
              </mc:Choice>
              <mc:Fallback>
                <p:oleObj name="Equation" r:id="rId9" imgW="977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4672496"/>
                        <a:ext cx="1408112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159589"/>
              </p:ext>
            </p:extLst>
          </p:nvPr>
        </p:nvGraphicFramePr>
        <p:xfrm>
          <a:off x="3297238" y="5303862"/>
          <a:ext cx="25431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077" name="Equation" r:id="rId11" imgW="1765080" imgH="660240" progId="Equation.DSMT4">
                  <p:embed/>
                </p:oleObj>
              </mc:Choice>
              <mc:Fallback>
                <p:oleObj name="Equation" r:id="rId11" imgW="17650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5303862"/>
                        <a:ext cx="254317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86609" y="795867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16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가설검정의 의미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7543" y="892078"/>
            <a:ext cx="8110399" cy="1025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5800" y="1075740"/>
            <a:ext cx="77034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Book Antiqua" pitchFamily="18" charset="0"/>
                <a:ea typeface="맑은 고딕" panose="020B0503020000020004" pitchFamily="50" charset="-127"/>
              </a:rPr>
              <a:t>가설검정</a:t>
            </a:r>
            <a:r>
              <a:rPr lang="en-US" altLang="ko-KR" sz="2000" b="1" baseline="30000" dirty="0">
                <a:latin typeface="Book Antiqua" pitchFamily="18" charset="0"/>
              </a:rPr>
              <a:t>hypothesis </a:t>
            </a:r>
            <a:r>
              <a:rPr lang="en-US" altLang="ko-KR" sz="2000" b="1" baseline="30000" dirty="0" smtClean="0">
                <a:latin typeface="Book Antiqua" pitchFamily="18" charset="0"/>
              </a:rPr>
              <a:t>test </a:t>
            </a: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표본통계량을 이용하여 </a:t>
            </a:r>
            <a:r>
              <a:rPr lang="ko-KR" altLang="en-US" sz="2000" dirty="0" err="1">
                <a:latin typeface="Book Antiqua" pitchFamily="18" charset="0"/>
                <a:ea typeface="맑은 고딕" panose="020B0503020000020004" pitchFamily="50" charset="-127"/>
              </a:rPr>
              <a:t>모수에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 대한</a:t>
            </a:r>
            <a:endParaRPr lang="en-US" altLang="ko-KR" sz="2000" dirty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주장의 진위를 검정하는 과정</a:t>
            </a:r>
            <a:endParaRPr lang="ko-KR" altLang="en-US" sz="2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7543" y="2352578"/>
            <a:ext cx="8110399" cy="1368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5800" y="2536240"/>
            <a:ext cx="77034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en-US" altLang="ko-KR" sz="2000" b="1" baseline="30000" dirty="0">
                <a:latin typeface="Book Antiqua" pitchFamily="18" charset="0"/>
              </a:rPr>
              <a:t>null </a:t>
            </a:r>
            <a:r>
              <a:rPr lang="en-US" altLang="ko-KR" sz="2000" b="1" baseline="30000" dirty="0" smtClean="0">
                <a:latin typeface="Book Antiqua" pitchFamily="18" charset="0"/>
              </a:rPr>
              <a:t>hypothesis</a:t>
            </a:r>
            <a:r>
              <a:rPr lang="ko-KR" altLang="en-US" sz="2000" b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거짓이 명확히 규명될 때까지 참인 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것으로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인정되는 </a:t>
            </a:r>
            <a:r>
              <a:rPr lang="ko-KR" altLang="en-US" sz="2000" dirty="0" err="1">
                <a:latin typeface="Book Antiqua" pitchFamily="18" charset="0"/>
                <a:ea typeface="맑은 고딕" panose="020B0503020000020004" pitchFamily="50" charset="-127"/>
              </a:rPr>
              <a:t>모수에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 대한 주장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즉 그 타당성을 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입증해야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할 가설이고 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sz="2000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으로 나타낸다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3" y="4079778"/>
            <a:ext cx="8110399" cy="1152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85800" y="4263440"/>
            <a:ext cx="77034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Book Antiqua" pitchFamily="18" charset="0"/>
                <a:ea typeface="맑은 고딕" panose="020B0503020000020004" pitchFamily="50" charset="-127"/>
              </a:rPr>
              <a:t>대립가설</a:t>
            </a:r>
            <a:r>
              <a:rPr lang="en-US" altLang="ko-KR" sz="2000" b="1" baseline="30000" dirty="0">
                <a:latin typeface="Book Antiqua" pitchFamily="18" charset="0"/>
              </a:rPr>
              <a:t>alternative </a:t>
            </a:r>
            <a:r>
              <a:rPr lang="en-US" altLang="ko-KR" sz="2000" b="1" baseline="30000" dirty="0" smtClean="0">
                <a:latin typeface="Book Antiqua" pitchFamily="18" charset="0"/>
              </a:rPr>
              <a:t>hypothesis </a:t>
            </a: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latin typeface="Book Antiqua" pitchFamily="18" charset="0"/>
                <a:ea typeface="맑은 고딕" panose="020B0503020000020004" pitchFamily="50" charset="-127"/>
              </a:rPr>
              <a:t>귀무가설을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 부정하는 가설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, 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즉</a:t>
            </a:r>
            <a:endParaRPr lang="en-US" altLang="ko-KR" sz="2000" dirty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sz="2000" dirty="0" err="1">
                <a:latin typeface="Book Antiqua" pitchFamily="18" charset="0"/>
                <a:ea typeface="맑은 고딕" panose="020B0503020000020004" pitchFamily="50" charset="-127"/>
              </a:rPr>
              <a:t>귀무가설이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 거짓이라면 참이 되는 가설이고 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sz="2000" i="1" baseline="-25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로 나타낸다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4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pPr lvl="0"/>
            <a:r>
              <a:rPr lang="ko-KR" altLang="en-US" dirty="0" err="1">
                <a:latin typeface="Book Antiqua" pitchFamily="18" charset="0"/>
              </a:rPr>
              <a:t>모비율</a:t>
            </a:r>
            <a:r>
              <a:rPr lang="ko-KR" altLang="en-US" dirty="0">
                <a:latin typeface="Book Antiqua" pitchFamily="18" charset="0"/>
              </a:rPr>
              <a:t> 차의 가설검정</a:t>
            </a:r>
            <a:endParaRPr lang="ko-KR" altLang="en-US" dirty="0">
              <a:latin typeface="Book Antiqua" pitchFamily="18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86609" y="795867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00034" y="83671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모비율의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차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–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귀무가설과 대립가설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837141"/>
              </p:ext>
            </p:extLst>
          </p:nvPr>
        </p:nvGraphicFramePr>
        <p:xfrm>
          <a:off x="1930418" y="1330077"/>
          <a:ext cx="521335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9" name="Equation" r:id="rId4" imgW="3644640" imgH="482400" progId="Equation.DSMT4">
                  <p:embed/>
                </p:oleObj>
              </mc:Choice>
              <mc:Fallback>
                <p:oleObj name="Equation" r:id="rId4" imgW="36446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18" y="1330077"/>
                        <a:ext cx="5213350" cy="67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71472" y="2492896"/>
            <a:ext cx="8143932" cy="1398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그러면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두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모비율이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동일하다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즉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p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검정이므로 두 모집단으로부터 크기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n + m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단일 표본을 선정하여 성공의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횟수가 각각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x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y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경우로 생각할 수 있다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이때 표본의 성공률을 </a:t>
            </a:r>
            <a:r>
              <a:rPr lang="ko-KR" altLang="en-US" b="1" dirty="0" smtClean="0">
                <a:solidFill>
                  <a:srgbClr val="002060"/>
                </a:solidFill>
                <a:latin typeface="Book Antiqua" pitchFamily="18" charset="0"/>
                <a:ea typeface="맑은 고딕" panose="020B0503020000020004" pitchFamily="50" charset="-127"/>
              </a:rPr>
              <a:t>합동표본비율</a:t>
            </a:r>
            <a:r>
              <a:rPr lang="en-US" b="1" baseline="30000" dirty="0" smtClean="0">
                <a:solidFill>
                  <a:srgbClr val="002060"/>
                </a:solidFill>
                <a:latin typeface="Book Antiqua" pitchFamily="18" charset="0"/>
                <a:ea typeface="맑은 고딕" panose="020B0503020000020004" pitchFamily="50" charset="-127"/>
              </a:rPr>
              <a:t>pooled sample proportion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이라 하며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다음과 같다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72165"/>
              </p:ext>
            </p:extLst>
          </p:nvPr>
        </p:nvGraphicFramePr>
        <p:xfrm>
          <a:off x="3289300" y="5321895"/>
          <a:ext cx="256063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0" name="Equation" r:id="rId6" imgW="1777680" imgH="698400" progId="Equation.DSMT4">
                  <p:embed/>
                </p:oleObj>
              </mc:Choice>
              <mc:Fallback>
                <p:oleObj name="Equation" r:id="rId6" imgW="17776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5321895"/>
                        <a:ext cx="2560638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735344"/>
              </p:ext>
            </p:extLst>
          </p:nvPr>
        </p:nvGraphicFramePr>
        <p:xfrm>
          <a:off x="4071934" y="3841795"/>
          <a:ext cx="1000132" cy="59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1" name="Equation" r:id="rId8" imgW="647640" imgH="393480" progId="Equation.DSMT4">
                  <p:embed/>
                </p:oleObj>
              </mc:Choice>
              <mc:Fallback>
                <p:oleObj name="Equation" r:id="rId8" imgW="647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3841795"/>
                        <a:ext cx="1000132" cy="595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71472" y="4859868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따라서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모비율의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차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–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검정통계량은 다음과 같다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2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모비율</a:t>
            </a:r>
            <a:r>
              <a:rPr lang="ko-KR" altLang="en-US" dirty="0">
                <a:latin typeface="Book Antiqua" pitchFamily="18" charset="0"/>
              </a:rPr>
              <a:t> 차에 대한 양측검정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7543" y="892078"/>
            <a:ext cx="8110399" cy="720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3296" y="1052736"/>
            <a:ext cx="7513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Symbol" pitchFamily="18" charset="2"/>
                <a:ea typeface="맑은 고딕" panose="020B0503020000020004" pitchFamily="50" charset="-127"/>
              </a:rPr>
              <a:t>-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p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i="1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= 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 대한 대립가설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>
                <a:ea typeface="맑은 고딕" panose="020B0503020000020004" pitchFamily="50" charset="-127"/>
              </a:rPr>
              <a:t>:</a:t>
            </a:r>
            <a:r>
              <a:rPr lang="en-US" altLang="ko-KR" dirty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Symbol" pitchFamily="18" charset="2"/>
                <a:ea typeface="맑은 고딕" panose="020B0503020000020004" pitchFamily="50" charset="-127"/>
              </a:rPr>
              <a:t>-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≠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으로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구성된 검정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11209" y="4510658"/>
            <a:ext cx="5032559" cy="1176158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472" y="1951032"/>
            <a:ext cx="821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검정통계량과 확률분포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217318"/>
              </p:ext>
            </p:extLst>
          </p:nvPr>
        </p:nvGraphicFramePr>
        <p:xfrm>
          <a:off x="2994026" y="2852936"/>
          <a:ext cx="1577195" cy="856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77" name="Equation" r:id="rId3" imgW="1193760" imgH="660240" progId="Equation.DSMT4">
                  <p:embed/>
                </p:oleObj>
              </mc:Choice>
              <mc:Fallback>
                <p:oleObj name="Equation" r:id="rId3" imgW="11937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6" y="2852936"/>
                        <a:ext cx="1577195" cy="8569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730411"/>
              </p:ext>
            </p:extLst>
          </p:nvPr>
        </p:nvGraphicFramePr>
        <p:xfrm>
          <a:off x="2302485" y="4612375"/>
          <a:ext cx="4599356" cy="884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78" name="Equation" r:id="rId5" imgW="3377880" imgH="660240" progId="Equation.DSMT4">
                  <p:embed/>
                </p:oleObj>
              </mc:Choice>
              <mc:Fallback>
                <p:oleObj name="Equation" r:id="rId5" imgW="33778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485" y="4612375"/>
                        <a:ext cx="4599356" cy="8844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71472" y="5939988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P(|Z| &gt; |z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|) = 2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[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1 - P(Z &lt; |z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|)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]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≤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717340"/>
              </p:ext>
            </p:extLst>
          </p:nvPr>
        </p:nvGraphicFramePr>
        <p:xfrm>
          <a:off x="3214678" y="1772816"/>
          <a:ext cx="2346878" cy="904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79" name="Equation" r:id="rId7" imgW="1777680" imgH="698400" progId="Equation.DSMT4">
                  <p:embed/>
                </p:oleObj>
              </mc:Choice>
              <mc:Fallback>
                <p:oleObj name="Equation" r:id="rId7" imgW="17776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1772816"/>
                        <a:ext cx="2346878" cy="9049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1472" y="3992775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미리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주어진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기각역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/2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Z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/2</a:t>
            </a:r>
            <a:endParaRPr lang="ko-KR" altLang="en-US" i="1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모비율</a:t>
            </a:r>
            <a:r>
              <a:rPr lang="ko-KR" altLang="en-US" dirty="0">
                <a:latin typeface="Book Antiqua" pitchFamily="18" charset="0"/>
              </a:rPr>
              <a:t> 차에 대한 </a:t>
            </a:r>
            <a:r>
              <a:rPr lang="ko-KR" altLang="en-US" dirty="0" err="1">
                <a:latin typeface="Book Antiqua" pitchFamily="18" charset="0"/>
              </a:rPr>
              <a:t>상단측검정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3" y="892078"/>
            <a:ext cx="8110399" cy="720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3296" y="1052736"/>
            <a:ext cx="7513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 -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Book Antiqua" pitchFamily="18" charset="0"/>
                <a:ea typeface="바탕"/>
              </a:rPr>
              <a:t> </a:t>
            </a:r>
            <a:r>
              <a:rPr lang="ko-KR" altLang="en-US" i="1" dirty="0">
                <a:latin typeface="Book Antiqua" pitchFamily="18" charset="0"/>
                <a:ea typeface="바탕"/>
              </a:rPr>
              <a:t>≤ </a:t>
            </a:r>
            <a:r>
              <a:rPr lang="en-US" altLang="ko-KR" i="1" dirty="0">
                <a:latin typeface="Book Antiqua" pitchFamily="18" charset="0"/>
                <a:ea typeface="바탕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 대한 대립가설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>
                <a:ea typeface="맑은 고딕" panose="020B0503020000020004" pitchFamily="50" charset="-127"/>
              </a:rPr>
              <a:t>:</a:t>
            </a:r>
            <a:r>
              <a:rPr lang="en-US" altLang="ko-KR" dirty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 -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dirty="0">
                <a:latin typeface="Book Antiqua" pitchFamily="18" charset="0"/>
                <a:ea typeface="바탕"/>
              </a:rPr>
              <a:t> </a:t>
            </a:r>
            <a:r>
              <a:rPr lang="en-US" altLang="ko-KR" i="1" dirty="0">
                <a:latin typeface="Book Antiqua" pitchFamily="18" charset="0"/>
                <a:ea typeface="바탕"/>
              </a:rPr>
              <a:t>&gt; 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으로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구성된 검정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826" y="1878454"/>
            <a:ext cx="8215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검정통계량과 확률분포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미리 주어진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기각역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endParaRPr lang="ko-KR" altLang="en-US" i="1" dirty="0">
              <a:latin typeface="Symbol" pitchFamily="18" charset="2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826" y="6011996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P(Z &gt; 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), 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≤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86526" y="4334461"/>
            <a:ext cx="2676072" cy="1290950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302664"/>
              </p:ext>
            </p:extLst>
          </p:nvPr>
        </p:nvGraphicFramePr>
        <p:xfrm>
          <a:off x="3126818" y="2780928"/>
          <a:ext cx="1618352" cy="879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95" name="Equation" r:id="rId3" imgW="1193760" imgH="660240" progId="Equation.DSMT4">
                  <p:embed/>
                </p:oleObj>
              </mc:Choice>
              <mc:Fallback>
                <p:oleObj name="Equation" r:id="rId3" imgW="11937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818" y="2780928"/>
                        <a:ext cx="1618352" cy="8793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839184"/>
              </p:ext>
            </p:extLst>
          </p:nvPr>
        </p:nvGraphicFramePr>
        <p:xfrm>
          <a:off x="3672917" y="4513716"/>
          <a:ext cx="21240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96" name="Equation" r:id="rId5" imgW="1473120" imgH="660240" progId="Equation.DSMT4">
                  <p:embed/>
                </p:oleObj>
              </mc:Choice>
              <mc:Fallback>
                <p:oleObj name="Equation" r:id="rId5" imgW="14731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917" y="4513716"/>
                        <a:ext cx="2124075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82279"/>
              </p:ext>
            </p:extLst>
          </p:nvPr>
        </p:nvGraphicFramePr>
        <p:xfrm>
          <a:off x="3347470" y="1700808"/>
          <a:ext cx="2408121" cy="9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97" name="Equation" r:id="rId7" imgW="1777680" imgH="698400" progId="Equation.DSMT4">
                  <p:embed/>
                </p:oleObj>
              </mc:Choice>
              <mc:Fallback>
                <p:oleObj name="Equation" r:id="rId7" imgW="17776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470" y="1700808"/>
                        <a:ext cx="2408121" cy="928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936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모비율</a:t>
            </a:r>
            <a:r>
              <a:rPr lang="ko-KR" altLang="en-US" dirty="0">
                <a:latin typeface="Book Antiqua" pitchFamily="18" charset="0"/>
              </a:rPr>
              <a:t> 차에 대한 </a:t>
            </a:r>
            <a:r>
              <a:rPr lang="ko-KR" altLang="en-US" dirty="0" err="1">
                <a:latin typeface="Book Antiqua" pitchFamily="18" charset="0"/>
              </a:rPr>
              <a:t>하단측검정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3" y="892078"/>
            <a:ext cx="8110399" cy="720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3296" y="1052736"/>
            <a:ext cx="7513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 -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Book Antiqua" pitchFamily="18" charset="0"/>
                <a:ea typeface="바탕"/>
              </a:rPr>
              <a:t> ≥</a:t>
            </a:r>
            <a:r>
              <a:rPr lang="ko-KR" altLang="en-US" i="1" dirty="0">
                <a:latin typeface="Book Antiqua" pitchFamily="18" charset="0"/>
                <a:ea typeface="바탕"/>
              </a:rPr>
              <a:t> </a:t>
            </a:r>
            <a:r>
              <a:rPr lang="en-US" altLang="ko-KR" i="1" dirty="0">
                <a:latin typeface="Book Antiqua" pitchFamily="18" charset="0"/>
                <a:ea typeface="바탕"/>
              </a:rPr>
              <a:t>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에 대한 대립가설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>
                <a:ea typeface="맑은 고딕" panose="020B0503020000020004" pitchFamily="50" charset="-127"/>
              </a:rPr>
              <a:t>:</a:t>
            </a:r>
            <a:r>
              <a:rPr lang="en-US" altLang="ko-KR" dirty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 -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dirty="0">
                <a:latin typeface="Book Antiqua" pitchFamily="18" charset="0"/>
                <a:ea typeface="바탕"/>
              </a:rPr>
              <a:t> </a:t>
            </a:r>
            <a:r>
              <a:rPr lang="en-US" altLang="ko-KR" i="1" dirty="0">
                <a:latin typeface="Book Antiqua" pitchFamily="18" charset="0"/>
                <a:ea typeface="바탕"/>
              </a:rPr>
              <a:t>&lt; 0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으로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구성된 검정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472" y="1908890"/>
            <a:ext cx="8215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검정통계량과 확률분포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미리 주어진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기각역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err="1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endParaRPr lang="ko-KR" altLang="en-US" i="1" dirty="0">
              <a:latin typeface="Symbol" pitchFamily="18" charset="2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5817586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P(Z &lt; 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), p –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값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≤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 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76276" y="4274234"/>
            <a:ext cx="2723692" cy="1258750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057055"/>
              </p:ext>
            </p:extLst>
          </p:nvPr>
        </p:nvGraphicFramePr>
        <p:xfrm>
          <a:off x="2994026" y="2880574"/>
          <a:ext cx="1565448" cy="850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19" name="Equation" r:id="rId3" imgW="1193760" imgH="660240" progId="Equation.DSMT4">
                  <p:embed/>
                </p:oleObj>
              </mc:Choice>
              <mc:Fallback>
                <p:oleObj name="Equation" r:id="rId3" imgW="11937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6" y="2880574"/>
                        <a:ext cx="1565448" cy="850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050723"/>
              </p:ext>
            </p:extLst>
          </p:nvPr>
        </p:nvGraphicFramePr>
        <p:xfrm>
          <a:off x="3512583" y="4438319"/>
          <a:ext cx="22510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20" name="Equation" r:id="rId5" imgW="1562040" imgH="660240" progId="Equation.DSMT4">
                  <p:embed/>
                </p:oleObj>
              </mc:Choice>
              <mc:Fallback>
                <p:oleObj name="Equation" r:id="rId5" imgW="156204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2583" y="4438319"/>
                        <a:ext cx="2251075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806565"/>
              </p:ext>
            </p:extLst>
          </p:nvPr>
        </p:nvGraphicFramePr>
        <p:xfrm>
          <a:off x="3250713" y="1772816"/>
          <a:ext cx="2329399" cy="898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21" name="Equation" r:id="rId7" imgW="1777680" imgH="698400" progId="Equation.DSMT4">
                  <p:embed/>
                </p:oleObj>
              </mc:Choice>
              <mc:Fallback>
                <p:oleObj name="Equation" r:id="rId7" imgW="17776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713" y="1772816"/>
                        <a:ext cx="2329399" cy="898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53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모비율</a:t>
            </a:r>
            <a:r>
              <a:rPr lang="ko-KR" altLang="en-US" dirty="0">
                <a:latin typeface="Book Antiqua" pitchFamily="18" charset="0"/>
              </a:rPr>
              <a:t> 차에 대한 검정 유형과 </a:t>
            </a:r>
            <a:r>
              <a:rPr lang="ko-KR" altLang="en-US" dirty="0" err="1">
                <a:latin typeface="Book Antiqua" pitchFamily="18" charset="0"/>
              </a:rPr>
              <a:t>기각역</a:t>
            </a:r>
            <a:endParaRPr lang="ko-KR" altLang="en-US" dirty="0">
              <a:latin typeface="Book Antiqua" pitchFamily="18" charset="0"/>
            </a:endParaRPr>
          </a:p>
        </p:txBody>
      </p:sp>
      <p:pic>
        <p:nvPicPr>
          <p:cNvPr id="516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1" y="818125"/>
            <a:ext cx="8700050" cy="247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6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모비율</a:t>
            </a:r>
            <a:r>
              <a:rPr lang="ko-KR" altLang="en-US" dirty="0">
                <a:latin typeface="Book Antiqua" pitchFamily="18" charset="0"/>
              </a:rPr>
              <a:t> 차에 대한 검정 유형과 </a:t>
            </a:r>
            <a:r>
              <a:rPr lang="ko-KR" altLang="en-US" dirty="0" err="1">
                <a:latin typeface="Book Antiqua" pitchFamily="18" charset="0"/>
              </a:rPr>
              <a:t>기각역</a:t>
            </a:r>
            <a:endParaRPr lang="ko-KR" altLang="en-US" dirty="0">
              <a:latin typeface="Book Antiqua" pitchFamily="18" charset="0"/>
            </a:endParaRPr>
          </a:p>
        </p:txBody>
      </p:sp>
      <p:pic>
        <p:nvPicPr>
          <p:cNvPr id="517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38" y="805818"/>
            <a:ext cx="8743994" cy="545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7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모비율</a:t>
            </a:r>
            <a:r>
              <a:rPr lang="ko-KR" altLang="en-US" dirty="0">
                <a:latin typeface="Book Antiqua" pitchFamily="18" charset="0"/>
              </a:rPr>
              <a:t> 차에 대한 검정 유형과 </a:t>
            </a:r>
            <a:r>
              <a:rPr lang="ko-KR" altLang="en-US" dirty="0" err="1">
                <a:latin typeface="Book Antiqua" pitchFamily="18" charset="0"/>
              </a:rPr>
              <a:t>기각역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764704"/>
            <a:ext cx="8001056" cy="40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(a)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생산라인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A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B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결함 비율을 각각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라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하고 다음 순서에 따라 가설을 검정한다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822" y="1322184"/>
            <a:ext cx="7624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0825" indent="-250825">
              <a:lnSpc>
                <a:spcPct val="120000"/>
              </a:lnSpc>
            </a:pP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귀무가설과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대립가설을 설정한다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50825" indent="25400">
              <a:lnSpc>
                <a:spcPct val="120000"/>
              </a:lnSpc>
            </a:pPr>
            <a:r>
              <a:rPr lang="ko-KR" altLang="en-US" sz="1700" spc="-15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Symbol" pitchFamily="18" charset="2"/>
                <a:ea typeface="맑은 고딕" panose="020B0503020000020004" pitchFamily="50" charset="-127"/>
              </a:rPr>
              <a:t>-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0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대한 대립가설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Symbol" pitchFamily="18" charset="2"/>
                <a:ea typeface="맑은 고딕" panose="020B0503020000020004" pitchFamily="50" charset="-127"/>
              </a:rPr>
              <a:t>-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≠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2405201"/>
            <a:ext cx="806559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0.05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대한 상단측검정의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기각역은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 algn="ctr"/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R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 </a:t>
            </a:r>
            <a:r>
              <a:rPr lang="ko-KR" altLang="en-US" dirty="0" smtClean="0">
                <a:latin typeface="Book Antiqua" pitchFamily="18" charset="0"/>
                <a:ea typeface="바탕"/>
              </a:rPr>
              <a:t>≤ </a:t>
            </a:r>
            <a:r>
              <a:rPr lang="en-US" altLang="ko-KR" dirty="0" smtClean="0">
                <a:latin typeface="Book Antiqua" pitchFamily="18" charset="0"/>
                <a:ea typeface="바탕"/>
              </a:rPr>
              <a:t>-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0.025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- 1.96,  Z </a:t>
            </a:r>
            <a:r>
              <a:rPr lang="ko-KR" altLang="en-US" i="1" dirty="0" smtClean="0">
                <a:latin typeface="Book Antiqua" pitchFamily="18" charset="0"/>
                <a:ea typeface="바탕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0.025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1.96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 marL="342900" indent="-342900"/>
            <a:endParaRPr lang="en-US" altLang="ko-KR" sz="1700" spc="-15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/>
            <a:endParaRPr lang="en-US" altLang="ko-KR" sz="1700" spc="-15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/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③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합동표본비율은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/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 marL="342900" indent="-342900"/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 marL="342900" indent="-342900"/>
            <a:endParaRPr lang="en-US" altLang="ko-KR" sz="1700" spc="-15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/>
            <a:endParaRPr lang="en-US" altLang="ko-KR" sz="1700" spc="-15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/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④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검정통계량을 정한다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35328"/>
              </p:ext>
            </p:extLst>
          </p:nvPr>
        </p:nvGraphicFramePr>
        <p:xfrm>
          <a:off x="3419872" y="3933056"/>
          <a:ext cx="221456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92" name="Equation" r:id="rId3" imgW="1536480" imgH="393480" progId="Equation.DSMT4">
                  <p:embed/>
                </p:oleObj>
              </mc:Choice>
              <mc:Fallback>
                <p:oleObj name="Equation" r:id="rId3" imgW="1536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933056"/>
                        <a:ext cx="2214563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705009"/>
              </p:ext>
            </p:extLst>
          </p:nvPr>
        </p:nvGraphicFramePr>
        <p:xfrm>
          <a:off x="2483768" y="5320308"/>
          <a:ext cx="43942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93" name="Equation" r:id="rId5" imgW="3047760" imgH="698400" progId="Equation.DSMT4">
                  <p:embed/>
                </p:oleObj>
              </mc:Choice>
              <mc:Fallback>
                <p:oleObj name="Equation" r:id="rId5" imgW="30477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320308"/>
                        <a:ext cx="4394200" cy="98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497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r>
              <a:rPr lang="ko-KR" altLang="en-US" dirty="0" err="1">
                <a:latin typeface="Book Antiqua" pitchFamily="18" charset="0"/>
              </a:rPr>
              <a:t>모비율</a:t>
            </a:r>
            <a:r>
              <a:rPr lang="ko-KR" altLang="en-US" dirty="0">
                <a:latin typeface="Book Antiqua" pitchFamily="18" charset="0"/>
              </a:rPr>
              <a:t> 차에 대한 검정 유형과 </a:t>
            </a:r>
            <a:r>
              <a:rPr lang="ko-KR" altLang="en-US" dirty="0" err="1">
                <a:latin typeface="Book Antiqua" pitchFamily="18" charset="0"/>
              </a:rPr>
              <a:t>기각역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870676"/>
            <a:ext cx="7821116" cy="301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⑤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검정통계량의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관찰값을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구한다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표본비율이 각각                                            이므로 검정통계량의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/>
            </a:r>
            <a:b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700" spc="-15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관찰값은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다음과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120000"/>
              </a:lnSpc>
            </a:pP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12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20000"/>
              </a:lnSpc>
            </a:pPr>
            <a:endParaRPr lang="en-US" altLang="ko-KR" sz="1700" spc="-15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⑥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기각을 결정한다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검정통계량의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- 1.57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기각역 안에 놓이지 않으므로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Symbol" pitchFamily="18" charset="2"/>
                <a:ea typeface="맑은 고딕" panose="020B0503020000020004" pitchFamily="50" charset="-127"/>
              </a:rPr>
              <a:t>-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기각하지 않는다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087242"/>
              </p:ext>
            </p:extLst>
          </p:nvPr>
        </p:nvGraphicFramePr>
        <p:xfrm>
          <a:off x="3000374" y="1273134"/>
          <a:ext cx="2276475" cy="291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69" name="Equation" r:id="rId3" imgW="1752480" imgH="228600" progId="Equation.DSMT4">
                  <p:embed/>
                </p:oleObj>
              </mc:Choice>
              <mc:Fallback>
                <p:oleObj name="Equation" r:id="rId3" imgW="1752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4" y="1273134"/>
                        <a:ext cx="2276475" cy="291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318151"/>
              </p:ext>
            </p:extLst>
          </p:nvPr>
        </p:nvGraphicFramePr>
        <p:xfrm>
          <a:off x="2928938" y="2001838"/>
          <a:ext cx="28749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70" name="Equation" r:id="rId5" imgW="1993900" imgH="393700" progId="Equation.DSMT4">
                  <p:embed/>
                </p:oleObj>
              </mc:Choice>
              <mc:Fallback>
                <p:oleObj name="Equation" r:id="rId5" imgW="19939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001838"/>
                        <a:ext cx="28749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7544" y="4653136"/>
            <a:ext cx="818115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(b)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검정통계량의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관찰값이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- 1.57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 –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2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[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1-P(Z&lt;1.57)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]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0.1164 &gt; 0.05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이고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Symbol" pitchFamily="18" charset="2"/>
                <a:ea typeface="맑은 고딕" panose="020B0503020000020004" pitchFamily="50" charset="-127"/>
              </a:rPr>
              <a:t>-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0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기각하지 않는다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2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적합도 검정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472" y="1095379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단일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모비율에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대한 주장 또는 두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모비율의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등가성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즉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주장을 검정하기 위하여 정규분포를 사용하였다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1928802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여러 개의 범주에 대한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등가성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즉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3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… =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k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주장을 검정하기 위하여 카이제곱분포를 사용한다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86609" y="1062567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86609" y="1900767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67543" y="3014464"/>
            <a:ext cx="8110399" cy="7330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5800" y="3165156"/>
            <a:ext cx="77034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Book Antiqua" pitchFamily="18" charset="0"/>
                <a:ea typeface="맑은 고딕" panose="020B0503020000020004" pitchFamily="50" charset="-127"/>
              </a:rPr>
              <a:t>기대도수</a:t>
            </a:r>
            <a:r>
              <a:rPr lang="en-US" altLang="ko-KR" sz="2000" b="1" baseline="30000" dirty="0">
                <a:latin typeface="Book Antiqua" pitchFamily="18" charset="0"/>
              </a:rPr>
              <a:t> expected </a:t>
            </a:r>
            <a:r>
              <a:rPr lang="en-US" altLang="ko-KR" sz="2000" b="1" baseline="30000" dirty="0" smtClean="0">
                <a:latin typeface="Book Antiqua" pitchFamily="18" charset="0"/>
              </a:rPr>
              <a:t>frequency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이론적으로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각 범주에 대한 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기대되는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도수</a:t>
            </a:r>
            <a:endParaRPr lang="ko-KR" altLang="en-US" sz="2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7543" y="4093964"/>
            <a:ext cx="8110399" cy="1063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5800" y="4244656"/>
            <a:ext cx="77034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Book Antiqua" pitchFamily="18" charset="0"/>
                <a:ea typeface="맑은 고딕" panose="020B0503020000020004" pitchFamily="50" charset="-127"/>
              </a:rPr>
              <a:t>관측도수</a:t>
            </a:r>
            <a:r>
              <a:rPr lang="en-US" altLang="ko-KR" sz="2000" b="1" baseline="30000" dirty="0">
                <a:latin typeface="Book Antiqua" pitchFamily="18" charset="0"/>
              </a:rPr>
              <a:t>observed </a:t>
            </a:r>
            <a:r>
              <a:rPr lang="en-US" altLang="ko-KR" sz="2000" b="1" baseline="30000" dirty="0" smtClean="0">
                <a:latin typeface="Book Antiqua" pitchFamily="18" charset="0"/>
              </a:rPr>
              <a:t>frequency </a:t>
            </a: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실험이나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관측에 의하여 </a:t>
            </a:r>
            <a:r>
              <a:rPr lang="ko-KR" altLang="en-US" sz="2000" dirty="0" err="1" smtClean="0">
                <a:latin typeface="Book Antiqua" pitchFamily="18" charset="0"/>
                <a:ea typeface="맑은 고딕" panose="020B0503020000020004" pitchFamily="50" charset="-127"/>
              </a:rPr>
              <a:t>실제로얻어진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각 범주의 도수</a:t>
            </a:r>
            <a:endParaRPr lang="ko-KR" altLang="en-US" sz="2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84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적합도 검정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7543" y="906264"/>
            <a:ext cx="8110399" cy="10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5800" y="1056956"/>
            <a:ext cx="77034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Book Antiqua" pitchFamily="18" charset="0"/>
                <a:ea typeface="맑은 고딕" panose="020B0503020000020004" pitchFamily="50" charset="-127"/>
              </a:rPr>
              <a:t>적합도</a:t>
            </a:r>
            <a:r>
              <a:rPr lang="en-US" altLang="ko-KR" sz="2000" b="1" baseline="30000" dirty="0">
                <a:latin typeface="Book Antiqua" pitchFamily="18" charset="0"/>
              </a:rPr>
              <a:t>goodness of </a:t>
            </a:r>
            <a:r>
              <a:rPr lang="en-US" altLang="ko-KR" sz="2000" b="1" baseline="30000" dirty="0" smtClean="0">
                <a:latin typeface="Book Antiqua" pitchFamily="18" charset="0"/>
              </a:rPr>
              <a:t>fit </a:t>
            </a: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실험 또는 관찰로부터 얻은 관측도수와</a:t>
            </a:r>
            <a:endParaRPr lang="en-US" altLang="ko-KR" sz="2000" dirty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기대도수가 어느 정도로 일치하는가를 나타내는 값</a:t>
            </a:r>
            <a:endParaRPr lang="ko-KR" altLang="en-US" sz="2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7543" y="2277864"/>
            <a:ext cx="8110399" cy="1063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5800" y="2428556"/>
            <a:ext cx="77034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Book Antiqua" pitchFamily="18" charset="0"/>
                <a:ea typeface="맑은 고딕" panose="020B0503020000020004" pitchFamily="50" charset="-127"/>
              </a:rPr>
              <a:t>적합도 검정</a:t>
            </a:r>
            <a:r>
              <a:rPr lang="en-US" altLang="ko-KR" sz="2000" b="1" baseline="30000" dirty="0">
                <a:latin typeface="Book Antiqua" pitchFamily="18" charset="0"/>
              </a:rPr>
              <a:t>goodness-of-fit </a:t>
            </a:r>
            <a:r>
              <a:rPr lang="en-US" altLang="ko-KR" sz="2000" b="1" baseline="30000" dirty="0" smtClean="0">
                <a:latin typeface="Book Antiqua" pitchFamily="18" charset="0"/>
              </a:rPr>
              <a:t>test </a:t>
            </a: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latin typeface="Book Antiqua" pitchFamily="18" charset="0"/>
                <a:ea typeface="맑은 고딕" panose="020B0503020000020004" pitchFamily="50" charset="-127"/>
              </a:rPr>
              <a:t>관측값들이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 어느 정도로 이론</a:t>
            </a:r>
            <a:endParaRPr lang="en-US" altLang="ko-KR" sz="2000" dirty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적인 분포에 따르고 있는가를 보이는 검정</a:t>
            </a:r>
            <a:endParaRPr lang="ko-KR" altLang="en-US" sz="2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11560" y="3798988"/>
            <a:ext cx="7935540" cy="827930"/>
            <a:chOff x="611560" y="2780928"/>
            <a:chExt cx="7935540" cy="827930"/>
          </a:xfrm>
        </p:grpSpPr>
        <p:sp>
          <p:nvSpPr>
            <p:cNvPr id="18" name="순서도: 순차적 액세스 저장소 17"/>
            <p:cNvSpPr/>
            <p:nvPr/>
          </p:nvSpPr>
          <p:spPr>
            <a:xfrm>
              <a:off x="611560" y="2780928"/>
              <a:ext cx="561109" cy="561109"/>
            </a:xfrm>
            <a:prstGeom prst="flowChartMagneticTape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pc="-50" dirty="0">
                  <a:solidFill>
                    <a:schemeClr val="bg1"/>
                  </a:solidFill>
                </a:rPr>
                <a:t>예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242084" y="3608858"/>
              <a:ext cx="7241516" cy="0"/>
            </a:xfrm>
            <a:prstGeom prst="line">
              <a:avLst/>
            </a:prstGeom>
            <a:ln w="19050">
              <a:solidFill>
                <a:srgbClr val="00A0C6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내용 개체 틀 1"/>
            <p:cNvSpPr txBox="1">
              <a:spLocks/>
            </p:cNvSpPr>
            <p:nvPr/>
          </p:nvSpPr>
          <p:spPr bwMode="auto">
            <a:xfrm>
              <a:off x="1266056" y="2865950"/>
              <a:ext cx="7281044" cy="40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Blip>
                  <a:blip r:embed="rId2"/>
                </a:buBlip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000" b="1" spc="-100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주사위를 던져서 주사위 눈 </a:t>
              </a:r>
              <a:r>
                <a:rPr lang="en-US" altLang="ko-KR" sz="2000" b="1" i="1" spc="-100" dirty="0" err="1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i</a:t>
              </a:r>
              <a:r>
                <a:rPr lang="ko-KR" altLang="en-US" sz="2000" b="1" spc="-100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가 나온 비율 </a:t>
              </a:r>
              <a:r>
                <a:rPr lang="en-US" altLang="ko-KR" sz="2000" b="1" i="1" spc="-100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p</a:t>
              </a:r>
              <a:r>
                <a:rPr lang="en-US" altLang="ko-KR" sz="2000" b="1" i="1" spc="-100" baseline="-25000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i</a:t>
              </a:r>
              <a:r>
                <a:rPr lang="ko-KR" altLang="en-US" sz="2000" b="1" spc="-100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가 동등한지 검정하기 </a:t>
              </a:r>
              <a:r>
                <a:rPr lang="en-US" altLang="ko-KR" sz="2000" b="1" spc="-100" dirty="0" smtClean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/>
              </a:r>
              <a:br>
                <a:rPr lang="en-US" altLang="ko-KR" sz="2000" b="1" spc="-100" dirty="0" smtClean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</a:br>
              <a:r>
                <a:rPr lang="ko-KR" altLang="en-US" sz="2000" b="1" spc="-100" dirty="0" smtClean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위해서 </a:t>
              </a:r>
              <a:r>
                <a:rPr lang="ko-KR" altLang="en-US" sz="2000" b="1" spc="-100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공정한 주사위를 </a:t>
              </a:r>
              <a:r>
                <a:rPr lang="en-US" altLang="ko-KR" sz="2000" b="1" spc="-100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30</a:t>
              </a:r>
              <a:r>
                <a:rPr lang="ko-KR" altLang="en-US" sz="2000" b="1" spc="-100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번 던져서 다음 결과를 얻었다고 하자</a:t>
              </a:r>
              <a:r>
                <a:rPr lang="en-US" altLang="ko-KR" sz="2000" b="1" spc="-100" dirty="0">
                  <a:solidFill>
                    <a:srgbClr val="00A0C6"/>
                  </a:solidFill>
                  <a:latin typeface="Book Antiqua" pitchFamily="18" charset="0"/>
                  <a:ea typeface="맑은 고딕" panose="020B0503020000020004" pitchFamily="50" charset="-127"/>
                </a:rPr>
                <a:t>.</a:t>
              </a:r>
              <a:endParaRPr lang="ko-KR" altLang="en-US" sz="2000" b="1" spc="-100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endParaRPr>
            </a:p>
          </p:txBody>
        </p:sp>
      </p:grpSp>
      <p:pic>
        <p:nvPicPr>
          <p:cNvPr id="520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842" y="4869160"/>
            <a:ext cx="6813550" cy="122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6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가설검정의 의미</a:t>
            </a:r>
            <a:endParaRPr lang="ko-KR" altLang="en-US" dirty="0">
              <a:latin typeface="Book Antiqua" pitchFamily="18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11560" y="998488"/>
            <a:ext cx="7872040" cy="1145430"/>
            <a:chOff x="611560" y="2780928"/>
            <a:chExt cx="7872040" cy="1145430"/>
          </a:xfrm>
        </p:grpSpPr>
        <p:sp>
          <p:nvSpPr>
            <p:cNvPr id="10" name="순서도: 순차적 액세스 저장소 9"/>
            <p:cNvSpPr/>
            <p:nvPr/>
          </p:nvSpPr>
          <p:spPr>
            <a:xfrm>
              <a:off x="611560" y="2780928"/>
              <a:ext cx="561109" cy="561109"/>
            </a:xfrm>
            <a:prstGeom prst="flowChartMagneticTape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pc="-50" dirty="0">
                  <a:solidFill>
                    <a:schemeClr val="bg1"/>
                  </a:solidFill>
                </a:rPr>
                <a:t>예</a:t>
              </a: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242084" y="3926358"/>
              <a:ext cx="7241516" cy="0"/>
            </a:xfrm>
            <a:prstGeom prst="line">
              <a:avLst/>
            </a:prstGeom>
            <a:ln w="19050">
              <a:solidFill>
                <a:srgbClr val="00A0C6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내용 개체 틀 1"/>
            <p:cNvSpPr txBox="1">
              <a:spLocks/>
            </p:cNvSpPr>
            <p:nvPr/>
          </p:nvSpPr>
          <p:spPr bwMode="auto">
            <a:xfrm>
              <a:off x="1266056" y="2865950"/>
              <a:ext cx="6906344" cy="40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Blip>
                  <a:blip r:embed="rId2"/>
                </a:buBlip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latinLnBrk="0">
                <a:buNone/>
              </a:pPr>
              <a:r>
                <a:rPr lang="ko-KR" altLang="en-US" sz="2000" b="1" dirty="0">
                  <a:solidFill>
                    <a:srgbClr val="00A0C6"/>
                  </a:solidFill>
                  <a:latin typeface="+mn-ea"/>
                </a:rPr>
                <a:t>어느 사회단체에서 우리나라 근로자의 혈중 콜레스테롤 평균수치가 </a:t>
              </a:r>
              <a:r>
                <a:rPr lang="en-US" altLang="ko-KR" sz="2000" b="1" dirty="0">
                  <a:solidFill>
                    <a:srgbClr val="00A0C6"/>
                  </a:solidFill>
                  <a:latin typeface="+mn-ea"/>
                </a:rPr>
                <a:t>220mg/dl</a:t>
              </a:r>
              <a:r>
                <a:rPr lang="ko-KR" altLang="en-US" sz="2000" b="1" dirty="0">
                  <a:solidFill>
                    <a:srgbClr val="00A0C6"/>
                  </a:solidFill>
                  <a:latin typeface="+mn-ea"/>
                </a:rPr>
                <a:t>이라고 발표한다면</a:t>
              </a:r>
              <a:r>
                <a:rPr lang="en-US" altLang="ko-KR" sz="2000" b="1" dirty="0">
                  <a:solidFill>
                    <a:srgbClr val="00A0C6"/>
                  </a:solidFill>
                  <a:latin typeface="+mn-ea"/>
                </a:rPr>
                <a:t>, </a:t>
              </a:r>
              <a:r>
                <a:rPr lang="en-US" altLang="ko-KR" sz="2000" b="1" i="1" dirty="0">
                  <a:solidFill>
                    <a:srgbClr val="00A0C6"/>
                  </a:solidFill>
                  <a:latin typeface="+mn-ea"/>
                </a:rPr>
                <a:t>m = 220</a:t>
              </a:r>
              <a:r>
                <a:rPr lang="ko-KR" altLang="en-US" sz="2000" b="1" dirty="0">
                  <a:solidFill>
                    <a:srgbClr val="00A0C6"/>
                  </a:solidFill>
                  <a:latin typeface="+mn-ea"/>
                </a:rPr>
                <a:t>이라는 사회단체의 주장</a:t>
              </a:r>
              <a:endParaRPr lang="ko-KR" altLang="en-US" sz="2000" b="1" dirty="0">
                <a:solidFill>
                  <a:srgbClr val="00A0C6"/>
                </a:solidFill>
                <a:latin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259632" y="2363581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ea typeface="맑은 고딕" panose="020B0503020000020004" pitchFamily="50" charset="-127"/>
              </a:rPr>
              <a:t>귀무가설은</a:t>
            </a:r>
            <a:r>
              <a:rPr lang="ko-KR" altLang="en-US" dirty="0"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en-US" altLang="ko-KR" dirty="0">
                <a:ea typeface="맑은 고딕" panose="020B0503020000020004" pitchFamily="50" charset="-127"/>
              </a:rPr>
              <a:t>:</a:t>
            </a:r>
            <a:r>
              <a:rPr lang="en-US" altLang="ko-KR" dirty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m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= 220</a:t>
            </a:r>
            <a:r>
              <a:rPr lang="ko-KR" altLang="en-US" dirty="0">
                <a:ea typeface="맑은 고딕" panose="020B0503020000020004" pitchFamily="50" charset="-127"/>
              </a:rPr>
              <a:t>이고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이에 대한 대립가설은 다음과 같다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>
                <a:ea typeface="맑은 고딕" panose="020B0503020000020004" pitchFamily="50" charset="-127"/>
              </a:rPr>
              <a:t>: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 m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&lt; 220,     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>
                <a:ea typeface="맑은 고딕" panose="020B0503020000020004" pitchFamily="50" charset="-127"/>
              </a:rPr>
              <a:t>: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 m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≠ 220,     H</a:t>
            </a:r>
            <a:r>
              <a:rPr lang="en-US" altLang="ko-KR" i="1" baseline="-25000" dirty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i="1" dirty="0">
                <a:ea typeface="맑은 고딕" panose="020B0503020000020004" pitchFamily="50" charset="-127"/>
              </a:rPr>
              <a:t>:</a:t>
            </a:r>
            <a:r>
              <a:rPr lang="en-US" altLang="ko-KR" i="1" dirty="0">
                <a:latin typeface="Symbol" pitchFamily="18" charset="2"/>
                <a:ea typeface="맑은 고딕" panose="020B0503020000020004" pitchFamily="50" charset="-127"/>
              </a:rPr>
              <a:t> m</a:t>
            </a:r>
            <a:r>
              <a:rPr lang="en-US" altLang="ko-KR" i="1" dirty="0">
                <a:latin typeface="Book Antiqua" pitchFamily="18" charset="0"/>
                <a:ea typeface="맑은 고딕" panose="020B0503020000020004" pitchFamily="50" charset="-127"/>
              </a:rPr>
              <a:t> &gt; 220</a:t>
            </a: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3740468"/>
            <a:ext cx="8143932" cy="2064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u="sng" dirty="0" err="1" smtClean="0">
                <a:latin typeface="Book Antiqua" pitchFamily="18" charset="0"/>
                <a:ea typeface="맑은 고딕" panose="020B0503020000020004" pitchFamily="50" charset="-127"/>
              </a:rPr>
              <a:t>귀무가설은</a:t>
            </a:r>
            <a:r>
              <a:rPr lang="ko-KR" altLang="en-US" u="sng" dirty="0" smtClean="0">
                <a:latin typeface="Book Antiqua" pitchFamily="18" charset="0"/>
                <a:ea typeface="맑은 고딕" panose="020B0503020000020004" pitchFamily="50" charset="-127"/>
              </a:rPr>
              <a:t> 항상 등호</a:t>
            </a:r>
            <a:r>
              <a:rPr lang="en-US" altLang="ko-KR" u="sng" dirty="0" smtClean="0">
                <a:latin typeface="Book Antiqua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i="1" u="sng" dirty="0" smtClean="0">
                <a:latin typeface="Book Antiqua" pitchFamily="18" charset="0"/>
                <a:ea typeface="맑은 고딕" panose="020B0503020000020004" pitchFamily="50" charset="-127"/>
              </a:rPr>
              <a:t>=</a:t>
            </a:r>
            <a:r>
              <a:rPr lang="en-US" altLang="ko-KR" u="sng" dirty="0" smtClean="0">
                <a:latin typeface="Book Antiqua" pitchFamily="18" charset="0"/>
                <a:ea typeface="맑은 고딕" panose="020B0503020000020004" pitchFamily="50" charset="-127"/>
              </a:rPr>
              <a:t>)</a:t>
            </a:r>
            <a:r>
              <a:rPr lang="ko-KR" altLang="en-US" u="sng" dirty="0" smtClean="0">
                <a:latin typeface="Book Antiqua" pitchFamily="18" charset="0"/>
                <a:ea typeface="맑은 고딕" panose="020B0503020000020004" pitchFamily="50" charset="-127"/>
              </a:rPr>
              <a:t>를 사용하고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대립가설에는 등호를 사용하지 않는다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 indent="304800"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즉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모수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귀무가설은 반드시 다음과 같이 </a:t>
            </a:r>
            <a:r>
              <a:rPr lang="ko-KR" altLang="ko-KR" i="1" dirty="0" smtClean="0">
                <a:solidFill>
                  <a:srgbClr val="FF0000"/>
                </a:solidFill>
                <a:latin typeface="Book Antiqua" pitchFamily="18" charset="0"/>
                <a:ea typeface="맑은 고딕" panose="020B0503020000020004" pitchFamily="50" charset="-127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</a:t>
            </a:r>
            <a:r>
              <a:rPr lang="en-US" altLang="ko-KR" i="1" dirty="0" smtClean="0">
                <a:solidFill>
                  <a:srgbClr val="FF0000"/>
                </a:solidFill>
                <a:latin typeface="Book Antiqua" pitchFamily="18" charset="0"/>
                <a:ea typeface="맑은 고딕" panose="020B0503020000020004" pitchFamily="50" charset="-127"/>
              </a:rPr>
              <a:t> =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</a:t>
            </a:r>
            <a:r>
              <a:rPr lang="en-US" altLang="ko-KR" i="1" dirty="0" smtClean="0">
                <a:solidFill>
                  <a:srgbClr val="FF0000"/>
                </a:solidFill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 smtClean="0">
                <a:solidFill>
                  <a:srgbClr val="FF0000"/>
                </a:solidFill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를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사용한다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dirty="0" smtClean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i="1" dirty="0" smtClean="0">
                <a:latin typeface="Book Antiqua" pitchFamily="18" charset="0"/>
                <a:ea typeface="맑은 고딕" panose="020B0503020000020004" pitchFamily="50" charset="-127"/>
              </a:rPr>
              <a:t>≤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    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dirty="0" smtClean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    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dirty="0" smtClean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 </a:t>
            </a:r>
            <a:r>
              <a:rPr lang="ko-KR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≥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이에 대한 대립가설은 각각 다음과 같다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dirty="0" smtClean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&lt;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    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dirty="0" smtClean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≠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    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dirty="0" smtClean="0">
                <a:latin typeface="Symbol" pitchFamily="18" charset="2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&gt;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q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01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적합도 검정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472" y="846933"/>
            <a:ext cx="8215370" cy="1400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경우에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귀무가설과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대립가설은 다음과 같이 정의한다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: 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3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4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5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6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1/6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대립가설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아니다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472" y="2469979"/>
            <a:ext cx="8215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>
              <a:lnSpc>
                <a:spcPct val="120000"/>
              </a:lnSpc>
            </a:pP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적합도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검정에서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귀무가설을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채택하거나 기각하는 결정을 위하여 </a:t>
            </a:r>
            <a:r>
              <a:rPr lang="ko-KR" altLang="en-US" b="1" dirty="0" err="1" smtClean="0">
                <a:latin typeface="Book Antiqua" pitchFamily="18" charset="0"/>
                <a:ea typeface="맑은 고딕" panose="020B0503020000020004" pitchFamily="50" charset="-127"/>
              </a:rPr>
              <a:t>카이제곱분포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를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사용하며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</a:p>
          <a:p>
            <a:pPr marL="165100" indent="-165100">
              <a:lnSpc>
                <a:spcPct val="120000"/>
              </a:lnSpc>
            </a:pP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 marL="165100" indent="-165100">
              <a:lnSpc>
                <a:spcPct val="120000"/>
              </a:lnSpc>
            </a:pP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 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번째 범주의 도수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n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특정한 성질을 갖는 성분의 관측도수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o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와 기대도수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e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i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대하여 다음과 같은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c</a:t>
            </a:r>
            <a:r>
              <a:rPr lang="en-US" altLang="ko-KR" i="1" baseline="40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통계량을 이용한다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71701" y="4377000"/>
            <a:ext cx="2368700" cy="924208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597625"/>
              </p:ext>
            </p:extLst>
          </p:nvPr>
        </p:nvGraphicFramePr>
        <p:xfrm>
          <a:off x="3681411" y="4464170"/>
          <a:ext cx="1726951" cy="7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23" name="Equation" r:id="rId3" imgW="1079280" imgH="457200" progId="Equation.DSMT4">
                  <p:embed/>
                </p:oleObj>
              </mc:Choice>
              <mc:Fallback>
                <p:oleObj name="Equation" r:id="rId3" imgW="1079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1" y="4464170"/>
                        <a:ext cx="1726951" cy="7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71472" y="5624198"/>
            <a:ext cx="821537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>
              <a:lnSpc>
                <a:spcPct val="120000"/>
              </a:lnSpc>
            </a:pP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-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이때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범주의 수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k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대하여 자유도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k – 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카이제곱분포를 사용하며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적합도 검정은 항상 </a:t>
            </a:r>
            <a:r>
              <a:rPr lang="ko-KR" altLang="en-US" b="1" dirty="0" err="1">
                <a:latin typeface="Book Antiqua" pitchFamily="18" charset="0"/>
                <a:ea typeface="맑은 고딕" panose="020B0503020000020004" pitchFamily="50" charset="-127"/>
              </a:rPr>
              <a:t>상단측검검정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을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이용한다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86609" y="811312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9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r>
              <a:rPr lang="ko-KR" altLang="en-US" dirty="0">
                <a:latin typeface="Book Antiqua" pitchFamily="18" charset="0"/>
              </a:rPr>
              <a:t>적합도 검정 방법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764704"/>
            <a:ext cx="807249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❶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과 대립가설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설정한다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❷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에 대한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기각역을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구한다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❸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표본으로부터 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을 구한다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A0C6"/>
                </a:solidFill>
                <a:latin typeface="Book Antiqua" pitchFamily="18" charset="0"/>
                <a:ea typeface="맑은 고딕" panose="020B0503020000020004" pitchFamily="50" charset="-127"/>
              </a:rPr>
              <a:t>❹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 이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안에 들어 있으면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기각시키고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그렇지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  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않으면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을 기각시키지 않는다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 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994522"/>
              </p:ext>
            </p:extLst>
          </p:nvPr>
        </p:nvGraphicFramePr>
        <p:xfrm>
          <a:off x="1373912" y="2039483"/>
          <a:ext cx="3238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52" name="Equation" r:id="rId3" imgW="203112" imgH="241195" progId="Equation.DSMT4">
                  <p:embed/>
                </p:oleObj>
              </mc:Choice>
              <mc:Fallback>
                <p:oleObj name="Equation" r:id="rId3" imgW="203112" imgH="2411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912" y="2039483"/>
                        <a:ext cx="32385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611560" y="3249142"/>
            <a:ext cx="7872040" cy="561109"/>
            <a:chOff x="611560" y="2780928"/>
            <a:chExt cx="7872040" cy="561109"/>
          </a:xfrm>
        </p:grpSpPr>
        <p:sp>
          <p:nvSpPr>
            <p:cNvPr id="12" name="순서도: 순차적 액세스 저장소 11"/>
            <p:cNvSpPr/>
            <p:nvPr/>
          </p:nvSpPr>
          <p:spPr>
            <a:xfrm>
              <a:off x="611560" y="2780928"/>
              <a:ext cx="561109" cy="561109"/>
            </a:xfrm>
            <a:prstGeom prst="flowChartMagneticTape">
              <a:avLst/>
            </a:prstGeom>
            <a:solidFill>
              <a:srgbClr val="00A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spc="-50" dirty="0">
                  <a:solidFill>
                    <a:schemeClr val="bg1"/>
                  </a:solidFill>
                </a:rPr>
                <a:t>예</a:t>
              </a: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242084" y="3320826"/>
              <a:ext cx="7241516" cy="0"/>
            </a:xfrm>
            <a:prstGeom prst="line">
              <a:avLst/>
            </a:prstGeom>
            <a:ln w="19050">
              <a:solidFill>
                <a:srgbClr val="00A0C6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내용 개체 틀 1"/>
            <p:cNvSpPr txBox="1">
              <a:spLocks/>
            </p:cNvSpPr>
            <p:nvPr/>
          </p:nvSpPr>
          <p:spPr bwMode="auto">
            <a:xfrm>
              <a:off x="1266056" y="2845246"/>
              <a:ext cx="6906344" cy="40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Blip>
                  <a:blip r:embed="rId5"/>
                </a:buBlip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latinLnBrk="0">
                <a:spcBef>
                  <a:spcPts val="1200"/>
                </a:spcBef>
                <a:buSzPct val="90000"/>
                <a:buNone/>
                <a:defRPr/>
              </a:pPr>
              <a:r>
                <a:rPr lang="ko-KR" altLang="en-US" sz="2000" b="1" spc="-50" dirty="0">
                  <a:solidFill>
                    <a:srgbClr val="00A0C6"/>
                  </a:solidFill>
                </a:rPr>
                <a:t>주사위 눈의 비율이 동일한지 유의수준 </a:t>
              </a:r>
              <a:r>
                <a:rPr lang="en-US" altLang="ko-KR" sz="2000" b="1" spc="-50" dirty="0">
                  <a:solidFill>
                    <a:srgbClr val="00A0C6"/>
                  </a:solidFill>
                </a:rPr>
                <a:t>5%</a:t>
              </a:r>
              <a:r>
                <a:rPr lang="ko-KR" altLang="en-US" sz="2000" b="1" spc="-50" dirty="0">
                  <a:solidFill>
                    <a:srgbClr val="00A0C6"/>
                  </a:solidFill>
                </a:rPr>
                <a:t>에서 검정해보자</a:t>
              </a:r>
              <a:r>
                <a:rPr lang="en-US" altLang="ko-KR" sz="2000" b="1" spc="-50" dirty="0">
                  <a:solidFill>
                    <a:srgbClr val="00A0C6"/>
                  </a:solidFill>
                </a:rPr>
                <a:t>.</a:t>
              </a:r>
              <a:endParaRPr lang="ko-KR" altLang="en-US" sz="2000" b="1" spc="-50" dirty="0">
                <a:solidFill>
                  <a:srgbClr val="00A0C6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04584" y="4005064"/>
            <a:ext cx="7943880" cy="2240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20000"/>
              </a:lnSpc>
              <a:spcBef>
                <a:spcPts val="600"/>
              </a:spcBef>
            </a:pPr>
            <a:r>
              <a:rPr lang="ko-KR" altLang="en-US" dirty="0" smtClean="0">
                <a:latin typeface="Book Antiqua" pitchFamily="18" charset="0"/>
                <a:ea typeface="휴먼옛체"/>
              </a:rPr>
              <a:t>①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귀무가설과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대립가설을 설정한다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b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</a:b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: 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3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4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5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6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1/6</a:t>
            </a:r>
            <a:b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</a:b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대립가설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 아니다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 smtClean="0">
              <a:latin typeface="Book Antiqua" pitchFamily="18" charset="0"/>
              <a:ea typeface="맑은 고딕" panose="020B0503020000020004" pitchFamily="50" charset="-127"/>
            </a:endParaRPr>
          </a:p>
          <a:p>
            <a:pPr marL="279400" indent="-279400">
              <a:lnSpc>
                <a:spcPct val="120000"/>
              </a:lnSpc>
              <a:spcBef>
                <a:spcPts val="600"/>
              </a:spcBef>
            </a:pPr>
            <a:r>
              <a:rPr lang="ko-KR" altLang="en-US" dirty="0" smtClean="0">
                <a:latin typeface="Book Antiqua" pitchFamily="18" charset="0"/>
                <a:ea typeface="휴먼옛체"/>
              </a:rPr>
              <a:t>②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범주의 수가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6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이므로 자유도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5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인 카이제곱분포에서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0.05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에 대한 상단측검정의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기각역은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R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:</a:t>
            </a:r>
          </a:p>
          <a:p>
            <a:pPr marL="266700" indent="-266700">
              <a:lnSpc>
                <a:spcPct val="120000"/>
              </a:lnSpc>
              <a:spcBef>
                <a:spcPts val="600"/>
              </a:spcBef>
            </a:pPr>
            <a:r>
              <a:rPr lang="ko-KR" altLang="en-US" dirty="0" smtClean="0">
                <a:latin typeface="Book Antiqua" pitchFamily="18" charset="0"/>
                <a:ea typeface="휴먼옛체"/>
              </a:rPr>
              <a:t>③ 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관찰값을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구한다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176858"/>
              </p:ext>
            </p:extLst>
          </p:nvPr>
        </p:nvGraphicFramePr>
        <p:xfrm>
          <a:off x="4517996" y="5435318"/>
          <a:ext cx="1818034" cy="330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53" name="Equation" r:id="rId6" imgW="1308100" imgH="241300" progId="Equation.DSMT4">
                  <p:embed/>
                </p:oleObj>
              </mc:Choice>
              <mc:Fallback>
                <p:oleObj name="Equation" r:id="rId6" imgW="13081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996" y="5435318"/>
                        <a:ext cx="1818034" cy="330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41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r>
              <a:rPr lang="ko-KR" altLang="en-US" dirty="0">
                <a:latin typeface="Book Antiqua" pitchFamily="18" charset="0"/>
              </a:rPr>
              <a:t>적합도 검정 방법</a:t>
            </a:r>
          </a:p>
        </p:txBody>
      </p:sp>
      <p:pic>
        <p:nvPicPr>
          <p:cNvPr id="523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852072"/>
            <a:ext cx="7113421" cy="446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04584" y="5589240"/>
            <a:ext cx="7943880" cy="73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0000" indent="-342900">
              <a:lnSpc>
                <a:spcPct val="120000"/>
              </a:lnSpc>
            </a:pPr>
            <a:r>
              <a:rPr lang="ko-KR" altLang="en-US" dirty="0">
                <a:latin typeface="Book Antiqua" pitchFamily="18" charset="0"/>
                <a:ea typeface="휴먼옛체"/>
              </a:rPr>
              <a:t>④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관찰값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           는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안에 놓이지 않으므로 </a:t>
            </a:r>
            <a:r>
              <a:rPr lang="ko-KR" altLang="en-US" dirty="0" err="1">
                <a:latin typeface="Book Antiqua" pitchFamily="18" charset="0"/>
                <a:ea typeface="맑은 고딕" panose="020B0503020000020004" pitchFamily="50" charset="-127"/>
              </a:rPr>
              <a:t>귀무가설을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 기각하지 않는다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즉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Book Antiqua" pitchFamily="18" charset="0"/>
                <a:ea typeface="맑은 고딕" panose="020B0503020000020004" pitchFamily="50" charset="-127"/>
              </a:rPr>
              <a:t>주사위는 공정하게 만들어졌다고 할 수 있다</a:t>
            </a:r>
            <a:r>
              <a:rPr lang="en-US" altLang="ko-KR" dirty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534980"/>
              </p:ext>
            </p:extLst>
          </p:nvPr>
        </p:nvGraphicFramePr>
        <p:xfrm>
          <a:off x="3368675" y="5627420"/>
          <a:ext cx="612775" cy="327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71" name="Equation" r:id="rId4" imgW="444307" imgH="241195" progId="Equation.DSMT4">
                  <p:embed/>
                </p:oleObj>
              </mc:Choice>
              <mc:Fallback>
                <p:oleObj name="Equation" r:id="rId4" imgW="444307" imgH="241195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5627420"/>
                        <a:ext cx="612775" cy="327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8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r>
              <a:rPr lang="ko-KR" altLang="en-US" dirty="0">
                <a:latin typeface="Book Antiqua" pitchFamily="18" charset="0"/>
              </a:rPr>
              <a:t>적합도 검정 방법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927530"/>
            <a:ext cx="8215370" cy="73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 smtClean="0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: 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… = </a:t>
            </a:r>
            <a:r>
              <a:rPr lang="en-US" altLang="ko-KR" i="1" dirty="0" err="1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err="1" smtClean="0">
                <a:latin typeface="Book Antiqua" pitchFamily="18" charset="0"/>
                <a:ea typeface="맑은 고딕" panose="020B0503020000020004" pitchFamily="50" charset="-127"/>
              </a:rPr>
              <a:t>k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= p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동등한 비율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의 값이 주어지지 않는 경우에 다음 합동표본비율을 사용한다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549430"/>
              </p:ext>
            </p:extLst>
          </p:nvPr>
        </p:nvGraphicFramePr>
        <p:xfrm>
          <a:off x="3508205" y="1926803"/>
          <a:ext cx="201136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18" name="Equation" r:id="rId3" imgW="1257120" imgH="393480" progId="Equation.DSMT4">
                  <p:embed/>
                </p:oleObj>
              </mc:Choice>
              <mc:Fallback>
                <p:oleObj name="Equation" r:id="rId3" imgW="1257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205" y="1926803"/>
                        <a:ext cx="2011363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539552" y="3191637"/>
            <a:ext cx="8215370" cy="741419"/>
            <a:chOff x="571472" y="2203921"/>
            <a:chExt cx="8215370" cy="741419"/>
          </a:xfrm>
        </p:grpSpPr>
        <p:sp>
          <p:nvSpPr>
            <p:cNvPr id="9" name="TextBox 8"/>
            <p:cNvSpPr txBox="1"/>
            <p:nvPr/>
          </p:nvSpPr>
          <p:spPr>
            <a:xfrm>
              <a:off x="571472" y="2211165"/>
              <a:ext cx="8215370" cy="734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이때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x</a:t>
              </a:r>
              <a:r>
                <a:rPr lang="en-US" altLang="ko-KR" i="1" baseline="-25000" dirty="0" smtClean="0">
                  <a:latin typeface="Book Antiqua" pitchFamily="18" charset="0"/>
                  <a:ea typeface="맑은 고딕" panose="020B0503020000020004" pitchFamily="50" charset="-127"/>
                </a:rPr>
                <a:t>i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는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 </a:t>
              </a:r>
              <a:r>
                <a:rPr lang="en-US" altLang="ko-KR" i="1" dirty="0" err="1" smtClean="0">
                  <a:latin typeface="Book Antiqua" pitchFamily="18" charset="0"/>
                  <a:ea typeface="맑은 고딕" panose="020B0503020000020004" pitchFamily="50" charset="-127"/>
                </a:rPr>
                <a:t>i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번째 범주의 관찰도수이고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 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기대도수는              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,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 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n =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 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n</a:t>
              </a:r>
              <a:r>
                <a:rPr lang="en-US" altLang="ko-KR" i="1" baseline="-25000" dirty="0" smtClean="0">
                  <a:latin typeface="Book Antiqua" pitchFamily="18" charset="0"/>
                  <a:ea typeface="맑은 고딕" panose="020B0503020000020004" pitchFamily="50" charset="-127"/>
                </a:rPr>
                <a:t>1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 + n</a:t>
              </a:r>
              <a:r>
                <a:rPr lang="en-US" altLang="ko-KR" i="1" baseline="-25000" dirty="0" smtClean="0">
                  <a:latin typeface="Book Antiqua" pitchFamily="18" charset="0"/>
                  <a:ea typeface="맑은 고딕" panose="020B0503020000020004" pitchFamily="50" charset="-127"/>
                </a:rPr>
                <a:t>2</a:t>
              </a:r>
              <a:r>
                <a:rPr lang="en-US" altLang="ko-KR" i="1" dirty="0" smtClean="0">
                  <a:latin typeface="Book Antiqua" pitchFamily="18" charset="0"/>
                  <a:ea typeface="맑은 고딕" panose="020B0503020000020004" pitchFamily="50" charset="-127"/>
                </a:rPr>
                <a:t> + … + </a:t>
              </a:r>
              <a:r>
                <a:rPr lang="en-US" altLang="ko-KR" i="1" dirty="0" err="1" smtClean="0">
                  <a:latin typeface="Book Antiqua" pitchFamily="18" charset="0"/>
                  <a:ea typeface="맑은 고딕" panose="020B0503020000020004" pitchFamily="50" charset="-127"/>
                </a:rPr>
                <a:t>n</a:t>
              </a:r>
              <a:r>
                <a:rPr lang="en-US" altLang="ko-KR" i="1" baseline="-25000" dirty="0" err="1" smtClean="0">
                  <a:latin typeface="Book Antiqua" pitchFamily="18" charset="0"/>
                  <a:ea typeface="맑은 고딕" panose="020B0503020000020004" pitchFamily="50" charset="-127"/>
                </a:rPr>
                <a:t>k</a:t>
              </a:r>
              <a:r>
                <a:rPr lang="en-US" altLang="ko-KR" i="1" baseline="-25000" dirty="0" smtClean="0">
                  <a:latin typeface="Book Antiqua" pitchFamily="18" charset="0"/>
                  <a:ea typeface="맑은 고딕" panose="020B0503020000020004" pitchFamily="50" charset="-127"/>
                </a:rPr>
                <a:t> </a:t>
              </a:r>
              <a:r>
                <a:rPr lang="ko-KR" altLang="en-US" dirty="0" smtClean="0">
                  <a:latin typeface="Book Antiqua" pitchFamily="18" charset="0"/>
                  <a:ea typeface="맑은 고딕" panose="020B0503020000020004" pitchFamily="50" charset="-127"/>
                </a:rPr>
                <a:t>이다</a:t>
              </a:r>
              <a:r>
                <a:rPr lang="en-US" altLang="ko-KR" dirty="0" smtClean="0">
                  <a:latin typeface="Book Antiqua" pitchFamily="18" charset="0"/>
                  <a:ea typeface="맑은 고딕" panose="020B0503020000020004" pitchFamily="50" charset="-127"/>
                </a:rPr>
                <a:t>.</a:t>
              </a:r>
            </a:p>
          </p:txBody>
        </p:sp>
        <p:graphicFrame>
          <p:nvGraphicFramePr>
            <p:cNvPr id="10" name="Object 3"/>
            <p:cNvGraphicFramePr>
              <a:graphicFrameLocks noChangeAspect="1"/>
            </p:cNvGraphicFramePr>
            <p:nvPr/>
          </p:nvGraphicFramePr>
          <p:xfrm>
            <a:off x="5647859" y="2203921"/>
            <a:ext cx="792162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319" name="Equation" r:id="rId5" imgW="495000" imgH="228600" progId="Equation.DSMT4">
                    <p:embed/>
                  </p:oleObj>
                </mc:Choice>
                <mc:Fallback>
                  <p:oleObj name="Equation" r:id="rId5" imgW="495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7859" y="2203921"/>
                          <a:ext cx="792162" cy="360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86609" y="908720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186609" y="3170748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034308" y="1788333"/>
            <a:ext cx="2921992" cy="992595"/>
          </a:xfrm>
          <a:prstGeom prst="rect">
            <a:avLst/>
          </a:prstGeom>
          <a:noFill/>
          <a:ln>
            <a:solidFill>
              <a:srgbClr val="00A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r>
              <a:rPr lang="ko-KR" altLang="en-US" dirty="0">
                <a:latin typeface="Book Antiqua" pitchFamily="18" charset="0"/>
              </a:rPr>
              <a:t>적합도 검정 방법</a:t>
            </a:r>
          </a:p>
        </p:txBody>
      </p:sp>
      <p:pic>
        <p:nvPicPr>
          <p:cNvPr id="524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875388"/>
            <a:ext cx="8763624" cy="430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43608" y="4704184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① 각 라인의 결함비율을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,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3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 하고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귀무가설과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대립가설을 설정한다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</a:t>
            </a:r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: 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p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3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대립가설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: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아니다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70000" indent="-342900"/>
            <a:endParaRPr lang="en-US" altLang="ko-KR" dirty="0" smtClean="0">
              <a:latin typeface="Book Antiqua" pitchFamily="18" charset="0"/>
              <a:ea typeface="휴먼옛체"/>
            </a:endParaRPr>
          </a:p>
          <a:p>
            <a:pPr marL="270000" indent="-342900"/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범주의 수가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3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자유도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 카이제곱분포에서 유의수준 </a:t>
            </a:r>
            <a:r>
              <a:rPr lang="en-US" altLang="ko-KR" i="1" dirty="0" smtClean="0">
                <a:latin typeface="Symbol" pitchFamily="18" charset="2"/>
                <a:ea typeface="맑은 고딕" panose="020B0503020000020004" pitchFamily="50" charset="-127"/>
              </a:rPr>
              <a:t>a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= 0.05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대한 상단측검정의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기각역은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R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endParaRPr lang="en-US" altLang="ko-KR" dirty="0" smtClean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71895"/>
              </p:ext>
            </p:extLst>
          </p:nvPr>
        </p:nvGraphicFramePr>
        <p:xfrm>
          <a:off x="3867151" y="6101813"/>
          <a:ext cx="1447799" cy="279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92" name="Equation" r:id="rId4" imgW="1231366" imgH="241195" progId="Equation.DSMT4">
                  <p:embed/>
                </p:oleObj>
              </mc:Choice>
              <mc:Fallback>
                <p:oleObj name="Equation" r:id="rId4" imgW="1231366" imgH="24119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1" y="6101813"/>
                        <a:ext cx="1447799" cy="279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8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650" y="35744"/>
            <a:ext cx="8820150" cy="474662"/>
          </a:xfrm>
        </p:spPr>
        <p:txBody>
          <a:bodyPr/>
          <a:lstStyle/>
          <a:p>
            <a:r>
              <a:rPr lang="ko-KR" altLang="en-US" dirty="0">
                <a:latin typeface="Book Antiqua" pitchFamily="18" charset="0"/>
              </a:rPr>
              <a:t>적합도 검정 방법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8" y="779831"/>
            <a:ext cx="74888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③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합동표본비율을 구하면 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940030"/>
              </p:ext>
            </p:extLst>
          </p:nvPr>
        </p:nvGraphicFramePr>
        <p:xfrm>
          <a:off x="3138488" y="1219486"/>
          <a:ext cx="2817812" cy="59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42" name="Equation" r:id="rId3" imgW="1828800" imgH="393700" progId="Equation.DSMT4">
                  <p:embed/>
                </p:oleObj>
              </mc:Choice>
              <mc:Fallback>
                <p:oleObj name="Equation" r:id="rId3" imgW="18288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1219486"/>
                        <a:ext cx="2817812" cy="597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1997295"/>
            <a:ext cx="735809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 indent="-12700"/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각 생산라인의 결함이 있을 것으로 기대되는 자동차의 수는 </a:t>
            </a:r>
            <a: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/>
            </a:r>
            <a:br>
              <a:rPr lang="en-US" altLang="ko-KR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각각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다음과 같다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/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④  검정통계량 </a:t>
            </a:r>
            <a:r>
              <a:rPr lang="ko-KR" altLang="en-US" sz="1700" spc="-15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                                 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관찰값을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구한다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700" spc="-15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224341"/>
              </p:ext>
            </p:extLst>
          </p:nvPr>
        </p:nvGraphicFramePr>
        <p:xfrm>
          <a:off x="2627784" y="2789383"/>
          <a:ext cx="17272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43" name="Equation" r:id="rId5" imgW="1079500" imgH="457200" progId="Equation.DSMT4">
                  <p:embed/>
                </p:oleObj>
              </mc:Choice>
              <mc:Fallback>
                <p:oleObj name="Equation" r:id="rId5" imgW="10795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789383"/>
                        <a:ext cx="17272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63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472" y="3501008"/>
            <a:ext cx="6165428" cy="2079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43608" y="5837783"/>
            <a:ext cx="74888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9400" indent="-279400"/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⑤ 검정통계량의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관찰값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                는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기각역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안에 놓이지 않으므로 </a:t>
            </a:r>
            <a:r>
              <a:rPr lang="ko-KR" altLang="en-US" sz="1700" spc="-15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귀무가설을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기각하지 않는다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세 생산라인의 결함 비율은 동일하다는 근거가 충분하다</a:t>
            </a:r>
            <a:r>
              <a:rPr lang="en-US" altLang="ko-KR" sz="1700" spc="-15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746912"/>
              </p:ext>
            </p:extLst>
          </p:nvPr>
        </p:nvGraphicFramePr>
        <p:xfrm>
          <a:off x="3290887" y="5869725"/>
          <a:ext cx="1000125" cy="302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44" name="Equation" r:id="rId8" imgW="787400" imgH="241300" progId="Equation.DSMT4">
                  <p:embed/>
                </p:oleObj>
              </mc:Choice>
              <mc:Fallback>
                <p:oleObj name="Equation" r:id="rId8" imgW="7874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7" y="5869725"/>
                        <a:ext cx="1000125" cy="302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449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11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가설검정의 의미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7543" y="892078"/>
            <a:ext cx="8110399" cy="1025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5800" y="1075740"/>
            <a:ext cx="77034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Book Antiqua" pitchFamily="18" charset="0"/>
                <a:ea typeface="맑은 고딕" panose="020B0503020000020004" pitchFamily="50" charset="-127"/>
              </a:rPr>
              <a:t>검정통계량</a:t>
            </a:r>
            <a:r>
              <a:rPr lang="en-US" altLang="ko-KR" sz="2000" b="1" baseline="30000" dirty="0">
                <a:latin typeface="Book Antiqua" pitchFamily="18" charset="0"/>
              </a:rPr>
              <a:t>test </a:t>
            </a:r>
            <a:r>
              <a:rPr lang="en-US" altLang="ko-KR" sz="2000" b="1" baseline="30000" dirty="0" smtClean="0">
                <a:latin typeface="Book Antiqua" pitchFamily="18" charset="0"/>
              </a:rPr>
              <a:t>statistic</a:t>
            </a:r>
            <a:r>
              <a:rPr lang="ko-KR" altLang="en-US" sz="2000" b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sz="2000" i="1" baseline="-25000" dirty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의 진위여부를 판정하기</a:t>
            </a:r>
            <a:endParaRPr lang="en-US" altLang="ko-KR" sz="2000" dirty="0">
              <a:latin typeface="Book Antiqua" pitchFamily="18" charset="0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위해 표본으로부터 얻은 통계량</a:t>
            </a:r>
            <a:endParaRPr lang="ko-KR" altLang="en-US" sz="2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7543" y="2314478"/>
            <a:ext cx="8110399" cy="1470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5800" y="2498140"/>
            <a:ext cx="770345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dirty="0">
                <a:latin typeface="Book Antiqua" pitchFamily="18" charset="0"/>
                <a:ea typeface="맑은 고딕" panose="020B0503020000020004" pitchFamily="50" charset="-127"/>
              </a:rPr>
              <a:t>채택</a:t>
            </a:r>
            <a:r>
              <a:rPr lang="en-US" altLang="ko-KR" sz="2000" b="1" baseline="30000" dirty="0">
                <a:latin typeface="Book Antiqua" pitchFamily="18" charset="0"/>
              </a:rPr>
              <a:t>accept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또는</a:t>
            </a:r>
            <a:r>
              <a:rPr lang="ko-KR" altLang="en-US" sz="2000" b="1" dirty="0">
                <a:latin typeface="Book Antiqua" pitchFamily="18" charset="0"/>
                <a:ea typeface="맑은 고딕" panose="020B0503020000020004" pitchFamily="50" charset="-127"/>
              </a:rPr>
              <a:t> 기각</a:t>
            </a:r>
            <a:r>
              <a:rPr lang="en-US" altLang="ko-KR" sz="2000" b="1" baseline="30000" dirty="0" err="1" smtClean="0">
                <a:latin typeface="Book Antiqua" pitchFamily="18" charset="0"/>
              </a:rPr>
              <a:t>rejec</a:t>
            </a:r>
            <a:r>
              <a:rPr lang="en-US" altLang="ko-KR" sz="2000" b="1" baseline="30000" dirty="0" smtClean="0">
                <a:latin typeface="Book Antiqua" pitchFamily="18" charset="0"/>
              </a:rPr>
              <a:t> t </a:t>
            </a: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검정 결과 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sz="2000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이 참인 결과를 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얻으면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sz="2000" dirty="0" err="1">
                <a:latin typeface="Book Antiqua" pitchFamily="18" charset="0"/>
                <a:ea typeface="맑은 고딕" panose="020B0503020000020004" pitchFamily="50" charset="-127"/>
              </a:rPr>
              <a:t>귀무가설을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 채택한다고 한다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그리고 검정 결과 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sz="2000" i="1" baseline="-25000" dirty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이 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거짓인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결과를 얻으면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, </a:t>
            </a:r>
            <a:r>
              <a:rPr lang="ko-KR" altLang="en-US" sz="2000" dirty="0" err="1">
                <a:latin typeface="Book Antiqua" pitchFamily="18" charset="0"/>
                <a:ea typeface="맑은 고딕" panose="020B0503020000020004" pitchFamily="50" charset="-127"/>
              </a:rPr>
              <a:t>귀무가설을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 기각한다고 한다</a:t>
            </a:r>
            <a:r>
              <a:rPr lang="en-US" altLang="ko-KR" sz="2000" dirty="0">
                <a:latin typeface="Book Antiqua" pitchFamily="18" charset="0"/>
                <a:ea typeface="맑은 고딕" panose="020B0503020000020004" pitchFamily="50" charset="-127"/>
              </a:rPr>
              <a:t>. </a:t>
            </a:r>
            <a:endParaRPr lang="ko-KR" altLang="en-US" sz="2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543" y="4143278"/>
            <a:ext cx="8110399" cy="771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5800" y="4326940"/>
            <a:ext cx="77034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>
                <a:latin typeface="Book Antiqua" pitchFamily="18" charset="0"/>
                <a:ea typeface="맑은 고딕" panose="020B0503020000020004" pitchFamily="50" charset="-127"/>
              </a:rPr>
              <a:t>채택역</a:t>
            </a:r>
            <a:r>
              <a:rPr lang="en-US" altLang="ko-KR" sz="2000" b="1" baseline="30000" dirty="0">
                <a:latin typeface="Book Antiqua" pitchFamily="18" charset="0"/>
              </a:rPr>
              <a:t>acceptance </a:t>
            </a:r>
            <a:r>
              <a:rPr lang="en-US" altLang="ko-KR" sz="2000" b="1" baseline="30000" dirty="0" smtClean="0">
                <a:latin typeface="Book Antiqua" pitchFamily="18" charset="0"/>
              </a:rPr>
              <a:t>region</a:t>
            </a:r>
            <a:r>
              <a:rPr lang="ko-KR" altLang="en-US" sz="2000" b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sz="2000" i="1" baseline="-25000" dirty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을 채택하는 </a:t>
            </a:r>
            <a:r>
              <a:rPr lang="ko-KR" altLang="en-US" sz="2000" dirty="0" smtClean="0">
                <a:latin typeface="Book Antiqua" pitchFamily="18" charset="0"/>
                <a:ea typeface="맑은 고딕" panose="020B0503020000020004" pitchFamily="50" charset="-127"/>
              </a:rPr>
              <a:t>검정통계량의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영역</a:t>
            </a:r>
            <a:endParaRPr lang="ko-KR" altLang="en-US" sz="2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3" y="5235478"/>
            <a:ext cx="8110399" cy="771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85800" y="5419140"/>
            <a:ext cx="77034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>
                <a:latin typeface="Book Antiqua" pitchFamily="18" charset="0"/>
                <a:ea typeface="맑은 고딕" panose="020B0503020000020004" pitchFamily="50" charset="-127"/>
              </a:rPr>
              <a:t>기각역</a:t>
            </a:r>
            <a:r>
              <a:rPr lang="en-US" altLang="ko-KR" sz="2000" b="1" baseline="30000" dirty="0">
                <a:latin typeface="Book Antiqua" pitchFamily="18" charset="0"/>
              </a:rPr>
              <a:t>critical </a:t>
            </a:r>
            <a:r>
              <a:rPr lang="en-US" altLang="ko-KR" sz="2000" b="1" baseline="30000" dirty="0" smtClean="0">
                <a:latin typeface="Book Antiqua" pitchFamily="18" charset="0"/>
              </a:rPr>
              <a:t>region </a:t>
            </a:r>
            <a:r>
              <a:rPr lang="en-US" altLang="ko-KR" sz="2000" b="1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r>
              <a:rPr lang="ko-KR" altLang="en-US" sz="2000" b="1" dirty="0" smtClean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latin typeface="Book Antiqua" pitchFamily="18" charset="0"/>
                <a:ea typeface="맑은 고딕" panose="020B0503020000020004" pitchFamily="50" charset="-127"/>
              </a:rPr>
              <a:t>귀무가설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2000" i="1" dirty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sz="2000" i="1" baseline="-25000" dirty="0">
                <a:latin typeface="Book Antiqua" pitchFamily="18" charset="0"/>
                <a:ea typeface="맑은 고딕" panose="020B0503020000020004" pitchFamily="50" charset="-127"/>
              </a:rPr>
              <a:t>0 </a:t>
            </a:r>
            <a:r>
              <a:rPr lang="ko-KR" altLang="en-US" sz="2000" dirty="0">
                <a:latin typeface="Book Antiqua" pitchFamily="18" charset="0"/>
                <a:ea typeface="맑은 고딕" panose="020B0503020000020004" pitchFamily="50" charset="-127"/>
              </a:rPr>
              <a:t>을 기각하는 </a:t>
            </a:r>
            <a:r>
              <a:rPr lang="ko-KR" altLang="en-US" sz="2000" dirty="0" err="1" smtClean="0">
                <a:latin typeface="Book Antiqua" pitchFamily="18" charset="0"/>
                <a:ea typeface="맑은 고딕" panose="020B0503020000020004" pitchFamily="50" charset="-127"/>
              </a:rPr>
              <a:t>검정통계량의영역</a:t>
            </a:r>
            <a:endParaRPr lang="ko-KR" altLang="en-US" sz="2000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0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>
                <a:latin typeface="Book Antiqua" pitchFamily="18" charset="0"/>
              </a:rPr>
              <a:t>가설검정의 의미</a:t>
            </a:r>
            <a:endParaRPr lang="ko-KR" altLang="en-US" dirty="0">
              <a:latin typeface="Book Antiqua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6540" y="2960102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Book Antiqua" pitchFamily="18" charset="0"/>
                <a:ea typeface="맑은 고딕" panose="020B0503020000020004" pitchFamily="50" charset="-127"/>
              </a:rPr>
              <a:t>검정 결과 </a:t>
            </a:r>
            <a:r>
              <a:rPr lang="en-US" altLang="ko-KR" dirty="0" smtClean="0">
                <a:latin typeface="Book Antiqua" pitchFamily="18" charset="0"/>
                <a:ea typeface="맑은 고딕" panose="020B0503020000020004" pitchFamily="50" charset="-127"/>
              </a:rPr>
              <a:t>:</a:t>
            </a:r>
            <a:endParaRPr lang="ko-KR" altLang="en-US" dirty="0">
              <a:latin typeface="Book Antiqua" pitchFamily="18" charset="0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6540" y="5330591"/>
            <a:ext cx="814393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제 </a:t>
            </a:r>
            <a:r>
              <a:rPr lang="en-US" altLang="ko-KR" dirty="0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종 오류 </a:t>
            </a:r>
            <a:r>
              <a:rPr lang="en-US" altLang="ko-KR" dirty="0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실제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이 참이지만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을 기각함으로써 발생하는 오류</a:t>
            </a:r>
            <a:endParaRPr lang="en-US" altLang="ko-KR" dirty="0" smtClean="0">
              <a:solidFill>
                <a:srgbClr val="000000"/>
              </a:solidFill>
              <a:latin typeface="Book Antiqua" pitchFamily="18" charset="0"/>
              <a:ea typeface="맑은 고딕" panose="020B0503020000020004" pitchFamily="50" charset="-127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제 </a:t>
            </a:r>
            <a:r>
              <a:rPr lang="en-US" altLang="ko-KR" dirty="0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종 오류 </a:t>
            </a:r>
            <a:r>
              <a:rPr lang="en-US" altLang="ko-KR" dirty="0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실제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 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이 거짓이지만 </a:t>
            </a:r>
            <a:r>
              <a:rPr lang="en-US" altLang="ko-KR" i="1" dirty="0" smtClean="0">
                <a:latin typeface="Book Antiqua" pitchFamily="18" charset="0"/>
                <a:ea typeface="맑은 고딕" panose="020B0503020000020004" pitchFamily="50" charset="-127"/>
              </a:rPr>
              <a:t>H</a:t>
            </a:r>
            <a:r>
              <a:rPr lang="en-US" altLang="ko-KR" i="1" baseline="-25000" dirty="0" smtClean="0">
                <a:latin typeface="Book Antiqua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solidFill>
                  <a:srgbClr val="000000"/>
                </a:solidFill>
                <a:latin typeface="Book Antiqua" pitchFamily="18" charset="0"/>
                <a:ea typeface="맑은 고딕" panose="020B0503020000020004" pitchFamily="50" charset="-127"/>
              </a:rPr>
              <a:t>을 채택함으로써 발생하는 오류</a:t>
            </a:r>
          </a:p>
        </p:txBody>
      </p:sp>
      <p:pic>
        <p:nvPicPr>
          <p:cNvPr id="4730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2950344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94824" b="29260"/>
          <a:stretch/>
        </p:blipFill>
        <p:spPr bwMode="auto">
          <a:xfrm>
            <a:off x="249239" y="5391151"/>
            <a:ext cx="42386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30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86" y="889000"/>
            <a:ext cx="5079430" cy="1320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30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2956217"/>
            <a:ext cx="5321300" cy="173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4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A0C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7053</TotalTime>
  <Words>3884</Words>
  <Application>Microsoft Office PowerPoint</Application>
  <PresentationFormat>화면 슬라이드 쇼(4:3)</PresentationFormat>
  <Paragraphs>434</Paragraphs>
  <Slides>76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8" baseType="lpstr">
      <vt:lpstr>굴림</vt:lpstr>
      <vt:lpstr>Arial</vt:lpstr>
      <vt:lpstr>Book Antiqua</vt:lpstr>
      <vt:lpstr>Cambria Math</vt:lpstr>
      <vt:lpstr>Wingdings</vt:lpstr>
      <vt:lpstr>HY신명조</vt:lpstr>
      <vt:lpstr>Symbol</vt:lpstr>
      <vt:lpstr>바탕</vt:lpstr>
      <vt:lpstr>맑은 고딕</vt:lpstr>
      <vt:lpstr>휴먼옛체</vt:lpstr>
      <vt:lpstr>Office 테마</vt:lpstr>
      <vt:lpstr>Equation</vt:lpstr>
      <vt:lpstr>PowerPoint 프레젠테이션</vt:lpstr>
      <vt:lpstr>PowerPoint 프레젠테이션</vt:lpstr>
      <vt:lpstr>목 차</vt:lpstr>
      <vt:lpstr>PowerPoint 프레젠테이션</vt:lpstr>
      <vt:lpstr>가설검정의 의미</vt:lpstr>
      <vt:lpstr>가설검정의 의미</vt:lpstr>
      <vt:lpstr>가설검정의 의미</vt:lpstr>
      <vt:lpstr>가설검정의 의미</vt:lpstr>
      <vt:lpstr>가설검정의 의미</vt:lpstr>
      <vt:lpstr>가설검정의 의미</vt:lpstr>
      <vt:lpstr>검정의 유형과 절차</vt:lpstr>
      <vt:lpstr>검정 순서</vt:lpstr>
      <vt:lpstr>양측검정</vt:lpstr>
      <vt:lpstr>양측검정</vt:lpstr>
      <vt:lpstr>상단측검정</vt:lpstr>
      <vt:lpstr>상단측검정</vt:lpstr>
      <vt:lpstr>하단측검정</vt:lpstr>
      <vt:lpstr>하단측검정</vt:lpstr>
      <vt:lpstr>p - 값에 의한 검정 방법</vt:lpstr>
      <vt:lpstr>p - 값에 의한 검정 방법</vt:lpstr>
      <vt:lpstr>p - 값에 의한 검정 방법</vt:lpstr>
      <vt:lpstr>p - 값에 의한 검정 방법</vt:lpstr>
      <vt:lpstr>p - 값에 의한 검정 순서</vt:lpstr>
      <vt:lpstr>신뢰구간과 가설검정의 관계</vt:lpstr>
      <vt:lpstr>신뢰구간과 가설검정의 관계</vt:lpstr>
      <vt:lpstr>신뢰구간과 가설검정의 관계</vt:lpstr>
      <vt:lpstr>PowerPoint 프레젠테이션</vt:lpstr>
      <vt:lpstr>모평균의 가설검정_(모분산 s 2이 알려진 정규모집단)</vt:lpstr>
      <vt:lpstr>양측검정</vt:lpstr>
      <vt:lpstr>양측검정</vt:lpstr>
      <vt:lpstr>양측검정</vt:lpstr>
      <vt:lpstr>모평균의 가설검정_(모분산 s 2이 알려진 정규모집단)</vt:lpstr>
      <vt:lpstr>모평균의 가설검정_(모분산 s 2이 알려진 정규모집단)</vt:lpstr>
      <vt:lpstr>기각역을 이용한 검정 방법</vt:lpstr>
      <vt:lpstr>상단측검정</vt:lpstr>
      <vt:lpstr>상단측검정</vt:lpstr>
      <vt:lpstr>상단측검정</vt:lpstr>
      <vt:lpstr>하단측검정</vt:lpstr>
      <vt:lpstr>하단측검정</vt:lpstr>
      <vt:lpstr>하단측검정</vt:lpstr>
      <vt:lpstr>하단측검정</vt:lpstr>
      <vt:lpstr>하단측검정</vt:lpstr>
      <vt:lpstr>모분산이 알려진 경우, 모평균에 대한 검정 유형과 기각역</vt:lpstr>
      <vt:lpstr>모평균 차의 가설검정_두 모분산   σ_1^  ,  σ_2^  이 알려진 두 정규모집단</vt:lpstr>
      <vt:lpstr>모평균 차에 대한 양측검정</vt:lpstr>
      <vt:lpstr>모평균 차에 대한 상단측검정</vt:lpstr>
      <vt:lpstr>모평균 차에 대한 상단측검정</vt:lpstr>
      <vt:lpstr>모분산이 알려진 경우, 모평균 차에 대한 검정 유형과 기각역</vt:lpstr>
      <vt:lpstr>모분산이 알려진 경우, 모평균 차에 대한 검정 유형과 기각역</vt:lpstr>
      <vt:lpstr>모분산이 알려진 경우, 모평균 차에 대한 검정 유형과 기각역</vt:lpstr>
      <vt:lpstr>PowerPoint 프레젠테이션</vt:lpstr>
      <vt:lpstr>모비율의 가설검정</vt:lpstr>
      <vt:lpstr>모비율에 대한 양측검정</vt:lpstr>
      <vt:lpstr>모비율에 대한 상단측검정</vt:lpstr>
      <vt:lpstr>모비율에 대한 하단측검정</vt:lpstr>
      <vt:lpstr>모비율에 대한 검정 유형과 기각역</vt:lpstr>
      <vt:lpstr>모비율에 대한 검정 유형과 기각역</vt:lpstr>
      <vt:lpstr>모비율에 대한 검정 유형과 기각역</vt:lpstr>
      <vt:lpstr>모비율 차의 가설검정</vt:lpstr>
      <vt:lpstr>모비율 차의 가설검정</vt:lpstr>
      <vt:lpstr>모비율 차에 대한 양측검정</vt:lpstr>
      <vt:lpstr>모비율 차에 대한 상단측검정</vt:lpstr>
      <vt:lpstr>모비율 차에 대한 하단측검정</vt:lpstr>
      <vt:lpstr>모비율 차에 대한 검정 유형과 기각역</vt:lpstr>
      <vt:lpstr>모비율 차에 대한 검정 유형과 기각역</vt:lpstr>
      <vt:lpstr>모비율 차에 대한 검정 유형과 기각역</vt:lpstr>
      <vt:lpstr>모비율 차에 대한 검정 유형과 기각역</vt:lpstr>
      <vt:lpstr>적합도 검정</vt:lpstr>
      <vt:lpstr>적합도 검정</vt:lpstr>
      <vt:lpstr>적합도 검정</vt:lpstr>
      <vt:lpstr>적합도 검정 방법</vt:lpstr>
      <vt:lpstr>적합도 검정 방법</vt:lpstr>
      <vt:lpstr>적합도 검정 방법</vt:lpstr>
      <vt:lpstr>적합도 검정 방법</vt:lpstr>
      <vt:lpstr>적합도 검정 방법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?? ?</cp:lastModifiedBy>
  <cp:revision>901</cp:revision>
  <dcterms:created xsi:type="dcterms:W3CDTF">2012-07-11T10:23:22Z</dcterms:created>
  <dcterms:modified xsi:type="dcterms:W3CDTF">2016-08-22T07:26:44Z</dcterms:modified>
</cp:coreProperties>
</file>