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65" r:id="rId2"/>
    <p:sldId id="256" r:id="rId3"/>
    <p:sldId id="425" r:id="rId4"/>
    <p:sldId id="424" r:id="rId5"/>
    <p:sldId id="685" r:id="rId6"/>
    <p:sldId id="1119" r:id="rId7"/>
    <p:sldId id="1120" r:id="rId8"/>
    <p:sldId id="1121" r:id="rId9"/>
    <p:sldId id="1122" r:id="rId10"/>
    <p:sldId id="1123" r:id="rId11"/>
    <p:sldId id="1124" r:id="rId12"/>
    <p:sldId id="1125" r:id="rId13"/>
    <p:sldId id="1126" r:id="rId14"/>
    <p:sldId id="1127" r:id="rId15"/>
    <p:sldId id="1128" r:id="rId16"/>
    <p:sldId id="1129" r:id="rId17"/>
    <p:sldId id="1130" r:id="rId18"/>
    <p:sldId id="1131" r:id="rId19"/>
    <p:sldId id="1132" r:id="rId20"/>
    <p:sldId id="1133" r:id="rId21"/>
    <p:sldId id="1134" r:id="rId22"/>
    <p:sldId id="1135" r:id="rId23"/>
    <p:sldId id="1136" r:id="rId24"/>
    <p:sldId id="1137" r:id="rId25"/>
    <p:sldId id="1138" r:id="rId26"/>
    <p:sldId id="1139" r:id="rId27"/>
    <p:sldId id="1140" r:id="rId28"/>
    <p:sldId id="1141" r:id="rId29"/>
    <p:sldId id="1142" r:id="rId30"/>
    <p:sldId id="1143" r:id="rId31"/>
    <p:sldId id="1144" r:id="rId32"/>
    <p:sldId id="1145" r:id="rId33"/>
    <p:sldId id="1146" r:id="rId34"/>
    <p:sldId id="1147" r:id="rId35"/>
    <p:sldId id="1148" r:id="rId36"/>
    <p:sldId id="1149" r:id="rId37"/>
    <p:sldId id="1150" r:id="rId38"/>
    <p:sldId id="1151" r:id="rId39"/>
    <p:sldId id="1152" r:id="rId40"/>
    <p:sldId id="1153" r:id="rId41"/>
    <p:sldId id="1154" r:id="rId42"/>
    <p:sldId id="1155" r:id="rId43"/>
    <p:sldId id="1156" r:id="rId44"/>
    <p:sldId id="1157" r:id="rId45"/>
    <p:sldId id="1158" r:id="rId46"/>
    <p:sldId id="1159" r:id="rId47"/>
    <p:sldId id="1160" r:id="rId48"/>
    <p:sldId id="1161" r:id="rId49"/>
    <p:sldId id="1162" r:id="rId50"/>
    <p:sldId id="1163" r:id="rId51"/>
    <p:sldId id="1164" r:id="rId52"/>
    <p:sldId id="1165" r:id="rId53"/>
    <p:sldId id="1166" r:id="rId54"/>
    <p:sldId id="1167" r:id="rId55"/>
    <p:sldId id="1168" r:id="rId56"/>
    <p:sldId id="1169" r:id="rId57"/>
    <p:sldId id="1170" r:id="rId58"/>
    <p:sldId id="1171" r:id="rId59"/>
    <p:sldId id="1172" r:id="rId60"/>
    <p:sldId id="1173" r:id="rId61"/>
    <p:sldId id="1174" r:id="rId62"/>
    <p:sldId id="1175" r:id="rId63"/>
    <p:sldId id="1176" r:id="rId64"/>
    <p:sldId id="1177" r:id="rId65"/>
    <p:sldId id="1178" r:id="rId66"/>
    <p:sldId id="1179" r:id="rId67"/>
    <p:sldId id="1180" r:id="rId68"/>
    <p:sldId id="1181" r:id="rId69"/>
    <p:sldId id="1182" r:id="rId70"/>
    <p:sldId id="1183" r:id="rId71"/>
    <p:sldId id="1184" r:id="rId72"/>
    <p:sldId id="1185" r:id="rId73"/>
    <p:sldId id="1186" r:id="rId74"/>
    <p:sldId id="1187" r:id="rId75"/>
    <p:sldId id="1188" r:id="rId76"/>
    <p:sldId id="1189" r:id="rId77"/>
    <p:sldId id="1190" r:id="rId78"/>
    <p:sldId id="1191" r:id="rId79"/>
    <p:sldId id="1192" r:id="rId80"/>
    <p:sldId id="1193" r:id="rId81"/>
    <p:sldId id="1194" r:id="rId8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5"/>
      <p:bold r:id="rId86"/>
    </p:embeddedFont>
    <p:embeddedFont>
      <p:font typeface="휴먼옛체" panose="02030504000101010101" pitchFamily="18" charset="-127"/>
      <p:regular r:id="rId87"/>
    </p:embeddedFont>
    <p:embeddedFont>
      <p:font typeface="Book Antiqua" panose="02040602050305030304" pitchFamily="18" charset="0"/>
      <p:regular r:id="rId88"/>
      <p:bold r:id="rId89"/>
      <p:italic r:id="rId90"/>
      <p:boldItalic r:id="rId91"/>
    </p:embeddedFont>
    <p:embeddedFont>
      <p:font typeface="HY신명조" panose="02030600000101010101" pitchFamily="18" charset="-127"/>
      <p:regular r:id="rId9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80D0E3"/>
    <a:srgbClr val="FF6600"/>
    <a:srgbClr val="006699"/>
    <a:srgbClr val="8BE9FF"/>
    <a:srgbClr val="FF9933"/>
    <a:srgbClr val="009E9A"/>
    <a:srgbClr val="00C4F2"/>
    <a:srgbClr val="C35D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160" autoAdjust="0"/>
  </p:normalViewPr>
  <p:slideViewPr>
    <p:cSldViewPr>
      <p:cViewPr>
        <p:scale>
          <a:sx n="75" d="100"/>
          <a:sy n="75" d="100"/>
        </p:scale>
        <p:origin x="-132" y="-786"/>
      </p:cViewPr>
      <p:guideLst>
        <p:guide orient="horz" pos="572"/>
        <p:guide orient="horz"/>
        <p:guide pos="204"/>
        <p:guide pos="573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6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7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27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56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89.wmf"/><Relationship Id="rId5" Type="http://schemas.openxmlformats.org/officeDocument/2006/relationships/image" Target="../media/image36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5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57.wmf"/><Relationship Id="rId5" Type="http://schemas.openxmlformats.org/officeDocument/2006/relationships/image" Target="../media/image95.wmf"/><Relationship Id="rId4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2.wmf"/><Relationship Id="rId1" Type="http://schemas.openxmlformats.org/officeDocument/2006/relationships/image" Target="../media/image109.wmf"/><Relationship Id="rId4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9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30.wmf"/><Relationship Id="rId7" Type="http://schemas.openxmlformats.org/officeDocument/2006/relationships/image" Target="../media/image144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3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2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4" Type="http://schemas.openxmlformats.org/officeDocument/2006/relationships/image" Target="../media/image183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4.wmf"/><Relationship Id="rId5" Type="http://schemas.openxmlformats.org/officeDocument/2006/relationships/image" Target="../media/image199.wmf"/><Relationship Id="rId4" Type="http://schemas.openxmlformats.org/officeDocument/2006/relationships/image" Target="../media/image19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04.wmf"/><Relationship Id="rId5" Type="http://schemas.openxmlformats.org/officeDocument/2006/relationships/image" Target="../media/image199.wmf"/><Relationship Id="rId4" Type="http://schemas.openxmlformats.org/officeDocument/2006/relationships/image" Target="../media/image19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210.wmf"/><Relationship Id="rId4" Type="http://schemas.openxmlformats.org/officeDocument/2006/relationships/image" Target="../media/image211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2016-08-25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2016-08-25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11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5644476" y="4974267"/>
            <a:ext cx="3248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소표본</a:t>
            </a:r>
            <a:r>
              <a:rPr kumimoji="1" lang="en-US" altLang="ko-KR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추론</a:t>
            </a:r>
            <a:endParaRPr kumimoji="1" lang="ko-KR" altLang="en-US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35636" y="5805264"/>
            <a:ext cx="345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Small Sample Inference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468258" y="93663"/>
            <a:ext cx="3568238" cy="523220"/>
            <a:chOff x="6037173" y="188640"/>
            <a:chExt cx="3569675" cy="521913"/>
          </a:xfrm>
        </p:grpSpPr>
        <p:sp>
          <p:nvSpPr>
            <p:cNvPr id="4" name="직사각형 3"/>
            <p:cNvSpPr/>
            <p:nvPr/>
          </p:nvSpPr>
          <p:spPr>
            <a:xfrm>
              <a:off x="7614795" y="188640"/>
              <a:ext cx="1992053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150" dirty="0" err="1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소표본</a:t>
              </a:r>
              <a:r>
                <a:rPr kumimoji="1" lang="ko-KR" altLang="en-US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추론</a:t>
              </a:r>
              <a:endParaRPr kumimoji="1" lang="ko-KR" altLang="en-US" sz="2800" b="1" kern="1200" spc="-150" dirty="0">
                <a:solidFill>
                  <a:srgbClr val="00C4F2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037173" y="188640"/>
              <a:ext cx="164932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11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/81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2016-08-25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1.wmf"/><Relationship Id="rId3" Type="http://schemas.openxmlformats.org/officeDocument/2006/relationships/image" Target="../media/image8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8.png"/><Relationship Id="rId10" Type="http://schemas.openxmlformats.org/officeDocument/2006/relationships/image" Target="../media/image4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6.wmf"/><Relationship Id="rId5" Type="http://schemas.openxmlformats.org/officeDocument/2006/relationships/image" Target="../media/image8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27.wmf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.png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84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89.wmf"/><Relationship Id="rId10" Type="http://schemas.openxmlformats.org/officeDocument/2006/relationships/image" Target="../media/image88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4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57.wmf"/><Relationship Id="rId10" Type="http://schemas.openxmlformats.org/officeDocument/2006/relationships/image" Target="../media/image88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98.png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image" Target="../media/image8.png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wmf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png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1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8.png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32.png"/><Relationship Id="rId7" Type="http://schemas.openxmlformats.org/officeDocument/2006/relationships/image" Target="../media/image13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31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47.png"/><Relationship Id="rId4" Type="http://schemas.openxmlformats.org/officeDocument/2006/relationships/image" Target="../media/image14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58.png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28.wmf"/><Relationship Id="rId9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2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78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image" Target="../media/image184.png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8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7" Type="http://schemas.openxmlformats.org/officeDocument/2006/relationships/image" Target="../media/image18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81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4.png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89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90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7.wmf"/><Relationship Id="rId11" Type="http://schemas.openxmlformats.org/officeDocument/2006/relationships/image" Target="../media/image199.wmf"/><Relationship Id="rId5" Type="http://schemas.openxmlformats.org/officeDocument/2006/relationships/oleObject" Target="../embeddings/oleObject192.bin"/><Relationship Id="rId10" Type="http://schemas.openxmlformats.org/officeDocument/2006/relationships/oleObject" Target="../embeddings/oleObject195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94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5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4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5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4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image" Target="../media/image212.png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11.wmf"/><Relationship Id="rId5" Type="http://schemas.openxmlformats.org/officeDocument/2006/relationships/image" Target="../media/image210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9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212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3101" y="4149080"/>
            <a:ext cx="7499299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86117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신뢰도에 따른 오차한계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847355" y="1243114"/>
            <a:ext cx="4998885" cy="1797050"/>
            <a:chOff x="955128" y="892523"/>
            <a:chExt cx="4998885" cy="1797050"/>
          </a:xfrm>
        </p:grpSpPr>
        <p:graphicFrame>
          <p:nvGraphicFramePr>
            <p:cNvPr id="2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962593"/>
                </p:ext>
              </p:extLst>
            </p:nvPr>
          </p:nvGraphicFramePr>
          <p:xfrm>
            <a:off x="4050600" y="892523"/>
            <a:ext cx="1903413" cy="179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06" name="Equation" r:id="rId4" imgW="1320480" imgH="1269720" progId="Equation.DSMT4">
                    <p:embed/>
                  </p:oleObj>
                </mc:Choice>
                <mc:Fallback>
                  <p:oleObj name="Equation" r:id="rId4" imgW="1320480" imgH="1269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600" y="892523"/>
                          <a:ext cx="1903413" cy="179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837508"/>
                </p:ext>
              </p:extLst>
            </p:nvPr>
          </p:nvGraphicFramePr>
          <p:xfrm>
            <a:off x="955128" y="1006458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07" name="Equation" r:id="rId6" imgW="457200" imgH="279360" progId="Equation.DSMT4">
                    <p:embed/>
                  </p:oleObj>
                </mc:Choice>
                <mc:Fallback>
                  <p:oleObj name="Equation" r:id="rId6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128" y="1006458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1513320" y="103680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90%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234575"/>
                </p:ext>
              </p:extLst>
            </p:nvPr>
          </p:nvGraphicFramePr>
          <p:xfrm>
            <a:off x="955128" y="1606916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08" name="Equation" r:id="rId8" imgW="457200" imgH="279360" progId="Equation.DSMT4">
                    <p:embed/>
                  </p:oleObj>
                </mc:Choice>
                <mc:Fallback>
                  <p:oleObj name="Equation" r:id="rId8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128" y="1606916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1513320" y="163725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95%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8156573"/>
                </p:ext>
              </p:extLst>
            </p:nvPr>
          </p:nvGraphicFramePr>
          <p:xfrm>
            <a:off x="955128" y="2219516"/>
            <a:ext cx="658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09" name="Equation" r:id="rId10" imgW="457200" imgH="279360" progId="Equation.DSMT4">
                    <p:embed/>
                  </p:oleObj>
                </mc:Choice>
                <mc:Fallback>
                  <p:oleObj name="Equation" r:id="rId10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128" y="2219516"/>
                          <a:ext cx="658813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513320" y="224985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99%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1472" y="368635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 알려진 정규모집단의 모평균 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90%, 95%, 99%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66189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87368" y="4332312"/>
            <a:ext cx="7097000" cy="1905000"/>
            <a:chOff x="1357290" y="3810000"/>
            <a:chExt cx="7097000" cy="1905000"/>
          </a:xfrm>
        </p:grpSpPr>
        <p:graphicFrame>
          <p:nvGraphicFramePr>
            <p:cNvPr id="35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872867"/>
                </p:ext>
              </p:extLst>
            </p:nvPr>
          </p:nvGraphicFramePr>
          <p:xfrm>
            <a:off x="4668103" y="3810000"/>
            <a:ext cx="3786187" cy="190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10" name="Equation" r:id="rId12" imgW="2628720" imgH="1346040" progId="Equation.DSMT4">
                    <p:embed/>
                  </p:oleObj>
                </mc:Choice>
                <mc:Fallback>
                  <p:oleObj name="Equation" r:id="rId12" imgW="2628720" imgH="1346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8103" y="3810000"/>
                          <a:ext cx="3786187" cy="190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357290" y="3929066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모수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m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90%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7290" y="4580414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모수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m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95%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7290" y="5202808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모수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m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99%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" y="839244"/>
            <a:ext cx="8692920" cy="38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9688" y="4941168"/>
            <a:ext cx="8286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강철봉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개의 평균과 분산은 각각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33034"/>
              </p:ext>
            </p:extLst>
          </p:nvPr>
        </p:nvGraphicFramePr>
        <p:xfrm>
          <a:off x="1402179" y="5510684"/>
          <a:ext cx="6832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2" name="Equation" r:id="rId4" imgW="4520880" imgH="393480" progId="Equation.DSMT4">
                  <p:embed/>
                </p:oleObj>
              </mc:Choice>
              <mc:Fallback>
                <p:oleObj name="Equation" r:id="rId4" imgW="452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79" y="5510684"/>
                        <a:ext cx="68326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9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9688" y="1030380"/>
            <a:ext cx="7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(19) = 2.093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오차한계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06111"/>
              </p:ext>
            </p:extLst>
          </p:nvPr>
        </p:nvGraphicFramePr>
        <p:xfrm>
          <a:off x="2980154" y="1732236"/>
          <a:ext cx="36337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2" name="Equation" r:id="rId3" imgW="2628720" imgH="241200" progId="Equation.DSMT4">
                  <p:embed/>
                </p:oleObj>
              </mc:Choice>
              <mc:Fallback>
                <p:oleObj name="Equation" r:id="rId3" imgW="262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154" y="1732236"/>
                        <a:ext cx="3633788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149246" y="2527895"/>
            <a:ext cx="652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모평균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90%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371545"/>
              </p:ext>
            </p:extLst>
          </p:nvPr>
        </p:nvGraphicFramePr>
        <p:xfrm>
          <a:off x="2743617" y="3061717"/>
          <a:ext cx="410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3" name="Equation" r:id="rId5" imgW="2971800" imgH="215640" progId="Equation.DSMT4">
                  <p:embed/>
                </p:oleObj>
              </mc:Choice>
              <mc:Fallback>
                <p:oleObj name="Equation" r:id="rId5" imgW="2971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617" y="3061717"/>
                        <a:ext cx="410686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03954"/>
              </p:ext>
            </p:extLst>
          </p:nvPr>
        </p:nvGraphicFramePr>
        <p:xfrm>
          <a:off x="3265904" y="942641"/>
          <a:ext cx="18018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4" name="Equation" r:id="rId7" imgW="1333500" imgH="419100" progId="Equation.DSMT4">
                  <p:embed/>
                </p:oleObj>
              </mc:Choice>
              <mc:Fallback>
                <p:oleObj name="Equation" r:id="rId7" imgW="1333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04" y="942641"/>
                        <a:ext cx="18018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2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모르지만 동일한 두 정규모집단인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908720"/>
            <a:ext cx="8001056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이지만 모르는 독립인 정규모집단                                     에서 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 표본평균을           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714"/>
              </p:ext>
            </p:extLst>
          </p:nvPr>
        </p:nvGraphicFramePr>
        <p:xfrm>
          <a:off x="1612239" y="911910"/>
          <a:ext cx="12239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46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39" y="911910"/>
                        <a:ext cx="122396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61250"/>
              </p:ext>
            </p:extLst>
          </p:nvPr>
        </p:nvGraphicFramePr>
        <p:xfrm>
          <a:off x="6200151" y="912125"/>
          <a:ext cx="20653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47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151" y="912125"/>
                        <a:ext cx="206533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08444"/>
              </p:ext>
            </p:extLst>
          </p:nvPr>
        </p:nvGraphicFramePr>
        <p:xfrm>
          <a:off x="5973606" y="1279291"/>
          <a:ext cx="566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48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606" y="1279291"/>
                        <a:ext cx="566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030880" y="2217944"/>
            <a:ext cx="6715172" cy="2952751"/>
            <a:chOff x="1500166" y="2857496"/>
            <a:chExt cx="6715172" cy="2952751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571603" y="2857496"/>
              <a:ext cx="1441450" cy="1368425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500166" y="4370384"/>
              <a:ext cx="1584325" cy="1439863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4021116" y="4586284"/>
              <a:ext cx="1223962" cy="1008063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4092553" y="2930521"/>
              <a:ext cx="1223962" cy="1079500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2868591" y="2930521"/>
              <a:ext cx="1655762" cy="287338"/>
            </a:xfrm>
            <a:prstGeom prst="curvedDownArrow">
              <a:avLst>
                <a:gd name="adj1" fmla="val 115249"/>
                <a:gd name="adj2" fmla="val 230497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2940028" y="5449884"/>
              <a:ext cx="1728787" cy="288925"/>
            </a:xfrm>
            <a:prstGeom prst="curvedUpArrow">
              <a:avLst>
                <a:gd name="adj1" fmla="val 119670"/>
                <a:gd name="adj2" fmla="val 239341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228953" y="3217859"/>
              <a:ext cx="647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298803" y="5018084"/>
              <a:ext cx="8651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m</a:t>
              </a:r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413373" y="3222616"/>
              <a:ext cx="14398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표본평균 </a:t>
              </a:r>
              <a:r>
                <a:rPr lang="en-US" altLang="ko-KR" sz="1800" b="0" i="0" dirty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5413373" y="4818054"/>
              <a:ext cx="14398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표본평균 </a:t>
              </a:r>
              <a:r>
                <a:rPr lang="en-US" altLang="ko-KR" sz="1800" b="0" i="0" dirty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451328" y="2930521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667228" y="3146421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4379891" y="360203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 err="1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 err="1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endPara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4451328" y="458628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y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4667228" y="480218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y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4379891" y="5162546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 err="1">
                  <a:latin typeface="Book Antiqua" pitchFamily="18" charset="0"/>
                  <a:ea typeface="맑은 고딕" panose="020B0503020000020004" pitchFamily="50" charset="-127"/>
                </a:rPr>
                <a:t>y</a:t>
              </a:r>
              <a:r>
                <a:rPr lang="en-US" altLang="ko-KR" sz="1600" b="0" i="1" baseline="-25000" dirty="0" err="1">
                  <a:latin typeface="Book Antiqua" pitchFamily="18" charset="0"/>
                  <a:ea typeface="맑은 고딕" panose="020B0503020000020004" pitchFamily="50" charset="-127"/>
                </a:rPr>
                <a:t>m</a:t>
              </a:r>
              <a:endPara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 rot="19033777">
              <a:off x="4524353" y="3427409"/>
              <a:ext cx="503237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 rot="19033777">
              <a:off x="4451328" y="5011734"/>
              <a:ext cx="503237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…</a:t>
              </a:r>
            </a:p>
          </p:txBody>
        </p:sp>
        <p:graphicFrame>
          <p:nvGraphicFramePr>
            <p:cNvPr id="32" name="Object 5"/>
            <p:cNvGraphicFramePr>
              <a:graphicFrameLocks noChangeAspect="1"/>
            </p:cNvGraphicFramePr>
            <p:nvPr/>
          </p:nvGraphicFramePr>
          <p:xfrm>
            <a:off x="1794413" y="3309916"/>
            <a:ext cx="968375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49" name="Equation" r:id="rId9" imgW="672840" imgH="241200" progId="Equation.DSMT4">
                    <p:embed/>
                  </p:oleObj>
                </mc:Choice>
                <mc:Fallback>
                  <p:oleObj name="Equation" r:id="rId9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413" y="3309916"/>
                          <a:ext cx="968375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6"/>
            <p:cNvGraphicFramePr>
              <a:graphicFrameLocks noChangeAspect="1"/>
            </p:cNvGraphicFramePr>
            <p:nvPr/>
          </p:nvGraphicFramePr>
          <p:xfrm>
            <a:off x="1797019" y="4881552"/>
            <a:ext cx="98583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0" name="Equation" r:id="rId11" imgW="685800" imgH="241200" progId="Equation.DSMT4">
                    <p:embed/>
                  </p:oleObj>
                </mc:Choice>
                <mc:Fallback>
                  <p:oleObj name="Equation" r:id="rId11" imgW="685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019" y="4881552"/>
                          <a:ext cx="985837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7"/>
            <p:cNvGraphicFramePr>
              <a:graphicFrameLocks noChangeAspect="1"/>
            </p:cNvGraphicFramePr>
            <p:nvPr/>
          </p:nvGraphicFramePr>
          <p:xfrm>
            <a:off x="6658001" y="3105792"/>
            <a:ext cx="155733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1" name="Equation" r:id="rId13" imgW="1079280" imgH="482400" progId="Equation.DSMT4">
                    <p:embed/>
                  </p:oleObj>
                </mc:Choice>
                <mc:Fallback>
                  <p:oleObj name="Equation" r:id="rId13" imgW="10792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8001" y="3105792"/>
                          <a:ext cx="1557337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8"/>
            <p:cNvGraphicFramePr>
              <a:graphicFrameLocks noChangeAspect="1"/>
            </p:cNvGraphicFramePr>
            <p:nvPr/>
          </p:nvGraphicFramePr>
          <p:xfrm>
            <a:off x="6669113" y="4674242"/>
            <a:ext cx="1533525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2" name="Equation" r:id="rId15" imgW="1066680" imgH="482400" progId="Equation.DSMT4">
                    <p:embed/>
                  </p:oleObj>
                </mc:Choice>
                <mc:Fallback>
                  <p:oleObj name="Equation" r:id="rId15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9113" y="4674242"/>
                          <a:ext cx="1533525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그룹 35"/>
          <p:cNvGrpSpPr/>
          <p:nvPr/>
        </p:nvGrpSpPr>
        <p:grpSpPr>
          <a:xfrm>
            <a:off x="3459772" y="5611266"/>
            <a:ext cx="5000660" cy="554038"/>
            <a:chOff x="3643306" y="5286388"/>
            <a:chExt cx="5000660" cy="554038"/>
          </a:xfrm>
        </p:grpSpPr>
        <p:graphicFrame>
          <p:nvGraphicFramePr>
            <p:cNvPr id="37" name="Object 7"/>
            <p:cNvGraphicFramePr>
              <a:graphicFrameLocks noChangeAspect="1"/>
            </p:cNvGraphicFramePr>
            <p:nvPr/>
          </p:nvGraphicFramePr>
          <p:xfrm>
            <a:off x="5291166" y="5286388"/>
            <a:ext cx="335280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3" name="Equation" r:id="rId17" imgW="2323800" imgH="393480" progId="Equation.DSMT4">
                    <p:embed/>
                  </p:oleObj>
                </mc:Choice>
                <mc:Fallback>
                  <p:oleObj name="Equation" r:id="rId17" imgW="2323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166" y="5286388"/>
                          <a:ext cx="3352800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3643306" y="5375005"/>
              <a:ext cx="1785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800" b="0" i="0" dirty="0" smtClean="0">
                  <a:latin typeface="Book Antiqua" pitchFamily="18" charset="0"/>
                  <a:ea typeface="맑은 고딕" panose="020B0503020000020004" pitchFamily="50" charset="-127"/>
                </a:rPr>
                <a:t>합동표본분산 </a:t>
              </a:r>
              <a:r>
                <a:rPr lang="en-US" altLang="ko-KR" sz="1800" b="0" i="0" dirty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8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모르지만 동일한 두 정규모집단인 경우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24190" y="1317070"/>
            <a:ext cx="3763876" cy="110381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8475" y="83671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표본평균의 차           의 확률분포는 다음 정규분포에 따른다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39163"/>
              </p:ext>
            </p:extLst>
          </p:nvPr>
        </p:nvGraphicFramePr>
        <p:xfrm>
          <a:off x="2446479" y="850375"/>
          <a:ext cx="585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4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479" y="850375"/>
                        <a:ext cx="58578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53004"/>
              </p:ext>
            </p:extLst>
          </p:nvPr>
        </p:nvGraphicFramePr>
        <p:xfrm>
          <a:off x="2805764" y="1425918"/>
          <a:ext cx="3181678" cy="8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5" name="Equation" r:id="rId5" imgW="2311200" imgH="647640" progId="Equation.DSMT4">
                  <p:embed/>
                </p:oleObj>
              </mc:Choice>
              <mc:Fallback>
                <p:oleObj name="Equation" r:id="rId5" imgW="23112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64" y="1425918"/>
                        <a:ext cx="3181678" cy="87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79643"/>
              </p:ext>
            </p:extLst>
          </p:nvPr>
        </p:nvGraphicFramePr>
        <p:xfrm>
          <a:off x="1242240" y="3320304"/>
          <a:ext cx="6897687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6" name="Equation" r:id="rId7" imgW="4787640" imgH="1790640" progId="Equation.DSMT4">
                  <p:embed/>
                </p:oleObj>
              </mc:Choice>
              <mc:Fallback>
                <p:oleObj name="Equation" r:id="rId7" imgW="4787640" imgH="1790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40" y="3320304"/>
                        <a:ext cx="6897687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그룹 41"/>
          <p:cNvGrpSpPr/>
          <p:nvPr/>
        </p:nvGrpSpPr>
        <p:grpSpPr>
          <a:xfrm>
            <a:off x="5477697" y="3580642"/>
            <a:ext cx="3198803" cy="561975"/>
            <a:chOff x="-397838" y="3147931"/>
            <a:chExt cx="3198803" cy="561975"/>
          </a:xfrm>
        </p:grpSpPr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853103" y="3147931"/>
            <a:ext cx="1947862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77" name="Equation" r:id="rId9" imgW="1498320" imgH="444240" progId="Equation.DSMT4">
                    <p:embed/>
                  </p:oleObj>
                </mc:Choice>
                <mc:Fallback>
                  <p:oleObj name="Equation" r:id="rId9" imgW="14983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103" y="3147931"/>
                          <a:ext cx="1947862" cy="561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직사각형 45"/>
            <p:cNvSpPr/>
            <p:nvPr/>
          </p:nvSpPr>
          <p:spPr>
            <a:xfrm>
              <a:off x="-397838" y="3224960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표준오차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 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05995" y="611098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신뢰도에서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오차한계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>
            <a:off x="6023321" y="5963492"/>
            <a:ext cx="357190" cy="1588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120507" y="5153382"/>
            <a:ext cx="2214578" cy="642942"/>
          </a:xfrm>
          <a:prstGeom prst="roundRect">
            <a:avLst/>
          </a:prstGeom>
          <a:noFill/>
          <a:ln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528" y="278092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6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73101" y="3645024"/>
            <a:ext cx="7499299" cy="239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추정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4596" y="1701062"/>
            <a:ext cx="7035912" cy="93585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672" y="836712"/>
            <a:ext cx="8286808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이지만 모르는 독립인 정규모집단의 모평균 차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92249"/>
              </p:ext>
            </p:extLst>
          </p:nvPr>
        </p:nvGraphicFramePr>
        <p:xfrm>
          <a:off x="1432309" y="1820991"/>
          <a:ext cx="64404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46" name="Equation" r:id="rId3" imgW="4470120" imgH="507960" progId="Equation.DSMT4">
                  <p:embed/>
                </p:oleObj>
              </mc:Choice>
              <mc:Fallback>
                <p:oleObj name="Equation" r:id="rId3" imgW="4470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09" y="1820991"/>
                        <a:ext cx="64404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09700"/>
              </p:ext>
            </p:extLst>
          </p:nvPr>
        </p:nvGraphicFramePr>
        <p:xfrm>
          <a:off x="1687875" y="848087"/>
          <a:ext cx="12239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47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875" y="848087"/>
                        <a:ext cx="12239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5672" y="317900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신뢰도에 따른 오차한계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322" y="3909091"/>
            <a:ext cx="6769030" cy="1824165"/>
            <a:chOff x="793154" y="3078283"/>
            <a:chExt cx="7004189" cy="1887537"/>
          </a:xfrm>
        </p:grpSpPr>
        <p:graphicFrame>
          <p:nvGraphicFramePr>
            <p:cNvPr id="2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19719"/>
                </p:ext>
              </p:extLst>
            </p:nvPr>
          </p:nvGraphicFramePr>
          <p:xfrm>
            <a:off x="4960480" y="3078283"/>
            <a:ext cx="2836863" cy="188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48" name="Equation" r:id="rId7" imgW="1968480" imgH="1333440" progId="Equation.DSMT4">
                    <p:embed/>
                  </p:oleObj>
                </mc:Choice>
                <mc:Fallback>
                  <p:oleObj name="Equation" r:id="rId7" imgW="1968480" imgH="13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480" y="3078283"/>
                          <a:ext cx="2836863" cy="1887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5396426"/>
                </p:ext>
              </p:extLst>
            </p:nvPr>
          </p:nvGraphicFramePr>
          <p:xfrm>
            <a:off x="793154" y="3189182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49" name="Equation" r:id="rId9" imgW="1257120" imgH="304560" progId="Equation.DSMT4">
                    <p:embed/>
                  </p:oleObj>
                </mc:Choice>
                <mc:Fallback>
                  <p:oleObj name="Equation" r:id="rId9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154" y="3189182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526978" y="3250926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90%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6978" y="3882206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95%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6978" y="455645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에 대한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99%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오차한계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094166"/>
                </p:ext>
              </p:extLst>
            </p:nvPr>
          </p:nvGraphicFramePr>
          <p:xfrm>
            <a:off x="796406" y="3808884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50" name="Equation" r:id="rId11" imgW="1257120" imgH="304560" progId="Equation.DSMT4">
                    <p:embed/>
                  </p:oleObj>
                </mc:Choice>
                <mc:Fallback>
                  <p:oleObj name="Equation" r:id="rId11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406" y="3808884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725574"/>
                </p:ext>
              </p:extLst>
            </p:nvPr>
          </p:nvGraphicFramePr>
          <p:xfrm>
            <a:off x="796406" y="4492922"/>
            <a:ext cx="1809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51" name="Equation" r:id="rId13" imgW="1257120" imgH="304560" progId="Equation.DSMT4">
                    <p:embed/>
                  </p:oleObj>
                </mc:Choice>
                <mc:Fallback>
                  <p:oleObj name="Equation" r:id="rId13" imgW="12571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406" y="4492922"/>
                          <a:ext cx="18097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175865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73101" y="1690964"/>
            <a:ext cx="7499299" cy="239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추정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672" y="836712"/>
            <a:ext cx="82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모분산이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                     이지만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모르는 두 정규모집단의 모평균의 차에 대한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90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%, 95%, 99%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73388"/>
              </p:ext>
            </p:extLst>
          </p:nvPr>
        </p:nvGraphicFramePr>
        <p:xfrm>
          <a:off x="1687875" y="848087"/>
          <a:ext cx="12239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94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875" y="848087"/>
                        <a:ext cx="12239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95220" y="2042031"/>
            <a:ext cx="5882601" cy="1675001"/>
            <a:chOff x="1643042" y="1285860"/>
            <a:chExt cx="5882601" cy="1675001"/>
          </a:xfrm>
        </p:grpSpPr>
        <p:graphicFrame>
          <p:nvGraphicFramePr>
            <p:cNvPr id="20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915234"/>
                </p:ext>
              </p:extLst>
            </p:nvPr>
          </p:nvGraphicFramePr>
          <p:xfrm>
            <a:off x="4764980" y="1336750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5" name="Equation" r:id="rId6" imgW="1917360" imgH="253800" progId="Equation.DSMT4">
                    <p:embed/>
                  </p:oleObj>
                </mc:Choice>
                <mc:Fallback>
                  <p:oleObj name="Equation" r:id="rId6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980" y="1336750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643042" y="1285860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90%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1937208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95%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2559602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에 대한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99%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신뢰구간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817161"/>
                </p:ext>
              </p:extLst>
            </p:nvPr>
          </p:nvGraphicFramePr>
          <p:xfrm>
            <a:off x="1714480" y="1285860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6" name="Equation" r:id="rId8" imgW="469800" imgH="228600" progId="Equation.DSMT4">
                    <p:embed/>
                  </p:oleObj>
                </mc:Choice>
                <mc:Fallback>
                  <p:oleObj name="Equation" r:id="rId8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1285860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226864"/>
                </p:ext>
              </p:extLst>
            </p:nvPr>
          </p:nvGraphicFramePr>
          <p:xfrm>
            <a:off x="1714480" y="1951868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7" name="Equation" r:id="rId10" imgW="469800" imgH="228600" progId="Equation.DSMT4">
                    <p:embed/>
                  </p:oleObj>
                </mc:Choice>
                <mc:Fallback>
                  <p:oleObj name="Equation" r:id="rId10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1951868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401332"/>
                </p:ext>
              </p:extLst>
            </p:nvPr>
          </p:nvGraphicFramePr>
          <p:xfrm>
            <a:off x="1714480" y="2554194"/>
            <a:ext cx="676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8" name="Equation" r:id="rId12" imgW="469800" imgH="228600" progId="Equation.DSMT4">
                    <p:embed/>
                  </p:oleObj>
                </mc:Choice>
                <mc:Fallback>
                  <p:oleObj name="Equation" r:id="rId12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2554194"/>
                          <a:ext cx="67627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765783"/>
                </p:ext>
              </p:extLst>
            </p:nvPr>
          </p:nvGraphicFramePr>
          <p:xfrm>
            <a:off x="4764980" y="2602086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99" name="Equation" r:id="rId14" imgW="1917360" imgH="253800" progId="Equation.DSMT4">
                    <p:embed/>
                  </p:oleObj>
                </mc:Choice>
                <mc:Fallback>
                  <p:oleObj name="Equation" r:id="rId14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980" y="2602086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771903"/>
                </p:ext>
              </p:extLst>
            </p:nvPr>
          </p:nvGraphicFramePr>
          <p:xfrm>
            <a:off x="4764980" y="1959624"/>
            <a:ext cx="2760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00" name="Equation" r:id="rId16" imgW="1917360" imgH="253800" progId="Equation.DSMT4">
                    <p:embed/>
                  </p:oleObj>
                </mc:Choice>
                <mc:Fallback>
                  <p:oleObj name="Equation" r:id="rId16" imgW="1917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980" y="1959624"/>
                          <a:ext cx="2760663" cy="358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23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추정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7714" y="892488"/>
            <a:ext cx="8766629" cy="3722848"/>
            <a:chOff x="0" y="1147763"/>
            <a:chExt cx="13687425" cy="5812519"/>
          </a:xfrm>
        </p:grpSpPr>
        <p:pic>
          <p:nvPicPr>
            <p:cNvPr id="539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47763"/>
              <a:ext cx="13687425" cy="456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96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67" y="6284007"/>
              <a:ext cx="84772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749688" y="4869160"/>
            <a:ext cx="8286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 광산의 표본에 대한 합동표본분산과 합동표본표준편차는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30819"/>
              </p:ext>
            </p:extLst>
          </p:nvPr>
        </p:nvGraphicFramePr>
        <p:xfrm>
          <a:off x="1691680" y="5517232"/>
          <a:ext cx="6140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74" name="Equation" r:id="rId5" imgW="4063680" imgH="419040" progId="Equation.DSMT4">
                  <p:embed/>
                </p:oleObj>
              </mc:Choice>
              <mc:Fallback>
                <p:oleObj name="Equation" r:id="rId5" imgW="4063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17232"/>
                        <a:ext cx="614045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0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추정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688" y="95837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-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(16) = 2.12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신뢰구간에 대한 오차한계는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다음과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58359"/>
              </p:ext>
            </p:extLst>
          </p:nvPr>
        </p:nvGraphicFramePr>
        <p:xfrm>
          <a:off x="3154779" y="1556792"/>
          <a:ext cx="3282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8" name="Equation" r:id="rId3" imgW="2374560" imgH="444240" progId="Equation.DSMT4">
                  <p:embed/>
                </p:oleObj>
              </mc:Choice>
              <mc:Fallback>
                <p:oleObj name="Equation" r:id="rId3" imgW="237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79" y="1556792"/>
                        <a:ext cx="32829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49688" y="275116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모평균 차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–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59647"/>
              </p:ext>
            </p:extLst>
          </p:nvPr>
        </p:nvGraphicFramePr>
        <p:xfrm>
          <a:off x="2427704" y="3284984"/>
          <a:ext cx="4738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9" name="Equation" r:id="rId5" imgW="3429000" imgH="215640" progId="Equation.DSMT4">
                  <p:embed/>
                </p:oleObj>
              </mc:Choice>
              <mc:Fallback>
                <p:oleObj name="Equation" r:id="rId5" imgW="3429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04" y="3284984"/>
                        <a:ext cx="473868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80741"/>
              </p:ext>
            </p:extLst>
          </p:nvPr>
        </p:nvGraphicFramePr>
        <p:xfrm>
          <a:off x="881931" y="2818789"/>
          <a:ext cx="1193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0" name="Equation" r:id="rId7" imgW="863280" imgH="215640" progId="Equation.DSMT4">
                  <p:embed/>
                </p:oleObj>
              </mc:Choice>
              <mc:Fallback>
                <p:oleObj name="Equation" r:id="rId7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31" y="2818789"/>
                        <a:ext cx="11938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9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모르고 동일하지 않은 두 정규모집단인 경우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215370" cy="17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이고 모르는 독립인 정규모집단                                     에서 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 표본평균을           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두 모평균 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–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신뢰구간을 얻기 위해 사용하는 추정량과 확률분포는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99608"/>
              </p:ext>
            </p:extLst>
          </p:nvPr>
        </p:nvGraphicFramePr>
        <p:xfrm>
          <a:off x="1538544" y="926424"/>
          <a:ext cx="7667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6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544" y="926424"/>
                        <a:ext cx="7667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07537"/>
              </p:ext>
            </p:extLst>
          </p:nvPr>
        </p:nvGraphicFramePr>
        <p:xfrm>
          <a:off x="5478267" y="926639"/>
          <a:ext cx="20653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7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267" y="926639"/>
                        <a:ext cx="206533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72126"/>
              </p:ext>
            </p:extLst>
          </p:nvPr>
        </p:nvGraphicFramePr>
        <p:xfrm>
          <a:off x="4814059" y="1291219"/>
          <a:ext cx="566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8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059" y="1291219"/>
                        <a:ext cx="566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712387" y="2914642"/>
            <a:ext cx="3438792" cy="123443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610159"/>
              </p:ext>
            </p:extLst>
          </p:nvPr>
        </p:nvGraphicFramePr>
        <p:xfrm>
          <a:off x="3130827" y="3050849"/>
          <a:ext cx="26527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9" name="Equation" r:id="rId9" imgW="1841400" imgH="672840" progId="Equation.DSMT4">
                  <p:embed/>
                </p:oleObj>
              </mc:Choice>
              <mc:Fallback>
                <p:oleObj name="Equation" r:id="rId9" imgW="1841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827" y="3050849"/>
                        <a:ext cx="26527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8592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여기서 자유도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다음과 같이 정의되는 수에서 소수점을 절사시킨 정수이다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27289"/>
              </p:ext>
            </p:extLst>
          </p:nvPr>
        </p:nvGraphicFramePr>
        <p:xfrm>
          <a:off x="3356393" y="5068217"/>
          <a:ext cx="21955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0" name="Equation" r:id="rId11" imgW="1523880" imgH="622080" progId="Equation.DSMT4">
                  <p:embed/>
                </p:oleObj>
              </mc:Choice>
              <mc:Fallback>
                <p:oleObj name="Equation" r:id="rId11" imgW="15238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393" y="5068217"/>
                        <a:ext cx="2195513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모르고 동일하지 않은 두 정규모집단인 경우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609516"/>
              </p:ext>
            </p:extLst>
          </p:nvPr>
        </p:nvGraphicFramePr>
        <p:xfrm>
          <a:off x="1000100" y="1461759"/>
          <a:ext cx="611028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4" name="Equation" r:id="rId3" imgW="4241520" imgH="1879560" progId="Equation.DSMT4">
                  <p:embed/>
                </p:oleObj>
              </mc:Choice>
              <mc:Fallback>
                <p:oleObj name="Equation" r:id="rId3" imgW="424152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461759"/>
                        <a:ext cx="611028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41"/>
          <p:cNvGrpSpPr/>
          <p:nvPr/>
        </p:nvGrpSpPr>
        <p:grpSpPr>
          <a:xfrm>
            <a:off x="4841857" y="1777671"/>
            <a:ext cx="3149593" cy="577850"/>
            <a:chOff x="-397838" y="3139996"/>
            <a:chExt cx="3149593" cy="577850"/>
          </a:xfrm>
        </p:grpSpPr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902317" y="3139996"/>
            <a:ext cx="1849438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5" name="Equation" r:id="rId5" imgW="1422360" imgH="457200" progId="Equation.DSMT4">
                    <p:embed/>
                  </p:oleObj>
                </mc:Choice>
                <mc:Fallback>
                  <p:oleObj name="Equation" r:id="rId5" imgW="14223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317" y="3139996"/>
                          <a:ext cx="1849438" cy="577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-397838" y="3224960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표준오차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 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70155" y="44278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신뢰도에서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오차한계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5387481" y="4168456"/>
            <a:ext cx="357190" cy="1588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07924" y="3358346"/>
            <a:ext cx="1450026" cy="642942"/>
          </a:xfrm>
          <a:prstGeom prst="roundRect">
            <a:avLst/>
          </a:prstGeom>
          <a:noFill/>
          <a:ln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401" y="8367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모르고 동일하지 않은 두 정규모집단인 경우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15420" y="1852402"/>
            <a:ext cx="5441724" cy="128856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72" y="836712"/>
            <a:ext cx="8286808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이고 모르는 독립인 정규모집단의 모평균 차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76041"/>
              </p:ext>
            </p:extLst>
          </p:nvPr>
        </p:nvGraphicFramePr>
        <p:xfrm>
          <a:off x="2101850" y="2131211"/>
          <a:ext cx="4867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38" name="Equation" r:id="rId3" imgW="3377880" imgH="533160" progId="Equation.DSMT4">
                  <p:embed/>
                </p:oleObj>
              </mc:Choice>
              <mc:Fallback>
                <p:oleObj name="Equation" r:id="rId3" imgW="3377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131211"/>
                        <a:ext cx="48672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98889"/>
              </p:ext>
            </p:extLst>
          </p:nvPr>
        </p:nvGraphicFramePr>
        <p:xfrm>
          <a:off x="1759915" y="860340"/>
          <a:ext cx="7667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39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15" y="860340"/>
                        <a:ext cx="7667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0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모르고 동일하지 않은 두 정규모집단인 경우</a:t>
            </a:r>
          </a:p>
        </p:txBody>
      </p:sp>
      <p:pic>
        <p:nvPicPr>
          <p:cNvPr id="540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9" y="801666"/>
            <a:ext cx="8649292" cy="343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4653136"/>
            <a:ext cx="756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5,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2.3, m = 8,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자유도는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28909"/>
              </p:ext>
            </p:extLst>
          </p:nvPr>
        </p:nvGraphicFramePr>
        <p:xfrm>
          <a:off x="3419206" y="5257486"/>
          <a:ext cx="3367336" cy="83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7" name="Equation" r:id="rId4" imgW="2463480" imgH="622080" progId="Equation.DSMT4">
                  <p:embed/>
                </p:oleObj>
              </mc:Choice>
              <mc:Fallback>
                <p:oleObj name="Equation" r:id="rId4" imgW="24634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206" y="5257486"/>
                        <a:ext cx="3367336" cy="835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5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모르고 동일하지 않은 두 정규모집단인 경우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965848"/>
            <a:ext cx="739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자유도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-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(6) = 2.447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신뢰구간에 대한 오차한계는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06151"/>
              </p:ext>
            </p:extLst>
          </p:nvPr>
        </p:nvGraphicFramePr>
        <p:xfrm>
          <a:off x="3799563" y="1628800"/>
          <a:ext cx="2581224" cy="59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84" name="Equation" r:id="rId3" imgW="1968480" imgH="457200" progId="Equation.DSMT4">
                  <p:embed/>
                </p:oleObj>
              </mc:Choice>
              <mc:Fallback>
                <p:oleObj name="Equation" r:id="rId3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563" y="1628800"/>
                        <a:ext cx="2581224" cy="590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43608" y="2758745"/>
            <a:ext cx="744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모평균 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–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03189"/>
              </p:ext>
            </p:extLst>
          </p:nvPr>
        </p:nvGraphicFramePr>
        <p:xfrm>
          <a:off x="3600817" y="3436924"/>
          <a:ext cx="2980302" cy="28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85" name="Equation" r:id="rId5" imgW="2273040" imgH="215640" progId="Equation.DSMT4">
                  <p:embed/>
                </p:oleObj>
              </mc:Choice>
              <mc:Fallback>
                <p:oleObj name="Equation" r:id="rId5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817" y="3436924"/>
                        <a:ext cx="2980302" cy="280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84902"/>
              </p:ext>
            </p:extLst>
          </p:nvPr>
        </p:nvGraphicFramePr>
        <p:xfrm>
          <a:off x="1175851" y="2826983"/>
          <a:ext cx="80803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86" name="Equation" r:id="rId7" imgW="583920" imgH="215640" progId="Equation.DSMT4">
                  <p:embed/>
                </p:oleObj>
              </mc:Choice>
              <mc:Fallback>
                <p:oleObj name="Equation" r:id="rId7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851" y="2826983"/>
                        <a:ext cx="808037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0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65877"/>
              </p:ext>
            </p:extLst>
          </p:nvPr>
        </p:nvGraphicFramePr>
        <p:xfrm>
          <a:off x="3759577" y="1412776"/>
          <a:ext cx="1882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68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577" y="1412776"/>
                        <a:ext cx="18827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672" y="87555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알려지지 않은 경우에 표본평균      에 대해 다음을 알고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67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96446"/>
              </p:ext>
            </p:extLst>
          </p:nvPr>
        </p:nvGraphicFramePr>
        <p:xfrm>
          <a:off x="5237546" y="924780"/>
          <a:ext cx="2365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69" name="Equation" r:id="rId6" imgW="164957" imgH="190335" progId="Equation.DSMT4">
                  <p:embed/>
                </p:oleObj>
              </mc:Choice>
              <mc:Fallback>
                <p:oleObj name="Equation" r:id="rId6" imgW="164957" imgH="1903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546" y="924780"/>
                        <a:ext cx="2365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271462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알려지지 않은 정규모집단의 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검정하는 순서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3500438"/>
            <a:ext cx="82153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                   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구하여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 여부을 결정한다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64497"/>
              </p:ext>
            </p:extLst>
          </p:nvPr>
        </p:nvGraphicFramePr>
        <p:xfrm>
          <a:off x="2990479" y="4291013"/>
          <a:ext cx="957718" cy="59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70" name="Equation" r:id="rId8" imgW="723600" imgH="457200" progId="Equation.DSMT4">
                  <p:embed/>
                </p:oleObj>
              </mc:Choice>
              <mc:Fallback>
                <p:oleObj name="Equation" r:id="rId8" imgW="72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479" y="4291013"/>
                        <a:ext cx="957718" cy="595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908050"/>
            <a:ext cx="7160873" cy="845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025890"/>
            <a:ext cx="845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(n - 1), T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(n - 1)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51298"/>
              </p:ext>
            </p:extLst>
          </p:nvPr>
        </p:nvGraphicFramePr>
        <p:xfrm>
          <a:off x="3144358" y="1883027"/>
          <a:ext cx="1901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85" name="Equation" r:id="rId3" imgW="1320480" imgH="457200" progId="Equation.DSMT4">
                  <p:embed/>
                </p:oleObj>
              </mc:Choice>
              <mc:Fallback>
                <p:oleObj name="Equation" r:id="rId3" imgW="1320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358" y="1883027"/>
                        <a:ext cx="19018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0034" y="316889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7822"/>
              </p:ext>
            </p:extLst>
          </p:nvPr>
        </p:nvGraphicFramePr>
        <p:xfrm>
          <a:off x="5258670" y="3024630"/>
          <a:ext cx="1092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86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670" y="3024630"/>
                        <a:ext cx="10922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1472" y="4737918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P(|T|&gt; |t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</a:t>
            </a:r>
          </a:p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478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36" y="4221088"/>
            <a:ext cx="3152544" cy="235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39" y="187677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639" y="2427919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39" y="302916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639" y="45811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7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pic>
        <p:nvPicPr>
          <p:cNvPr id="548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2" y="815717"/>
            <a:ext cx="8693064" cy="36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8596" y="4713049"/>
            <a:ext cx="8429684" cy="10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귀무가설은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대립가설은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≠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12738" indent="-312738">
              <a:lnSpc>
                <a:spcPct val="110000"/>
              </a:lnSpc>
              <a:spcBef>
                <a:spcPts val="600"/>
              </a:spcBef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|T| &gt;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(14) = 2.145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3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96" y="905137"/>
            <a:ext cx="84296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각각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6086"/>
              </p:ext>
            </p:extLst>
          </p:nvPr>
        </p:nvGraphicFramePr>
        <p:xfrm>
          <a:off x="858664" y="972225"/>
          <a:ext cx="1225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68" name="Equation" r:id="rId3" imgW="850531" imgH="215806" progId="Equation.DSMT4">
                  <p:embed/>
                </p:oleObj>
              </mc:Choice>
              <mc:Fallback>
                <p:oleObj name="Equation" r:id="rId3" imgW="85053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64" y="972225"/>
                        <a:ext cx="12255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99812"/>
              </p:ext>
            </p:extLst>
          </p:nvPr>
        </p:nvGraphicFramePr>
        <p:xfrm>
          <a:off x="2527300" y="1413148"/>
          <a:ext cx="4040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69" name="Equation" r:id="rId5" imgW="2806700" imgH="457200" progId="Equation.DSMT4">
                  <p:embed/>
                </p:oleObj>
              </mc:Choice>
              <mc:Fallback>
                <p:oleObj name="Equation" r:id="rId5" imgW="2806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413148"/>
                        <a:ext cx="40401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2204864"/>
            <a:ext cx="7768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&lt; - 2.145, T &gt; 2.145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안에 놓이지 않으므로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573852"/>
              </p:ext>
            </p:extLst>
          </p:nvPr>
        </p:nvGraphicFramePr>
        <p:xfrm>
          <a:off x="1454150" y="4543722"/>
          <a:ext cx="61991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70" name="Equation" r:id="rId7" imgW="4305240" imgH="228600" progId="Equation.DSMT4">
                  <p:embed/>
                </p:oleObj>
              </mc:Choice>
              <mc:Fallback>
                <p:oleObj name="Equation" r:id="rId7" imgW="4305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543722"/>
                        <a:ext cx="619918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500034" y="3717032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(4)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 = 1.9365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-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19546"/>
              </p:ext>
            </p:extLst>
          </p:nvPr>
        </p:nvGraphicFramePr>
        <p:xfrm>
          <a:off x="3164454" y="3742152"/>
          <a:ext cx="38592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71" name="Equation" r:id="rId9" imgW="2679480" imgH="215640" progId="Equation.DSMT4">
                  <p:embed/>
                </p:oleObj>
              </mc:Choice>
              <mc:Fallback>
                <p:oleObj name="Equation" r:id="rId9" imgW="267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54" y="3742152"/>
                        <a:ext cx="3859212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27584" y="5086925"/>
            <a:ext cx="790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기각할 수 없으나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유의수준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2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28138"/>
            <a:ext cx="3154341" cy="246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908050"/>
            <a:ext cx="7160873" cy="845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 &gt;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015060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(n - 1)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12092"/>
              </p:ext>
            </p:extLst>
          </p:nvPr>
        </p:nvGraphicFramePr>
        <p:xfrm>
          <a:off x="3144358" y="1872197"/>
          <a:ext cx="1901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53" name="Equation" r:id="rId4" imgW="1320480" imgH="457200" progId="Equation.DSMT4">
                  <p:embed/>
                </p:oleObj>
              </mc:Choice>
              <mc:Fallback>
                <p:oleObj name="Equation" r:id="rId4" imgW="1320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358" y="1872197"/>
                        <a:ext cx="19018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0034" y="315806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211595"/>
              </p:ext>
            </p:extLst>
          </p:nvPr>
        </p:nvGraphicFramePr>
        <p:xfrm>
          <a:off x="5283722" y="3001274"/>
          <a:ext cx="1092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54" name="Equation" r:id="rId6" imgW="723600" imgH="431640" progId="Equation.DSMT4">
                  <p:embed/>
                </p:oleObj>
              </mc:Choice>
              <mc:Fallback>
                <p:oleObj name="Equation" r:id="rId6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722" y="3001274"/>
                        <a:ext cx="10922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1472" y="4377878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P(T &gt;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639" y="187677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639" y="2427919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39" y="302916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639" y="4255452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0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27" y="4176528"/>
            <a:ext cx="3146381" cy="23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908050"/>
            <a:ext cx="7160873" cy="845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 &lt;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639" y="187677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639" y="2427919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39" y="302916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639" y="4305556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050317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(n - 1)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55244"/>
              </p:ext>
            </p:extLst>
          </p:nvPr>
        </p:nvGraphicFramePr>
        <p:xfrm>
          <a:off x="3144358" y="1907454"/>
          <a:ext cx="1901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79" name="Equation" r:id="rId4" imgW="1320480" imgH="457200" progId="Equation.DSMT4">
                  <p:embed/>
                </p:oleObj>
              </mc:Choice>
              <mc:Fallback>
                <p:oleObj name="Equation" r:id="rId4" imgW="1320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358" y="1907454"/>
                        <a:ext cx="19018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3193325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76241"/>
              </p:ext>
            </p:extLst>
          </p:nvPr>
        </p:nvGraphicFramePr>
        <p:xfrm>
          <a:off x="5308774" y="3049057"/>
          <a:ext cx="1092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0" name="Equation" r:id="rId6" imgW="723600" imgH="431640" progId="Equation.DSMT4">
                  <p:embed/>
                </p:oleObj>
              </mc:Choice>
              <mc:Fallback>
                <p:oleObj name="Equation" r:id="rId6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774" y="3049057"/>
                        <a:ext cx="10922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1472" y="4413135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P(T &lt;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25241" y="1057275"/>
            <a:ext cx="6970947" cy="719138"/>
            <a:chOff x="625563" y="980728"/>
            <a:chExt cx="6970773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25563" y="1101879"/>
              <a:ext cx="79859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11.1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모평균에 대한 추론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모분산에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대한 추론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6536" y="2319263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11.2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pic>
        <p:nvPicPr>
          <p:cNvPr id="552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6" y="849749"/>
            <a:ext cx="8705590" cy="29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79641" y="3861048"/>
            <a:ext cx="7224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n = 6, a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≥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(5) = 2.015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s = 1.8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휴먼옛체"/>
                <a:ea typeface="휴먼옛체"/>
              </a:rPr>
              <a:t>③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r>
              <a:rPr lang="ko-KR" altLang="en-US" dirty="0" smtClean="0">
                <a:latin typeface="휴먼옛체"/>
                <a:ea typeface="휴먼옛체"/>
              </a:rPr>
              <a:t>④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1.91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안에 놓이지 않으므로 유의수준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3.8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65609"/>
              </p:ext>
            </p:extLst>
          </p:nvPr>
        </p:nvGraphicFramePr>
        <p:xfrm>
          <a:off x="3788237" y="4487793"/>
          <a:ext cx="1942332" cy="60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0" name="Equation" r:id="rId4" imgW="1447560" imgH="457200" progId="Equation.DSMT4">
                  <p:embed/>
                </p:oleObj>
              </mc:Choice>
              <mc:Fallback>
                <p:oleObj name="Equation" r:id="rId4" imgW="1447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237" y="4487793"/>
                        <a:ext cx="1942332" cy="603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47029"/>
              </p:ext>
            </p:extLst>
          </p:nvPr>
        </p:nvGraphicFramePr>
        <p:xfrm>
          <a:off x="1747464" y="5263837"/>
          <a:ext cx="6953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1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464" y="5263837"/>
                        <a:ext cx="6953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25401"/>
              </p:ext>
            </p:extLst>
          </p:nvPr>
        </p:nvGraphicFramePr>
        <p:xfrm>
          <a:off x="4788024" y="5173631"/>
          <a:ext cx="1809788" cy="5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2" name="Equation" r:id="rId8" imgW="1346040" imgH="393480" progId="Equation.DSMT4">
                  <p:embed/>
                </p:oleObj>
              </mc:Choice>
              <mc:Fallback>
                <p:oleObj name="Equation" r:id="rId8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73631"/>
                        <a:ext cx="1809788" cy="521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52661" y="3429000"/>
            <a:ext cx="71677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순서에 따라 검정한다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7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635093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16441"/>
              </p:ext>
            </p:extLst>
          </p:nvPr>
        </p:nvGraphicFramePr>
        <p:xfrm>
          <a:off x="2019825" y="1844824"/>
          <a:ext cx="57229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9" name="Equation" r:id="rId3" imgW="3974760" imgH="228600" progId="Equation.DSMT4">
                  <p:embed/>
                </p:oleObj>
              </mc:Choice>
              <mc:Fallback>
                <p:oleObj name="Equation" r:id="rId3" imgW="397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825" y="1844824"/>
                        <a:ext cx="57229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827584" y="995548"/>
            <a:ext cx="788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200" indent="-330200"/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자유도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1.91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-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28974"/>
              </p:ext>
            </p:extLst>
          </p:nvPr>
        </p:nvGraphicFramePr>
        <p:xfrm>
          <a:off x="3393004" y="1059069"/>
          <a:ext cx="36210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0" name="Equation" r:id="rId5" imgW="2514600" imgH="215640" progId="Equation.DSMT4">
                  <p:embed/>
                </p:oleObj>
              </mc:Choice>
              <mc:Fallback>
                <p:oleObj name="Equation" r:id="rId5" imgW="2514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004" y="1059069"/>
                        <a:ext cx="36210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16550" y="2422629"/>
            <a:ext cx="7482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3.8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기각할 수 없으나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유의수준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10%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3.8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/>
          <a:lstStyle/>
          <a:p>
            <a:r>
              <a:rPr lang="ko-KR" altLang="en-US" sz="2500" dirty="0" err="1">
                <a:latin typeface="Book Antiqua" pitchFamily="18" charset="0"/>
              </a:rPr>
              <a:t>모분산이</a:t>
            </a:r>
            <a:r>
              <a:rPr lang="en-US" altLang="ko-KR" sz="2500" dirty="0">
                <a:latin typeface="Book Antiqua" pitchFamily="18" charset="0"/>
              </a:rPr>
              <a:t> </a:t>
            </a:r>
            <a:r>
              <a:rPr lang="ko-KR" altLang="en-US" sz="2500" dirty="0">
                <a:latin typeface="Book Antiqua" pitchFamily="18" charset="0"/>
              </a:rPr>
              <a:t>알려지지 않은 경우</a:t>
            </a:r>
            <a:r>
              <a:rPr lang="en-US" altLang="ko-KR" sz="2500" dirty="0">
                <a:latin typeface="Book Antiqua" pitchFamily="18" charset="0"/>
              </a:rPr>
              <a:t>, </a:t>
            </a:r>
            <a:r>
              <a:rPr lang="ko-KR" altLang="en-US" sz="2500" dirty="0" smtClean="0">
                <a:latin typeface="Book Antiqua" pitchFamily="18" charset="0"/>
              </a:rPr>
              <a:t>모평균에 </a:t>
            </a:r>
            <a:r>
              <a:rPr lang="ko-KR" altLang="en-US" sz="2500" dirty="0">
                <a:latin typeface="Book Antiqua" pitchFamily="18" charset="0"/>
              </a:rPr>
              <a:t>대한 검정 유형과 </a:t>
            </a:r>
            <a:r>
              <a:rPr lang="ko-KR" altLang="en-US" sz="2500" dirty="0" err="1">
                <a:latin typeface="Book Antiqua" pitchFamily="18" charset="0"/>
              </a:rPr>
              <a:t>기각역</a:t>
            </a:r>
            <a:endParaRPr lang="ko-KR" altLang="en-US" sz="2500" dirty="0">
              <a:latin typeface="Book Antiqua" pitchFamily="18" charset="0"/>
            </a:endParaRPr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866731"/>
            <a:ext cx="8674100" cy="251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모분산을</a:t>
            </a:r>
            <a:r>
              <a:rPr lang="ko-KR" altLang="en-US" dirty="0">
                <a:latin typeface="Book Antiqua" pitchFamily="18" charset="0"/>
              </a:rPr>
              <a:t> 모르지만  동일한 두 정규모집단인 경우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10461"/>
            <a:ext cx="8001056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이지만 모르는 독립인 정규모집단                                     에서 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 표본평균을           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28627"/>
              </p:ext>
            </p:extLst>
          </p:nvPr>
        </p:nvGraphicFramePr>
        <p:xfrm>
          <a:off x="1540231" y="913651"/>
          <a:ext cx="12239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5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31" y="913651"/>
                        <a:ext cx="122396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735560"/>
              </p:ext>
            </p:extLst>
          </p:nvPr>
        </p:nvGraphicFramePr>
        <p:xfrm>
          <a:off x="6128143" y="913866"/>
          <a:ext cx="20653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6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143" y="913866"/>
                        <a:ext cx="206533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20302"/>
              </p:ext>
            </p:extLst>
          </p:nvPr>
        </p:nvGraphicFramePr>
        <p:xfrm>
          <a:off x="5901598" y="1269376"/>
          <a:ext cx="566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7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98" y="1269376"/>
                        <a:ext cx="566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6062" y="2285992"/>
            <a:ext cx="8286808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정규모집단의 모평균에 대한 귀무가설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검정하기 위해           를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+ m – 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87949"/>
              </p:ext>
            </p:extLst>
          </p:nvPr>
        </p:nvGraphicFramePr>
        <p:xfrm>
          <a:off x="2128818" y="2661606"/>
          <a:ext cx="584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8" name="Equation" r:id="rId9" imgW="406080" imgH="190440" progId="Equation.DSMT4">
                  <p:embed/>
                </p:oleObj>
              </mc:Choice>
              <mc:Fallback>
                <p:oleObj name="Equation" r:id="rId9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18" y="2661606"/>
                        <a:ext cx="5842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2718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52630"/>
              </p:ext>
            </p:extLst>
          </p:nvPr>
        </p:nvGraphicFramePr>
        <p:xfrm>
          <a:off x="2897188" y="3449116"/>
          <a:ext cx="33305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9" name="Equation" r:id="rId12" imgW="2311200" imgH="647640" progId="Equation.DSMT4">
                  <p:embed/>
                </p:oleObj>
              </mc:Choice>
              <mc:Fallback>
                <p:oleObj name="Equation" r:id="rId12" imgW="23112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449116"/>
                        <a:ext cx="33305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5445" y="352069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8201" y="5393478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55671"/>
              </p:ext>
            </p:extLst>
          </p:nvPr>
        </p:nvGraphicFramePr>
        <p:xfrm>
          <a:off x="4464050" y="5153520"/>
          <a:ext cx="15192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0" name="Equation" r:id="rId14" imgW="1054080" imgH="647640" progId="Equation.DSMT4">
                  <p:embed/>
                </p:oleObj>
              </mc:Choice>
              <mc:Fallback>
                <p:oleObj name="Equation" r:id="rId14" imgW="1054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153520"/>
                        <a:ext cx="1519238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429689" y="3289300"/>
            <a:ext cx="4237811" cy="120637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94100" y="4958928"/>
            <a:ext cx="3073400" cy="120637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10001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sz="2500" dirty="0" err="1">
                <a:latin typeface="Book Antiqua" pitchFamily="18" charset="0"/>
              </a:rPr>
              <a:t>모분산이</a:t>
            </a:r>
            <a:r>
              <a:rPr lang="en-US" altLang="ko-KR" sz="2500" dirty="0">
                <a:latin typeface="Book Antiqua" pitchFamily="18" charset="0"/>
              </a:rPr>
              <a:t> </a:t>
            </a:r>
            <a:r>
              <a:rPr lang="ko-KR" altLang="en-US" sz="2500" dirty="0">
                <a:latin typeface="Book Antiqua" pitchFamily="18" charset="0"/>
              </a:rPr>
              <a:t>동일하지만</a:t>
            </a:r>
            <a:r>
              <a:rPr lang="en-US" altLang="ko-KR" sz="2500" dirty="0">
                <a:latin typeface="Book Antiqua" pitchFamily="18" charset="0"/>
              </a:rPr>
              <a:t> </a:t>
            </a:r>
            <a:r>
              <a:rPr lang="ko-KR" altLang="en-US" sz="2500" dirty="0">
                <a:latin typeface="Book Antiqua" pitchFamily="18" charset="0"/>
              </a:rPr>
              <a:t>알려지지 않은 경우</a:t>
            </a:r>
            <a:r>
              <a:rPr lang="en-US" altLang="ko-KR" sz="2500" dirty="0">
                <a:latin typeface="Book Antiqua" pitchFamily="18" charset="0"/>
              </a:rPr>
              <a:t>, </a:t>
            </a:r>
            <a:r>
              <a:rPr lang="ko-KR" altLang="en-US" sz="2500" dirty="0" smtClean="0">
                <a:latin typeface="Book Antiqua" pitchFamily="18" charset="0"/>
              </a:rPr>
              <a:t>모평균 </a:t>
            </a:r>
            <a:r>
              <a:rPr lang="ko-KR" altLang="en-US" sz="2500" dirty="0">
                <a:latin typeface="Book Antiqua" pitchFamily="18" charset="0"/>
              </a:rPr>
              <a:t>차에 대한 검정 유형과 </a:t>
            </a:r>
            <a:r>
              <a:rPr lang="ko-KR" altLang="en-US" sz="2500" dirty="0" err="1">
                <a:latin typeface="Book Antiqua" pitchFamily="18" charset="0"/>
              </a:rPr>
              <a:t>기각역</a:t>
            </a:r>
            <a:r>
              <a:rPr lang="ko-KR" altLang="en-US" sz="2500" dirty="0">
                <a:latin typeface="Book Antiqua" pitchFamily="18" charset="0"/>
              </a:rPr>
              <a:t>  </a:t>
            </a:r>
            <a:r>
              <a:rPr lang="en-US" altLang="ko-KR" sz="2500" dirty="0">
                <a:latin typeface="Book Antiqua" pitchFamily="18" charset="0"/>
              </a:rPr>
              <a:t>(</a:t>
            </a:r>
            <a:r>
              <a:rPr lang="ko-KR" altLang="en-US" sz="2500" dirty="0">
                <a:latin typeface="Book Antiqua" pitchFamily="18" charset="0"/>
              </a:rPr>
              <a:t>자유도 </a:t>
            </a:r>
            <a:r>
              <a:rPr lang="en-US" altLang="ko-KR" sz="2500" dirty="0">
                <a:latin typeface="Book Antiqua" pitchFamily="18" charset="0"/>
              </a:rPr>
              <a:t>n + m – 2)</a:t>
            </a:r>
            <a:endParaRPr lang="ko-KR" altLang="en-US" sz="2500" dirty="0">
              <a:latin typeface="Book Antiqua" pitchFamily="18" charset="0"/>
            </a:endParaRPr>
          </a:p>
        </p:txBody>
      </p:sp>
      <p:pic>
        <p:nvPicPr>
          <p:cNvPr id="557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341972"/>
            <a:ext cx="8687701" cy="246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모평균에 대한 가설검정</a:t>
            </a:r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17337"/>
            <a:ext cx="8661400" cy="302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6282" y="3501008"/>
            <a:ext cx="792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8, m = 10,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분포로부터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(16) = 2.12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양측검정의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- 2.12, T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≥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2.12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282" y="5038576"/>
            <a:ext cx="792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282" y="61560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2.265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기각역 안에 놓이므로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282" y="4178502"/>
            <a:ext cx="792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1.5,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합동표본분산과 합동표본표준편차는 각각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695957"/>
              </p:ext>
            </p:extLst>
          </p:nvPr>
        </p:nvGraphicFramePr>
        <p:xfrm>
          <a:off x="2335846" y="4509120"/>
          <a:ext cx="5385754" cy="52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4" name="Equation" r:id="rId4" imgW="3974760" imgH="393480" progId="Equation.DSMT4">
                  <p:embed/>
                </p:oleObj>
              </mc:Choice>
              <mc:Fallback>
                <p:oleObj name="Equation" r:id="rId4" imgW="3974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846" y="4509120"/>
                        <a:ext cx="5385754" cy="523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46436"/>
              </p:ext>
            </p:extLst>
          </p:nvPr>
        </p:nvGraphicFramePr>
        <p:xfrm>
          <a:off x="2347297" y="5422900"/>
          <a:ext cx="5362854" cy="63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5" name="Equation" r:id="rId6" imgW="4012920" imgH="482400" progId="Equation.DSMT4">
                  <p:embed/>
                </p:oleObj>
              </mc:Choice>
              <mc:Fallback>
                <p:oleObj name="Equation" r:id="rId6" imgW="4012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297" y="5422900"/>
                        <a:ext cx="5362854" cy="633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5204"/>
              </p:ext>
            </p:extLst>
          </p:nvPr>
        </p:nvGraphicFramePr>
        <p:xfrm>
          <a:off x="1348878" y="5160183"/>
          <a:ext cx="8318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6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78" y="5160183"/>
                        <a:ext cx="83185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5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모분산이</a:t>
            </a:r>
            <a:r>
              <a:rPr lang="ko-KR" altLang="en-US" dirty="0">
                <a:latin typeface="Book Antiqua" pitchFamily="18" charset="0"/>
              </a:rPr>
              <a:t> 동일하지 않고 모르는 두 정규모집단인 경우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836712"/>
            <a:ext cx="8001056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이지만 모르는 독립인 정규모집단                                     에서 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 표본평균을           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16488"/>
              </p:ext>
            </p:extLst>
          </p:nvPr>
        </p:nvGraphicFramePr>
        <p:xfrm>
          <a:off x="1612239" y="865302"/>
          <a:ext cx="12239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2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39" y="865302"/>
                        <a:ext cx="122396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77163"/>
              </p:ext>
            </p:extLst>
          </p:nvPr>
        </p:nvGraphicFramePr>
        <p:xfrm>
          <a:off x="6200151" y="865517"/>
          <a:ext cx="20653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3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151" y="865517"/>
                        <a:ext cx="206533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85943"/>
              </p:ext>
            </p:extLst>
          </p:nvPr>
        </p:nvGraphicFramePr>
        <p:xfrm>
          <a:off x="5960906" y="1208327"/>
          <a:ext cx="56673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4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906" y="1208327"/>
                        <a:ext cx="56673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4234" y="1943712"/>
            <a:ext cx="8358246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정규모집단의 모평균에 대한 귀무가설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검정하기 위해           를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+ m – 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03176"/>
              </p:ext>
            </p:extLst>
          </p:nvPr>
        </p:nvGraphicFramePr>
        <p:xfrm>
          <a:off x="2089998" y="2319326"/>
          <a:ext cx="584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5" name="Equation" r:id="rId9" imgW="406080" imgH="190440" progId="Equation.DSMT4">
                  <p:embed/>
                </p:oleObj>
              </mc:Choice>
              <mc:Fallback>
                <p:oleObj name="Equation" r:id="rId9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98" y="2319326"/>
                        <a:ext cx="5842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19422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74788" y="337625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5292934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51774"/>
              </p:ext>
            </p:extLst>
          </p:nvPr>
        </p:nvGraphicFramePr>
        <p:xfrm>
          <a:off x="3144416" y="5128344"/>
          <a:ext cx="1433898" cy="89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6" name="Equation" r:id="rId12" imgW="1054080" imgH="672840" progId="Equation.DSMT4">
                  <p:embed/>
                </p:oleObj>
              </mc:Choice>
              <mc:Fallback>
                <p:oleObj name="Equation" r:id="rId12" imgW="1054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416" y="5128344"/>
                        <a:ext cx="1433898" cy="898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65993"/>
              </p:ext>
            </p:extLst>
          </p:nvPr>
        </p:nvGraphicFramePr>
        <p:xfrm>
          <a:off x="2208312" y="3218036"/>
          <a:ext cx="2503704" cy="89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7" name="Equation" r:id="rId14" imgW="1841400" imgH="672840" progId="Equation.DSMT4">
                  <p:embed/>
                </p:oleObj>
              </mc:Choice>
              <mc:Fallback>
                <p:oleObj name="Equation" r:id="rId14" imgW="1841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312" y="3218036"/>
                        <a:ext cx="2503704" cy="898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260305" y="337625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자유도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0030"/>
              </p:ext>
            </p:extLst>
          </p:nvPr>
        </p:nvGraphicFramePr>
        <p:xfrm>
          <a:off x="6388246" y="3219028"/>
          <a:ext cx="2072186" cy="8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28" name="Equation" r:id="rId16" imgW="1523880" imgH="622080" progId="Equation.DSMT4">
                  <p:embed/>
                </p:oleObj>
              </mc:Choice>
              <mc:Fallback>
                <p:oleObj name="Equation" r:id="rId16" imgW="15238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246" y="3219028"/>
                        <a:ext cx="2072186" cy="831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156176" y="4433872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소수점을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절사시킨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정수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2284" y="3037160"/>
            <a:ext cx="2971800" cy="121044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16684" y="4954860"/>
            <a:ext cx="2057400" cy="121044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44084" y="3037160"/>
            <a:ext cx="2400300" cy="1210444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모분산이</a:t>
            </a:r>
            <a:r>
              <a:rPr lang="ko-KR" altLang="en-US" dirty="0">
                <a:latin typeface="Book Antiqua" pitchFamily="18" charset="0"/>
              </a:rPr>
              <a:t> 동일하지 않고 모르는 두 정규모집단인 경우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803027"/>
            <a:ext cx="8686800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99592" y="2297220"/>
            <a:ext cx="759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8,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1.5, m = 10,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2.1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자유도는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6011996"/>
            <a:ext cx="79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2.2353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기각역 안에 놓이므로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6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기각한다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4522410"/>
            <a:ext cx="795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1.5,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2.1,               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관찰값은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67421"/>
              </p:ext>
            </p:extLst>
          </p:nvPr>
        </p:nvGraphicFramePr>
        <p:xfrm>
          <a:off x="2784499" y="4916781"/>
          <a:ext cx="4355070" cy="8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6" name="Equation" r:id="rId4" imgW="3365280" imgH="672840" progId="Equation.DSMT4">
                  <p:embed/>
                </p:oleObj>
              </mc:Choice>
              <mc:Fallback>
                <p:oleObj name="Equation" r:id="rId4" imgW="3365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99" y="4916781"/>
                        <a:ext cx="4355070" cy="8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69846"/>
              </p:ext>
            </p:extLst>
          </p:nvPr>
        </p:nvGraphicFramePr>
        <p:xfrm>
          <a:off x="3224816" y="2708920"/>
          <a:ext cx="3468084" cy="79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7" name="Equation" r:id="rId6" imgW="2679480" imgH="622080" progId="Equation.DSMT4">
                  <p:embed/>
                </p:oleObj>
              </mc:Choice>
              <mc:Fallback>
                <p:oleObj name="Equation" r:id="rId6" imgW="26794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816" y="2708920"/>
                        <a:ext cx="3468084" cy="79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88558" y="3651153"/>
            <a:ext cx="695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분포로부터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(15) = 2.131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양측검정의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- 2.131, T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≥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2.131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27321"/>
              </p:ext>
            </p:extLst>
          </p:nvPr>
        </p:nvGraphicFramePr>
        <p:xfrm>
          <a:off x="2909867" y="4568469"/>
          <a:ext cx="8318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8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67" y="4568469"/>
                        <a:ext cx="8318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추론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8300" y="908050"/>
            <a:ext cx="8509000" cy="128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" y="1130842"/>
            <a:ext cx="803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쌍체</a:t>
            </a: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en-US" altLang="ko-KR" sz="2000" b="1" baseline="30000" dirty="0">
                <a:latin typeface="Book Antiqua" pitchFamily="18" charset="0"/>
              </a:rPr>
              <a:t>paired </a:t>
            </a:r>
            <a:r>
              <a:rPr lang="en-US" altLang="ko-KR" sz="2000" b="1" baseline="30000" dirty="0" smtClean="0">
                <a:latin typeface="Book Antiqua" pitchFamily="18" charset="0"/>
              </a:rPr>
              <a:t>observation 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동일한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대상의 실험 전 자료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와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실험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후의 자료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(x, y)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형태의 쌍으로 주어진 </a:t>
            </a:r>
            <a:r>
              <a:rPr lang="ko-KR" altLang="en-US" sz="2000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299" y="837424"/>
            <a:ext cx="8077709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동일한 대상에 대하여 실험 전후의 자료가 정규분포를 이룬다 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실험 전의 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실험 후의 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신뢰구간을 구하는 방법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38826"/>
              </p:ext>
            </p:extLst>
          </p:nvPr>
        </p:nvGraphicFramePr>
        <p:xfrm>
          <a:off x="5762625" y="2556028"/>
          <a:ext cx="2365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6" name="Equation" r:id="rId3" imgW="164880" imgH="190440" progId="Equation.DSMT4">
                  <p:embed/>
                </p:oleObj>
              </mc:Choice>
              <mc:Fallback>
                <p:oleObj name="Equation" r:id="rId3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556028"/>
                        <a:ext cx="2365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2299" y="1844824"/>
            <a:ext cx="8012142" cy="106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실험 전후의 결과에 대한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쌍체 표본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Y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1, 2, …, 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얻었다고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그러면 각 대상자의 실험 전후의 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Y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1, 2, …, 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실험 전후의 차에 대한 표본이고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이에 대한 표본평균을      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60119"/>
              </p:ext>
            </p:extLst>
          </p:nvPr>
        </p:nvGraphicFramePr>
        <p:xfrm>
          <a:off x="2189932" y="3022632"/>
          <a:ext cx="4659392" cy="43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7" name="Equation" r:id="rId5" imgW="2958840" imgH="279360" progId="Equation.DSMT4">
                  <p:embed/>
                </p:oleObj>
              </mc:Choice>
              <mc:Fallback>
                <p:oleObj name="Equation" r:id="rId5" imgW="2958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932" y="3022632"/>
                        <a:ext cx="4659392" cy="434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373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407707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299654" y="5048448"/>
            <a:ext cx="2809046" cy="107511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578" y="407805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점추정량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86619"/>
              </p:ext>
            </p:extLst>
          </p:nvPr>
        </p:nvGraphicFramePr>
        <p:xfrm>
          <a:off x="2346723" y="4086620"/>
          <a:ext cx="2365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8" name="Equation" r:id="rId8" imgW="164880" imgH="190440" progId="Equation.DSMT4">
                  <p:embed/>
                </p:oleObj>
              </mc:Choice>
              <mc:Fallback>
                <p:oleObj name="Equation" r:id="rId8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723" y="4086620"/>
                        <a:ext cx="2365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18453"/>
              </p:ext>
            </p:extLst>
          </p:nvPr>
        </p:nvGraphicFramePr>
        <p:xfrm>
          <a:off x="703649" y="4557482"/>
          <a:ext cx="307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9"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49" y="4557482"/>
                        <a:ext cx="30797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93704" y="4534707"/>
            <a:ext cx="785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점추정량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,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1, 2, …, n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분산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43418"/>
              </p:ext>
            </p:extLst>
          </p:nvPr>
        </p:nvGraphicFramePr>
        <p:xfrm>
          <a:off x="4847053" y="4528445"/>
          <a:ext cx="2714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0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053" y="4528445"/>
                        <a:ext cx="2714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26613"/>
              </p:ext>
            </p:extLst>
          </p:nvPr>
        </p:nvGraphicFramePr>
        <p:xfrm>
          <a:off x="3621510" y="5214392"/>
          <a:ext cx="21542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1" name="Equation" r:id="rId13" imgW="1511280" imgH="520560" progId="Equation.DSMT4">
                  <p:embed/>
                </p:oleObj>
              </mc:Choice>
              <mc:Fallback>
                <p:oleObj name="Equation" r:id="rId13" imgW="1511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510" y="5214392"/>
                        <a:ext cx="21542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670407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11.1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모평균에 대한 추론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9719" y="1397000"/>
            <a:ext cx="2998284" cy="102409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78" y="84419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모평균의 차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구간추정을 위한 점추정량과 분포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38218"/>
              </p:ext>
            </p:extLst>
          </p:nvPr>
        </p:nvGraphicFramePr>
        <p:xfrm>
          <a:off x="3680240" y="1575825"/>
          <a:ext cx="1990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1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240" y="1575825"/>
                        <a:ext cx="19907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814758" y="3684239"/>
            <a:ext cx="5708819" cy="1905001"/>
            <a:chOff x="1814758" y="4548335"/>
            <a:chExt cx="5708819" cy="1905001"/>
          </a:xfrm>
        </p:grpSpPr>
        <p:graphicFrame>
          <p:nvGraphicFramePr>
            <p:cNvPr id="2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073402"/>
                </p:ext>
              </p:extLst>
            </p:nvPr>
          </p:nvGraphicFramePr>
          <p:xfrm>
            <a:off x="1814927" y="4548335"/>
            <a:ext cx="5708650" cy="1185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42" name="Equation" r:id="rId5" imgW="3962160" imgH="838080" progId="Equation.DSMT4">
                    <p:embed/>
                  </p:oleObj>
                </mc:Choice>
                <mc:Fallback>
                  <p:oleObj name="Equation" r:id="rId5" imgW="3962160" imgH="838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927" y="4548335"/>
                          <a:ext cx="5708650" cy="1185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892593"/>
                </p:ext>
              </p:extLst>
            </p:nvPr>
          </p:nvGraphicFramePr>
          <p:xfrm>
            <a:off x="1814758" y="5805636"/>
            <a:ext cx="495776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43" name="Equation" r:id="rId7" imgW="3441600" imgH="457200" progId="Equation.DSMT4">
                    <p:embed/>
                  </p:oleObj>
                </mc:Choice>
                <mc:Fallback>
                  <p:oleObj name="Equation" r:id="rId7" imgW="3441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758" y="5805636"/>
                          <a:ext cx="4957763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621578" y="299943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95736" y="1308100"/>
            <a:ext cx="4648478" cy="102409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78" y="84419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쌍으로 주어지는 모평균 차 </a:t>
            </a:r>
            <a:r>
              <a:rPr lang="en-US" altLang="ko-KR" i="1" dirty="0" err="1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78699"/>
              </p:ext>
            </p:extLst>
          </p:nvPr>
        </p:nvGraphicFramePr>
        <p:xfrm>
          <a:off x="2698750" y="1498600"/>
          <a:ext cx="3676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9" name="Equation" r:id="rId4" imgW="2552700" imgH="457200" progId="Equation.DSMT4">
                  <p:embed/>
                </p:oleObj>
              </mc:Choice>
              <mc:Fallback>
                <p:oleObj name="Equation" r:id="rId4" imgW="25527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498600"/>
                        <a:ext cx="36766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611560" y="2675012"/>
            <a:ext cx="7872040" cy="1296144"/>
            <a:chOff x="611560" y="2780928"/>
            <a:chExt cx="7872040" cy="1296144"/>
          </a:xfrm>
        </p:grpSpPr>
        <p:sp>
          <p:nvSpPr>
            <p:cNvPr id="13" name="순서도: 순차적 액세스 저장소 12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42084" y="40770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2175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6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ko-KR" altLang="en-US" sz="1800" b="1" dirty="0">
                  <a:solidFill>
                    <a:srgbClr val="00A0C6"/>
                  </a:solidFill>
                  <a:latin typeface="+mn-ea"/>
                </a:rPr>
                <a:t>특별한 다이어트 프로그램을 한 달 동안 실시하면 평균 체중이 어느 정도로 줄어드는지 실험한다고 하자</a:t>
              </a:r>
              <a:r>
                <a:rPr lang="en-US" altLang="ko-KR" sz="1800" b="1" dirty="0">
                  <a:solidFill>
                    <a:srgbClr val="00A0C6"/>
                  </a:solidFill>
                  <a:latin typeface="+mn-ea"/>
                </a:rPr>
                <a:t>. </a:t>
              </a:r>
              <a:r>
                <a:rPr lang="ko-KR" altLang="en-US" sz="1800" b="1" dirty="0">
                  <a:solidFill>
                    <a:srgbClr val="00A0C6"/>
                  </a:solidFill>
                  <a:latin typeface="+mn-ea"/>
                </a:rPr>
                <a:t>이를 위하여 회원 </a:t>
              </a:r>
              <a:r>
                <a:rPr lang="en-US" altLang="ko-KR" sz="1800" b="1" dirty="0">
                  <a:solidFill>
                    <a:srgbClr val="00A0C6"/>
                  </a:solidFill>
                  <a:latin typeface="+mn-ea"/>
                </a:rPr>
                <a:t>5</a:t>
              </a:r>
              <a:r>
                <a:rPr lang="ko-KR" altLang="en-US" sz="1800" b="1" dirty="0">
                  <a:solidFill>
                    <a:srgbClr val="00A0C6"/>
                  </a:solidFill>
                  <a:latin typeface="+mn-ea"/>
                </a:rPr>
                <a:t>명을 임의로 선정하여 한 달 동안 다이어트 프로그램을 실시한 전후의 몸무게를 측정하여 </a:t>
              </a:r>
              <a:r>
                <a:rPr lang="en-US" altLang="ko-KR" sz="1800" b="1" dirty="0">
                  <a:solidFill>
                    <a:srgbClr val="00A0C6"/>
                  </a:solidFill>
                  <a:latin typeface="+mn-ea"/>
                </a:rPr>
                <a:t>[</a:t>
              </a:r>
              <a:r>
                <a:rPr lang="ko-KR" altLang="en-US" sz="1800" b="1" dirty="0">
                  <a:solidFill>
                    <a:srgbClr val="00A0C6"/>
                  </a:solidFill>
                  <a:latin typeface="+mn-ea"/>
                </a:rPr>
                <a:t>표</a:t>
              </a:r>
              <a:r>
                <a:rPr lang="en-US" altLang="ko-KR" sz="1800" b="1" dirty="0">
                  <a:solidFill>
                    <a:srgbClr val="00A0C6"/>
                  </a:solidFill>
                  <a:latin typeface="+mn-ea"/>
                </a:rPr>
                <a:t>]</a:t>
              </a:r>
              <a:r>
                <a:rPr lang="ko-KR" altLang="en-US" sz="1800" b="1" dirty="0">
                  <a:solidFill>
                    <a:srgbClr val="00A0C6"/>
                  </a:solidFill>
                  <a:latin typeface="+mn-ea"/>
                </a:rPr>
                <a:t>를 얻었다고 하자</a:t>
              </a:r>
              <a:r>
                <a:rPr lang="en-US" altLang="ko-KR" sz="1800" b="1" dirty="0">
                  <a:solidFill>
                    <a:srgbClr val="00A0C6"/>
                  </a:solidFill>
                  <a:latin typeface="+mn-ea"/>
                </a:rPr>
                <a:t>.</a:t>
              </a:r>
            </a:p>
          </p:txBody>
        </p:sp>
      </p:grp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98" y="4146128"/>
            <a:ext cx="5772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8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9401" y="861223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쌍체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차 </a:t>
            </a:r>
            <a:r>
              <a:rPr lang="en-US" altLang="ko-KR" i="1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baseline="-25000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baseline="-25000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= x</a:t>
            </a:r>
            <a:r>
              <a:rPr lang="en-US" altLang="ko-KR" i="1" baseline="-25000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i="1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 - </a:t>
            </a:r>
            <a:r>
              <a:rPr lang="en-US" altLang="ko-KR" i="1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i="1" baseline="-25000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baseline="-25000" dirty="0" err="1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평균      와 분산     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38285"/>
              </p:ext>
            </p:extLst>
          </p:nvPr>
        </p:nvGraphicFramePr>
        <p:xfrm>
          <a:off x="5635799" y="897125"/>
          <a:ext cx="2000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799" y="897125"/>
                        <a:ext cx="20002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19728"/>
              </p:ext>
            </p:extLst>
          </p:nvPr>
        </p:nvGraphicFramePr>
        <p:xfrm>
          <a:off x="6657991" y="871856"/>
          <a:ext cx="2714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9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91" y="871856"/>
                        <a:ext cx="271463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815715"/>
              </p:ext>
            </p:extLst>
          </p:nvPr>
        </p:nvGraphicFramePr>
        <p:xfrm>
          <a:off x="2381879" y="1523058"/>
          <a:ext cx="4354512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0" name="Equation" r:id="rId7" imgW="3022560" imgH="838080" progId="Equation.DSMT4">
                  <p:embed/>
                </p:oleObj>
              </mc:Choice>
              <mc:Fallback>
                <p:oleObj name="Equation" r:id="rId7" imgW="3022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879" y="1523058"/>
                        <a:ext cx="4354512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9401" y="3354541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n = 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(4) = 2.776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8094"/>
              </p:ext>
            </p:extLst>
          </p:nvPr>
        </p:nvGraphicFramePr>
        <p:xfrm>
          <a:off x="1885950" y="4149452"/>
          <a:ext cx="5303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1" name="Equation" r:id="rId9" imgW="3682800" imgH="457200" progId="Equation.DSMT4">
                  <p:embed/>
                </p:oleObj>
              </mc:Choice>
              <mc:Fallback>
                <p:oleObj name="Equation" r:id="rId9" imgW="368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149452"/>
                        <a:ext cx="5303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1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pic>
        <p:nvPicPr>
          <p:cNvPr id="564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13158"/>
            <a:ext cx="8699500" cy="385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6282" y="4644008"/>
            <a:ext cx="79268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작업장에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대한 교육 전후의 사고 건수 차를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564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44" y="5118100"/>
            <a:ext cx="581850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구간추정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6282" y="872108"/>
            <a:ext cx="79268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사고 건수 차의 평균과 분산을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07872"/>
              </p:ext>
            </p:extLst>
          </p:nvPr>
        </p:nvGraphicFramePr>
        <p:xfrm>
          <a:off x="2619375" y="1412776"/>
          <a:ext cx="38782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0" name="Equation" r:id="rId3" imgW="2692080" imgH="812520" progId="Equation.DSMT4">
                  <p:embed/>
                </p:oleObj>
              </mc:Choice>
              <mc:Fallback>
                <p:oleObj name="Equation" r:id="rId3" imgW="26920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1412776"/>
                        <a:ext cx="38782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3299" y="3203684"/>
            <a:ext cx="777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n = 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(4) = 2.132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90%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79489"/>
              </p:ext>
            </p:extLst>
          </p:nvPr>
        </p:nvGraphicFramePr>
        <p:xfrm>
          <a:off x="2032000" y="3789040"/>
          <a:ext cx="5011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1" name="Equation" r:id="rId5" imgW="3479760" imgH="457200" progId="Equation.DSMT4">
                  <p:embed/>
                </p:oleObj>
              </mc:Choice>
              <mc:Fallback>
                <p:oleObj name="Equation" r:id="rId5" imgW="3479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789040"/>
                        <a:ext cx="50117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8300" y="908050"/>
            <a:ext cx="8509000" cy="128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600" y="1130842"/>
            <a:ext cx="803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쌍체</a:t>
            </a: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Book Antiqua" pitchFamily="18" charset="0"/>
                <a:ea typeface="맑은 고딕" panose="020B0503020000020004" pitchFamily="50" charset="-127"/>
              </a:rPr>
              <a:t>t-</a:t>
            </a: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검정</a:t>
            </a:r>
            <a:r>
              <a:rPr lang="en-US" altLang="ko-KR" sz="2000" b="1" baseline="30000" dirty="0">
                <a:latin typeface="Book Antiqua" pitchFamily="18" charset="0"/>
              </a:rPr>
              <a:t>paired </a:t>
            </a:r>
            <a:r>
              <a:rPr lang="en-US" altLang="ko-KR" sz="2000" b="1" baseline="30000" dirty="0" smtClean="0">
                <a:latin typeface="Book Antiqua" pitchFamily="18" charset="0"/>
              </a:rPr>
              <a:t>t-test</a:t>
            </a:r>
            <a:r>
              <a:rPr lang="ko-KR" altLang="en-US" sz="2000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sz="2000" dirty="0" err="1" smtClean="0">
                <a:latin typeface="Book Antiqua" pitchFamily="18" charset="0"/>
                <a:ea typeface="맑은 고딕" panose="020B0503020000020004" pitchFamily="50" charset="-127"/>
              </a:rPr>
              <a:t>쌍체로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이루어진 자료의 평균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차의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가설에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대한 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672" y="3150119"/>
            <a:ext cx="8286808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쌍체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모평균에 대한 귀무가설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D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검정하기 위해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55389"/>
              </p:ext>
            </p:extLst>
          </p:nvPr>
        </p:nvGraphicFramePr>
        <p:xfrm>
          <a:off x="1228894" y="3527948"/>
          <a:ext cx="2365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44" name="Equation" r:id="rId3" imgW="164880" imgH="190440" progId="Equation.DSMT4">
                  <p:embed/>
                </p:oleObj>
              </mc:Choice>
              <mc:Fallback>
                <p:oleObj name="Equation" r:id="rId3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94" y="3527948"/>
                        <a:ext cx="23653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81520" y="4142942"/>
            <a:ext cx="2758632" cy="94224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111935"/>
              </p:ext>
            </p:extLst>
          </p:nvPr>
        </p:nvGraphicFramePr>
        <p:xfrm>
          <a:off x="3635896" y="4276005"/>
          <a:ext cx="1990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45" name="Equation" r:id="rId5" imgW="1384200" imgH="469800" progId="Equation.DSMT4">
                  <p:embed/>
                </p:oleObj>
              </mc:Choice>
              <mc:Fallback>
                <p:oleObj name="Equation" r:id="rId5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76005"/>
                        <a:ext cx="19907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1487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110" y="1436291"/>
            <a:ext cx="82153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쌍체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                      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구하고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이용하여 귀무가설의 기각여부를 판정한다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35680"/>
              </p:ext>
            </p:extLst>
          </p:nvPr>
        </p:nvGraphicFramePr>
        <p:xfrm>
          <a:off x="3012351" y="2619779"/>
          <a:ext cx="11334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8" name="Equation" r:id="rId3" imgW="787320" imgH="469800" progId="Equation.DSMT4">
                  <p:embed/>
                </p:oleObj>
              </mc:Choice>
              <mc:Fallback>
                <p:oleObj name="Equation" r:id="rId3" imgW="787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351" y="2619779"/>
                        <a:ext cx="113347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2894" y="86364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쌍체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 순서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02654"/>
              </p:ext>
            </p:extLst>
          </p:nvPr>
        </p:nvGraphicFramePr>
        <p:xfrm>
          <a:off x="1083033" y="3584676"/>
          <a:ext cx="5492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9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033" y="3584676"/>
                        <a:ext cx="54927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6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11560" y="897012"/>
            <a:ext cx="7872040" cy="864344"/>
            <a:chOff x="611560" y="2780928"/>
            <a:chExt cx="7872040" cy="864344"/>
          </a:xfrm>
        </p:grpSpPr>
        <p:sp>
          <p:nvSpPr>
            <p:cNvPr id="9" name="순서도: 순차적 액세스 저장소 8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242084" y="3645272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2175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2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다이어트 프로그램에 참여하면 한 달 후에 </a:t>
              </a:r>
              <a:r>
                <a:rPr lang="en-US" altLang="ko-KR" sz="2000" b="1" dirty="0">
                  <a:solidFill>
                    <a:srgbClr val="00A0C6"/>
                  </a:solidFill>
                  <a:latin typeface="+mn-ea"/>
                </a:rPr>
                <a:t>9kg </a:t>
              </a: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이상 줄일 수 있다는 주장을 유의수준 </a:t>
              </a:r>
              <a:r>
                <a:rPr lang="en-US" altLang="ko-KR" sz="2000" b="1" dirty="0">
                  <a:solidFill>
                    <a:srgbClr val="00A0C6"/>
                  </a:solidFill>
                  <a:latin typeface="+mn-ea"/>
                </a:rPr>
                <a:t>5%</a:t>
              </a: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에서 검정해 보자</a:t>
              </a:r>
              <a:r>
                <a:rPr lang="en-US" altLang="ko-KR" sz="2000" b="1" dirty="0">
                  <a:solidFill>
                    <a:srgbClr val="00A0C6"/>
                  </a:solidFill>
                  <a:latin typeface="+mn-ea"/>
                </a:rPr>
                <a:t>.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46539"/>
              </p:ext>
            </p:extLst>
          </p:nvPr>
        </p:nvGraphicFramePr>
        <p:xfrm>
          <a:off x="1403648" y="1988840"/>
          <a:ext cx="6929484" cy="2194560"/>
        </p:xfrm>
        <a:graphic>
          <a:graphicData uri="http://schemas.openxmlformats.org/drawingml/2006/table">
            <a:tbl>
              <a:tblPr/>
              <a:tblGrid>
                <a:gridCol w="1000429"/>
                <a:gridCol w="1623358"/>
                <a:gridCol w="1623358"/>
                <a:gridCol w="2682339"/>
              </a:tblGrid>
              <a:tr h="221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실시 전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i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800" b="1" i="1" baseline="-25000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실시 후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i="1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800" b="1" i="1" baseline="-25000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개인별 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i="1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800" b="1" i="1" baseline="-25000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1" i="1" baseline="-25000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altLang="ko-KR" sz="1800" b="1" i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800" b="1" i="1" baseline="-25000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1800" b="1" i="1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800" b="1" i="1" baseline="-25000" dirty="0" err="1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0C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73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58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66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69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61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74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68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i="1" dirty="0">
                        <a:solidFill>
                          <a:srgbClr val="000000"/>
                        </a:solidFill>
                        <a:latin typeface="Book Antiqua" pitchFamily="18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187624" y="4643844"/>
            <a:ext cx="7705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 순서에 따라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검정한다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062" y="5173753"/>
            <a:ext cx="76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휴먼옛체"/>
              </a:rPr>
              <a:t>①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9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9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062" y="5723964"/>
            <a:ext cx="76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/>
                <a:ea typeface="휴먼옛체"/>
              </a:rPr>
              <a:t>②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5,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하단측검정의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(4) = - 2.132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062" y="856667"/>
            <a:ext cx="76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옛체"/>
                <a:ea typeface="휴먼옛체"/>
              </a:rPr>
              <a:t>③               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검정통계량과 관찰값은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14048"/>
              </p:ext>
            </p:extLst>
          </p:nvPr>
        </p:nvGraphicFramePr>
        <p:xfrm>
          <a:off x="2843808" y="1360190"/>
          <a:ext cx="41163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92" name="Equation" r:id="rId3" imgW="2857320" imgH="444240" progId="Equation.DSMT4">
                  <p:embed/>
                </p:oleObj>
              </mc:Choice>
              <mc:Fallback>
                <p:oleObj name="Equation" r:id="rId3" imgW="2857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360190"/>
                        <a:ext cx="411638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563065"/>
              </p:ext>
            </p:extLst>
          </p:nvPr>
        </p:nvGraphicFramePr>
        <p:xfrm>
          <a:off x="1656283" y="868798"/>
          <a:ext cx="17748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93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283" y="868798"/>
                        <a:ext cx="17748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59062" y="2262777"/>
            <a:ext cx="7634113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indent="-319088">
              <a:lnSpc>
                <a:spcPct val="120000"/>
              </a:lnSpc>
            </a:pPr>
            <a:r>
              <a:rPr lang="ko-KR" altLang="en-US" dirty="0" smtClean="0">
                <a:latin typeface="휴먼옛체"/>
                <a:ea typeface="휴먼옛체"/>
              </a:rPr>
              <a:t>④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- 1.48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은 기각역 안에 놓이지 않으므로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기각할 수 없다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한 달 후에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9kg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이상 줄일 수 있다는 주장은 타당하다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6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pic>
        <p:nvPicPr>
          <p:cNvPr id="566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" y="815938"/>
            <a:ext cx="8679543" cy="369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4509120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우선 각 고혈압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환자별로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투약 전후의 차를 구한다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66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40" y="4941168"/>
            <a:ext cx="6531428" cy="139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4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</a:p>
        </p:txBody>
      </p:sp>
      <p:sp>
        <p:nvSpPr>
          <p:cNvPr id="20" name="Rectangle 118"/>
          <p:cNvSpPr>
            <a:spLocks noChangeArrowheads="1"/>
          </p:cNvSpPr>
          <p:nvPr/>
        </p:nvSpPr>
        <p:spPr bwMode="auto">
          <a:xfrm>
            <a:off x="5286380" y="2714620"/>
            <a:ext cx="2435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800" b="0" i="0" dirty="0" smtClean="0">
                <a:latin typeface="Book Antiqua" pitchFamily="18" charset="0"/>
                <a:ea typeface="맑은 고딕" panose="020B0503020000020004" pitchFamily="50" charset="-127"/>
              </a:rPr>
              <a:t>표본평균의 </a:t>
            </a:r>
            <a:r>
              <a:rPr lang="ko-KR" altLang="en-US" sz="1800" b="0" i="0" dirty="0">
                <a:latin typeface="Book Antiqua" pitchFamily="18" charset="0"/>
                <a:ea typeface="맑은 고딕" panose="020B0503020000020004" pitchFamily="50" charset="-127"/>
              </a:rPr>
              <a:t>확률분포 </a:t>
            </a:r>
            <a:r>
              <a:rPr lang="en-US" altLang="ko-KR" sz="1800" b="0" i="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14348" y="2541603"/>
            <a:ext cx="4531345" cy="2601909"/>
            <a:chOff x="2000232" y="2470165"/>
            <a:chExt cx="4531345" cy="2601909"/>
          </a:xfrm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2000232" y="2903553"/>
              <a:ext cx="1944687" cy="1943101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2360594" y="3478228"/>
              <a:ext cx="1223962" cy="798513"/>
              <a:chOff x="703" y="1298"/>
              <a:chExt cx="771" cy="503"/>
            </a:xfrm>
          </p:grpSpPr>
          <p:sp>
            <p:nvSpPr>
              <p:cNvPr id="34" name="Text Box 15"/>
              <p:cNvSpPr txBox="1">
                <a:spLocks noChangeArrowheads="1"/>
              </p:cNvSpPr>
              <p:nvPr/>
            </p:nvSpPr>
            <p:spPr bwMode="auto">
              <a:xfrm>
                <a:off x="703" y="1298"/>
                <a:ext cx="7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ko-KR" sz="1800" b="0" i="1" dirty="0">
                    <a:latin typeface="Book Antiqua" pitchFamily="18" charset="0"/>
                    <a:ea typeface="맑은 고딕" panose="020B0503020000020004" pitchFamily="50" charset="-127"/>
                  </a:rPr>
                  <a:t>N(</a:t>
                </a:r>
                <a:r>
                  <a:rPr lang="en-US" altLang="ko-KR" sz="1800" b="0" i="1" dirty="0">
                    <a:latin typeface="Symbol" pitchFamily="18" charset="2"/>
                    <a:ea typeface="맑은 고딕" panose="020B0503020000020004" pitchFamily="50" charset="-127"/>
                  </a:rPr>
                  <a:t>m</a:t>
                </a:r>
                <a:r>
                  <a:rPr lang="en-US" altLang="ko-KR" sz="1800" b="0" i="1" dirty="0">
                    <a:latin typeface="Book Antiqua" pitchFamily="18" charset="0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800" b="0" i="1" dirty="0">
                    <a:latin typeface="Symbol" pitchFamily="18" charset="2"/>
                    <a:ea typeface="맑은 고딕" panose="020B0503020000020004" pitchFamily="50" charset="-127"/>
                  </a:rPr>
                  <a:t>s</a:t>
                </a:r>
                <a:r>
                  <a:rPr lang="en-US" altLang="ko-KR" sz="1800" b="0" i="1" baseline="40000" dirty="0">
                    <a:latin typeface="Book Antiqua" pitchFamily="18" charset="0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b="0" i="1" baseline="70000" dirty="0"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b="0" i="1" dirty="0">
                    <a:latin typeface="Book Antiqua" pitchFamily="18" charset="0"/>
                    <a:ea typeface="맑은 고딕" panose="020B0503020000020004" pitchFamily="50" charset="-127"/>
                  </a:rPr>
                  <a:t>)</a:t>
                </a:r>
                <a:endParaRPr lang="el-GR" altLang="ko-KR" sz="1800" b="0" i="1" dirty="0">
                  <a:latin typeface="Book Antiqua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710" y="1570"/>
                <a:ext cx="7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ko-KR" sz="1800" b="0" i="0" dirty="0">
                    <a:latin typeface="Symbol" pitchFamily="18" charset="2"/>
                    <a:ea typeface="맑은 고딕" panose="020B0503020000020004" pitchFamily="50" charset="-127"/>
                  </a:rPr>
                  <a:t>s</a:t>
                </a:r>
                <a:r>
                  <a:rPr lang="el-GR" altLang="ko-KR" sz="1800" b="0" baseline="40000" dirty="0">
                    <a:latin typeface="Book Antiqua" pitchFamily="18" charset="0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800" b="0" i="0" dirty="0">
                    <a:latin typeface="Book Antiqua" pitchFamily="18" charset="0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1800" b="0" i="0" dirty="0">
                    <a:latin typeface="Book Antiqua" pitchFamily="18" charset="0"/>
                    <a:ea typeface="맑은 고딕" panose="020B0503020000020004" pitchFamily="50" charset="-127"/>
                  </a:rPr>
                  <a:t>기지 </a:t>
                </a:r>
                <a:endParaRPr lang="ko-KR" altLang="en-US" sz="1800" b="0" i="0" baseline="70000" dirty="0">
                  <a:latin typeface="Book Antiqua" pitchFamily="18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3224194" y="2830528"/>
              <a:ext cx="2592387" cy="287338"/>
            </a:xfrm>
            <a:prstGeom prst="curvedDownArrow">
              <a:avLst>
                <a:gd name="adj1" fmla="val 180442"/>
                <a:gd name="adj2" fmla="val 360884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4664057" y="3192478"/>
              <a:ext cx="1336703" cy="130809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513119" y="2470165"/>
              <a:ext cx="19446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개를 임의추출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4951394" y="3197240"/>
              <a:ext cx="431800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8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5383194" y="3413140"/>
              <a:ext cx="431800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8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5024419" y="3910028"/>
              <a:ext cx="431800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 err="1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800" b="0" i="1" baseline="-25000" dirty="0" err="1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endParaRPr lang="en-US" altLang="ko-KR" sz="1800" b="0" i="1" baseline="-25000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 rot="7321308">
              <a:off x="5430819" y="3748103"/>
              <a:ext cx="288925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…</a:t>
              </a:r>
            </a:p>
          </p:txBody>
        </p:sp>
        <p:grpSp>
          <p:nvGrpSpPr>
            <p:cNvPr id="31" name="그룹 51"/>
            <p:cNvGrpSpPr/>
            <p:nvPr/>
          </p:nvGrpSpPr>
          <p:grpSpPr>
            <a:xfrm>
              <a:off x="4286248" y="4462474"/>
              <a:ext cx="2245329" cy="609600"/>
              <a:chOff x="3878239" y="4123312"/>
              <a:chExt cx="2245329" cy="609600"/>
            </a:xfrm>
          </p:grpSpPr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878239" y="4200539"/>
                <a:ext cx="158432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ko-KR" altLang="en-US" sz="1800" b="0" i="0" dirty="0" err="1">
                    <a:latin typeface="Book Antiqua" pitchFamily="18" charset="0"/>
                    <a:ea typeface="맑은 고딕" panose="020B0503020000020004" pitchFamily="50" charset="-127"/>
                  </a:rPr>
                  <a:t>점추정량</a:t>
                </a:r>
                <a:r>
                  <a:rPr lang="ko-KR" altLang="en-US" sz="1800" b="0" i="0" dirty="0"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b="0" i="0" dirty="0">
                    <a:latin typeface="Book Antiqua" pitchFamily="18" charset="0"/>
                    <a:ea typeface="맑은 고딕" panose="020B0503020000020004" pitchFamily="50" charset="-127"/>
                  </a:rPr>
                  <a:t>:</a:t>
                </a:r>
              </a:p>
            </p:txBody>
          </p:sp>
          <p:graphicFrame>
            <p:nvGraphicFramePr>
              <p:cNvPr id="33" name="Object 10"/>
              <p:cNvGraphicFramePr>
                <a:graphicFrameLocks noChangeAspect="1"/>
              </p:cNvGraphicFramePr>
              <p:nvPr/>
            </p:nvGraphicFramePr>
            <p:xfrm>
              <a:off x="5007555" y="4123312"/>
              <a:ext cx="1116013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438" name="Equation" r:id="rId3" imgW="774360" imgH="431640" progId="Equation.DSMT4">
                      <p:embed/>
                    </p:oleObj>
                  </mc:Choice>
                  <mc:Fallback>
                    <p:oleObj name="Equation" r:id="rId3" imgW="77436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555" y="4123312"/>
                            <a:ext cx="1116013" cy="609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5857875" y="3251200"/>
          <a:ext cx="208438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9" name="Equation" r:id="rId5" imgW="1447560" imgH="1015920" progId="Equation.DSMT4">
                  <p:embed/>
                </p:oleObj>
              </mc:Choice>
              <mc:Fallback>
                <p:oleObj name="Equation" r:id="rId5" imgW="14475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251200"/>
                        <a:ext cx="2084388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타원 36"/>
          <p:cNvSpPr/>
          <p:nvPr/>
        </p:nvSpPr>
        <p:spPr>
          <a:xfrm>
            <a:off x="6204441" y="4407866"/>
            <a:ext cx="285752" cy="285752"/>
          </a:xfrm>
          <a:prstGeom prst="ellipse">
            <a:avLst/>
          </a:prstGeom>
          <a:noFill/>
          <a:ln w="19050">
            <a:solidFill>
              <a:srgbClr val="FF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3003" y="505080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미지의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모표준편차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6193808" y="4875239"/>
            <a:ext cx="285752" cy="1588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472" y="9807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모분산이</a:t>
            </a:r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 알려지지 않은 정규모집단인 경우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437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쌍체</a:t>
            </a:r>
            <a:r>
              <a:rPr lang="ko-KR" altLang="en-US" dirty="0">
                <a:latin typeface="Book Antiqua" pitchFamily="18" charset="0"/>
              </a:rPr>
              <a:t> 자료의 평균 차에 대한 가설검정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856" y="836712"/>
            <a:ext cx="8429684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41300"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투약 전과 투약 후의 평균 혈압을 각각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 하면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10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대립가설은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10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856" y="170080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6,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하단측검정의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(5) = - 2.015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856" y="2204864"/>
            <a:ext cx="8286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혈압 차에 대한 평균과 표준편차를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39336"/>
              </p:ext>
            </p:extLst>
          </p:nvPr>
        </p:nvGraphicFramePr>
        <p:xfrm>
          <a:off x="2225398" y="4798394"/>
          <a:ext cx="4684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4" name="Equation" r:id="rId3" imgW="3251160" imgH="444240" progId="Equation.DSMT4">
                  <p:embed/>
                </p:oleObj>
              </mc:Choice>
              <mc:Fallback>
                <p:oleObj name="Equation" r:id="rId3" imgW="3251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398" y="4798394"/>
                        <a:ext cx="468471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62080"/>
              </p:ext>
            </p:extLst>
          </p:nvPr>
        </p:nvGraphicFramePr>
        <p:xfrm>
          <a:off x="1403094" y="2612205"/>
          <a:ext cx="622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5" name="Equation" r:id="rId5" imgW="4317840" imgH="393480" progId="Equation.DSMT4">
                  <p:embed/>
                </p:oleObj>
              </mc:Choice>
              <mc:Fallback>
                <p:oleObj name="Equation" r:id="rId5" imgW="431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094" y="2612205"/>
                        <a:ext cx="62230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0856" y="5612141"/>
            <a:ext cx="8286808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79400"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⑤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- 1.078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기각역 안에 놓이지 않으므로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혈압이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10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이상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줄어든다는 주장은 타당하다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77527"/>
              </p:ext>
            </p:extLst>
          </p:nvPr>
        </p:nvGraphicFramePr>
        <p:xfrm>
          <a:off x="3208069" y="3501008"/>
          <a:ext cx="2632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6" name="Equation" r:id="rId7" imgW="1854000" imgH="444240" progId="Equation.DSMT4">
                  <p:embed/>
                </p:oleObj>
              </mc:Choice>
              <mc:Fallback>
                <p:oleObj name="Equation" r:id="rId7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069" y="3501008"/>
                        <a:ext cx="263207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4700" y="3116261"/>
            <a:ext cx="7922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표준편차는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856" y="4357623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68966"/>
              </p:ext>
            </p:extLst>
          </p:nvPr>
        </p:nvGraphicFramePr>
        <p:xfrm>
          <a:off x="818218" y="4369765"/>
          <a:ext cx="2012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7" name="Equation" r:id="rId9" imgW="1396800" imgH="241200" progId="Equation.DSMT4">
                  <p:embed/>
                </p:oleObj>
              </mc:Choice>
              <mc:Fallback>
                <p:oleObj name="Equation" r:id="rId9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18" y="4369765"/>
                        <a:ext cx="20129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9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6647974" cy="859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11.2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모분산에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대한 추론</a:t>
            </a:r>
          </a:p>
        </p:txBody>
      </p:sp>
    </p:spTree>
    <p:extLst>
      <p:ext uri="{BB962C8B-B14F-4D97-AF65-F5344CB8AC3E}">
        <p14:creationId xmlns:p14="http://schemas.microsoft.com/office/powerpoint/2010/main" val="30576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추정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694" y="83824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단일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모분산에</a:t>
            </a:r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 대한 구간추정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342463" y="2990798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Book Antiqua" pitchFamily="18" charset="0"/>
                <a:ea typeface="맑은 고딕" panose="020B0503020000020004" pitchFamily="50" charset="-127"/>
              </a:rPr>
              <a:t>표본분산 </a:t>
            </a:r>
            <a:r>
              <a:rPr lang="en-US" altLang="ko-KR" sz="1800" b="0" i="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1412776"/>
            <a:ext cx="8045480" cy="68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정규모집단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선정할 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표본분산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관한 확률분포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21282"/>
              </p:ext>
            </p:extLst>
          </p:nvPr>
        </p:nvGraphicFramePr>
        <p:xfrm>
          <a:off x="6467102" y="2880342"/>
          <a:ext cx="2065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0" name="Equation" r:id="rId4" imgW="1434960" imgH="431640" progId="Equation.DSMT4">
                  <p:embed/>
                </p:oleObj>
              </mc:Choice>
              <mc:Fallback>
                <p:oleObj name="Equation" r:id="rId4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102" y="2880342"/>
                        <a:ext cx="2065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899592" y="2858101"/>
            <a:ext cx="3887787" cy="1651019"/>
            <a:chOff x="1285852" y="3492493"/>
            <a:chExt cx="3887787" cy="1651019"/>
          </a:xfrm>
        </p:grpSpPr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285852" y="3492493"/>
              <a:ext cx="1714513" cy="1651019"/>
            </a:xfrm>
            <a:prstGeom prst="ellipse">
              <a:avLst/>
            </a:prstGeom>
            <a:solidFill>
              <a:srgbClr val="8BE9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3949677" y="3713181"/>
              <a:ext cx="1223962" cy="107950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>
              <a:off x="2725715" y="3713181"/>
              <a:ext cx="1655762" cy="287338"/>
            </a:xfrm>
            <a:prstGeom prst="curvedDownArrow">
              <a:avLst>
                <a:gd name="adj1" fmla="val 115249"/>
                <a:gd name="adj2" fmla="val 230497"/>
                <a:gd name="adj3" fmla="val 333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174977" y="4000519"/>
              <a:ext cx="647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800" b="0" i="0" dirty="0">
                  <a:latin typeface="Book Antiqua" pitchFamily="18" charset="0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4308452" y="3713181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4524352" y="3929081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4237015" y="4384694"/>
              <a:ext cx="433387" cy="336550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600" b="0" i="1" dirty="0" err="1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sz="1600" b="0" i="1" baseline="-25000" dirty="0" err="1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endPara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 rot="19033777">
              <a:off x="4381477" y="4210069"/>
              <a:ext cx="503237" cy="366713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800" b="0" i="1" dirty="0">
                  <a:latin typeface="Book Antiqua" pitchFamily="18" charset="0"/>
                  <a:ea typeface="맑은 고딕" panose="020B0503020000020004" pitchFamily="50" charset="-127"/>
                </a:rPr>
                <a:t>…</a:t>
              </a:r>
            </a:p>
          </p:txBody>
        </p:sp>
        <p:graphicFrame>
          <p:nvGraphicFramePr>
            <p:cNvPr id="31" name="Object 5"/>
            <p:cNvGraphicFramePr>
              <a:graphicFrameLocks noChangeAspect="1"/>
            </p:cNvGraphicFramePr>
            <p:nvPr/>
          </p:nvGraphicFramePr>
          <p:xfrm>
            <a:off x="1677988" y="4092598"/>
            <a:ext cx="914400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91" name="Equation" r:id="rId6" imgW="634680" imgH="241200" progId="Equation.DSMT4">
                    <p:embed/>
                  </p:oleObj>
                </mc:Choice>
                <mc:Fallback>
                  <p:oleObj name="Equation" r:id="rId6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988" y="4092598"/>
                          <a:ext cx="914400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31354"/>
              </p:ext>
            </p:extLst>
          </p:nvPr>
        </p:nvGraphicFramePr>
        <p:xfrm>
          <a:off x="5817796" y="3918570"/>
          <a:ext cx="22907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2" name="Equation" r:id="rId8" imgW="1587240" imgH="419040" progId="Equation.DSMT4">
                  <p:embed/>
                </p:oleObj>
              </mc:Choice>
              <mc:Fallback>
                <p:oleObj name="Equation" r:id="rId8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796" y="3918570"/>
                        <a:ext cx="22907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추정</a:t>
            </a:r>
          </a:p>
        </p:txBody>
      </p:sp>
      <p:pic>
        <p:nvPicPr>
          <p:cNvPr id="572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88" y="836712"/>
            <a:ext cx="380983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35345"/>
              </p:ext>
            </p:extLst>
          </p:nvPr>
        </p:nvGraphicFramePr>
        <p:xfrm>
          <a:off x="2327919" y="4449652"/>
          <a:ext cx="44799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3" name="Equation" r:id="rId4" imgW="3111480" imgH="482400" progId="Equation.DSMT4">
                  <p:embed/>
                </p:oleObj>
              </mc:Choice>
              <mc:Fallback>
                <p:oleObj name="Equation" r:id="rId4" imgW="3111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919" y="4449652"/>
                        <a:ext cx="4479925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17054"/>
              </p:ext>
            </p:extLst>
          </p:nvPr>
        </p:nvGraphicFramePr>
        <p:xfrm>
          <a:off x="2602011" y="5412829"/>
          <a:ext cx="39862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4" name="Equation" r:id="rId6" imgW="2768400" imgH="533160" progId="Equation.DSMT4">
                  <p:embed/>
                </p:oleObj>
              </mc:Choice>
              <mc:Fallback>
                <p:oleObj name="Equation" r:id="rId6" imgW="27684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011" y="5412829"/>
                        <a:ext cx="39862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357158" y="3789040"/>
            <a:ext cx="8429684" cy="369332"/>
            <a:chOff x="357158" y="3429000"/>
            <a:chExt cx="842968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357158" y="3429000"/>
              <a:ext cx="842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양쪽 꼬리확률이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a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/2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인 두 임계점                                          에 대하여 다음을 얻는다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37" name="Object 5"/>
            <p:cNvGraphicFramePr>
              <a:graphicFrameLocks noChangeAspect="1"/>
            </p:cNvGraphicFramePr>
            <p:nvPr/>
          </p:nvGraphicFramePr>
          <p:xfrm>
            <a:off x="3786182" y="3439636"/>
            <a:ext cx="235743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45" name="Equation" r:id="rId8" imgW="1638000" imgH="253800" progId="Equation.DSMT4">
                    <p:embed/>
                  </p:oleObj>
                </mc:Choice>
                <mc:Fallback>
                  <p:oleObj name="Equation" r:id="rId8" imgW="1638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3439636"/>
                          <a:ext cx="2357438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4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추정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03294" y="1340768"/>
            <a:ext cx="3665976" cy="121327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01" y="86642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76487"/>
              </p:ext>
            </p:extLst>
          </p:nvPr>
        </p:nvGraphicFramePr>
        <p:xfrm>
          <a:off x="3184525" y="1552233"/>
          <a:ext cx="27606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6" name="Equation" r:id="rId3" imgW="1917360" imgH="533160" progId="Equation.DSMT4">
                  <p:embed/>
                </p:oleObj>
              </mc:Choice>
              <mc:Fallback>
                <p:oleObj name="Equation" r:id="rId3" imgW="1917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552233"/>
                        <a:ext cx="276066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426063" y="5024034"/>
            <a:ext cx="4291874" cy="121327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401" y="456690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모표준편차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34293"/>
              </p:ext>
            </p:extLst>
          </p:nvPr>
        </p:nvGraphicFramePr>
        <p:xfrm>
          <a:off x="2901950" y="5217546"/>
          <a:ext cx="332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7" name="Equation" r:id="rId5" imgW="2311200" imgH="558720" progId="Equation.DSMT4">
                  <p:embed/>
                </p:oleObj>
              </mc:Choice>
              <mc:Fallback>
                <p:oleObj name="Equation" r:id="rId5" imgW="2311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217546"/>
                        <a:ext cx="3327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51870" y="3214350"/>
            <a:ext cx="6426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표본표준편차는 </a:t>
            </a:r>
            <a:r>
              <a:rPr lang="ko-KR" altLang="en-US" sz="2000" b="1" dirty="0" err="1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모표준편차에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대해 편의 </a:t>
            </a:r>
            <a:r>
              <a:rPr lang="ko-KR" altLang="en-US" sz="2000" b="1" dirty="0" err="1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추정량이지만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, n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≥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10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이면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편의를 무시할 수 있다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따라서 </a:t>
            </a:r>
            <a:r>
              <a:rPr lang="ko-KR" altLang="en-US" sz="2000" b="1" dirty="0" err="1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모표준편차에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대한 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100(1 – a)% </a:t>
            </a:r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신뢰구간은 다음과 같다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A0C6"/>
              </a:solidFill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8373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455683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접힌 도형 20"/>
          <p:cNvSpPr/>
          <p:nvPr/>
        </p:nvSpPr>
        <p:spPr>
          <a:xfrm rot="21355194">
            <a:off x="338915" y="3396544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추정</a:t>
            </a:r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85381"/>
            <a:ext cx="8623300" cy="37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15616" y="4581128"/>
            <a:ext cx="76328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표본평균과 표본분산을 구한다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37722"/>
              </p:ext>
            </p:extLst>
          </p:nvPr>
        </p:nvGraphicFramePr>
        <p:xfrm>
          <a:off x="2807351" y="4941168"/>
          <a:ext cx="4702318" cy="56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7" name="Equation" r:id="rId4" imgW="3517560" imgH="431640" progId="Equation.DSMT4">
                  <p:embed/>
                </p:oleObj>
              </mc:Choice>
              <mc:Fallback>
                <p:oleObj name="Equation" r:id="rId4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351" y="4941168"/>
                        <a:ext cx="4702318" cy="564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47664" y="571199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자유도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분포에서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95%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05202"/>
              </p:ext>
            </p:extLst>
          </p:nvPr>
        </p:nvGraphicFramePr>
        <p:xfrm>
          <a:off x="3979508" y="5700803"/>
          <a:ext cx="31797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8" name="Equation" r:id="rId6" imgW="2209680" imgH="241200" progId="Equation.DSMT4">
                  <p:embed/>
                </p:oleObj>
              </mc:Choice>
              <mc:Fallback>
                <p:oleObj name="Equation" r:id="rId6" imgW="2209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508" y="5700803"/>
                        <a:ext cx="3179762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추정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73599"/>
              </p:ext>
            </p:extLst>
          </p:nvPr>
        </p:nvGraphicFramePr>
        <p:xfrm>
          <a:off x="3264119" y="904944"/>
          <a:ext cx="3853248" cy="56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2" name="Equation" r:id="rId3" imgW="2882880" imgH="431640" progId="Equation.DSMT4">
                  <p:embed/>
                </p:oleObj>
              </mc:Choice>
              <mc:Fallback>
                <p:oleObj name="Equation" r:id="rId3" imgW="2882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119" y="904944"/>
                        <a:ext cx="3853248" cy="566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15616" y="19075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모표준편차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95%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974353"/>
              </p:ext>
            </p:extLst>
          </p:nvPr>
        </p:nvGraphicFramePr>
        <p:xfrm>
          <a:off x="3275856" y="2381452"/>
          <a:ext cx="3209074" cy="39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3" name="Equation" r:id="rId5" imgW="2400120" imgH="304560" progId="Equation.DSMT4">
                  <p:embed/>
                </p:oleObj>
              </mc:Choice>
              <mc:Fallback>
                <p:oleObj name="Equation" r:id="rId5" imgW="2400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81452"/>
                        <a:ext cx="3209074" cy="399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구간추정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10461"/>
            <a:ext cx="8001056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독립인 정규모집단                                     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 표본분산을             이라 하자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98259"/>
              </p:ext>
            </p:extLst>
          </p:nvPr>
        </p:nvGraphicFramePr>
        <p:xfrm>
          <a:off x="2561082" y="913860"/>
          <a:ext cx="20637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8" name="Equation" r:id="rId3" imgW="1434960" imgH="241200" progId="Equation.DSMT4">
                  <p:embed/>
                </p:oleObj>
              </mc:Choice>
              <mc:Fallback>
                <p:oleObj name="Equation" r:id="rId3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082" y="913860"/>
                        <a:ext cx="20637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406866"/>
              </p:ext>
            </p:extLst>
          </p:nvPr>
        </p:nvGraphicFramePr>
        <p:xfrm>
          <a:off x="1861110" y="1256760"/>
          <a:ext cx="6588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9" name="Equation" r:id="rId5" imgW="457200" imgH="241200" progId="Equation.DSMT4">
                  <p:embed/>
                </p:oleObj>
              </mc:Choice>
              <mc:Fallback>
                <p:oleObj name="Equation" r:id="rId5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10" y="1256760"/>
                        <a:ext cx="6588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71104" y="2132856"/>
            <a:ext cx="1441450" cy="1368425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71600" y="4173310"/>
            <a:ext cx="1584325" cy="143986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92550" y="4389210"/>
            <a:ext cx="1223962" cy="100806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2054" y="2205881"/>
            <a:ext cx="1223962" cy="1079500"/>
          </a:xfrm>
          <a:prstGeom prst="ellipse">
            <a:avLst/>
          </a:prstGeom>
          <a:solidFill>
            <a:srgbClr val="8BE9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268092" y="2205881"/>
            <a:ext cx="1655762" cy="287338"/>
          </a:xfrm>
          <a:prstGeom prst="curvedDownArrow">
            <a:avLst>
              <a:gd name="adj1" fmla="val 115249"/>
              <a:gd name="adj2" fmla="val 230497"/>
              <a:gd name="adj3" fmla="val 333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411462" y="5252810"/>
            <a:ext cx="1728787" cy="288925"/>
          </a:xfrm>
          <a:prstGeom prst="curvedUpArrow">
            <a:avLst>
              <a:gd name="adj1" fmla="val 119670"/>
              <a:gd name="adj2" fmla="val 239341"/>
              <a:gd name="adj3" fmla="val 333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628454" y="2493219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b="0" i="1" dirty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1800" b="0" i="0" dirty="0">
                <a:latin typeface="Book Antiqua" pitchFamily="18" charset="0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70237" y="4821010"/>
            <a:ext cx="865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b="0" i="1" dirty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sz="1800" b="0" i="0" dirty="0">
                <a:latin typeface="Book Antiqua" pitchFamily="18" charset="0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942013" y="2497976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Book Antiqua" pitchFamily="18" charset="0"/>
                <a:ea typeface="맑은 고딕" panose="020B0503020000020004" pitchFamily="50" charset="-127"/>
              </a:rPr>
              <a:t>표본분산 </a:t>
            </a:r>
            <a:r>
              <a:rPr lang="en-US" altLang="ko-KR" sz="1800" b="0" i="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942013" y="462098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800" b="0" i="0" dirty="0" smtClean="0">
                <a:latin typeface="Book Antiqua" pitchFamily="18" charset="0"/>
                <a:ea typeface="맑은 고딕" panose="020B0503020000020004" pitchFamily="50" charset="-127"/>
              </a:rPr>
              <a:t>표본분산 </a:t>
            </a:r>
            <a:r>
              <a:rPr lang="en-US" altLang="ko-KR" sz="1800" b="0" i="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3850829" y="2205881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4066729" y="2421781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3779392" y="2877394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 err="1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b="0" i="1" baseline="-25000" dirty="0" err="1">
                <a:latin typeface="Book Antiqua" pitchFamily="18" charset="0"/>
                <a:ea typeface="맑은 고딕" panose="020B0503020000020004" pitchFamily="50" charset="-127"/>
              </a:rPr>
              <a:t>n</a:t>
            </a:r>
            <a:endParaRPr lang="en-US" altLang="ko-KR" sz="1600" b="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3922762" y="4389210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4138662" y="4605110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b="0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3851325" y="4965472"/>
            <a:ext cx="433387" cy="336550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600" b="0" i="1" dirty="0" err="1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b="0" i="1" baseline="-25000" dirty="0" err="1">
                <a:latin typeface="Book Antiqua" pitchFamily="18" charset="0"/>
                <a:ea typeface="맑은 고딕" panose="020B0503020000020004" pitchFamily="50" charset="-127"/>
              </a:rPr>
              <a:t>m</a:t>
            </a:r>
            <a:endParaRPr lang="en-US" altLang="ko-KR" sz="1600" b="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 rot="19033777">
            <a:off x="3923854" y="2702769"/>
            <a:ext cx="503237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 dirty="0">
                <a:latin typeface="Book Antiqua" pitchFamily="18" charset="0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 rot="19033777">
            <a:off x="3922762" y="4814660"/>
            <a:ext cx="503237" cy="3667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0" i="1" dirty="0">
                <a:latin typeface="Book Antiqua" pitchFamily="18" charset="0"/>
                <a:ea typeface="맑은 고딕" panose="020B0503020000020004" pitchFamily="50" charset="-127"/>
              </a:rPr>
              <a:t>…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906530"/>
              </p:ext>
            </p:extLst>
          </p:nvPr>
        </p:nvGraphicFramePr>
        <p:xfrm>
          <a:off x="1193914" y="2585276"/>
          <a:ext cx="9683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0" name="Equation" r:id="rId7" imgW="672840" imgH="241200" progId="Equation.DSMT4">
                  <p:embed/>
                </p:oleObj>
              </mc:Choice>
              <mc:Fallback>
                <p:oleObj name="Equation" r:id="rId7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914" y="2585276"/>
                        <a:ext cx="96837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62750"/>
              </p:ext>
            </p:extLst>
          </p:nvPr>
        </p:nvGraphicFramePr>
        <p:xfrm>
          <a:off x="1268453" y="4684478"/>
          <a:ext cx="9858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1" name="Equation" r:id="rId9" imgW="685800" imgH="241200" progId="Equation.DSMT4">
                  <p:embed/>
                </p:oleObj>
              </mc:Choice>
              <mc:Fallback>
                <p:oleObj name="Equation" r:id="rId9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53" y="4684478"/>
                        <a:ext cx="98583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295646"/>
              </p:ext>
            </p:extLst>
          </p:nvPr>
        </p:nvGraphicFramePr>
        <p:xfrm>
          <a:off x="6107062" y="2390786"/>
          <a:ext cx="2065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2" name="Equation" r:id="rId11" imgW="1434960" imgH="431640" progId="Equation.DSMT4">
                  <p:embed/>
                </p:oleObj>
              </mc:Choice>
              <mc:Fallback>
                <p:oleObj name="Equation" r:id="rId11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062" y="2390786"/>
                        <a:ext cx="2065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7139"/>
              </p:ext>
            </p:extLst>
          </p:nvPr>
        </p:nvGraphicFramePr>
        <p:xfrm>
          <a:off x="6108829" y="4520810"/>
          <a:ext cx="2047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3" name="Equation" r:id="rId13" imgW="1422360" imgH="431640" progId="Equation.DSMT4">
                  <p:embed/>
                </p:oleObj>
              </mc:Choice>
              <mc:Fallback>
                <p:oleObj name="Equation" r:id="rId13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829" y="4520810"/>
                        <a:ext cx="2047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26410"/>
              </p:ext>
            </p:extLst>
          </p:nvPr>
        </p:nvGraphicFramePr>
        <p:xfrm>
          <a:off x="5526242" y="3015510"/>
          <a:ext cx="23098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4" name="Equation" r:id="rId15" imgW="1600200" imgH="457200" progId="Equation.DSMT4">
                  <p:embed/>
                </p:oleObj>
              </mc:Choice>
              <mc:Fallback>
                <p:oleObj name="Equation" r:id="rId15" imgW="160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242" y="3015510"/>
                        <a:ext cx="2309812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98154"/>
              </p:ext>
            </p:extLst>
          </p:nvPr>
        </p:nvGraphicFramePr>
        <p:xfrm>
          <a:off x="5504017" y="5160739"/>
          <a:ext cx="23828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5" name="Equation" r:id="rId17" imgW="1650960" imgH="457200" progId="Equation.DSMT4">
                  <p:embed/>
                </p:oleObj>
              </mc:Choice>
              <mc:Fallback>
                <p:oleObj name="Equation" r:id="rId17" imgW="1650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017" y="5160739"/>
                        <a:ext cx="238283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3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구간추정</a:t>
            </a: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88353"/>
              </p:ext>
            </p:extLst>
          </p:nvPr>
        </p:nvGraphicFramePr>
        <p:xfrm>
          <a:off x="2596108" y="1560339"/>
          <a:ext cx="3848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2" name="Equation" r:id="rId3" imgW="2666880" imgH="457200" progId="Equation.DSMT4">
                  <p:embed/>
                </p:oleObj>
              </mc:Choice>
              <mc:Fallback>
                <p:oleObj name="Equation" r:id="rId3" imgW="266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08" y="1560339"/>
                        <a:ext cx="38481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928662" y="84469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F-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분포의 정의에 의하여 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765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80928"/>
            <a:ext cx="4953000" cy="326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구간추정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539552" y="856084"/>
            <a:ext cx="8286948" cy="646331"/>
            <a:chOff x="357158" y="3429000"/>
            <a:chExt cx="8286948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357158" y="3429000"/>
              <a:ext cx="8286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양쪽 꼬리확률이 </a:t>
              </a:r>
              <a:r>
                <a:rPr lang="en-US" altLang="ko-KR" i="1" dirty="0" smtClean="0">
                  <a:latin typeface="Symbol" pitchFamily="18" charset="2"/>
                  <a:ea typeface="맑은 고딕" panose="020B0503020000020004" pitchFamily="50" charset="-127"/>
                </a:rPr>
                <a:t>a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/2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인 두 임계점                                                            에 대하여 다음을 얻는다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40" name="Object 5"/>
            <p:cNvGraphicFramePr>
              <a:graphicFrameLocks noChangeAspect="1"/>
            </p:cNvGraphicFramePr>
            <p:nvPr/>
          </p:nvGraphicFramePr>
          <p:xfrm>
            <a:off x="3816369" y="3438438"/>
            <a:ext cx="3398837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05" name="Equation" r:id="rId3" imgW="2361960" imgH="241200" progId="Equation.DSMT4">
                    <p:embed/>
                  </p:oleObj>
                </mc:Choice>
                <mc:Fallback>
                  <p:oleObj name="Equation" r:id="rId3" imgW="2361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369" y="3438438"/>
                          <a:ext cx="3398837" cy="338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02060"/>
              </p:ext>
            </p:extLst>
          </p:nvPr>
        </p:nvGraphicFramePr>
        <p:xfrm>
          <a:off x="1835696" y="1849884"/>
          <a:ext cx="53975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6" name="Equation" r:id="rId5" imgW="3746160" imgH="482400" progId="Equation.DSMT4">
                  <p:embed/>
                </p:oleObj>
              </mc:Choice>
              <mc:Fallback>
                <p:oleObj name="Equation" r:id="rId5" imgW="3746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9884"/>
                        <a:ext cx="53975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62719"/>
              </p:ext>
            </p:extLst>
          </p:nvPr>
        </p:nvGraphicFramePr>
        <p:xfrm>
          <a:off x="1691283" y="2890961"/>
          <a:ext cx="57610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7" name="Equation" r:id="rId7" imgW="4000500" imgH="533400" progId="Equation.DSMT4">
                  <p:embed/>
                </p:oleObj>
              </mc:Choice>
              <mc:Fallback>
                <p:oleObj name="Equation" r:id="rId7" imgW="40005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283" y="2890961"/>
                        <a:ext cx="576103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8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98072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모표준편차를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표본표준편차로 대치하면 다음과 같이 자유도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분포에 따른다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437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22294"/>
              </p:ext>
            </p:extLst>
          </p:nvPr>
        </p:nvGraphicFramePr>
        <p:xfrm>
          <a:off x="3582988" y="1866488"/>
          <a:ext cx="19192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90" name="Equation" r:id="rId4" imgW="1333500" imgH="457200" progId="Equation.DSMT4">
                  <p:embed/>
                </p:oleObj>
              </mc:Choice>
              <mc:Fallback>
                <p:oleObj name="Equation" r:id="rId4" imgW="1333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866488"/>
                        <a:ext cx="19192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203848" y="1700808"/>
            <a:ext cx="2520280" cy="1008112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3239" y="3347700"/>
            <a:ext cx="807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pc="-50" dirty="0" smtClean="0">
                <a:latin typeface="Book Antiqua" pitchFamily="18" charset="0"/>
                <a:ea typeface="맑은 고딕" panose="020B0503020000020004" pitchFamily="50" charset="-127"/>
              </a:rPr>
              <a:t>t </a:t>
            </a:r>
            <a:r>
              <a:rPr lang="en-US" altLang="ko-KR" spc="-50" dirty="0" smtClean="0">
                <a:latin typeface="Book Antiqua" pitchFamily="18" charset="0"/>
                <a:ea typeface="맑은 고딕" panose="020B0503020000020004" pitchFamily="50" charset="-127"/>
              </a:rPr>
              <a:t>–</a:t>
            </a:r>
            <a:r>
              <a:rPr lang="ko-KR" altLang="en-US" spc="-50" dirty="0" smtClean="0">
                <a:latin typeface="Book Antiqua" pitchFamily="18" charset="0"/>
                <a:ea typeface="맑은 고딕" panose="020B0503020000020004" pitchFamily="50" charset="-127"/>
              </a:rPr>
              <a:t>분포는 </a:t>
            </a:r>
            <a:r>
              <a:rPr lang="en-US" altLang="ko-KR" i="1" spc="-50" dirty="0" smtClean="0">
                <a:latin typeface="Book Antiqua" pitchFamily="18" charset="0"/>
                <a:ea typeface="맑은 고딕" panose="020B0503020000020004" pitchFamily="50" charset="-127"/>
              </a:rPr>
              <a:t>t = 0</a:t>
            </a:r>
            <a:r>
              <a:rPr lang="ko-KR" altLang="en-US" spc="-50" dirty="0" smtClean="0">
                <a:latin typeface="Book Antiqua" pitchFamily="18" charset="0"/>
                <a:ea typeface="맑은 고딕" panose="020B0503020000020004" pitchFamily="50" charset="-127"/>
              </a:rPr>
              <a:t>을 중심으로 좌우대칭이므로 중심확률 </a:t>
            </a:r>
            <a:r>
              <a:rPr lang="en-US" altLang="ko-KR" i="1" spc="-50" dirty="0" smtClean="0">
                <a:latin typeface="Book Antiqua" pitchFamily="18" charset="0"/>
                <a:ea typeface="맑은 고딕" panose="020B0503020000020004" pitchFamily="50" charset="-127"/>
              </a:rPr>
              <a:t>1 – </a:t>
            </a:r>
            <a:r>
              <a:rPr lang="en-US" altLang="ko-KR" i="1" spc="-50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spc="-50" dirty="0" smtClean="0">
                <a:latin typeface="Book Antiqua" pitchFamily="18" charset="0"/>
                <a:ea typeface="맑은 고딕" panose="020B0503020000020004" pitchFamily="50" charset="-127"/>
              </a:rPr>
              <a:t>인 임계값 </a:t>
            </a:r>
            <a:r>
              <a:rPr lang="en-US" altLang="ko-KR" spc="-5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pc="-5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pc="-50" dirty="0" smtClean="0">
                <a:latin typeface="Book Antiqua" pitchFamily="18" charset="0"/>
                <a:ea typeface="맑은 고딕" panose="020B0503020000020004" pitchFamily="50" charset="-127"/>
              </a:rPr>
              <a:t>±</a:t>
            </a:r>
            <a:r>
              <a:rPr lang="en-US" altLang="ko-KR" i="1" spc="-50" dirty="0" err="1" smtClean="0">
                <a:latin typeface="Book Antiqua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i="1" spc="-50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spc="-50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spc="-50" dirty="0" smtClean="0">
                <a:latin typeface="Book Antiqua" pitchFamily="18" charset="0"/>
                <a:ea typeface="맑은 고딕" panose="020B0503020000020004" pitchFamily="50" charset="-127"/>
              </a:rPr>
              <a:t>(n-1)</a:t>
            </a:r>
            <a:endParaRPr lang="en-US" altLang="ko-KR" spc="-5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273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05" y="3933056"/>
            <a:ext cx="4444824" cy="235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구간추정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98412" y="1600617"/>
            <a:ext cx="5347178" cy="104008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13782"/>
              </p:ext>
            </p:extLst>
          </p:nvPr>
        </p:nvGraphicFramePr>
        <p:xfrm>
          <a:off x="2314890" y="1747521"/>
          <a:ext cx="4518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4" name="Equation" r:id="rId3" imgW="3136680" imgH="533160" progId="Equation.DSMT4">
                  <p:embed/>
                </p:oleObj>
              </mc:Choice>
              <mc:Fallback>
                <p:oleObj name="Equation" r:id="rId3" imgW="31366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890" y="1747521"/>
                        <a:ext cx="451802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61271"/>
              </p:ext>
            </p:extLst>
          </p:nvPr>
        </p:nvGraphicFramePr>
        <p:xfrm>
          <a:off x="1571604" y="800044"/>
          <a:ext cx="347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5" name="Equation" r:id="rId5" imgW="241200" imgH="457200" progId="Equation.DSMT4">
                  <p:embed/>
                </p:oleObj>
              </mc:Choice>
              <mc:Fallback>
                <p:oleObj name="Equation" r:id="rId5" imgW="24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800044"/>
                        <a:ext cx="34766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8768" y="93228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비      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995634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F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분포의 성질에 의해                                                               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</a:p>
          <a:p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72359"/>
              </p:ext>
            </p:extLst>
          </p:nvPr>
        </p:nvGraphicFramePr>
        <p:xfrm>
          <a:off x="3008313" y="2892119"/>
          <a:ext cx="34940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6" name="Equation" r:id="rId7" imgW="2425680" imgH="457200" progId="Equation.DSMT4">
                  <p:embed/>
                </p:oleObj>
              </mc:Choice>
              <mc:Fallback>
                <p:oleObj name="Equation" r:id="rId7" imgW="2425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892119"/>
                        <a:ext cx="3494087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898412" y="5197224"/>
            <a:ext cx="5327888" cy="104008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89957"/>
              </p:ext>
            </p:extLst>
          </p:nvPr>
        </p:nvGraphicFramePr>
        <p:xfrm>
          <a:off x="2441575" y="5362208"/>
          <a:ext cx="4243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7" name="Equation" r:id="rId9" imgW="2946240" imgH="507960" progId="Equation.DSMT4">
                  <p:embed/>
                </p:oleObj>
              </mc:Choice>
              <mc:Fallback>
                <p:oleObj name="Equation" r:id="rId9" imgW="2946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362208"/>
                        <a:ext cx="42433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0532"/>
              </p:ext>
            </p:extLst>
          </p:nvPr>
        </p:nvGraphicFramePr>
        <p:xfrm>
          <a:off x="1560971" y="4269708"/>
          <a:ext cx="347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8" name="Equation" r:id="rId11" imgW="241200" imgH="457200" progId="Equation.DSMT4">
                  <p:embed/>
                </p:oleObj>
              </mc:Choice>
              <mc:Fallback>
                <p:oleObj name="Equation" r:id="rId11" imgW="24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71" y="4269708"/>
                        <a:ext cx="34766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8768" y="4401951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비      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9008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437110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구간추정</a:t>
            </a:r>
          </a:p>
        </p:txBody>
      </p:sp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798860"/>
            <a:ext cx="8674100" cy="30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0034" y="4077072"/>
            <a:ext cx="83582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표본의 크기가 각각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과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8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분자와 분모의 자유도는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다음을 얻는다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5196599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90%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07790"/>
              </p:ext>
            </p:extLst>
          </p:nvPr>
        </p:nvGraphicFramePr>
        <p:xfrm>
          <a:off x="3000364" y="4580793"/>
          <a:ext cx="32019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9" name="Equation" r:id="rId4" imgW="2222280" imgH="228600" progId="Equation.DSMT4">
                  <p:embed/>
                </p:oleObj>
              </mc:Choice>
              <mc:Fallback>
                <p:oleObj name="Equation" r:id="rId4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80793"/>
                        <a:ext cx="320198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74759"/>
              </p:ext>
            </p:extLst>
          </p:nvPr>
        </p:nvGraphicFramePr>
        <p:xfrm>
          <a:off x="1212832" y="5213655"/>
          <a:ext cx="7318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0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32" y="5213655"/>
                        <a:ext cx="731838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42026"/>
              </p:ext>
            </p:extLst>
          </p:nvPr>
        </p:nvGraphicFramePr>
        <p:xfrm>
          <a:off x="2856012" y="5628283"/>
          <a:ext cx="37322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1" name="Equation" r:id="rId8" imgW="2590560" imgH="482400" progId="Equation.DSMT4">
                  <p:embed/>
                </p:oleObj>
              </mc:Choice>
              <mc:Fallback>
                <p:oleObj name="Equation" r:id="rId8" imgW="259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012" y="5628283"/>
                        <a:ext cx="3732212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3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</a:t>
            </a:r>
            <a:r>
              <a:rPr lang="ko-KR" altLang="en-US" dirty="0" smtClean="0">
                <a:latin typeface="Book Antiqua" pitchFamily="18" charset="0"/>
              </a:rPr>
              <a:t>가설검정</a:t>
            </a:r>
            <a:r>
              <a:rPr lang="en-US" altLang="ko-KR" dirty="0" smtClean="0">
                <a:latin typeface="Book Antiqua" pitchFamily="18" charset="0"/>
              </a:rPr>
              <a:t>_</a:t>
            </a:r>
            <a:r>
              <a:rPr lang="ko-KR" altLang="en-US" dirty="0" err="1" smtClean="0">
                <a:latin typeface="Book Antiqua" pitchFamily="18" charset="0"/>
              </a:rPr>
              <a:t>단일모분산에</a:t>
            </a:r>
            <a:r>
              <a:rPr lang="ko-KR" altLang="en-US" dirty="0" smtClean="0">
                <a:latin typeface="Book Antiqua" pitchFamily="18" charset="0"/>
              </a:rPr>
              <a:t> 대한 가설검정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394" y="836712"/>
            <a:ext cx="8286808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정규모집단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                                              을 검정하기 위해 통계량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1975" y="1739900"/>
            <a:ext cx="3078440" cy="105837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24651"/>
              </p:ext>
            </p:extLst>
          </p:nvPr>
        </p:nvGraphicFramePr>
        <p:xfrm>
          <a:off x="3357554" y="1983337"/>
          <a:ext cx="22907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6" name="Equation" r:id="rId3" imgW="1587240" imgH="419040" progId="Equation.DSMT4">
                  <p:embed/>
                </p:oleObj>
              </mc:Choice>
              <mc:Fallback>
                <p:oleObj name="Equation" r:id="rId3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983337"/>
                        <a:ext cx="22907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02291"/>
              </p:ext>
            </p:extLst>
          </p:nvPr>
        </p:nvGraphicFramePr>
        <p:xfrm>
          <a:off x="4439295" y="846933"/>
          <a:ext cx="2511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7" name="Equation" r:id="rId5" imgW="1739880" imgH="241200" progId="Equation.DSMT4">
                  <p:embed/>
                </p:oleObj>
              </mc:Choice>
              <mc:Fallback>
                <p:oleObj name="Equation" r:id="rId5" imgW="1739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295" y="846933"/>
                        <a:ext cx="25114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3851463"/>
            <a:ext cx="83582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                      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이용하여 귀무가설의 기각여부를 판정한다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17468"/>
              </p:ext>
            </p:extLst>
          </p:nvPr>
        </p:nvGraphicFramePr>
        <p:xfrm>
          <a:off x="2771800" y="4637281"/>
          <a:ext cx="1262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8" name="Equation" r:id="rId7" imgW="876240" imgH="457200" progId="Equation.DSMT4">
                  <p:embed/>
                </p:oleObj>
              </mc:Choice>
              <mc:Fallback>
                <p:oleObj name="Equation" r:id="rId7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637281"/>
                        <a:ext cx="12620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2394" y="3422835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대한 주장을 검정하는 순서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7992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3404090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0034" y="1115452"/>
            <a:ext cx="8001056" cy="369332"/>
            <a:chOff x="500034" y="1010741"/>
            <a:chExt cx="80010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00034" y="1010741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귀무가설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에 대하여 대립가설                     </a:t>
              </a:r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으로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구성되는 검정 방법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325111"/>
                </p:ext>
              </p:extLst>
            </p:nvPr>
          </p:nvGraphicFramePr>
          <p:xfrm>
            <a:off x="1530988" y="1031289"/>
            <a:ext cx="116998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19" name="Equation" r:id="rId3" imgW="812520" imgH="241200" progId="Equation.DSMT4">
                    <p:embed/>
                  </p:oleObj>
                </mc:Choice>
                <mc:Fallback>
                  <p:oleObj name="Equation" r:id="rId3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988" y="1031289"/>
                          <a:ext cx="1169987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075080"/>
                </p:ext>
              </p:extLst>
            </p:nvPr>
          </p:nvGraphicFramePr>
          <p:xfrm>
            <a:off x="4687888" y="1027113"/>
            <a:ext cx="116998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0" name="Equation" r:id="rId5" imgW="812447" imgH="241195" progId="Equation.DSMT4">
                    <p:embed/>
                  </p:oleObj>
                </mc:Choice>
                <mc:Fallback>
                  <p:oleObj name="Equation" r:id="rId5" imgW="812447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1027113"/>
                          <a:ext cx="1169987" cy="34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500034" y="207965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92630"/>
              </p:ext>
            </p:extLst>
          </p:nvPr>
        </p:nvGraphicFramePr>
        <p:xfrm>
          <a:off x="3114675" y="1936809"/>
          <a:ext cx="228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1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936809"/>
                        <a:ext cx="2286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437787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00624"/>
              </p:ext>
            </p:extLst>
          </p:nvPr>
        </p:nvGraphicFramePr>
        <p:xfrm>
          <a:off x="5481860" y="4189710"/>
          <a:ext cx="13223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2" name="Equation" r:id="rId9" imgW="876240" imgH="457200" progId="Equation.DSMT4">
                  <p:embed/>
                </p:oleObj>
              </mc:Choice>
              <mc:Fallback>
                <p:oleObj name="Equation" r:id="rId9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860" y="4189710"/>
                        <a:ext cx="132238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46473"/>
              </p:ext>
            </p:extLst>
          </p:nvPr>
        </p:nvGraphicFramePr>
        <p:xfrm>
          <a:off x="3748569" y="2924944"/>
          <a:ext cx="1169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3" name="Equation" r:id="rId11" imgW="812520" imgH="241200" progId="Equation.DSMT4">
                  <p:embed/>
                </p:oleObj>
              </mc:Choice>
              <mc:Fallback>
                <p:oleObj name="Equation" r:id="rId11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569" y="2924944"/>
                        <a:ext cx="11699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58566"/>
              </p:ext>
            </p:extLst>
          </p:nvPr>
        </p:nvGraphicFramePr>
        <p:xfrm>
          <a:off x="2955925" y="3429000"/>
          <a:ext cx="32178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4" name="Equation" r:id="rId12" imgW="2234880" imgH="253800" progId="Equation.DSMT4">
                  <p:embed/>
                </p:oleObj>
              </mc:Choice>
              <mc:Fallback>
                <p:oleObj name="Equation" r:id="rId12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3429000"/>
                        <a:ext cx="32178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2639" y="191487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639" y="27555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639" y="422108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910461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88" y="2082266"/>
            <a:ext cx="5029200" cy="3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00034" y="1115452"/>
            <a:ext cx="8001056" cy="369332"/>
            <a:chOff x="500034" y="1000108"/>
            <a:chExt cx="800105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00034" y="1000108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귀무가설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에 대하여 대립가설                     </a:t>
              </a:r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으로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구성되는 검정 방법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951921"/>
                </p:ext>
              </p:extLst>
            </p:nvPr>
          </p:nvGraphicFramePr>
          <p:xfrm>
            <a:off x="1530988" y="1020656"/>
            <a:ext cx="116998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84" name="Equation" r:id="rId3" imgW="812520" imgH="241200" progId="Equation.DSMT4">
                    <p:embed/>
                  </p:oleObj>
                </mc:Choice>
                <mc:Fallback>
                  <p:oleObj name="Equation" r:id="rId3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988" y="1020656"/>
                          <a:ext cx="1169987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923156"/>
                </p:ext>
              </p:extLst>
            </p:nvPr>
          </p:nvGraphicFramePr>
          <p:xfrm>
            <a:off x="4689475" y="1016000"/>
            <a:ext cx="1168400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85" name="Equation" r:id="rId5" imgW="812520" imgH="241200" progId="Equation.DSMT4">
                    <p:embed/>
                  </p:oleObj>
                </mc:Choice>
                <mc:Fallback>
                  <p:oleObj name="Equation" r:id="rId5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9475" y="1016000"/>
                          <a:ext cx="1168400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500034" y="211764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2295"/>
              </p:ext>
            </p:extLst>
          </p:nvPr>
        </p:nvGraphicFramePr>
        <p:xfrm>
          <a:off x="3114675" y="1974791"/>
          <a:ext cx="228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6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974791"/>
                        <a:ext cx="2286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3801814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87364"/>
              </p:ext>
            </p:extLst>
          </p:nvPr>
        </p:nvGraphicFramePr>
        <p:xfrm>
          <a:off x="5321314" y="3648828"/>
          <a:ext cx="13223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7" name="Equation" r:id="rId9" imgW="876240" imgH="457200" progId="Equation.DSMT4">
                  <p:embed/>
                </p:oleObj>
              </mc:Choice>
              <mc:Fallback>
                <p:oleObj name="Equation" r:id="rId9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14" y="3648828"/>
                        <a:ext cx="132238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60968"/>
              </p:ext>
            </p:extLst>
          </p:nvPr>
        </p:nvGraphicFramePr>
        <p:xfrm>
          <a:off x="6113482" y="2936844"/>
          <a:ext cx="1244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8" name="Equation" r:id="rId11" imgW="863280" imgH="241200" progId="Equation.DSMT4">
                  <p:embed/>
                </p:oleObj>
              </mc:Choice>
              <mc:Fallback>
                <p:oleObj name="Equation" r:id="rId11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82" y="2936844"/>
                        <a:ext cx="12446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77955"/>
              </p:ext>
            </p:extLst>
          </p:nvPr>
        </p:nvGraphicFramePr>
        <p:xfrm>
          <a:off x="3775549" y="2936844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9" name="Equation" r:id="rId13" imgW="812520" imgH="241200" progId="Equation.DSMT4">
                  <p:embed/>
                </p:oleObj>
              </mc:Choice>
              <mc:Fallback>
                <p:oleObj name="Equation" r:id="rId1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549" y="2936844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2639" y="1927573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639" y="27809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39" y="3717032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910461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5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88" y="2132856"/>
            <a:ext cx="4818884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00034" y="1115452"/>
            <a:ext cx="8001056" cy="369332"/>
            <a:chOff x="500034" y="1000108"/>
            <a:chExt cx="800105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00034" y="1000108"/>
              <a:ext cx="800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귀무가설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                    에 대하여 대립가설                     </a:t>
              </a:r>
              <a:r>
                <a:rPr lang="ko-KR" altLang="en-US" dirty="0" err="1" smtClean="0">
                  <a:latin typeface="Book Antiqua" pitchFamily="18" charset="0"/>
                  <a:ea typeface="맑은 고딕" panose="020B0503020000020004" pitchFamily="50" charset="-127"/>
                </a:rPr>
                <a:t>으로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 구성되는 검정 방법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16367"/>
                </p:ext>
              </p:extLst>
            </p:nvPr>
          </p:nvGraphicFramePr>
          <p:xfrm>
            <a:off x="1530988" y="1020656"/>
            <a:ext cx="116998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09" name="Equation" r:id="rId3" imgW="812520" imgH="241200" progId="Equation.DSMT4">
                    <p:embed/>
                  </p:oleObj>
                </mc:Choice>
                <mc:Fallback>
                  <p:oleObj name="Equation" r:id="rId3" imgW="812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988" y="1020656"/>
                          <a:ext cx="1169987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086711"/>
                </p:ext>
              </p:extLst>
            </p:nvPr>
          </p:nvGraphicFramePr>
          <p:xfrm>
            <a:off x="4697413" y="1015998"/>
            <a:ext cx="1150937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10" name="Equation" r:id="rId5" imgW="799920" imgH="241200" progId="Equation.DSMT4">
                    <p:embed/>
                  </p:oleObj>
                </mc:Choice>
                <mc:Fallback>
                  <p:oleObj name="Equation" r:id="rId5" imgW="799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413" y="1015998"/>
                          <a:ext cx="1150937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500034" y="211764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513249"/>
              </p:ext>
            </p:extLst>
          </p:nvPr>
        </p:nvGraphicFramePr>
        <p:xfrm>
          <a:off x="3114675" y="1974791"/>
          <a:ext cx="228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1" name="Equation" r:id="rId7" imgW="1587240" imgH="457200" progId="Equation.DSMT4">
                  <p:embed/>
                </p:oleObj>
              </mc:Choice>
              <mc:Fallback>
                <p:oleObj name="Equation" r:id="rId7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974791"/>
                        <a:ext cx="2286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393305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35723"/>
              </p:ext>
            </p:extLst>
          </p:nvPr>
        </p:nvGraphicFramePr>
        <p:xfrm>
          <a:off x="6111875" y="2954278"/>
          <a:ext cx="13890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2" name="Equation" r:id="rId9" imgW="965160" imgH="241200" progId="Equation.DSMT4">
                  <p:embed/>
                </p:oleObj>
              </mc:Choice>
              <mc:Fallback>
                <p:oleObj name="Equation" r:id="rId9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2954278"/>
                        <a:ext cx="138906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08128"/>
              </p:ext>
            </p:extLst>
          </p:nvPr>
        </p:nvGraphicFramePr>
        <p:xfrm>
          <a:off x="3759202" y="2952691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3" name="Equation" r:id="rId11" imgW="812520" imgH="241200" progId="Equation.DSMT4">
                  <p:embed/>
                </p:oleObj>
              </mc:Choice>
              <mc:Fallback>
                <p:oleObj name="Equation" r:id="rId11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2" y="2952691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2639" y="1948781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639" y="2764036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39" y="3789040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16883"/>
              </p:ext>
            </p:extLst>
          </p:nvPr>
        </p:nvGraphicFramePr>
        <p:xfrm>
          <a:off x="5321300" y="3765550"/>
          <a:ext cx="13223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4" name="Equation" r:id="rId12" imgW="876300" imgH="457200" progId="Equation.DSMT4">
                  <p:embed/>
                </p:oleObj>
              </mc:Choice>
              <mc:Fallback>
                <p:oleObj name="Equation" r:id="rId12" imgW="8763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765550"/>
                        <a:ext cx="13223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872356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39" y="728340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80701"/>
            <a:ext cx="4978400" cy="361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" y="857162"/>
            <a:ext cx="8780018" cy="24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>
                <a:latin typeface="Book Antiqua" pitchFamily="18" charset="0"/>
              </a:rPr>
              <a:t>단일 </a:t>
            </a:r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가설검정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39" y="728340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074" y="3126687"/>
            <a:ext cx="702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대립가설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을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074" y="4555447"/>
            <a:ext cx="716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0.167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관찰값은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074" y="5734997"/>
            <a:ext cx="739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794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v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18.37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기각역 안에 놓이지 않으므로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배터리 수명의 분산이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0.1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이라는 주장은 타당성이 있다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074" y="3626753"/>
            <a:ext cx="68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12,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양측검정의 기각역은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12463"/>
              </p:ext>
            </p:extLst>
          </p:nvPr>
        </p:nvGraphicFramePr>
        <p:xfrm>
          <a:off x="2388815" y="3158445"/>
          <a:ext cx="12065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8"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15" y="3158445"/>
                        <a:ext cx="12065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25553"/>
              </p:ext>
            </p:extLst>
          </p:nvPr>
        </p:nvGraphicFramePr>
        <p:xfrm>
          <a:off x="4673226" y="3158445"/>
          <a:ext cx="1206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49" name="Equation" r:id="rId6" imgW="838080" imgH="241200" progId="Equation.DSMT4">
                  <p:embed/>
                </p:oleObj>
              </mc:Choice>
              <mc:Fallback>
                <p:oleObj name="Equation" r:id="rId6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226" y="3158445"/>
                        <a:ext cx="12065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30909"/>
              </p:ext>
            </p:extLst>
          </p:nvPr>
        </p:nvGraphicFramePr>
        <p:xfrm>
          <a:off x="3187328" y="4055381"/>
          <a:ext cx="4021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0" name="Equation" r:id="rId8" imgW="2793960" imgH="241200" progId="Equation.DSMT4">
                  <p:embed/>
                </p:oleObj>
              </mc:Choice>
              <mc:Fallback>
                <p:oleObj name="Equation" r:id="rId8" imgW="2793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328" y="4055381"/>
                        <a:ext cx="4021137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04125"/>
              </p:ext>
            </p:extLst>
          </p:nvPr>
        </p:nvGraphicFramePr>
        <p:xfrm>
          <a:off x="3131840" y="5006295"/>
          <a:ext cx="34210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1" name="Equation" r:id="rId10" imgW="2374560" imgH="419040" progId="Equation.DSMT4">
                  <p:embed/>
                </p:oleObj>
              </mc:Choice>
              <mc:Fallback>
                <p:oleObj name="Equation" r:id="rId10" imgW="2374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06295"/>
                        <a:ext cx="34210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84663"/>
              </p:ext>
            </p:extLst>
          </p:nvPr>
        </p:nvGraphicFramePr>
        <p:xfrm>
          <a:off x="6733190" y="5733860"/>
          <a:ext cx="12065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2" name="Equation" r:id="rId12" imgW="838080" imgH="241200" progId="Equation.DSMT4">
                  <p:embed/>
                </p:oleObj>
              </mc:Choice>
              <mc:Fallback>
                <p:oleObj name="Equation" r:id="rId12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190" y="5733860"/>
                        <a:ext cx="12065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8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61984"/>
              </p:ext>
            </p:extLst>
          </p:nvPr>
        </p:nvGraphicFramePr>
        <p:xfrm>
          <a:off x="1475656" y="1886877"/>
          <a:ext cx="55070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06" name="Equation" r:id="rId3" imgW="3822480" imgH="812520" progId="Equation.DSMT4">
                  <p:embed/>
                </p:oleObj>
              </mc:Choice>
              <mc:Fallback>
                <p:oleObj name="Equation" r:id="rId3" imgW="38224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86877"/>
                        <a:ext cx="5507037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/>
          <p:cNvSpPr/>
          <p:nvPr/>
        </p:nvSpPr>
        <p:spPr>
          <a:xfrm>
            <a:off x="4907835" y="2315505"/>
            <a:ext cx="1285884" cy="744722"/>
          </a:xfrm>
          <a:prstGeom prst="ellipse">
            <a:avLst/>
          </a:prstGeom>
          <a:noFill/>
          <a:ln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1" name="그룹 41"/>
          <p:cNvGrpSpPr/>
          <p:nvPr/>
        </p:nvGrpSpPr>
        <p:grpSpPr>
          <a:xfrm>
            <a:off x="6072087" y="1340768"/>
            <a:ext cx="2316838" cy="528637"/>
            <a:chOff x="71406" y="3163796"/>
            <a:chExt cx="2316838" cy="528637"/>
          </a:xfrm>
        </p:grpSpPr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1265882" y="3163796"/>
            <a:ext cx="1122362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507" name="Equation" r:id="rId5" imgW="863280" imgH="419040" progId="Equation.DSMT4">
                    <p:embed/>
                  </p:oleObj>
                </mc:Choice>
                <mc:Fallback>
                  <p:oleObj name="Equation" r:id="rId5" imgW="8632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882" y="3163796"/>
                          <a:ext cx="1122362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직사각형 12"/>
            <p:cNvSpPr/>
            <p:nvPr/>
          </p:nvSpPr>
          <p:spPr>
            <a:xfrm>
              <a:off x="71406" y="3224960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표준오차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 :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72301" y="377974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(1 –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신뢰도에서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오차한계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00057"/>
              </p:ext>
            </p:extLst>
          </p:nvPr>
        </p:nvGraphicFramePr>
        <p:xfrm>
          <a:off x="1478811" y="4437484"/>
          <a:ext cx="48656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08" name="Equation" r:id="rId7" imgW="3377880" imgH="457200" progId="Equation.DSMT4">
                  <p:embed/>
                </p:oleObj>
              </mc:Choice>
              <mc:Fallback>
                <p:oleObj name="Equation" r:id="rId7" imgW="337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811" y="4437484"/>
                        <a:ext cx="48656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rot="5400000">
            <a:off x="5372182" y="3268491"/>
            <a:ext cx="357190" cy="1588"/>
          </a:xfrm>
          <a:prstGeom prst="straightConnector1">
            <a:avLst/>
          </a:prstGeom>
          <a:ln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809" y="85424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pPr lvl="0"/>
            <a:r>
              <a:rPr lang="ko-KR" altLang="en-US" dirty="0">
                <a:latin typeface="Book Antiqua" pitchFamily="18" charset="0"/>
              </a:rPr>
              <a:t>단일 </a:t>
            </a:r>
            <a:r>
              <a:rPr lang="ko-KR" altLang="en-US" dirty="0" err="1">
                <a:latin typeface="Book Antiqua" pitchFamily="18" charset="0"/>
              </a:rPr>
              <a:t>모분산에</a:t>
            </a:r>
            <a:r>
              <a:rPr lang="ko-KR" altLang="en-US" dirty="0">
                <a:latin typeface="Book Antiqua" pitchFamily="18" charset="0"/>
              </a:rPr>
              <a:t> 대한 가설검정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39" y="728340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89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02491"/>
            <a:ext cx="8674100" cy="270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3432" y="3212976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1.7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검정이므로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1.7</a:t>
            </a:r>
            <a:r>
              <a:rPr lang="en-US" altLang="ko-KR" i="1" baseline="40000" dirty="0" smtClean="0">
                <a:latin typeface="Book Antiqua" pitchFamily="18" charset="0"/>
                <a:ea typeface="바탕"/>
              </a:rPr>
              <a:t>2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=2.89 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 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&lt; 2.89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15,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하단측검정의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 = 0.9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그 관찰값은 각각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292100" indent="-2921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안에 놓이므로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표준편차가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1.7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이상이라는 주장은 근거가 충분하지 않다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78036"/>
              </p:ext>
            </p:extLst>
          </p:nvPr>
        </p:nvGraphicFramePr>
        <p:xfrm>
          <a:off x="4200428" y="4192057"/>
          <a:ext cx="1671528" cy="31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2" name="Equation" r:id="rId4" imgW="1244520" imgH="241200" progId="Equation.DSMT4">
                  <p:embed/>
                </p:oleObj>
              </mc:Choice>
              <mc:Fallback>
                <p:oleObj name="Equation" r:id="rId4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428" y="4192057"/>
                        <a:ext cx="1671528" cy="319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82261"/>
              </p:ext>
            </p:extLst>
          </p:nvPr>
        </p:nvGraphicFramePr>
        <p:xfrm>
          <a:off x="3435277" y="4984145"/>
          <a:ext cx="3122456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3" name="Equation" r:id="rId6" imgW="2323800" imgH="419040" progId="Equation.DSMT4">
                  <p:embed/>
                </p:oleObj>
              </mc:Choice>
              <mc:Fallback>
                <p:oleObj name="Equation" r:id="rId6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277" y="4984145"/>
                        <a:ext cx="3122456" cy="553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9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가설검정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25071" y="1988840"/>
            <a:ext cx="3093858" cy="106701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80590"/>
              </p:ext>
            </p:extLst>
          </p:nvPr>
        </p:nvGraphicFramePr>
        <p:xfrm>
          <a:off x="5093332" y="839383"/>
          <a:ext cx="2511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86" name="Equation" r:id="rId3" imgW="1739880" imgH="241200" progId="Equation.DSMT4">
                  <p:embed/>
                </p:oleObj>
              </mc:Choice>
              <mc:Fallback>
                <p:oleObj name="Equation" r:id="rId3" imgW="1739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332" y="839383"/>
                        <a:ext cx="25114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836712"/>
            <a:ext cx="8215370" cy="106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정규모집단의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에 대한 가설                                             을 검정하기 위하여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표본으로부터 표본분산            을 이용하며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검정통계량의 확률분포는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34247"/>
              </p:ext>
            </p:extLst>
          </p:nvPr>
        </p:nvGraphicFramePr>
        <p:xfrm>
          <a:off x="3061169" y="840027"/>
          <a:ext cx="7112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87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69" y="840027"/>
                        <a:ext cx="7112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46875"/>
              </p:ext>
            </p:extLst>
          </p:nvPr>
        </p:nvGraphicFramePr>
        <p:xfrm>
          <a:off x="3297246" y="2204694"/>
          <a:ext cx="25606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88" name="Equation" r:id="rId7" imgW="1777680" imgH="457200" progId="Equation.DSMT4">
                  <p:embed/>
                </p:oleObj>
              </mc:Choice>
              <mc:Fallback>
                <p:oleObj name="Equation" r:id="rId7" imgW="1777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46" y="2204694"/>
                        <a:ext cx="25606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85774"/>
              </p:ext>
            </p:extLst>
          </p:nvPr>
        </p:nvGraphicFramePr>
        <p:xfrm>
          <a:off x="6651079" y="1196752"/>
          <a:ext cx="6572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89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079" y="1196752"/>
                        <a:ext cx="657225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접힌 도형 18"/>
          <p:cNvSpPr/>
          <p:nvPr/>
        </p:nvSpPr>
        <p:spPr>
          <a:xfrm rot="21355194">
            <a:off x="338915" y="3678365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44886" y="3647738"/>
            <a:ext cx="7447594" cy="369332"/>
            <a:chOff x="468135" y="5003884"/>
            <a:chExt cx="744759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468135" y="5003884"/>
              <a:ext cx="744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가설                                              은 다음과 같이 표현할 수 있다</a:t>
              </a:r>
              <a:r>
                <a:rPr lang="en-US" altLang="ko-KR" b="1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pic>
          <p:nvPicPr>
            <p:cNvPr id="590852" name="Picture 4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35" y="5003884"/>
              <a:ext cx="25146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097305"/>
              </p:ext>
            </p:extLst>
          </p:nvPr>
        </p:nvGraphicFramePr>
        <p:xfrm>
          <a:off x="3359150" y="4152627"/>
          <a:ext cx="24018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90" name="Equation" r:id="rId13" imgW="1663560" imgH="457200" progId="Equation.DSMT4">
                  <p:embed/>
                </p:oleObj>
              </mc:Choice>
              <mc:Fallback>
                <p:oleObj name="Equation" r:id="rId13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152627"/>
                        <a:ext cx="24018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919538" y="5669018"/>
            <a:ext cx="1376362" cy="856326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97918"/>
              </p:ext>
            </p:extLst>
          </p:nvPr>
        </p:nvGraphicFramePr>
        <p:xfrm>
          <a:off x="4248150" y="5779183"/>
          <a:ext cx="6588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91" name="Equation" r:id="rId15" imgW="457200" imgH="457200" progId="Equation.DSMT4">
                  <p:embed/>
                </p:oleObj>
              </mc:Choice>
              <mc:Fallback>
                <p:oleObj name="Equation" r:id="rId15" imgW="45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779183"/>
                        <a:ext cx="65881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68135" y="5016723"/>
            <a:ext cx="8315714" cy="644525"/>
            <a:chOff x="468135" y="4927600"/>
            <a:chExt cx="8315714" cy="644525"/>
          </a:xfrm>
        </p:grpSpPr>
        <p:sp>
          <p:nvSpPr>
            <p:cNvPr id="25" name="TextBox 24"/>
            <p:cNvSpPr txBox="1"/>
            <p:nvPr/>
          </p:nvSpPr>
          <p:spPr>
            <a:xfrm>
              <a:off x="468135" y="5059932"/>
              <a:ext cx="831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즉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가설                                            을 검정하므로 검정통계량은 다음과 같다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857975"/>
                </p:ext>
              </p:extLst>
            </p:nvPr>
          </p:nvGraphicFramePr>
          <p:xfrm>
            <a:off x="1500188" y="4927600"/>
            <a:ext cx="2401887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892" name="Equation" r:id="rId17" imgW="1663700" imgH="457200" progId="Equation.DSMT4">
                    <p:embed/>
                  </p:oleObj>
                </mc:Choice>
                <mc:Fallback>
                  <p:oleObj name="Equation" r:id="rId17" imgW="166370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4927600"/>
                          <a:ext cx="2401887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35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가설검정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836712"/>
            <a:ext cx="8215370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비에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대한 주장을 검정하는 순서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11139" y="82463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9552" y="1470911"/>
            <a:ext cx="8358246" cy="329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marL="304800" indent="-304800">
              <a:lnSpc>
                <a:spcPct val="120000"/>
              </a:lnSpc>
              <a:spcBef>
                <a:spcPts val="24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분자와 분모의 자유도가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– 1, m - 1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            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이용하여 귀무가설의 기각여부를 판정한다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21305"/>
              </p:ext>
            </p:extLst>
          </p:nvPr>
        </p:nvGraphicFramePr>
        <p:xfrm>
          <a:off x="2843808" y="2946152"/>
          <a:ext cx="658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02" name="Equation" r:id="rId4" imgW="457200" imgH="457200" progId="Equation.DSMT4">
                  <p:embed/>
                </p:oleObj>
              </mc:Choice>
              <mc:Fallback>
                <p:oleObj name="Equation" r:id="rId4" imgW="45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46152"/>
                        <a:ext cx="6588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4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34" y="111545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구성되는 검정 방법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85481"/>
              </p:ext>
            </p:extLst>
          </p:nvPr>
        </p:nvGraphicFramePr>
        <p:xfrm>
          <a:off x="1530988" y="1136000"/>
          <a:ext cx="1169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7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88" y="1136000"/>
                        <a:ext cx="116998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242491"/>
              </p:ext>
            </p:extLst>
          </p:nvPr>
        </p:nvGraphicFramePr>
        <p:xfrm>
          <a:off x="4687896" y="1131330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8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96" y="1131330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206084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423386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8227"/>
              </p:ext>
            </p:extLst>
          </p:nvPr>
        </p:nvGraphicFramePr>
        <p:xfrm>
          <a:off x="2561103" y="3446140"/>
          <a:ext cx="4041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9" name="Equation" r:id="rId7" imgW="2806560" imgH="241200" progId="Equation.DSMT4">
                  <p:embed/>
                </p:oleObj>
              </mc:Choice>
              <mc:Fallback>
                <p:oleObj name="Equation" r:id="rId7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103" y="3446140"/>
                        <a:ext cx="4041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49657"/>
              </p:ext>
            </p:extLst>
          </p:nvPr>
        </p:nvGraphicFramePr>
        <p:xfrm>
          <a:off x="3759202" y="2858222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60" name="Equation" r:id="rId9" imgW="812520" imgH="241200" progId="Equation.DSMT4">
                  <p:embed/>
                </p:oleObj>
              </mc:Choice>
              <mc:Fallback>
                <p:oleObj name="Equation" r:id="rId9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2" y="2858222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45127"/>
              </p:ext>
            </p:extLst>
          </p:nvPr>
        </p:nvGraphicFramePr>
        <p:xfrm>
          <a:off x="5384651" y="4007594"/>
          <a:ext cx="771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61" name="Equation" r:id="rId10" imgW="482400" imgH="457200" progId="Equation.DSMT4">
                  <p:embed/>
                </p:oleObj>
              </mc:Choice>
              <mc:Fallback>
                <p:oleObj name="Equation" r:id="rId10" imgW="48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51" y="4007594"/>
                        <a:ext cx="7715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2639" y="1948781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639" y="2764036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39" y="4077072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1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85566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93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854911"/>
            <a:ext cx="5283200" cy="363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1384" y="111545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구성되는 검정 방법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87187"/>
              </p:ext>
            </p:extLst>
          </p:nvPr>
        </p:nvGraphicFramePr>
        <p:xfrm>
          <a:off x="1562338" y="1136000"/>
          <a:ext cx="1169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4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338" y="1136000"/>
                        <a:ext cx="116998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68961"/>
              </p:ext>
            </p:extLst>
          </p:nvPr>
        </p:nvGraphicFramePr>
        <p:xfrm>
          <a:off x="4719246" y="1131330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5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246" y="1131330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03427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72980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77606"/>
              </p:ext>
            </p:extLst>
          </p:nvPr>
        </p:nvGraphicFramePr>
        <p:xfrm>
          <a:off x="6048397" y="2863447"/>
          <a:ext cx="17383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6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97" y="2863447"/>
                        <a:ext cx="1738313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14305"/>
              </p:ext>
            </p:extLst>
          </p:nvPr>
        </p:nvGraphicFramePr>
        <p:xfrm>
          <a:off x="3127370" y="1918399"/>
          <a:ext cx="730250" cy="71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7" name="Equation" r:id="rId9" imgW="457200" imgH="457200" progId="Equation.DSMT4">
                  <p:embed/>
                </p:oleObj>
              </mc:Choice>
              <mc:Fallback>
                <p:oleObj name="Equation" r:id="rId9" imgW="45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0" y="1918399"/>
                        <a:ext cx="730250" cy="717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083774"/>
              </p:ext>
            </p:extLst>
          </p:nvPr>
        </p:nvGraphicFramePr>
        <p:xfrm>
          <a:off x="5384651" y="3501008"/>
          <a:ext cx="771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8" name="Equation" r:id="rId11" imgW="482400" imgH="457200" progId="Equation.DSMT4">
                  <p:embed/>
                </p:oleObj>
              </mc:Choice>
              <mc:Fallback>
                <p:oleObj name="Equation" r:id="rId11" imgW="48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651" y="3501008"/>
                        <a:ext cx="7715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632909"/>
              </p:ext>
            </p:extLst>
          </p:nvPr>
        </p:nvGraphicFramePr>
        <p:xfrm>
          <a:off x="3759202" y="2850419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9" name="Equation" r:id="rId13" imgW="812520" imgH="241200" progId="Equation.DSMT4">
                  <p:embed/>
                </p:oleObj>
              </mc:Choice>
              <mc:Fallback>
                <p:oleObj name="Equation" r:id="rId1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2" y="2850419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2639" y="1844824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39" y="26920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2639" y="3645024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9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89942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94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59755"/>
            <a:ext cx="4851400" cy="362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8300" y="908050"/>
            <a:ext cx="85090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111545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        에 대하여 대립가설                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구성되는 검정 방법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14105"/>
              </p:ext>
            </p:extLst>
          </p:nvPr>
        </p:nvGraphicFramePr>
        <p:xfrm>
          <a:off x="1530988" y="1136000"/>
          <a:ext cx="1169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08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88" y="1136000"/>
                        <a:ext cx="116998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91323"/>
              </p:ext>
            </p:extLst>
          </p:nvPr>
        </p:nvGraphicFramePr>
        <p:xfrm>
          <a:off x="4697413" y="1130864"/>
          <a:ext cx="11509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09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1130864"/>
                        <a:ext cx="1150937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03427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                    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65779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39166"/>
              </p:ext>
            </p:extLst>
          </p:nvPr>
        </p:nvGraphicFramePr>
        <p:xfrm>
          <a:off x="6045223" y="2887539"/>
          <a:ext cx="18843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10" name="Equation" r:id="rId7" imgW="1307880" imgH="228600" progId="Equation.DSMT4">
                  <p:embed/>
                </p:oleObj>
              </mc:Choice>
              <mc:Fallback>
                <p:oleObj name="Equation" r:id="rId7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23" y="2887539"/>
                        <a:ext cx="1884363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21529"/>
              </p:ext>
            </p:extLst>
          </p:nvPr>
        </p:nvGraphicFramePr>
        <p:xfrm>
          <a:off x="3127370" y="1867599"/>
          <a:ext cx="730250" cy="71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11" name="Equation" r:id="rId9" imgW="457200" imgH="457200" progId="Equation.DSMT4">
                  <p:embed/>
                </p:oleObj>
              </mc:Choice>
              <mc:Fallback>
                <p:oleObj name="Equation" r:id="rId9" imgW="45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0" y="1867599"/>
                        <a:ext cx="730250" cy="717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63004"/>
              </p:ext>
            </p:extLst>
          </p:nvPr>
        </p:nvGraphicFramePr>
        <p:xfrm>
          <a:off x="5364088" y="3431530"/>
          <a:ext cx="771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12" name="Equation" r:id="rId11" imgW="482400" imgH="457200" progId="Equation.DSMT4">
                  <p:embed/>
                </p:oleObj>
              </mc:Choice>
              <mc:Fallback>
                <p:oleObj name="Equation" r:id="rId11" imgW="48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431530"/>
                        <a:ext cx="7715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55574"/>
              </p:ext>
            </p:extLst>
          </p:nvPr>
        </p:nvGraphicFramePr>
        <p:xfrm>
          <a:off x="3759202" y="2875856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13" name="Equation" r:id="rId13" imgW="812520" imgH="241200" progId="Equation.DSMT4">
                  <p:embed/>
                </p:oleObj>
              </mc:Choice>
              <mc:Fallback>
                <p:oleObj name="Equation" r:id="rId1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2" y="2875856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2639" y="1844824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39" y="2692028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639" y="3573016"/>
            <a:ext cx="268610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1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86379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595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2" y="1943100"/>
            <a:ext cx="5575144" cy="375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가설검정</a:t>
            </a:r>
          </a:p>
        </p:txBody>
      </p:sp>
      <p:pic>
        <p:nvPicPr>
          <p:cNvPr id="596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8" y="850900"/>
            <a:ext cx="8649682" cy="281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0298" y="3359603"/>
            <a:ext cx="76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대립가설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설정한다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0298" y="4725144"/>
            <a:ext cx="77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2.2,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관찰값은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298" y="5807005"/>
            <a:ext cx="731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indent="-2540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0.664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기각역 안에 놓이지 않으므로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기각할 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모분산이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동일하다는 주장은 타당성이 있다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0298" y="3770769"/>
            <a:ext cx="75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6, m = 8,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양측검정의 기각역은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0106"/>
              </p:ext>
            </p:extLst>
          </p:nvPr>
        </p:nvGraphicFramePr>
        <p:xfrm>
          <a:off x="2500977" y="4093217"/>
          <a:ext cx="5348288" cy="55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7" name="Equation" r:id="rId4" imgW="4101840" imgH="431640" progId="Equation.DSMT4">
                  <p:embed/>
                </p:oleObj>
              </mc:Choice>
              <mc:Fallback>
                <p:oleObj name="Equation" r:id="rId4" imgW="4101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977" y="4093217"/>
                        <a:ext cx="5348288" cy="553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76281"/>
              </p:ext>
            </p:extLst>
          </p:nvPr>
        </p:nvGraphicFramePr>
        <p:xfrm>
          <a:off x="2295241" y="3386114"/>
          <a:ext cx="1169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8" name="Equation" r:id="rId6" imgW="812520" imgH="241200" progId="Equation.DSMT4">
                  <p:embed/>
                </p:oleObj>
              </mc:Choice>
              <mc:Fallback>
                <p:oleObj name="Equation" r:id="rId6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241" y="3386114"/>
                        <a:ext cx="11699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03597"/>
              </p:ext>
            </p:extLst>
          </p:nvPr>
        </p:nvGraphicFramePr>
        <p:xfrm>
          <a:off x="4765536" y="3381351"/>
          <a:ext cx="11699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9" name="Equation" r:id="rId8" imgW="812520" imgH="241200" progId="Equation.DSMT4">
                  <p:embed/>
                </p:oleObj>
              </mc:Choice>
              <mc:Fallback>
                <p:oleObj name="Equation" r:id="rId8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536" y="3381351"/>
                        <a:ext cx="1169987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10598"/>
              </p:ext>
            </p:extLst>
          </p:nvPr>
        </p:nvGraphicFramePr>
        <p:xfrm>
          <a:off x="3779912" y="5102076"/>
          <a:ext cx="2499416" cy="65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10" name="Equation" r:id="rId10" imgW="1726920" imgH="457200" progId="Equation.DSMT4">
                  <p:embed/>
                </p:oleObj>
              </mc:Choice>
              <mc:Fallback>
                <p:oleObj name="Equation" r:id="rId10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102076"/>
                        <a:ext cx="2499416" cy="650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1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005780"/>
            <a:ext cx="8143932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 알려지지 않은 정규모집단의 모평균 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100(1 –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103142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26343" y="2057283"/>
            <a:ext cx="4675290" cy="1155693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98224"/>
              </p:ext>
            </p:extLst>
          </p:nvPr>
        </p:nvGraphicFramePr>
        <p:xfrm>
          <a:off x="2641005" y="2308412"/>
          <a:ext cx="3659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36" name="Equation" r:id="rId4" imgW="2540000" imgH="457200" progId="Equation.DSMT4">
                  <p:embed/>
                </p:oleObj>
              </mc:Choice>
              <mc:Fallback>
                <p:oleObj name="Equation" r:id="rId4" imgW="2540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05" y="2308412"/>
                        <a:ext cx="36591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7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649" y="35744"/>
            <a:ext cx="8858251" cy="474662"/>
          </a:xfrm>
        </p:spPr>
        <p:txBody>
          <a:bodyPr anchor="t"/>
          <a:lstStyle/>
          <a:p>
            <a:r>
              <a:rPr lang="ko-KR" altLang="en-US" dirty="0">
                <a:latin typeface="Book Antiqua" pitchFamily="18" charset="0"/>
              </a:rPr>
              <a:t>두 </a:t>
            </a:r>
            <a:r>
              <a:rPr lang="ko-KR" altLang="en-US" dirty="0" err="1">
                <a:latin typeface="Book Antiqua" pitchFamily="18" charset="0"/>
              </a:rPr>
              <a:t>모분산</a:t>
            </a:r>
            <a:r>
              <a:rPr lang="ko-KR" altLang="en-US" dirty="0">
                <a:latin typeface="Book Antiqua" pitchFamily="18" charset="0"/>
              </a:rPr>
              <a:t> 비에 대한 가설검정</a:t>
            </a:r>
          </a:p>
        </p:txBody>
      </p:sp>
      <p:pic>
        <p:nvPicPr>
          <p:cNvPr id="598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67723"/>
            <a:ext cx="8648700" cy="28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76098" y="3212976"/>
            <a:ext cx="68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= 16, m = 9,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상단측검정의 기각역은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6098" y="5662989"/>
            <a:ext cx="738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3.64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기각역 안에 놓이므로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남자 근로자의 분산이 여자 근로자의 분산보다 크다는 주장이 타당하다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6098" y="4338676"/>
            <a:ext cx="67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2.1, s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관찰값은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05259"/>
              </p:ext>
            </p:extLst>
          </p:nvPr>
        </p:nvGraphicFramePr>
        <p:xfrm>
          <a:off x="4243190" y="3612331"/>
          <a:ext cx="1793874" cy="2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3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190" y="3612331"/>
                        <a:ext cx="1793874" cy="29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32058"/>
              </p:ext>
            </p:extLst>
          </p:nvPr>
        </p:nvGraphicFramePr>
        <p:xfrm>
          <a:off x="3915782" y="4715074"/>
          <a:ext cx="2418528" cy="65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4" name="Equation" r:id="rId6" imgW="1650960" imgH="457200" progId="Equation.DSMT4">
                  <p:embed/>
                </p:oleObj>
              </mc:Choice>
              <mc:Fallback>
                <p:oleObj name="Equation" r:id="rId6" imgW="1650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782" y="4715074"/>
                        <a:ext cx="2418528" cy="658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7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모평균에 대한 추정</a:t>
            </a:r>
            <a:endParaRPr lang="ko-KR" alt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88701"/>
              </p:ext>
            </p:extLst>
          </p:nvPr>
        </p:nvGraphicFramePr>
        <p:xfrm>
          <a:off x="1675283" y="1484784"/>
          <a:ext cx="5561013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82" name="Equation" r:id="rId3" imgW="3860640" imgH="1523880" progId="Equation.DSMT4">
                  <p:embed/>
                </p:oleObj>
              </mc:Choice>
              <mc:Fallback>
                <p:oleObj name="Equation" r:id="rId3" imgW="386064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283" y="1484784"/>
                        <a:ext cx="5561013" cy="215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90872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양쪽 꼬리확률이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0.1, 0.05, 0.01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임계값에 대하여 다음을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39752" y="4094742"/>
            <a:ext cx="4257478" cy="2214578"/>
            <a:chOff x="4847119" y="2357430"/>
            <a:chExt cx="4257478" cy="221457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57821" y="2357430"/>
              <a:ext cx="3357586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640373" y="3152257"/>
              <a:ext cx="763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90%</a:t>
              </a:r>
              <a:endParaRPr lang="ko-KR" altLang="en-US" i="1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0373" y="3500707"/>
              <a:ext cx="763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95%</a:t>
              </a:r>
              <a:endParaRPr lang="ko-KR" altLang="en-US" i="1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0373" y="3915584"/>
              <a:ext cx="763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99%</a:t>
              </a:r>
              <a:endParaRPr lang="ko-KR" altLang="en-US" i="1" dirty="0"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86380" y="3071810"/>
              <a:ext cx="1140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- 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987025" y="4215830"/>
              <a:ext cx="2054482" cy="1291"/>
            </a:xfrm>
            <a:prstGeom prst="line">
              <a:avLst/>
            </a:prstGeom>
            <a:ln>
              <a:solidFill>
                <a:srgbClr val="00FF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238313" y="3809305"/>
              <a:ext cx="1584886" cy="1291"/>
            </a:xfrm>
            <a:prstGeom prst="line">
              <a:avLst/>
            </a:prstGeom>
            <a:ln>
              <a:solidFill>
                <a:srgbClr val="0066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72596" y="3460855"/>
              <a:ext cx="1291388" cy="129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072066" y="3609906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- 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0.025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47119" y="4059800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- 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0.005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22568" y="3071810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765444" y="3609906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0.025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22249" y="4059800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0.005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(n-1)</a:t>
              </a:r>
              <a:endPara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7531</TotalTime>
  <Words>3285</Words>
  <Application>Microsoft Office PowerPoint</Application>
  <PresentationFormat>화면 슬라이드 쇼(4:3)</PresentationFormat>
  <Paragraphs>451</Paragraphs>
  <Slides>81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1" baseType="lpstr">
      <vt:lpstr>굴림</vt:lpstr>
      <vt:lpstr>Arial</vt:lpstr>
      <vt:lpstr>Symbol</vt:lpstr>
      <vt:lpstr>바탕</vt:lpstr>
      <vt:lpstr>맑은 고딕</vt:lpstr>
      <vt:lpstr>휴먼옛체</vt:lpstr>
      <vt:lpstr>Book Antiqua</vt:lpstr>
      <vt:lpstr>HY신명조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모평균에 대한 추정</vt:lpstr>
      <vt:lpstr>모평균에 대한 추정</vt:lpstr>
      <vt:lpstr>모평균에 대한 추정</vt:lpstr>
      <vt:lpstr>모평균에 대한 추정</vt:lpstr>
      <vt:lpstr>모평균에 대한 추정</vt:lpstr>
      <vt:lpstr>모평균에 대한 추정</vt:lpstr>
      <vt:lpstr>모평균에 대한 추정</vt:lpstr>
      <vt:lpstr>모평균에 대한 추정</vt:lpstr>
      <vt:lpstr>모분산을 모르지만 동일한 두 정규모집단인 경우</vt:lpstr>
      <vt:lpstr>모분산을 모르지만 동일한 두 정규모집단인 경우</vt:lpstr>
      <vt:lpstr>모평균에 대한 추정</vt:lpstr>
      <vt:lpstr>모평균에 대한 추정</vt:lpstr>
      <vt:lpstr>모평균에 대한 추정</vt:lpstr>
      <vt:lpstr>모평균에 대한 추정</vt:lpstr>
      <vt:lpstr>모분산을 모르고 동일하지 않은 두 정규모집단인 경우</vt:lpstr>
      <vt:lpstr>모분산을 모르고 동일하지 않은 두 정규모집단인 경우</vt:lpstr>
      <vt:lpstr>모분산을 모르고 동일하지 않은 두 정규모집단인 경우</vt:lpstr>
      <vt:lpstr>모분산을 모르고 동일하지 않은 두 정규모집단인 경우</vt:lpstr>
      <vt:lpstr>모분산을 모르고 동일하지 않은 두 정규모집단인 경우</vt:lpstr>
      <vt:lpstr>모평균에 대한 가설검정</vt:lpstr>
      <vt:lpstr>양측검정</vt:lpstr>
      <vt:lpstr>모평균에 대한 가설검정</vt:lpstr>
      <vt:lpstr>모평균에 대한 가설검정</vt:lpstr>
      <vt:lpstr>상단측검정</vt:lpstr>
      <vt:lpstr>하단측검정</vt:lpstr>
      <vt:lpstr>모평균에 대한 가설검정</vt:lpstr>
      <vt:lpstr>모평균에 대한 가설검정</vt:lpstr>
      <vt:lpstr>모분산이 알려지지 않은 경우, 모평균에 대한 검정 유형과 기각역</vt:lpstr>
      <vt:lpstr>모분산을 모르지만  동일한 두 정규모집단인 경우</vt:lpstr>
      <vt:lpstr>모분산이 동일하지만 알려지지 않은 경우, 모평균 차에 대한 검정 유형과 기각역  (자유도 n + m – 2)</vt:lpstr>
      <vt:lpstr>모평균에 대한 가설검정</vt:lpstr>
      <vt:lpstr>모분산이 동일하지 않고 모르는 두 정규모집단인 경우</vt:lpstr>
      <vt:lpstr>모분산이 동일하지 않고 모르는 두 정규모집단인 경우</vt:lpstr>
      <vt:lpstr>쌍체 추론</vt:lpstr>
      <vt:lpstr>쌍체 자료의 평균 차에 대한 구간추정</vt:lpstr>
      <vt:lpstr>쌍체 자료의 평균 차에 대한 구간추정</vt:lpstr>
      <vt:lpstr>쌍체 자료의 평균 차에 대한 구간추정</vt:lpstr>
      <vt:lpstr>쌍체 자료의 평균 차에 대한 구간추정</vt:lpstr>
      <vt:lpstr>쌍체 자료의 평균 차에 대한 구간추정</vt:lpstr>
      <vt:lpstr>쌍체 자료의 평균 차에 대한 구간추정</vt:lpstr>
      <vt:lpstr>쌍체 자료의 평균 차에 대한 가설검정</vt:lpstr>
      <vt:lpstr>쌍체 자료의 평균 차에 대한 가설검정</vt:lpstr>
      <vt:lpstr>쌍체 자료의 평균 차에 대한 가설검정</vt:lpstr>
      <vt:lpstr>쌍체 자료의 평균 차에 대한 가설검정</vt:lpstr>
      <vt:lpstr>쌍체 자료의 평균 차에 대한 가설검정</vt:lpstr>
      <vt:lpstr>쌍체 자료의 평균 차에 대한 가설검정</vt:lpstr>
      <vt:lpstr>PowerPoint 프레젠테이션</vt:lpstr>
      <vt:lpstr>모분산에 대한 추정</vt:lpstr>
      <vt:lpstr>모분산에 대한 추정</vt:lpstr>
      <vt:lpstr>모분산에 대한 추정</vt:lpstr>
      <vt:lpstr>모분산에 대한 추정</vt:lpstr>
      <vt:lpstr>모분산에 대한 추정</vt:lpstr>
      <vt:lpstr>두 모분산 비에 대한 구간추정</vt:lpstr>
      <vt:lpstr>두 모분산 비에 대한 구간추정</vt:lpstr>
      <vt:lpstr>두 모분산 비에 대한 구간추정</vt:lpstr>
      <vt:lpstr>두 모분산 비에 대한 구간추정</vt:lpstr>
      <vt:lpstr>두 모분산 비에 대한 구간추정</vt:lpstr>
      <vt:lpstr>모분산에 대한 가설검정_단일모분산에 대한 가설검정</vt:lpstr>
      <vt:lpstr>양측검정</vt:lpstr>
      <vt:lpstr>양측검정</vt:lpstr>
      <vt:lpstr>상단측검정</vt:lpstr>
      <vt:lpstr>상단측검정</vt:lpstr>
      <vt:lpstr>하단측검정</vt:lpstr>
      <vt:lpstr>하단측검정</vt:lpstr>
      <vt:lpstr>단일 모분산에 대한 가설검정</vt:lpstr>
      <vt:lpstr>단일 모분산에 대한 가설검정</vt:lpstr>
      <vt:lpstr>두 모분산 비에 대한 가설검정</vt:lpstr>
      <vt:lpstr>두 모분산 비에 대한 가설검정</vt:lpstr>
      <vt:lpstr>양측검정</vt:lpstr>
      <vt:lpstr>양측검정</vt:lpstr>
      <vt:lpstr>상단측검정</vt:lpstr>
      <vt:lpstr>상단측검정</vt:lpstr>
      <vt:lpstr>하단측검정</vt:lpstr>
      <vt:lpstr>하단측검정</vt:lpstr>
      <vt:lpstr>두 모분산 비에 대한 가설검정</vt:lpstr>
      <vt:lpstr>두 모분산 비에 대한 가설검정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?? ?</cp:lastModifiedBy>
  <cp:revision>932</cp:revision>
  <dcterms:created xsi:type="dcterms:W3CDTF">2012-07-11T10:23:22Z</dcterms:created>
  <dcterms:modified xsi:type="dcterms:W3CDTF">2016-08-25T13:08:46Z</dcterms:modified>
</cp:coreProperties>
</file>