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65" r:id="rId2"/>
    <p:sldId id="256" r:id="rId3"/>
    <p:sldId id="425" r:id="rId4"/>
    <p:sldId id="424" r:id="rId5"/>
    <p:sldId id="685" r:id="rId6"/>
    <p:sldId id="1195" r:id="rId7"/>
    <p:sldId id="1119" r:id="rId8"/>
    <p:sldId id="1196" r:id="rId9"/>
    <p:sldId id="1197" r:id="rId10"/>
    <p:sldId id="1198" r:id="rId11"/>
    <p:sldId id="1199" r:id="rId12"/>
    <p:sldId id="1200" r:id="rId13"/>
    <p:sldId id="1201" r:id="rId14"/>
    <p:sldId id="1120" r:id="rId15"/>
    <p:sldId id="1202" r:id="rId16"/>
    <p:sldId id="1203" r:id="rId17"/>
    <p:sldId id="1204" r:id="rId18"/>
    <p:sldId id="1205" r:id="rId19"/>
    <p:sldId id="1206" r:id="rId20"/>
    <p:sldId id="1207" r:id="rId21"/>
    <p:sldId id="1228" r:id="rId22"/>
    <p:sldId id="1208" r:id="rId23"/>
    <p:sldId id="1209" r:id="rId24"/>
    <p:sldId id="1210" r:id="rId25"/>
    <p:sldId id="1211" r:id="rId26"/>
    <p:sldId id="1212" r:id="rId27"/>
    <p:sldId id="1121" r:id="rId28"/>
    <p:sldId id="1213" r:id="rId29"/>
    <p:sldId id="1214" r:id="rId30"/>
    <p:sldId id="1215" r:id="rId31"/>
    <p:sldId id="1216" r:id="rId32"/>
    <p:sldId id="1217" r:id="rId33"/>
    <p:sldId id="1218" r:id="rId34"/>
    <p:sldId id="1219" r:id="rId35"/>
    <p:sldId id="1220" r:id="rId36"/>
    <p:sldId id="1221" r:id="rId37"/>
    <p:sldId id="1222" r:id="rId38"/>
    <p:sldId id="1223" r:id="rId39"/>
    <p:sldId id="1224" r:id="rId40"/>
    <p:sldId id="1225" r:id="rId41"/>
    <p:sldId id="1226" r:id="rId42"/>
    <p:sldId id="1227" r:id="rId43"/>
    <p:sldId id="1229" r:id="rId44"/>
    <p:sldId id="1230" r:id="rId45"/>
    <p:sldId id="1231" r:id="rId46"/>
    <p:sldId id="1232" r:id="rId47"/>
    <p:sldId id="1233" r:id="rId48"/>
    <p:sldId id="1234" r:id="rId49"/>
    <p:sldId id="1235" r:id="rId50"/>
    <p:sldId id="1236" r:id="rId51"/>
    <p:sldId id="1237" r:id="rId52"/>
    <p:sldId id="1238" r:id="rId53"/>
    <p:sldId id="1239" r:id="rId54"/>
    <p:sldId id="1240" r:id="rId55"/>
    <p:sldId id="1241" r:id="rId56"/>
    <p:sldId id="1242" r:id="rId57"/>
    <p:sldId id="1243" r:id="rId58"/>
    <p:sldId id="1244" r:id="rId59"/>
    <p:sldId id="1245" r:id="rId60"/>
    <p:sldId id="1246" r:id="rId61"/>
    <p:sldId id="1247" r:id="rId62"/>
    <p:sldId id="1248" r:id="rId63"/>
    <p:sldId id="1249" r:id="rId64"/>
    <p:sldId id="1250" r:id="rId65"/>
    <p:sldId id="1251" r:id="rId66"/>
    <p:sldId id="1252" r:id="rId67"/>
    <p:sldId id="1253" r:id="rId68"/>
    <p:sldId id="1254" r:id="rId69"/>
    <p:sldId id="1255" r:id="rId70"/>
    <p:sldId id="1256" r:id="rId71"/>
    <p:sldId id="1257" r:id="rId72"/>
    <p:sldId id="1258" r:id="rId73"/>
    <p:sldId id="1259" r:id="rId74"/>
    <p:sldId id="1260" r:id="rId75"/>
  </p:sldIdLst>
  <p:sldSz cx="9144000" cy="6858000" type="screen4x3"/>
  <p:notesSz cx="6858000" cy="9144000"/>
  <p:embeddedFontLst>
    <p:embeddedFont>
      <p:font typeface="HY신명조" panose="02030600000101010101" pitchFamily="18" charset="-127"/>
      <p:regular r:id="rId78"/>
    </p:embeddedFont>
    <p:embeddedFont>
      <p:font typeface="맑은 고딕" panose="020B0503020000020004" pitchFamily="50" charset="-127"/>
      <p:regular r:id="rId79"/>
      <p:bold r:id="rId80"/>
    </p:embeddedFont>
    <p:embeddedFont>
      <p:font typeface="휴먼옛체" panose="02030504000101010101" pitchFamily="18" charset="-127"/>
      <p:regular r:id="rId81"/>
    </p:embeddedFont>
    <p:embeddedFont>
      <p:font typeface="Book Antiqua" panose="02040602050305030304" pitchFamily="18" charset="0"/>
      <p:regular r:id="rId82"/>
      <p:bold r:id="rId83"/>
      <p:italic r:id="rId84"/>
      <p:boldItalic r:id="rId85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6"/>
    <a:srgbClr val="006699"/>
    <a:srgbClr val="80D0E3"/>
    <a:srgbClr val="FF6600"/>
    <a:srgbClr val="8BE9FF"/>
    <a:srgbClr val="FF9933"/>
    <a:srgbClr val="009E9A"/>
    <a:srgbClr val="00C4F2"/>
    <a:srgbClr val="C35D0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54" autoAdjust="0"/>
    <p:restoredTop sz="94160" autoAdjust="0"/>
  </p:normalViewPr>
  <p:slideViewPr>
    <p:cSldViewPr>
      <p:cViewPr>
        <p:scale>
          <a:sx n="66" d="100"/>
          <a:sy n="66" d="100"/>
        </p:scale>
        <p:origin x="-132" y="-990"/>
      </p:cViewPr>
      <p:guideLst>
        <p:guide orient="horz" pos="572"/>
        <p:guide orient="horz"/>
        <p:guide pos="204"/>
        <p:guide pos="573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84" Type="http://schemas.openxmlformats.org/officeDocument/2006/relationships/font" Target="fonts/font7.fntdata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5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6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1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2016-08-30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2016-08-30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 smtClean="0">
                <a:gradFill flip="none" rotWithShape="1">
                  <a:gsLst>
                    <a:gs pos="0">
                      <a:srgbClr val="00A0C6">
                        <a:shade val="30000"/>
                        <a:satMod val="115000"/>
                      </a:srgbClr>
                    </a:gs>
                    <a:gs pos="50000">
                      <a:srgbClr val="00A0C6">
                        <a:shade val="67500"/>
                        <a:satMod val="115000"/>
                      </a:srgbClr>
                    </a:gs>
                    <a:gs pos="100000">
                      <a:srgbClr val="00A0C6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생생한 사례로 배우는 확률과 통계</a:t>
            </a:r>
            <a:endParaRPr kumimoji="0" lang="de-DE" altLang="ko-KR" sz="1800" b="1" dirty="0" smtClean="0">
              <a:gradFill flip="none" rotWithShape="1">
                <a:gsLst>
                  <a:gs pos="0">
                    <a:srgbClr val="00A0C6">
                      <a:shade val="30000"/>
                      <a:satMod val="115000"/>
                    </a:srgbClr>
                  </a:gs>
                  <a:gs pos="50000">
                    <a:srgbClr val="00A0C6">
                      <a:shade val="67500"/>
                      <a:satMod val="115000"/>
                    </a:srgbClr>
                  </a:gs>
                  <a:gs pos="100000">
                    <a:srgbClr val="00A0C6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5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50" b="1" dirty="0" smtClean="0">
                <a:ea typeface="맑은 고딕" pitchFamily="50" charset="-127"/>
              </a:rPr>
              <a:t>이재원</a:t>
            </a:r>
            <a:r>
              <a:rPr kumimoji="0" lang="ko-KR" altLang="en-US" sz="1050" dirty="0" smtClean="0">
                <a:ea typeface="맑은 고딕" pitchFamily="50" charset="-127"/>
              </a:rPr>
              <a:t>과 </a:t>
            </a:r>
            <a:r>
              <a:rPr kumimoji="0" lang="ko-KR" altLang="en-US" sz="105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50" b="1" dirty="0">
                <a:ea typeface="맑은 고딕" pitchFamily="50" charset="-127"/>
              </a:rPr>
              <a:t>㈜</a:t>
            </a:r>
            <a:r>
              <a:rPr kumimoji="0" lang="ko-KR" altLang="en-US" sz="1050" dirty="0">
                <a:ea typeface="맑은 고딕" pitchFamily="50" charset="-127"/>
              </a:rPr>
              <a:t>에 있습니다</a:t>
            </a:r>
            <a:r>
              <a:rPr kumimoji="0" lang="en-US" altLang="ko-KR" sz="1050" dirty="0">
                <a:ea typeface="맑은 고딕" pitchFamily="50" charset="-127"/>
              </a:rPr>
              <a:t>.</a:t>
            </a:r>
            <a:r>
              <a:rPr kumimoji="0" lang="ko-KR" altLang="en-US" sz="105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5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5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05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6592"/>
            </a:avLst>
          </a:prstGeom>
          <a:noFill/>
          <a:ln w="53975"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 t="37782" r="4641" b="30651"/>
          <a:stretch/>
        </p:blipFill>
        <p:spPr>
          <a:xfrm>
            <a:off x="201643" y="261259"/>
            <a:ext cx="8710127" cy="4232785"/>
          </a:xfrm>
          <a:prstGeom prst="rect">
            <a:avLst/>
          </a:prstGeom>
        </p:spPr>
      </p:pic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508625" y="74612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3600" dirty="0" smtClean="0"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79512" y="4653136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>
              <a:defRPr/>
            </a:pPr>
            <a:r>
              <a:rPr lang="en-US" altLang="ko-KR" sz="2800" b="1" spc="-150" dirty="0" smtClean="0">
                <a:solidFill>
                  <a:srgbClr val="00A0C6"/>
                </a:solidFill>
                <a:ea typeface="맑은 고딕" panose="020B0503020000020004" pitchFamily="50" charset="-127"/>
              </a:rPr>
              <a:t>Chapter </a:t>
            </a:r>
            <a:r>
              <a:rPr lang="en-US" altLang="ko-KR" sz="4800" b="1" spc="-150" dirty="0" smtClean="0">
                <a:solidFill>
                  <a:srgbClr val="00A0C6"/>
                </a:solidFill>
                <a:ea typeface="맑은 고딕" panose="020B0503020000020004" pitchFamily="50" charset="-127"/>
              </a:rPr>
              <a:t>12</a:t>
            </a:r>
            <a:endParaRPr lang="ko-KR" altLang="en-US" sz="4800" b="1" dirty="0">
              <a:solidFill>
                <a:srgbClr val="00A0C6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99490" y="4974267"/>
            <a:ext cx="24929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4800" b="1" kern="1200" spc="-3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확률과정</a:t>
            </a:r>
            <a:endParaRPr kumimoji="1" lang="en-US" altLang="ko-KR" sz="4800" b="1" kern="1200" spc="-3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6168593" y="5805264"/>
            <a:ext cx="2723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l" rtl="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1200" dirty="0" smtClean="0">
                <a:solidFill>
                  <a:srgbClr val="7F7F7F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Stochastic Process</a:t>
            </a:r>
            <a:endParaRPr kumimoji="1" lang="ko-KR" altLang="en-US" sz="2400" kern="1200" dirty="0" smtClean="0">
              <a:solidFill>
                <a:srgbClr val="7F7F7F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1" t="70049" r="5960" b="9058"/>
          <a:stretch/>
        </p:blipFill>
        <p:spPr>
          <a:xfrm>
            <a:off x="179512" y="5445224"/>
            <a:ext cx="2113745" cy="9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7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8BE9FF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5915497" y="93663"/>
            <a:ext cx="3120999" cy="523220"/>
            <a:chOff x="6037173" y="188640"/>
            <a:chExt cx="3122256" cy="521913"/>
          </a:xfrm>
        </p:grpSpPr>
        <p:sp>
          <p:nvSpPr>
            <p:cNvPr id="4" name="직사각형 3"/>
            <p:cNvSpPr/>
            <p:nvPr/>
          </p:nvSpPr>
          <p:spPr>
            <a:xfrm>
              <a:off x="7614795" y="188640"/>
              <a:ext cx="1544634" cy="521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150" dirty="0" smtClean="0">
                  <a:solidFill>
                    <a:srgbClr val="00C4F2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확률과정</a:t>
              </a:r>
              <a:endParaRPr kumimoji="1" lang="ko-KR" altLang="en-US" sz="2800" b="1" kern="1200" spc="-150" dirty="0">
                <a:solidFill>
                  <a:srgbClr val="00C4F2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037173" y="188640"/>
              <a:ext cx="1649320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 smtClean="0">
                  <a:gradFill flip="none" rotWithShape="1">
                    <a:gsLst>
                      <a:gs pos="0">
                        <a:srgbClr val="00A0C6">
                          <a:shade val="30000"/>
                          <a:satMod val="115000"/>
                        </a:srgbClr>
                      </a:gs>
                      <a:gs pos="50000">
                        <a:srgbClr val="00A0C6">
                          <a:shade val="67500"/>
                          <a:satMod val="115000"/>
                        </a:srgbClr>
                      </a:gs>
                      <a:gs pos="100000">
                        <a:srgbClr val="00A0C6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gradFill flip="none" rotWithShape="1">
                    <a:gsLst>
                      <a:gs pos="0">
                        <a:srgbClr val="00A0C6">
                          <a:shade val="30000"/>
                          <a:satMod val="115000"/>
                        </a:srgbClr>
                      </a:gs>
                      <a:gs pos="50000">
                        <a:srgbClr val="00A0C6">
                          <a:shade val="67500"/>
                          <a:satMod val="115000"/>
                        </a:srgbClr>
                      </a:gs>
                      <a:gs pos="100000">
                        <a:srgbClr val="00A0C6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12</a:t>
              </a:r>
              <a:endParaRPr lang="ko-KR" altLang="en-US" sz="2800" b="1" dirty="0" smtClean="0">
                <a:gradFill flip="none" rotWithShape="1">
                  <a:gsLst>
                    <a:gs pos="0">
                      <a:srgbClr val="00A0C6">
                        <a:shade val="30000"/>
                        <a:satMod val="115000"/>
                      </a:srgbClr>
                    </a:gs>
                    <a:gs pos="50000">
                      <a:srgbClr val="00A0C6">
                        <a:shade val="67500"/>
                        <a:satMod val="115000"/>
                      </a:srgbClr>
                    </a:gs>
                    <a:gs pos="100000">
                      <a:srgbClr val="00A0C6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0C6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0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0"/>
            <a:ext cx="355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352742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 smtClean="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b="1" dirty="0" smtClean="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8" t="8118" r="9610" b="30798"/>
          <a:stretch/>
        </p:blipFill>
        <p:spPr>
          <a:xfrm>
            <a:off x="5594577" y="-11876"/>
            <a:ext cx="3552062" cy="68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8BE9FF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/74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2016-08-30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5" r:id="rId4"/>
    <p:sldLayoutId id="214748422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22.wmf"/><Relationship Id="rId9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9.png"/><Relationship Id="rId4" Type="http://schemas.openxmlformats.org/officeDocument/2006/relationships/image" Target="../media/image1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9.png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0.png"/><Relationship Id="rId5" Type="http://schemas.openxmlformats.org/officeDocument/2006/relationships/image" Target="../media/image1.png"/><Relationship Id="rId4" Type="http://schemas.openxmlformats.org/officeDocument/2006/relationships/image" Target="../media/image5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.png"/><Relationship Id="rId11" Type="http://schemas.openxmlformats.org/officeDocument/2006/relationships/image" Target="../media/image71.png"/><Relationship Id="rId5" Type="http://schemas.openxmlformats.org/officeDocument/2006/relationships/image" Target="../media/image68.wmf"/><Relationship Id="rId10" Type="http://schemas.openxmlformats.org/officeDocument/2006/relationships/image" Target="../media/image69.wmf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3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5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76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7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8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83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6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64.bin"/><Relationship Id="rId7" Type="http://schemas.openxmlformats.org/officeDocument/2006/relationships/image" Target="../media/image88.wmf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89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67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6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9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3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105.wmf"/><Relationship Id="rId3" Type="http://schemas.openxmlformats.org/officeDocument/2006/relationships/oleObject" Target="../embeddings/oleObject73.bin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104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76.bin"/><Relationship Id="rId4" Type="http://schemas.openxmlformats.org/officeDocument/2006/relationships/image" Target="../media/image101.wmf"/><Relationship Id="rId9" Type="http://schemas.openxmlformats.org/officeDocument/2006/relationships/image" Target="../media/image103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9.png"/><Relationship Id="rId4" Type="http://schemas.openxmlformats.org/officeDocument/2006/relationships/image" Target="../media/image106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7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81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15.png"/><Relationship Id="rId4" Type="http://schemas.openxmlformats.org/officeDocument/2006/relationships/image" Target="../media/image114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116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85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확률과정의 정의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11560" y="949495"/>
            <a:ext cx="7986340" cy="1169144"/>
            <a:chOff x="611560" y="2780928"/>
            <a:chExt cx="7986340" cy="1169144"/>
          </a:xfrm>
        </p:grpSpPr>
        <p:sp>
          <p:nvSpPr>
            <p:cNvPr id="21" name="순서도: 순차적 액세스 저장소 20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242084" y="3950072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내용 개체 틀 1"/>
            <p:cNvSpPr txBox="1">
              <a:spLocks/>
            </p:cNvSpPr>
            <p:nvPr/>
          </p:nvSpPr>
          <p:spPr bwMode="auto">
            <a:xfrm>
              <a:off x="1266056" y="2865950"/>
              <a:ext cx="7331844" cy="40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Blip>
                  <a:blip r:embed="rId3"/>
                </a:buBlip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확률변수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A ~ U(0, 1)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에 대하여                                         </a:t>
              </a:r>
              <a:r>
                <a:rPr lang="ko-KR" altLang="en-US" sz="2000" b="1" dirty="0" smtClean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이라 </a:t>
              </a:r>
              <a:r>
                <a:rPr lang="en-US" altLang="ko-KR" sz="2000" b="1" dirty="0" smtClean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/>
              </a:r>
              <a:br>
                <a:rPr lang="en-US" altLang="ko-KR" sz="2000" b="1" dirty="0" smtClean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</a:br>
              <a:r>
                <a:rPr lang="ko-KR" altLang="en-US" sz="2000" b="1" dirty="0" smtClean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하면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X(t, w)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는 진폭이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A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가 균등분포를 이루는 정류사인신호를 </a:t>
              </a:r>
              <a:r>
                <a:rPr lang="en-US" altLang="ko-KR" sz="2000" b="1" dirty="0" smtClean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/>
              </a:r>
              <a:br>
                <a:rPr lang="en-US" altLang="ko-KR" sz="2000" b="1" dirty="0" smtClean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</a:br>
              <a:r>
                <a:rPr lang="ko-KR" altLang="en-US" sz="2000" b="1" dirty="0" smtClean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나타낸다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581572" y="2517209"/>
            <a:ext cx="7039004" cy="734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A(w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) = 1, A(w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) = 0.5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이면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표본함수가 아래와 같은 연속 시간 확률과정을 나타낸다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259632" y="2493041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164" name="Picture 4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1050925"/>
            <a:ext cx="2486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977156"/>
              </p:ext>
            </p:extLst>
          </p:nvPr>
        </p:nvGraphicFramePr>
        <p:xfrm>
          <a:off x="2320925" y="3457575"/>
          <a:ext cx="45164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2" name="Equation" r:id="rId7" imgW="3136900" imgH="457200" progId="Equation.DSMT4">
                  <p:embed/>
                </p:oleObj>
              </mc:Choice>
              <mc:Fallback>
                <p:oleObj name="Equation" r:id="rId7" imgW="31369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3457575"/>
                        <a:ext cx="451643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16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14" y="4293096"/>
            <a:ext cx="6342062" cy="18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1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확률과정의 정의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5601" y="954364"/>
            <a:ext cx="8508999" cy="1141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9416" y="1100435"/>
            <a:ext cx="7747000" cy="80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도착 </a:t>
            </a:r>
            <a:r>
              <a:rPr lang="ko-KR" altLang="en-US" sz="2000" b="1" dirty="0" err="1">
                <a:latin typeface="Book Antiqua" pitchFamily="18" charset="0"/>
                <a:ea typeface="맑은 고딕" panose="020B0503020000020004" pitchFamily="50" charset="-127"/>
              </a:rPr>
              <a:t>셈과정</a:t>
            </a:r>
            <a:r>
              <a:rPr lang="en-US" altLang="ko-KR" sz="2000" baseline="30000" dirty="0">
                <a:latin typeface="Book Antiqua" pitchFamily="18" charset="0"/>
              </a:rPr>
              <a:t>arrival counting </a:t>
            </a:r>
            <a:r>
              <a:rPr lang="en-US" altLang="ko-KR" sz="2000" baseline="30000" dirty="0" smtClean="0">
                <a:latin typeface="Book Antiqua" pitchFamily="18" charset="0"/>
              </a:rPr>
              <a:t>process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N(t)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가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시각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까지 어떤 </a:t>
            </a:r>
            <a:endParaRPr lang="en-US" altLang="ko-KR" sz="2000" dirty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특정한 사건이 발생한 횟수를 나타내는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확률과정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 {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N(t) 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 t </a:t>
            </a:r>
            <a:r>
              <a:rPr lang="en-US" altLang="ko-KR" sz="2000" dirty="0">
                <a:latin typeface="Book Antiqua" pitchFamily="18" charset="0"/>
                <a:ea typeface="바탕"/>
              </a:rPr>
              <a:t>≥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}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5601" y="4015064"/>
            <a:ext cx="8508999" cy="200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5601" y="3467100"/>
            <a:ext cx="8508999" cy="5461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2000" b="1" dirty="0" smtClean="0">
                <a:solidFill>
                  <a:schemeClr val="bg1"/>
                </a:solidFill>
                <a:latin typeface="Book Antiqua" pitchFamily="18" charset="0"/>
                <a:ea typeface="맑은 고딕" panose="020B0503020000020004" pitchFamily="50" charset="-127"/>
              </a:rPr>
              <a:t> 도착 </a:t>
            </a:r>
            <a:r>
              <a:rPr lang="ko-KR" altLang="en-US" sz="2000" b="1" dirty="0" err="1">
                <a:solidFill>
                  <a:schemeClr val="bg1"/>
                </a:solidFill>
                <a:latin typeface="Book Antiqua" pitchFamily="18" charset="0"/>
                <a:ea typeface="맑은 고딕" panose="020B0503020000020004" pitchFamily="50" charset="-127"/>
              </a:rPr>
              <a:t>셈과정의</a:t>
            </a:r>
            <a:r>
              <a:rPr lang="ko-KR" altLang="en-US" sz="2000" b="1" dirty="0">
                <a:solidFill>
                  <a:schemeClr val="bg1"/>
                </a:solidFill>
                <a:latin typeface="Book Antiqua" pitchFamily="18" charset="0"/>
                <a:ea typeface="맑은 고딕" panose="020B0503020000020004" pitchFamily="50" charset="-127"/>
              </a:rPr>
              <a:t> 특성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472" y="4050938"/>
            <a:ext cx="7528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①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N(0) = 0</a:t>
            </a:r>
            <a:endParaRPr lang="en-US" altLang="ko-KR" i="1" dirty="0" smtClean="0">
              <a:latin typeface="Book Antiqua" pitchFamily="18" charset="0"/>
              <a:ea typeface="휴먼옛체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②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음이 아닌 정수이다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③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≥ s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N(t) ≥ N(s)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 smtClean="0">
              <a:latin typeface="Book Antiqua" pitchFamily="18" charset="0"/>
              <a:ea typeface="휴먼옛체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④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≥ s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N(t) - N(s)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시간 구간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(s, t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발생한 사건의 횟수이다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확률과정의 정의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401" y="1024618"/>
            <a:ext cx="82868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서로 다른 시간 구간에서 발생한 사건의 수가 독립인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셈과정은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ko-KR" altLang="en-US" b="1" dirty="0" err="1" smtClean="0">
                <a:latin typeface="Book Antiqua" pitchFamily="18" charset="0"/>
                <a:ea typeface="맑은 고딕" panose="020B0503020000020004" pitchFamily="50" charset="-127"/>
              </a:rPr>
              <a:t>독립증분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independent increments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갖는다고 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099" y="1913498"/>
            <a:ext cx="797610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서로 다른 시간 구간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(0, s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(s, t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발생한 사건의 수가 독립인 셈과정은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독립증분을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갖는다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&lt; 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&lt; 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&lt; … &lt;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대하여 다음 증분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), N(t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 – N(t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), N(t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 – N(t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), N(t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3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 – N(t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), … , N(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 – N(t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n-1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독립인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셈과정을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의미한다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3952" y="102304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12039" y="1799828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1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확률과정의 정의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401" y="1024618"/>
            <a:ext cx="82868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동일한 시간 구간에서 발생한 사건의 횟수가 동일한 확률분포를 갖는 경우에 </a:t>
            </a:r>
            <a:r>
              <a:rPr lang="ko-KR" altLang="en-US" b="1" dirty="0" err="1">
                <a:latin typeface="Book Antiqua" pitchFamily="18" charset="0"/>
                <a:ea typeface="맑은 고딕" panose="020B0503020000020004" pitchFamily="50" charset="-127"/>
              </a:rPr>
              <a:t>정상증분</a:t>
            </a:r>
            <a:r>
              <a:rPr lang="en-US" altLang="ko-KR" b="1" baseline="30000" dirty="0">
                <a:latin typeface="Book Antiqua" pitchFamily="18" charset="0"/>
                <a:ea typeface="맑은 고딕" panose="020B0503020000020004" pitchFamily="50" charset="-127"/>
              </a:rPr>
              <a:t>stationary increments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을 갖는다고 한다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099" y="1907423"/>
            <a:ext cx="758832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정상증분을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갖는 </a:t>
            </a: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셈과정은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길이가 같고 서로 다른 시간 구간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(t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, t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+ s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와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(t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, t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+ s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]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에서 발생한 사건의 수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N(t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+s) – N(t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과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N(t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+s) – N(t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는 동일한 확률분포를 갖는다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3952" y="99764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12039" y="1793753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401" y="3551918"/>
            <a:ext cx="82868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정상증분과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독립증분을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모두 갖는 </a:t>
            </a: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셈과정을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Book Antiqua" pitchFamily="18" charset="0"/>
                <a:ea typeface="맑은 고딕" panose="020B0503020000020004" pitchFamily="50" charset="-127"/>
              </a:rPr>
              <a:t>정상독립증분</a:t>
            </a:r>
            <a:r>
              <a:rPr lang="en-US" altLang="ko-KR" b="1" baseline="30000" dirty="0">
                <a:latin typeface="Book Antiqua" pitchFamily="18" charset="0"/>
                <a:ea typeface="맑은 고딕" panose="020B0503020000020004" pitchFamily="50" charset="-127"/>
              </a:rPr>
              <a:t>stationary independent increments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을 갖는다고 한다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3952" y="355034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확률과정의 예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1065688"/>
            <a:ext cx="837951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다음 조건을 만족하는 확률과정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n = 0, 1, 2, …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}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를 </a:t>
            </a:r>
            <a:r>
              <a:rPr lang="ko-KR" altLang="en-US" b="1" dirty="0" err="1" smtClean="0">
                <a:latin typeface="Book Antiqua" pitchFamily="18" charset="0"/>
                <a:ea typeface="맑은 고딕" panose="020B0503020000020004" pitchFamily="50" charset="-127"/>
              </a:rPr>
              <a:t>베르누이과정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Bernoulli process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이라 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56168"/>
              </p:ext>
            </p:extLst>
          </p:nvPr>
        </p:nvGraphicFramePr>
        <p:xfrm>
          <a:off x="2654130" y="3264374"/>
          <a:ext cx="37861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26" name="Equation" r:id="rId3" imgW="2628720" imgH="482400" progId="Equation.DSMT4">
                  <p:embed/>
                </p:oleObj>
              </mc:Choice>
              <mc:Fallback>
                <p:oleObj name="Equation" r:id="rId3" imgW="2628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130" y="3264374"/>
                        <a:ext cx="378618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3952" y="1052736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11200" y="1933950"/>
            <a:ext cx="820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①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은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latin typeface="Book Antiqua" pitchFamily="18" charset="0"/>
                <a:ea typeface="맑은 고딕" panose="020B0503020000020004" pitchFamily="50" charset="-127"/>
              </a:rPr>
              <a:t>i.i.d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i="1" dirty="0" smtClean="0">
              <a:latin typeface="Book Antiqua" pitchFamily="18" charset="0"/>
              <a:ea typeface="휴먼옛체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②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~ B(1, p)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확률질량함수는 다음과 같다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0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확률과정의 정의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1006128"/>
            <a:ext cx="8379512" cy="46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다음 조건을 만족하는 확률과정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N(t)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t </a:t>
            </a:r>
            <a:r>
              <a:rPr lang="en-US" altLang="ko-KR" dirty="0">
                <a:latin typeface="Book Antiqua" pitchFamily="18" charset="0"/>
                <a:ea typeface="바탕"/>
              </a:rPr>
              <a:t>≥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}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을 </a:t>
            </a:r>
            <a:r>
              <a:rPr lang="ko-KR" altLang="en-US" b="1" dirty="0">
                <a:latin typeface="Book Antiqua" pitchFamily="18" charset="0"/>
                <a:ea typeface="맑은 고딕" panose="020B0503020000020004" pitchFamily="50" charset="-127"/>
              </a:rPr>
              <a:t>재생과정</a:t>
            </a:r>
            <a:r>
              <a:rPr lang="en-US" altLang="ko-KR" b="1" baseline="30000" dirty="0" err="1">
                <a:latin typeface="Book Antiqua" pitchFamily="18" charset="0"/>
                <a:ea typeface="맑은 고딕" panose="020B0503020000020004" pitchFamily="50" charset="-127"/>
              </a:rPr>
              <a:t>mrenewal</a:t>
            </a:r>
            <a:r>
              <a:rPr lang="en-US" altLang="ko-KR" b="1" baseline="30000" dirty="0">
                <a:latin typeface="Book Antiqua" pitchFamily="18" charset="0"/>
                <a:ea typeface="맑은 고딕" panose="020B0503020000020004" pitchFamily="50" charset="-127"/>
              </a:rPr>
              <a:t> process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이라 한다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3952" y="1052736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2968" y="1869684"/>
            <a:ext cx="8379512" cy="292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모든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= 1, 2, …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대하여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은 음이 아닌 </a:t>
            </a:r>
            <a:r>
              <a:rPr lang="en-US" altLang="ko-KR" dirty="0" err="1" smtClean="0">
                <a:latin typeface="Book Antiqua" pitchFamily="18" charset="0"/>
                <a:ea typeface="맑은 고딕" panose="020B0503020000020004" pitchFamily="50" charset="-127"/>
              </a:rPr>
              <a:t>i.i.d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확률변수이다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 marL="304800" indent="-304800">
              <a:lnSpc>
                <a:spcPct val="150000"/>
              </a:lnSpc>
              <a:spcBef>
                <a:spcPts val="1000"/>
              </a:spcBef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②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            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= 1, 2, …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S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번째 사건이 발생할 때까지 걸리는 시간으로 생각할 수 있다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dirty="0" smtClean="0">
                <a:latin typeface="휴먼옛체"/>
                <a:ea typeface="휴먼옛체"/>
              </a:rPr>
              <a:t>③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N(t) =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sup{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S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≤ t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}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N(t)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≥ n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⇔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S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≤ 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79400" indent="12700">
              <a:lnSpc>
                <a:spcPct val="150000"/>
              </a:lnSpc>
              <a:spcBef>
                <a:spcPts val="1000"/>
              </a:spcBef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번째 사건이 발생할 때까지 걸리는 시간이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를 초과하지 않을 필요충분조건은 시각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까지 발생한 사고 횟수가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이상이다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234995"/>
              </p:ext>
            </p:extLst>
          </p:nvPr>
        </p:nvGraphicFramePr>
        <p:xfrm>
          <a:off x="870158" y="2452891"/>
          <a:ext cx="18653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72" name="Equation" r:id="rId4" imgW="1295280" imgH="291960" progId="Equation.DSMT4">
                  <p:embed/>
                </p:oleObj>
              </mc:Choice>
              <mc:Fallback>
                <p:oleObj name="Equation" r:id="rId4" imgW="1295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58" y="2452891"/>
                        <a:ext cx="1865312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7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확률과정의 정의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1014888"/>
            <a:ext cx="8379512" cy="46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다음 조건을 만족하는 확률과정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X(t)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t </a:t>
            </a:r>
            <a:r>
              <a:rPr lang="en-US" altLang="ko-KR" dirty="0">
                <a:latin typeface="Book Antiqua" pitchFamily="18" charset="0"/>
                <a:ea typeface="바탕"/>
              </a:rPr>
              <a:t>≥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}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을 </a:t>
            </a:r>
            <a:r>
              <a:rPr lang="ko-KR" altLang="en-US" b="1" dirty="0" err="1">
                <a:latin typeface="Book Antiqua" pitchFamily="18" charset="0"/>
                <a:ea typeface="맑은 고딕" panose="020B0503020000020004" pitchFamily="50" charset="-127"/>
              </a:rPr>
              <a:t>마팅게일</a:t>
            </a:r>
            <a:r>
              <a:rPr lang="en-US" altLang="ko-KR" b="1" baseline="30000" dirty="0">
                <a:latin typeface="Book Antiqua" pitchFamily="18" charset="0"/>
                <a:ea typeface="맑은 고딕" panose="020B0503020000020004" pitchFamily="50" charset="-127"/>
              </a:rPr>
              <a:t>martingale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이라 한다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3952" y="1052736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2968" y="1807220"/>
            <a:ext cx="83795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모든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≥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대하여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E(|X(t)|) &lt;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∞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②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독립증분을 갖는다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옛체"/>
                <a:ea typeface="휴먼옛체"/>
              </a:rPr>
              <a:t>③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&lt; 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&lt; 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3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&lt; … &lt; 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n+1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과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a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a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… , a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대하여 다음이 성립한다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마팅게일은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공정한 게임에 대한 모형으로 많이 사용된다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171973"/>
              </p:ext>
            </p:extLst>
          </p:nvPr>
        </p:nvGraphicFramePr>
        <p:xfrm>
          <a:off x="2283703" y="3429000"/>
          <a:ext cx="46085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96" name="Equation" r:id="rId4" imgW="3200400" imgH="279360" progId="Equation.DSMT4">
                  <p:embed/>
                </p:oleObj>
              </mc:Choice>
              <mc:Fallback>
                <p:oleObj name="Equation" r:id="rId4" imgW="3200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703" y="3429000"/>
                        <a:ext cx="460851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1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확률과정의 정의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1014888"/>
            <a:ext cx="8379512" cy="87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다음 조건을 만족하는 확률과정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X(t)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t </a:t>
            </a:r>
            <a:r>
              <a:rPr lang="en-US" altLang="ko-KR" dirty="0">
                <a:latin typeface="Book Antiqua" pitchFamily="18" charset="0"/>
                <a:ea typeface="바탕"/>
              </a:rPr>
              <a:t>≥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}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을 </a:t>
            </a:r>
            <a:r>
              <a:rPr lang="ko-KR" altLang="en-US" b="1" dirty="0">
                <a:latin typeface="Book Antiqua" pitchFamily="18" charset="0"/>
                <a:ea typeface="맑은 고딕" panose="020B0503020000020004" pitchFamily="50" charset="-127"/>
              </a:rPr>
              <a:t>브라운 운동과정</a:t>
            </a:r>
            <a:r>
              <a:rPr lang="en-US" altLang="ko-KR" b="1" baseline="30000" dirty="0">
                <a:latin typeface="Book Antiqua" pitchFamily="18" charset="0"/>
                <a:ea typeface="맑은 고딕" panose="020B0503020000020004" pitchFamily="50" charset="-127"/>
              </a:rPr>
              <a:t>Brownian motion process</a:t>
            </a:r>
            <a:endParaRPr lang="en-US" altLang="ko-KR" b="1" dirty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이라 한다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3952" y="1052736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4976" y="2204864"/>
            <a:ext cx="8019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X(0) = 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②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정상독립증분을 갖는다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옛체"/>
                <a:ea typeface="휴먼옛체"/>
              </a:rPr>
              <a:t>③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모든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&gt;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대하여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X(t + s) - X(s) ~ N(0, b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브라운 운동과정은 가스 또는 용액 안에 들어 있는 입자의 운동뿐만 아니라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    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전기적 소음에 대한 모형으로 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903749"/>
              </p:ext>
            </p:extLst>
          </p:nvPr>
        </p:nvGraphicFramePr>
        <p:xfrm>
          <a:off x="2589976" y="3535288"/>
          <a:ext cx="45354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20" name="Equation" r:id="rId4" imgW="3149280" imgH="482400" progId="Equation.DSMT4">
                  <p:embed/>
                </p:oleObj>
              </mc:Choice>
              <mc:Fallback>
                <p:oleObj name="Equation" r:id="rId4" imgW="3149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976" y="3535288"/>
                        <a:ext cx="453548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1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확률과정의 정의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1014888"/>
            <a:ext cx="8379512" cy="87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&lt; t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&lt; t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3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&lt; … &lt; </a:t>
            </a:r>
            <a:r>
              <a:rPr lang="en-US" altLang="ko-KR" i="1" dirty="0" err="1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err="1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&lt; t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대하여 다음을 만족하는 확률과정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X(t)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t </a:t>
            </a:r>
            <a:r>
              <a:rPr lang="en-US" altLang="ko-KR" dirty="0">
                <a:latin typeface="Book Antiqua" pitchFamily="18" charset="0"/>
                <a:ea typeface="바탕"/>
              </a:rPr>
              <a:t>≥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}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을 </a:t>
            </a:r>
            <a:r>
              <a:rPr lang="ko-KR" altLang="en-US" b="1" dirty="0" err="1">
                <a:latin typeface="Book Antiqua" pitchFamily="18" charset="0"/>
                <a:ea typeface="맑은 고딕" panose="020B0503020000020004" pitchFamily="50" charset="-127"/>
              </a:rPr>
              <a:t>마코프과정</a:t>
            </a:r>
            <a:r>
              <a:rPr lang="en-US" altLang="ko-KR" b="1" baseline="30000" dirty="0">
                <a:latin typeface="Book Antiqua" pitchFamily="18" charset="0"/>
                <a:ea typeface="맑은 고딕" panose="020B0503020000020004" pitchFamily="50" charset="-127"/>
              </a:rPr>
              <a:t>Markov process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이라 한다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3952" y="1052736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663719"/>
              </p:ext>
            </p:extLst>
          </p:nvPr>
        </p:nvGraphicFramePr>
        <p:xfrm>
          <a:off x="955675" y="2240037"/>
          <a:ext cx="72596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01" name="Equation" r:id="rId4" imgW="5041900" imgH="279400" progId="Equation.DSMT4">
                  <p:embed/>
                </p:oleObj>
              </mc:Choice>
              <mc:Fallback>
                <p:oleObj name="Equation" r:id="rId4" imgW="5041900" imgH="279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240037"/>
                        <a:ext cx="72596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3021488"/>
            <a:ext cx="80329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즉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X(s)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가 주어졌을 때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t &gt; s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대하여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X(t)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는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u &lt; s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대하여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X(u)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영향을 받지 않는다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 </a:t>
            </a:r>
          </a:p>
          <a:p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이것은 </a:t>
            </a:r>
            <a:r>
              <a:rPr lang="ko-KR" altLang="en-US" dirty="0">
                <a:ea typeface="맑은 고딕" panose="020B0503020000020004" pitchFamily="50" charset="-127"/>
              </a:rPr>
              <a:t>확률과정의 현재 상태가 정확히 알려졌을 때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미래 어느 시점에서 입자의 자취에 대한 확률은 과거의 자취에 대하여 알려진 정보에 영향을 받지 않음을 나타낸다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6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확률과정의 정의</a:t>
            </a:r>
          </a:p>
        </p:txBody>
      </p:sp>
      <p:pic>
        <p:nvPicPr>
          <p:cNvPr id="606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45927"/>
            <a:ext cx="8674100" cy="272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971600" y="3212976"/>
            <a:ext cx="7632848" cy="1466914"/>
            <a:chOff x="500034" y="2428868"/>
            <a:chExt cx="7632848" cy="1466914"/>
          </a:xfrm>
        </p:grpSpPr>
        <p:sp>
          <p:nvSpPr>
            <p:cNvPr id="10" name="TextBox 9"/>
            <p:cNvSpPr txBox="1"/>
            <p:nvPr/>
          </p:nvSpPr>
          <p:spPr>
            <a:xfrm>
              <a:off x="500034" y="2428868"/>
              <a:ext cx="7632848" cy="14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700" spc="-150" dirty="0" smtClean="0">
                  <a:latin typeface="HY신명조" panose="02030600000101010101" pitchFamily="18" charset="-127"/>
                  <a:ea typeface="HY신명조" panose="02030600000101010101" pitchFamily="18" charset="-127"/>
                </a:rPr>
                <a:t>(a) 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A ~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Exp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(3)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이므로 확률변수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A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의 분포함수는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F</a:t>
              </a:r>
              <a:r>
                <a:rPr lang="en-US" altLang="ko-KR" i="1" baseline="-25000" dirty="0" smtClean="0">
                  <a:latin typeface="Book Antiqua" pitchFamily="18" charset="0"/>
                  <a:ea typeface="맑은 고딕" panose="020B0503020000020004" pitchFamily="50" charset="-127"/>
                </a:rPr>
                <a:t>A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(a) = 1 – e</a:t>
              </a:r>
              <a:r>
                <a:rPr lang="en-US" altLang="ko-KR" i="1" baseline="40000" dirty="0" smtClean="0">
                  <a:latin typeface="Book Antiqua" pitchFamily="18" charset="0"/>
                  <a:ea typeface="맑은 고딕" panose="020B0503020000020004" pitchFamily="50" charset="-127"/>
                </a:rPr>
                <a:t>-3a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, a &gt; 0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이다</a:t>
              </a:r>
              <a:r>
                <a: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. </a:t>
              </a:r>
            </a:p>
            <a:p>
              <a:pPr indent="355600">
                <a:lnSpc>
                  <a:spcPct val="120000"/>
                </a:lnSpc>
              </a:pP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그리고 모든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t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에 대하여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X(t)</a:t>
              </a:r>
              <a:r>
                <a:rPr lang="en-US" altLang="ko-KR" i="1" dirty="0" smtClean="0">
                  <a:latin typeface="Book Antiqua" pitchFamily="18" charset="0"/>
                  <a:ea typeface="바탕"/>
                </a:rPr>
                <a:t> ≥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0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이므로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x &lt; 0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이면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P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[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X(t) </a:t>
              </a:r>
              <a:r>
                <a:rPr lang="en-US" altLang="ko-KR" i="1" dirty="0" smtClean="0">
                  <a:latin typeface="Book Antiqua" pitchFamily="18" charset="0"/>
                  <a:ea typeface="바탕"/>
                </a:rPr>
                <a:t>≤ x </a:t>
              </a:r>
              <a:r>
                <a:rPr lang="en-US" altLang="ko-KR" dirty="0" smtClean="0">
                  <a:latin typeface="Book Antiqua" pitchFamily="18" charset="0"/>
                  <a:ea typeface="바탕"/>
                </a:rPr>
                <a:t>]</a:t>
              </a:r>
              <a:r>
                <a:rPr lang="en-US" altLang="ko-KR" i="1" dirty="0" smtClean="0">
                  <a:latin typeface="Book Antiqua" pitchFamily="18" charset="0"/>
                  <a:ea typeface="바탕"/>
                </a:rPr>
                <a:t> = 0</a:t>
              </a:r>
              <a:endParaRPr lang="en-US" altLang="ko-KR" dirty="0" smtClean="0">
                <a:latin typeface="Book Antiqua" pitchFamily="18" charset="0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</a:pPr>
              <a:endParaRPr lang="en-US" altLang="ko-KR" i="1" dirty="0" smtClean="0">
                <a:latin typeface="Book Antiqua" pitchFamily="18" charset="0"/>
                <a:ea typeface="맑은 고딕" panose="020B0503020000020004" pitchFamily="50" charset="-127"/>
              </a:endParaRPr>
            </a:p>
            <a:p>
              <a:pPr indent="330200">
                <a:lnSpc>
                  <a:spcPct val="120000"/>
                </a:lnSpc>
              </a:pP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x </a:t>
              </a:r>
              <a:r>
                <a:rPr lang="en-US" altLang="ko-KR" i="1" dirty="0" smtClean="0">
                  <a:latin typeface="Book Antiqua" pitchFamily="18" charset="0"/>
                  <a:ea typeface="바탕"/>
                </a:rPr>
                <a:t>≥</a:t>
              </a:r>
              <a:r>
                <a:rPr lang="en-US" altLang="ko-KR" dirty="0" smtClean="0">
                  <a:latin typeface="Book Antiqua" pitchFamily="18" charset="0"/>
                  <a:ea typeface="바탕"/>
                </a:rPr>
                <a:t>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0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이면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                         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이면 다음을 얻는다</a:t>
              </a:r>
              <a:r>
                <a: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.</a:t>
              </a:r>
            </a:p>
          </p:txBody>
        </p:sp>
        <p:graphicFrame>
          <p:nvGraphicFramePr>
            <p:cNvPr id="1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1834937"/>
                </p:ext>
              </p:extLst>
            </p:nvPr>
          </p:nvGraphicFramePr>
          <p:xfrm>
            <a:off x="1870054" y="3292964"/>
            <a:ext cx="1358921" cy="602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239" name="Equation" r:id="rId4" imgW="1015920" imgH="457200" progId="Equation.DSMT4">
                    <p:embed/>
                  </p:oleObj>
                </mc:Choice>
                <mc:Fallback>
                  <p:oleObj name="Equation" r:id="rId4" imgW="101592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054" y="3292964"/>
                          <a:ext cx="1358921" cy="6028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85690"/>
              </p:ext>
            </p:extLst>
          </p:nvPr>
        </p:nvGraphicFramePr>
        <p:xfrm>
          <a:off x="2332031" y="4733092"/>
          <a:ext cx="5413586" cy="143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40" name="Equation" r:id="rId6" imgW="3974760" imgH="1066680" progId="Equation.DSMT4">
                  <p:embed/>
                </p:oleObj>
              </mc:Choice>
              <mc:Fallback>
                <p:oleObj name="Equation" r:id="rId6" imgW="39747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1" y="4733092"/>
                        <a:ext cx="5413586" cy="1432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6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확률과정의 정의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371158" y="841525"/>
            <a:ext cx="6243666" cy="612775"/>
            <a:chOff x="500034" y="5530869"/>
            <a:chExt cx="6243666" cy="612775"/>
          </a:xfrm>
        </p:grpSpPr>
        <p:sp>
          <p:nvSpPr>
            <p:cNvPr id="14" name="TextBox 13"/>
            <p:cNvSpPr txBox="1"/>
            <p:nvPr/>
          </p:nvSpPr>
          <p:spPr>
            <a:xfrm>
              <a:off x="500034" y="5652906"/>
              <a:ext cx="624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그러므로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                         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일 때</a:t>
              </a:r>
              <a:r>
                <a: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,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X(t)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의 분포함수는 다음과 같다</a:t>
              </a:r>
              <a:r>
                <a: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.</a:t>
              </a:r>
            </a:p>
          </p:txBody>
        </p:sp>
        <p:graphicFrame>
          <p:nvGraphicFramePr>
            <p:cNvPr id="1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0402798"/>
                </p:ext>
              </p:extLst>
            </p:nvPr>
          </p:nvGraphicFramePr>
          <p:xfrm>
            <a:off x="1468438" y="5530869"/>
            <a:ext cx="1389062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05" name="Equation" r:id="rId3" imgW="965160" imgH="431640" progId="Equation.DSMT4">
                    <p:embed/>
                  </p:oleObj>
                </mc:Choice>
                <mc:Fallback>
                  <p:oleObj name="Equation" r:id="rId3" imgW="9651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8438" y="5530869"/>
                          <a:ext cx="1389062" cy="612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545446"/>
              </p:ext>
            </p:extLst>
          </p:nvPr>
        </p:nvGraphicFramePr>
        <p:xfrm>
          <a:off x="2164308" y="1628800"/>
          <a:ext cx="4279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06" name="Equation" r:id="rId5" imgW="2971800" imgH="787400" progId="Equation.DSMT4">
                  <p:embed/>
                </p:oleObj>
              </mc:Choice>
              <mc:Fallback>
                <p:oleObj name="Equation" r:id="rId5" imgW="2971800" imgH="787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308" y="1628800"/>
                        <a:ext cx="42799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683568" y="3215681"/>
            <a:ext cx="8286808" cy="612775"/>
            <a:chOff x="500034" y="1785926"/>
            <a:chExt cx="8286808" cy="612775"/>
          </a:xfrm>
        </p:grpSpPr>
        <p:sp>
          <p:nvSpPr>
            <p:cNvPr id="17" name="TextBox 16"/>
            <p:cNvSpPr txBox="1"/>
            <p:nvPr/>
          </p:nvSpPr>
          <p:spPr>
            <a:xfrm>
              <a:off x="500034" y="1889263"/>
              <a:ext cx="8286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spc="-150" dirty="0" smtClean="0">
                  <a:latin typeface="HY신명조" panose="02030600000101010101" pitchFamily="18" charset="-127"/>
                  <a:ea typeface="HY신명조" panose="02030600000101010101" pitchFamily="18" charset="-127"/>
                </a:rPr>
                <a:t>(b)                            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일 때</a:t>
              </a:r>
              <a:r>
                <a: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,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X(t)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의 확률밀도함수는 다음과 같다</a:t>
              </a:r>
              <a:r>
                <a: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.</a:t>
              </a:r>
            </a:p>
          </p:txBody>
        </p:sp>
        <p:graphicFrame>
          <p:nvGraphicFramePr>
            <p:cNvPr id="18" name="Object 2"/>
            <p:cNvGraphicFramePr>
              <a:graphicFrameLocks noChangeAspect="1"/>
            </p:cNvGraphicFramePr>
            <p:nvPr/>
          </p:nvGraphicFramePr>
          <p:xfrm>
            <a:off x="949928" y="1785926"/>
            <a:ext cx="1389062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07" name="Equation" r:id="rId7" imgW="965160" imgH="431640" progId="Equation.DSMT4">
                    <p:embed/>
                  </p:oleObj>
                </mc:Choice>
                <mc:Fallback>
                  <p:oleObj name="Equation" r:id="rId7" imgW="9651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928" y="1785926"/>
                          <a:ext cx="1389062" cy="612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395944"/>
              </p:ext>
            </p:extLst>
          </p:nvPr>
        </p:nvGraphicFramePr>
        <p:xfrm>
          <a:off x="2072659" y="3877008"/>
          <a:ext cx="53594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08" name="Equation" r:id="rId8" imgW="3720960" imgH="533160" progId="Equation.DSMT4">
                  <p:embed/>
                </p:oleObj>
              </mc:Choice>
              <mc:Fallback>
                <p:oleObj name="Equation" r:id="rId8" imgW="37209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659" y="3877008"/>
                        <a:ext cx="535940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83126" y="4897213"/>
            <a:ext cx="7456342" cy="1052067"/>
            <a:chOff x="500034" y="3377065"/>
            <a:chExt cx="7456342" cy="1052067"/>
          </a:xfrm>
        </p:grpSpPr>
        <p:sp>
          <p:nvSpPr>
            <p:cNvPr id="21" name="TextBox 20"/>
            <p:cNvSpPr txBox="1"/>
            <p:nvPr/>
          </p:nvSpPr>
          <p:spPr>
            <a:xfrm>
              <a:off x="500034" y="3505802"/>
              <a:ext cx="74563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한편</a:t>
              </a:r>
              <a:r>
                <a: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                         , 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즉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t = </a:t>
              </a:r>
              <a:r>
                <a:rPr lang="en-US" altLang="ko-KR" i="1" dirty="0" err="1" smtClean="0">
                  <a:latin typeface="Book Antiqua" pitchFamily="18" charset="0"/>
                  <a:ea typeface="맑은 고딕" panose="020B0503020000020004" pitchFamily="50" charset="-127"/>
                </a:rPr>
                <a:t>n</a:t>
              </a:r>
              <a:r>
                <a:rPr lang="en-US" altLang="ko-KR" i="1" dirty="0" err="1" smtClean="0">
                  <a:latin typeface="Symbol" pitchFamily="18" charset="2"/>
                  <a:ea typeface="맑은 고딕" panose="020B0503020000020004" pitchFamily="50" charset="-127"/>
                </a:rPr>
                <a:t>p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이면 확률변수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A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의 크기에 관계없이</a:t>
              </a:r>
              <a:r>
                <a: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X(t) = 0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이고</a:t>
              </a:r>
              <a:r>
                <a: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, </a:t>
              </a:r>
            </a:p>
            <a:p>
              <a:endParaRPr lang="en-US" altLang="ko-KR" dirty="0" smtClean="0">
                <a:latin typeface="Book Antiqua" pitchFamily="18" charset="0"/>
                <a:ea typeface="맑은 고딕" panose="020B0503020000020004" pitchFamily="50" charset="-127"/>
              </a:endParaRPr>
            </a:p>
            <a:p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따라서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X(t)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의 확률밀도함수는 디락의 델타함수가 된다</a:t>
              </a:r>
              <a:r>
                <a: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. 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즉</a:t>
              </a:r>
              <a:r>
                <a: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,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en-US" altLang="ko-KR" i="1" dirty="0" err="1" smtClean="0">
                  <a:latin typeface="Book Antiqua" pitchFamily="18" charset="0"/>
                  <a:ea typeface="맑은 고딕" panose="020B0503020000020004" pitchFamily="50" charset="-127"/>
                </a:rPr>
                <a:t>f</a:t>
              </a:r>
              <a:r>
                <a:rPr lang="en-US" altLang="ko-KR" i="1" baseline="-25000" dirty="0" err="1" smtClean="0">
                  <a:latin typeface="Book Antiqua" pitchFamily="18" charset="0"/>
                  <a:ea typeface="맑은 고딕" panose="020B0503020000020004" pitchFamily="50" charset="-127"/>
                </a:rPr>
                <a:t>X</a:t>
              </a:r>
              <a:r>
                <a:rPr lang="en-US" altLang="ko-KR" i="1" baseline="-25000" dirty="0" smtClean="0">
                  <a:latin typeface="Book Antiqua" pitchFamily="18" charset="0"/>
                  <a:ea typeface="맑은 고딕" panose="020B0503020000020004" pitchFamily="50" charset="-127"/>
                </a:rPr>
                <a:t>(t)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(x) = </a:t>
              </a:r>
              <a:r>
                <a:rPr lang="en-US" altLang="ko-KR" i="1" dirty="0" smtClean="0">
                  <a:latin typeface="Symbol" pitchFamily="18" charset="2"/>
                  <a:ea typeface="맑은 고딕" panose="020B0503020000020004" pitchFamily="50" charset="-127"/>
                </a:rPr>
                <a:t>d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(x)</a:t>
              </a:r>
              <a:r>
                <a: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이다</a:t>
              </a:r>
              <a:r>
                <a: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.</a:t>
              </a:r>
            </a:p>
          </p:txBody>
        </p:sp>
        <p:graphicFrame>
          <p:nvGraphicFramePr>
            <p:cNvPr id="2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114368"/>
                </p:ext>
              </p:extLst>
            </p:nvPr>
          </p:nvGraphicFramePr>
          <p:xfrm>
            <a:off x="1085836" y="3377065"/>
            <a:ext cx="1389062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309" name="Equation" r:id="rId10" imgW="965160" imgH="431640" progId="Equation.DSMT4">
                    <p:embed/>
                  </p:oleObj>
                </mc:Choice>
                <mc:Fallback>
                  <p:oleObj name="Equation" r:id="rId10" imgW="9651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36" y="3377065"/>
                          <a:ext cx="1389062" cy="612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776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650" y="1660041"/>
            <a:ext cx="4493538" cy="859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12.2 </a:t>
            </a:r>
            <a:r>
              <a:rPr lang="ko-KR" altLang="en-US" sz="4800" b="1" spc="-150" dirty="0" err="1">
                <a:ea typeface="맑은 고딕" panose="020B0503020000020004" pitchFamily="50" charset="-127"/>
                <a:cs typeface="+mj-cs"/>
              </a:rPr>
              <a:t>푸아송과정</a:t>
            </a:r>
            <a:endParaRPr lang="ko-KR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401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Book Antiqua" pitchFamily="18" charset="0"/>
              </a:rPr>
              <a:t>푸아송과정의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정의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6900" y="852261"/>
            <a:ext cx="8159780" cy="73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를 시간 구간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(0, t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특정한 사건이 발생한 횟수라 하면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{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N(t)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t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≥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}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셈과정이고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아래 그림과 같다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87481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13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67042"/>
            <a:ext cx="4006820" cy="298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67544" y="5013068"/>
            <a:ext cx="837951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특정한 사건을 관찰하기 시작하여 첫 번째 사건이 발생할 때까지 경과 시간 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 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번째 사건이 발생한 이후로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번째 사건이 발생할 때가지 걸리는 시간 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n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1, 2, 3,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…}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latin typeface="Book Antiqua" pitchFamily="18" charset="0"/>
                <a:ea typeface="맑은 고딕" panose="020B0503020000020004" pitchFamily="50" charset="-127"/>
              </a:rPr>
              <a:t>중간도착시간열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sequence of </a:t>
            </a:r>
            <a:r>
              <a:rPr lang="en-US" altLang="ko-KR" b="1" baseline="30000" dirty="0" err="1" smtClean="0">
                <a:latin typeface="Book Antiqua" pitchFamily="18" charset="0"/>
                <a:ea typeface="맑은 고딕" panose="020B0503020000020004" pitchFamily="50" charset="-127"/>
              </a:rPr>
              <a:t>interarrival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 times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이라 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67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Book Antiqua" pitchFamily="18" charset="0"/>
              </a:rPr>
              <a:t>푸아송과정의</a:t>
            </a:r>
            <a:r>
              <a:rPr lang="ko-KR" altLang="en-US" dirty="0" smtClean="0">
                <a:latin typeface="Book Antiqua" pitchFamily="18" charset="0"/>
              </a:rPr>
              <a:t> 정의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6900" y="852261"/>
            <a:ext cx="81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Book Antiqua" pitchFamily="18" charset="0"/>
                <a:ea typeface="맑은 고딕" panose="020B0503020000020004" pitchFamily="50" charset="-127"/>
              </a:rPr>
              <a:t>대기시간 </a:t>
            </a:r>
            <a:r>
              <a:rPr lang="en-US" altLang="ko-KR" b="1" baseline="30000" dirty="0">
                <a:latin typeface="Book Antiqua" pitchFamily="18" charset="0"/>
                <a:ea typeface="맑은 고딕" panose="020B0503020000020004" pitchFamily="50" charset="-127"/>
              </a:rPr>
              <a:t>waiting time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번째 사건이 발생할 때까지 걸리는 시간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81131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084809"/>
              </p:ext>
            </p:extLst>
          </p:nvPr>
        </p:nvGraphicFramePr>
        <p:xfrm>
          <a:off x="2771800" y="1340768"/>
          <a:ext cx="30543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78" name="Equation" r:id="rId4" imgW="2120900" imgH="292100" progId="Equation.DSMT4">
                  <p:embed/>
                </p:oleObj>
              </mc:Choice>
              <mc:Fallback>
                <p:oleObj name="Equation" r:id="rId4" imgW="2120900" imgH="292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340768"/>
                        <a:ext cx="30543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6900" y="2135705"/>
            <a:ext cx="81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N(t) – N(s)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시간 구간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(s, t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에서 관찰된 사건의 횟수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2132856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55601" y="2548012"/>
            <a:ext cx="8508999" cy="261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9416" y="2760191"/>
            <a:ext cx="774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latin typeface="Book Antiqua" pitchFamily="18" charset="0"/>
                <a:ea typeface="맑은 고딕" panose="020B0503020000020004" pitchFamily="50" charset="-127"/>
              </a:rPr>
              <a:t>푸아송과정</a:t>
            </a:r>
            <a:r>
              <a:rPr lang="en-US" altLang="ko-KR" sz="2000" b="1" baseline="30000" dirty="0">
                <a:latin typeface="Book Antiqua" pitchFamily="18" charset="0"/>
              </a:rPr>
              <a:t>Poisson process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은 다음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세 조건을 만족하는 </a:t>
            </a:r>
            <a:r>
              <a:rPr lang="ko-KR" altLang="en-US" sz="2000" dirty="0" err="1">
                <a:latin typeface="Book Antiqua" pitchFamily="18" charset="0"/>
                <a:ea typeface="맑은 고딕" panose="020B0503020000020004" pitchFamily="50" charset="-127"/>
              </a:rPr>
              <a:t>셈과정</a:t>
            </a:r>
            <a:endParaRPr lang="en-US" altLang="ko-KR" sz="2000" dirty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N(t) 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 t </a:t>
            </a:r>
            <a:r>
              <a:rPr lang="en-US" altLang="ko-KR" sz="2000" dirty="0">
                <a:latin typeface="Book Antiqua" pitchFamily="18" charset="0"/>
                <a:ea typeface="바탕"/>
              </a:rPr>
              <a:t>≥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}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을 비율 </a:t>
            </a:r>
            <a:r>
              <a:rPr lang="en-US" altLang="ko-KR" sz="2000" i="1" dirty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인 </a:t>
            </a:r>
            <a:r>
              <a:rPr lang="ko-KR" altLang="en-US" sz="2000" dirty="0" err="1">
                <a:latin typeface="Book Antiqua" pitchFamily="18" charset="0"/>
                <a:ea typeface="맑은 고딕" panose="020B0503020000020004" pitchFamily="50" charset="-127"/>
              </a:rPr>
              <a:t>푸아송과정이라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 한다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3568" y="3556620"/>
            <a:ext cx="7026920" cy="138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dirty="0">
                <a:latin typeface="Book Antiqua" pitchFamily="18" charset="0"/>
                <a:ea typeface="휴먼옛체"/>
              </a:rPr>
              <a:t>①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N(0) = 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dirty="0">
                <a:latin typeface="Book Antiqua" pitchFamily="18" charset="0"/>
                <a:ea typeface="휴먼옛체"/>
              </a:rPr>
              <a:t>②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N(t)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는 </a:t>
            </a: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독립증분을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갖는다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 marL="279400" indent="-279400">
              <a:lnSpc>
                <a:spcPct val="110000"/>
              </a:lnSpc>
              <a:spcBef>
                <a:spcPts val="300"/>
              </a:spcBef>
            </a:pPr>
            <a:r>
              <a:rPr lang="en-US" altLang="ko-KR" dirty="0">
                <a:latin typeface="휴먼옛체"/>
                <a:ea typeface="휴먼옛체"/>
              </a:rPr>
              <a:t>③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길이가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인 임의의 시간 구간에서 발생한 사건의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수는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평균 </a:t>
            </a:r>
            <a:r>
              <a:rPr lang="en-US" altLang="ko-KR" i="1" dirty="0" err="1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en-US" altLang="ko-KR" i="1" dirty="0" err="1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인 </a:t>
            </a: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푸아송분포에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따른다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106001"/>
              </p:ext>
            </p:extLst>
          </p:nvPr>
        </p:nvGraphicFramePr>
        <p:xfrm>
          <a:off x="2041525" y="5598863"/>
          <a:ext cx="49228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79" name="Equation" r:id="rId6" imgW="3073400" imgH="419100" progId="Equation.DSMT4">
                  <p:embed/>
                </p:oleObj>
              </mc:Choice>
              <mc:Fallback>
                <p:oleObj name="Equation" r:id="rId6" imgW="30734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5598863"/>
                        <a:ext cx="49228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790700" y="5428332"/>
            <a:ext cx="5295899" cy="97765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Book Antiqua" pitchFamily="18" charset="0"/>
              </a:rPr>
              <a:t>푸아송과정의</a:t>
            </a:r>
            <a:r>
              <a:rPr lang="ko-KR" altLang="en-US" dirty="0" smtClean="0">
                <a:latin typeface="Book Antiqua" pitchFamily="18" charset="0"/>
              </a:rPr>
              <a:t> 정의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3" name="모서리가 접힌 도형 12"/>
          <p:cNvSpPr/>
          <p:nvPr/>
        </p:nvSpPr>
        <p:spPr>
          <a:xfrm rot="21355194">
            <a:off x="338915" y="967668"/>
            <a:ext cx="953783" cy="466490"/>
          </a:xfrm>
          <a:prstGeom prst="foldedCorner">
            <a:avLst>
              <a:gd name="adj" fmla="val 47213"/>
            </a:avLst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200"/>
              </a:spcBef>
              <a:buSzPct val="90000"/>
              <a:defRPr/>
            </a:pPr>
            <a:r>
              <a:rPr lang="en-US" altLang="ko-KR" b="1" spc="-50" dirty="0">
                <a:solidFill>
                  <a:schemeClr val="bg1"/>
                </a:solidFill>
              </a:rPr>
              <a:t>NOTE</a:t>
            </a:r>
            <a:endParaRPr lang="ko-KR" altLang="en-US" b="1" spc="-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9" y="836712"/>
            <a:ext cx="705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</a:t>
            </a:r>
            <a:r>
              <a:rPr lang="ko-KR" altLang="en-US" dirty="0" smtClean="0">
                <a:latin typeface="Book Antiqua" pitchFamily="18" charset="0"/>
                <a:ea typeface="휴먼옛체"/>
              </a:rPr>
              <a:t>①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의미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최초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관찰한 시각에서 사건이 발생하지 않는다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1714500" indent="-1714500">
              <a:spcBef>
                <a:spcPts val="600"/>
              </a:spcBef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</a:t>
            </a:r>
            <a:r>
              <a:rPr lang="ko-KR" altLang="en-US" dirty="0" smtClean="0">
                <a:latin typeface="Book Antiqua" pitchFamily="18" charset="0"/>
                <a:ea typeface="휴먼옛체"/>
              </a:rPr>
              <a:t>②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의미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시간 구간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(s, s + t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]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사이에 관찰된 횟수는 시각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s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이전에 관찰된 횟수에 독립이다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N(t + s) – N(s)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N(u)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u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≤ s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}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독립이다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</a:t>
            </a:r>
            <a:r>
              <a:rPr lang="en-US" altLang="ko-KR" dirty="0" smtClean="0">
                <a:latin typeface="휴먼옛체"/>
                <a:ea typeface="휴먼옛체"/>
              </a:rPr>
              <a:t>③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의미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푸아송과정은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정상증분을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갖는다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0074" y="2859752"/>
            <a:ext cx="82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비율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푸아송과정을 다음과 같이 정의할 수 있으며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앞의 정의와 동치이다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2819620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55601" y="3284984"/>
            <a:ext cx="8508999" cy="219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9416" y="3497163"/>
            <a:ext cx="774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다음 조건을 만족하는 </a:t>
            </a:r>
            <a:r>
              <a:rPr lang="ko-KR" altLang="en-US" sz="2000" dirty="0" err="1">
                <a:latin typeface="Book Antiqua" pitchFamily="18" charset="0"/>
                <a:ea typeface="맑은 고딕" panose="020B0503020000020004" pitchFamily="50" charset="-127"/>
              </a:rPr>
              <a:t>셈과정을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 비율 </a:t>
            </a:r>
            <a:r>
              <a:rPr lang="en-US" altLang="ko-KR" sz="2000" i="1" dirty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인 </a:t>
            </a:r>
            <a:r>
              <a:rPr lang="ko-KR" altLang="en-US" sz="2000" b="1" dirty="0" err="1">
                <a:latin typeface="Book Antiqua" pitchFamily="18" charset="0"/>
                <a:ea typeface="맑은 고딕" panose="020B0503020000020004" pitchFamily="50" charset="-127"/>
              </a:rPr>
              <a:t>푸아송과정</a:t>
            </a:r>
            <a:r>
              <a:rPr lang="ko-KR" altLang="en-US" sz="2000" dirty="0" err="1">
                <a:latin typeface="Book Antiqua" pitchFamily="18" charset="0"/>
                <a:ea typeface="맑은 고딕" panose="020B0503020000020004" pitchFamily="50" charset="-127"/>
              </a:rPr>
              <a:t>이라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한다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83568" y="3884938"/>
            <a:ext cx="7026920" cy="1399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Book Antiqua" pitchFamily="18" charset="0"/>
                <a:ea typeface="휴먼옛체"/>
              </a:rPr>
              <a:t>①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N(0) = 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Book Antiqua" pitchFamily="18" charset="0"/>
                <a:ea typeface="휴먼옛체"/>
              </a:rPr>
              <a:t>②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N(t)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는 </a:t>
            </a: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정상증분과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독립증분을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갖는다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휴먼옛체"/>
                <a:ea typeface="휴먼옛체"/>
              </a:rPr>
              <a:t>③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[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N(h) = 1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=</a:t>
            </a:r>
            <a:r>
              <a:rPr lang="en-US" altLang="ko-KR" i="1" dirty="0" err="1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en-US" altLang="ko-KR" i="1" dirty="0" err="1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+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o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(h)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휴먼옛체"/>
                <a:ea typeface="휴먼옛체"/>
              </a:rPr>
              <a:t>④</a:t>
            </a:r>
            <a:r>
              <a:rPr lang="en-US" altLang="ko-KR" dirty="0">
                <a:latin typeface="Book Antiqua" pitchFamily="18" charset="0"/>
                <a:ea typeface="휴먼옛체"/>
              </a:rPr>
              <a:t> </a:t>
            </a:r>
            <a:r>
              <a:rPr lang="en-US" altLang="ko-KR" i="1" dirty="0">
                <a:latin typeface="Book Antiqua" pitchFamily="18" charset="0"/>
                <a:ea typeface="휴먼옛체"/>
              </a:rPr>
              <a:t>P</a:t>
            </a:r>
            <a:r>
              <a:rPr lang="en-US" altLang="ko-KR" dirty="0">
                <a:latin typeface="Book Antiqua" pitchFamily="18" charset="0"/>
                <a:ea typeface="휴먼옛체"/>
              </a:rPr>
              <a:t>[</a:t>
            </a:r>
            <a:r>
              <a:rPr lang="en-US" altLang="ko-KR" i="1" dirty="0">
                <a:latin typeface="Book Antiqua" pitchFamily="18" charset="0"/>
                <a:ea typeface="휴먼옛체"/>
              </a:rPr>
              <a:t>N(h)</a:t>
            </a:r>
            <a:r>
              <a:rPr lang="en-US" altLang="ko-KR" i="1" dirty="0">
                <a:latin typeface="Book Antiqua" pitchFamily="18" charset="0"/>
                <a:ea typeface="바탕"/>
              </a:rPr>
              <a:t> ≥ 2</a:t>
            </a:r>
            <a:r>
              <a:rPr lang="en-US" altLang="ko-KR" dirty="0">
                <a:latin typeface="Book Antiqua" pitchFamily="18" charset="0"/>
                <a:ea typeface="바탕"/>
              </a:rPr>
              <a:t>]</a:t>
            </a:r>
            <a:r>
              <a:rPr lang="en-US" altLang="ko-KR" i="1" dirty="0">
                <a:latin typeface="Book Antiqua" pitchFamily="18" charset="0"/>
                <a:ea typeface="바탕"/>
              </a:rPr>
              <a:t> =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 o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(h)</a:t>
            </a:r>
            <a:endParaRPr lang="ko-KR" altLang="en-US" i="1" dirty="0">
              <a:ea typeface="맑은 고딕" panose="020B0503020000020004" pitchFamily="50" charset="-127"/>
            </a:endParaRPr>
          </a:p>
        </p:txBody>
      </p:sp>
      <p:graphicFrame>
        <p:nvGraphicFramePr>
          <p:cNvPr id="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654658"/>
              </p:ext>
            </p:extLst>
          </p:nvPr>
        </p:nvGraphicFramePr>
        <p:xfrm>
          <a:off x="871510" y="5649936"/>
          <a:ext cx="11890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88" name="Equation" r:id="rId4" imgW="825480" imgH="393480" progId="Equation.DSMT4">
                  <p:embed/>
                </p:oleObj>
              </mc:Choice>
              <mc:Fallback>
                <p:oleObj name="Equation" r:id="rId4" imgW="825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10" y="5649936"/>
                        <a:ext cx="118903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989599" y="5760583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만족하는 함수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f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를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o(h)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로 나타낸다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8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Book Antiqua" pitchFamily="18" charset="0"/>
              </a:rPr>
              <a:t>푸아송과정의</a:t>
            </a:r>
            <a:r>
              <a:rPr lang="ko-KR" altLang="en-US" dirty="0" smtClean="0">
                <a:latin typeface="Book Antiqua" pitchFamily="18" charset="0"/>
              </a:rPr>
              <a:t> 정의</a:t>
            </a:r>
            <a:endParaRPr lang="ko-KR" altLang="en-US" dirty="0">
              <a:latin typeface="Book Antiqua" pitchFamily="18" charset="0"/>
            </a:endParaRPr>
          </a:p>
        </p:txBody>
      </p:sp>
      <p:pic>
        <p:nvPicPr>
          <p:cNvPr id="614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" y="856365"/>
            <a:ext cx="8658225" cy="19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0034" y="2780928"/>
            <a:ext cx="83582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사건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[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N(2) = 4, N(2.5) = 6, N(3.5) = 1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0]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처음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 동안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건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 2.5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분까지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건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3.5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분까지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건이 발생하는 것을 의미하며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시간 구간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(0, 2]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건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(2, 2.5]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건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(2.5, 3.5]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건이 수신된다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주어진 사건은 다음과 같이 표현할 수 있다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[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N(2) = 4, N(2.5) - N(2) = 2, N(3.5) – N(2.5) = 4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그러므로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푸아송과정의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독립성에 의해 다음을 얻는다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426178"/>
              </p:ext>
            </p:extLst>
          </p:nvPr>
        </p:nvGraphicFramePr>
        <p:xfrm>
          <a:off x="1638301" y="5409343"/>
          <a:ext cx="5876924" cy="1002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12" name="Equation" r:id="rId4" imgW="4178160" imgH="723600" progId="Equation.DSMT4">
                  <p:embed/>
                </p:oleObj>
              </mc:Choice>
              <mc:Fallback>
                <p:oleObj name="Equation" r:id="rId4" imgW="41781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1" y="5409343"/>
                        <a:ext cx="5876924" cy="1002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6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Book Antiqua" pitchFamily="18" charset="0"/>
              </a:rPr>
              <a:t>푸아송과정의</a:t>
            </a:r>
            <a:r>
              <a:rPr lang="ko-KR" altLang="en-US" dirty="0" smtClean="0">
                <a:latin typeface="Book Antiqua" pitchFamily="18" charset="0"/>
              </a:rPr>
              <a:t> 정의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988840"/>
            <a:ext cx="842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한편</a:t>
            </a:r>
            <a:r>
              <a:rPr lang="ko-KR" altLang="en-US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N(t) ~ P(4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N(2), N(0.5), N(1)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각각 다음 분포에 따른다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N(2) ~ P(8), N(0.5) ~ P(2), N(1) ~ P(4)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383884"/>
              </p:ext>
            </p:extLst>
          </p:nvPr>
        </p:nvGraphicFramePr>
        <p:xfrm>
          <a:off x="1428728" y="3554636"/>
          <a:ext cx="62388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53" name="Equation" r:id="rId3" imgW="4330440" imgH="672840" progId="Equation.DSMT4">
                  <p:embed/>
                </p:oleObj>
              </mc:Choice>
              <mc:Fallback>
                <p:oleObj name="Equation" r:id="rId3" imgW="433044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554636"/>
                        <a:ext cx="623887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068983"/>
              </p:ext>
            </p:extLst>
          </p:nvPr>
        </p:nvGraphicFramePr>
        <p:xfrm>
          <a:off x="2382838" y="5301208"/>
          <a:ext cx="43910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54" name="Equation" r:id="rId5" imgW="3047760" imgH="698400" progId="Equation.DSMT4">
                  <p:embed/>
                </p:oleObj>
              </mc:Choice>
              <mc:Fallback>
                <p:oleObj name="Equation" r:id="rId5" imgW="30477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5301208"/>
                        <a:ext cx="4391025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764704"/>
            <a:ext cx="83582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푸아송과정의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정상성에 의해 다음을 얻는다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999260"/>
              </p:ext>
            </p:extLst>
          </p:nvPr>
        </p:nvGraphicFramePr>
        <p:xfrm>
          <a:off x="2382838" y="1244243"/>
          <a:ext cx="4391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55" name="Equation" r:id="rId7" imgW="3047760" imgH="482400" progId="Equation.DSMT4">
                  <p:embed/>
                </p:oleObj>
              </mc:Choice>
              <mc:Fallback>
                <p:oleObj name="Equation" r:id="rId7" imgW="3047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1244243"/>
                        <a:ext cx="43910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8596" y="4805558"/>
            <a:ext cx="8429684" cy="42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그러므로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구하고자 하는 확률은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2996952"/>
            <a:ext cx="8429684" cy="42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푸아송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확률표로부터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다음을 얻는다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0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사건 발생시간의 분포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00578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비율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인 </a:t>
            </a: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푸아송과정에서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974274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42937" y="1570338"/>
            <a:ext cx="7686675" cy="1066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첫 번째 사건이 발생할 시각이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를 초과하기 위한 필요충분조건은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[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0, t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에서 사건이 발생하지 않는 것이다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따라서 첫 번째 사건이 발생할 시각이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를 초과할 확률은 다음과 같다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60027"/>
              </p:ext>
            </p:extLst>
          </p:nvPr>
        </p:nvGraphicFramePr>
        <p:xfrm>
          <a:off x="2230438" y="2905696"/>
          <a:ext cx="44100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53" name="Equation" r:id="rId4" imgW="3060700" imgH="419100" progId="Equation.DSMT4">
                  <p:embed/>
                </p:oleObj>
              </mc:Choice>
              <mc:Fallback>
                <p:oleObj name="Equation" r:id="rId4" imgW="30607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905696"/>
                        <a:ext cx="44100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642937" y="3851756"/>
            <a:ext cx="768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즉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첫 번째 사건이 발생할 때까지 걸리는 시간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대해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~ </a:t>
            </a:r>
            <a:r>
              <a:rPr lang="en-US" altLang="ko-KR" dirty="0" err="1">
                <a:latin typeface="Book Antiqua" pitchFamily="18" charset="0"/>
                <a:ea typeface="맑은 고딕" panose="020B0503020000020004" pitchFamily="50" charset="-127"/>
              </a:rPr>
              <a:t>Exp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i="1" dirty="0" err="1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en-US" altLang="ko-KR" i="1" dirty="0" err="1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17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사건 발생시간의 분포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00578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시각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s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에서 첫 번째 사건이 발생했다는 조건 아래서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&gt;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일 조건부 확률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974274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866107"/>
              </p:ext>
            </p:extLst>
          </p:nvPr>
        </p:nvGraphicFramePr>
        <p:xfrm>
          <a:off x="1425575" y="1692275"/>
          <a:ext cx="6275388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59" name="Equation" r:id="rId4" imgW="4356100" imgH="1231900" progId="Equation.DSMT4">
                  <p:embed/>
                </p:oleObj>
              </mc:Choice>
              <mc:Fallback>
                <p:oleObj name="Equation" r:id="rId4" imgW="4356100" imgH="1231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1692275"/>
                        <a:ext cx="6275388" cy="175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30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사건 발생시간의 분포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962916"/>
            <a:ext cx="8143932" cy="73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ea typeface="맑은 고딕" panose="020B0503020000020004" pitchFamily="50" charset="-127"/>
              </a:rPr>
              <a:t>첫 번째 사건이 발생한 이후로 두 번째 사건이 발생할 때까지 걸리는 시간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대해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~ </a:t>
            </a:r>
            <a:r>
              <a:rPr lang="en-US" altLang="ko-KR" dirty="0" err="1">
                <a:latin typeface="Book Antiqua" pitchFamily="18" charset="0"/>
                <a:ea typeface="맑은 고딕" panose="020B0503020000020004" pitchFamily="50" charset="-127"/>
              </a:rPr>
              <a:t>Exp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i="1" dirty="0" err="1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en-US" altLang="ko-KR" i="1" dirty="0" err="1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), 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과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는 독립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974274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1471" y="2063054"/>
            <a:ext cx="8143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atin typeface="Book Antiqua" pitchFamily="18" charset="0"/>
                <a:ea typeface="맑은 고딕" panose="020B0503020000020004" pitchFamily="50" charset="-127"/>
              </a:rPr>
              <a:t>동일한 방법으로 </a:t>
            </a:r>
            <a:r>
              <a:rPr lang="en-US" altLang="ko-KR" i="1" spc="-50" dirty="0">
                <a:latin typeface="Book Antiqua" pitchFamily="18" charset="0"/>
                <a:ea typeface="맑은 고딕" panose="020B0503020000020004" pitchFamily="50" charset="-127"/>
              </a:rPr>
              <a:t>n – 1</a:t>
            </a:r>
            <a:r>
              <a:rPr lang="ko-KR" altLang="en-US" spc="-50" dirty="0">
                <a:latin typeface="Book Antiqua" pitchFamily="18" charset="0"/>
                <a:ea typeface="맑은 고딕" panose="020B0503020000020004" pitchFamily="50" charset="-127"/>
              </a:rPr>
              <a:t>번째 사건과 </a:t>
            </a:r>
            <a:r>
              <a:rPr lang="en-US" altLang="ko-KR" i="1" spc="-50" dirty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spc="-50" dirty="0">
                <a:latin typeface="Book Antiqua" pitchFamily="18" charset="0"/>
                <a:ea typeface="맑은 고딕" panose="020B0503020000020004" pitchFamily="50" charset="-127"/>
              </a:rPr>
              <a:t>번째 사건 사이의 시간 </a:t>
            </a:r>
            <a:r>
              <a:rPr lang="en-US" altLang="ko-KR" i="1" spc="-50" dirty="0" err="1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spc="-50" baseline="-25000" dirty="0" err="1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spc="-50" dirty="0">
                <a:latin typeface="Book Antiqua" pitchFamily="18" charset="0"/>
                <a:ea typeface="맑은 고딕" panose="020B0503020000020004" pitchFamily="50" charset="-127"/>
              </a:rPr>
              <a:t>에 대해 </a:t>
            </a:r>
            <a:r>
              <a:rPr lang="en-US" altLang="ko-KR" i="1" spc="-50" dirty="0" err="1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spc="-50" baseline="-25000" dirty="0" err="1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spc="-50" baseline="-250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pc="-50" dirty="0">
                <a:latin typeface="Book Antiqua" pitchFamily="18" charset="0"/>
                <a:ea typeface="맑은 고딕" panose="020B0503020000020004" pitchFamily="50" charset="-127"/>
              </a:rPr>
              <a:t>~ </a:t>
            </a:r>
            <a:r>
              <a:rPr lang="en-US" altLang="ko-KR" spc="-50" dirty="0" err="1">
                <a:latin typeface="Book Antiqua" pitchFamily="18" charset="0"/>
                <a:ea typeface="맑은 고딕" panose="020B0503020000020004" pitchFamily="50" charset="-127"/>
              </a:rPr>
              <a:t>Exp</a:t>
            </a:r>
            <a:r>
              <a:rPr lang="en-US" altLang="ko-KR" spc="-50" dirty="0">
                <a:latin typeface="Book Antiqua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i="1" spc="-50" dirty="0" err="1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en-US" altLang="ko-KR" i="1" spc="-50" dirty="0" err="1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spc="-50" dirty="0">
                <a:latin typeface="Book Antiqua" pitchFamily="18" charset="0"/>
                <a:ea typeface="맑은 고딕" panose="020B0503020000020004" pitchFamily="50" charset="-127"/>
              </a:rPr>
              <a:t>) </a:t>
            </a:r>
          </a:p>
          <a:p>
            <a:endParaRPr lang="en-US" altLang="ko-KR" spc="-50" dirty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spc="-50" dirty="0" err="1">
                <a:latin typeface="Book Antiqua" pitchFamily="18" charset="0"/>
                <a:ea typeface="맑은 고딕" panose="020B0503020000020004" pitchFamily="50" charset="-127"/>
              </a:rPr>
              <a:t>중간도착시간열</a:t>
            </a:r>
            <a:r>
              <a:rPr lang="en-US" altLang="ko-KR" spc="-50" dirty="0">
                <a:latin typeface="Book Antiqua" pitchFamily="18" charset="0"/>
                <a:ea typeface="맑은 고딕" panose="020B0503020000020004" pitchFamily="50" charset="-127"/>
              </a:rPr>
              <a:t> {</a:t>
            </a:r>
            <a:r>
              <a:rPr lang="en-US" altLang="ko-KR" i="1" spc="-50" dirty="0" err="1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spc="-50" baseline="-25000" dirty="0" err="1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spc="-50" baseline="-250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pc="-50" dirty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spc="-50" dirty="0">
                <a:latin typeface="Book Antiqua" pitchFamily="18" charset="0"/>
                <a:ea typeface="맑은 고딕" panose="020B0503020000020004" pitchFamily="50" charset="-127"/>
              </a:rPr>
              <a:t>n = 1, 2, 3, </a:t>
            </a:r>
            <a:r>
              <a:rPr lang="en-US" altLang="ko-KR" spc="-50" dirty="0">
                <a:latin typeface="Book Antiqua" pitchFamily="18" charset="0"/>
                <a:ea typeface="맑은 고딕" panose="020B0503020000020004" pitchFamily="50" charset="-127"/>
              </a:rPr>
              <a:t>…}</a:t>
            </a:r>
            <a:r>
              <a:rPr lang="ko-KR" altLang="en-US" spc="-50" dirty="0">
                <a:latin typeface="Book Antiqua" pitchFamily="18" charset="0"/>
                <a:ea typeface="맑은 고딕" panose="020B0503020000020004" pitchFamily="50" charset="-127"/>
              </a:rPr>
              <a:t>은</a:t>
            </a:r>
            <a:r>
              <a:rPr lang="en-US" altLang="ko-KR" spc="-5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pc="-50" dirty="0" err="1">
                <a:latin typeface="Book Antiqua" pitchFamily="18" charset="0"/>
                <a:ea typeface="맑은 고딕" panose="020B0503020000020004" pitchFamily="50" charset="-127"/>
              </a:rPr>
              <a:t>모수</a:t>
            </a:r>
            <a:r>
              <a:rPr lang="ko-KR" altLang="en-US" spc="-5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spc="-50" dirty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ko-KR" altLang="en-US" spc="-50" dirty="0">
                <a:latin typeface="Book Antiqua" pitchFamily="18" charset="0"/>
                <a:ea typeface="맑은 고딕" panose="020B0503020000020004" pitchFamily="50" charset="-127"/>
              </a:rPr>
              <a:t>인 </a:t>
            </a:r>
            <a:r>
              <a:rPr lang="en-US" altLang="ko-KR" spc="-50" dirty="0" err="1">
                <a:latin typeface="Book Antiqua" pitchFamily="18" charset="0"/>
                <a:ea typeface="맑은 고딕" panose="020B0503020000020004" pitchFamily="50" charset="-127"/>
              </a:rPr>
              <a:t>i.i.d</a:t>
            </a:r>
            <a:r>
              <a:rPr lang="en-US" altLang="ko-KR" spc="-5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pc="-50" dirty="0">
                <a:latin typeface="Book Antiqua" pitchFamily="18" charset="0"/>
                <a:ea typeface="맑은 고딕" panose="020B0503020000020004" pitchFamily="50" charset="-127"/>
              </a:rPr>
              <a:t>지수분포 확률변수이다</a:t>
            </a:r>
            <a:r>
              <a:rPr lang="en-US" altLang="ko-KR" spc="-50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97650"/>
              </p:ext>
            </p:extLst>
          </p:nvPr>
        </p:nvGraphicFramePr>
        <p:xfrm>
          <a:off x="3452813" y="3457577"/>
          <a:ext cx="19208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83" name="Equation" r:id="rId4" imgW="1333500" imgH="254000" progId="Equation.DSMT4">
                  <p:embed/>
                </p:oleObj>
              </mc:Choice>
              <mc:Fallback>
                <p:oleObj name="Equation" r:id="rId4" imgW="13335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3457577"/>
                        <a:ext cx="19208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3033712" y="3235776"/>
            <a:ext cx="2809876" cy="819344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그룹 11"/>
          <p:cNvGrpSpPr>
            <a:grpSpLocks/>
          </p:cNvGrpSpPr>
          <p:nvPr/>
        </p:nvGrpSpPr>
        <p:grpSpPr bwMode="auto">
          <a:xfrm>
            <a:off x="625241" y="1057275"/>
            <a:ext cx="6970947" cy="719138"/>
            <a:chOff x="625563" y="980728"/>
            <a:chExt cx="6970773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25563" y="1101879"/>
              <a:ext cx="798597" cy="462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12.1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12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확률과정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4" name="그룹 10"/>
          <p:cNvGrpSpPr>
            <a:grpSpLocks/>
          </p:cNvGrpSpPr>
          <p:nvPr/>
        </p:nvGrpSpPr>
        <p:grpSpPr bwMode="auto">
          <a:xfrm>
            <a:off x="642938" y="2178050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11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푸아송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과정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26536" y="2319263"/>
            <a:ext cx="798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12.2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26988"/>
            <a:ext cx="9144000" cy="633413"/>
          </a:xfrm>
          <a:prstGeom prst="rect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  <p:grpSp>
        <p:nvGrpSpPr>
          <p:cNvPr id="20" name="그룹 10"/>
          <p:cNvGrpSpPr>
            <a:grpSpLocks/>
          </p:cNvGrpSpPr>
          <p:nvPr/>
        </p:nvGrpSpPr>
        <p:grpSpPr bwMode="auto">
          <a:xfrm>
            <a:off x="642938" y="3448050"/>
            <a:ext cx="6953250" cy="720725"/>
            <a:chOff x="643260" y="2077057"/>
            <a:chExt cx="6953076" cy="720000"/>
          </a:xfrm>
        </p:grpSpPr>
        <p:sp>
          <p:nvSpPr>
            <p:cNvPr id="22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25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6" name="직사각형 25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11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마코프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연쇄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26536" y="3589263"/>
            <a:ext cx="798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12.3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사건 발생시간의 분포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962916"/>
            <a:ext cx="814393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번째 사건이 발생할 때까지 걸리는 총 대기시간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S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n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= X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+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+ … +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err="1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은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다음과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같은 감마분포에 따른다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.(6.2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절 감마분포 참조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974274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033712" y="1978840"/>
            <a:ext cx="2809876" cy="1090120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393429"/>
              </p:ext>
            </p:extLst>
          </p:nvPr>
        </p:nvGraphicFramePr>
        <p:xfrm>
          <a:off x="3419872" y="2207440"/>
          <a:ext cx="19764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07" name="Equation" r:id="rId4" imgW="1371600" imgH="431800" progId="Equation.DSMT4">
                  <p:embed/>
                </p:oleObj>
              </mc:Choice>
              <mc:Fallback>
                <p:oleObj name="Equation" r:id="rId4" imgW="13716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207440"/>
                        <a:ext cx="19764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사건 발생시간의 분포</a:t>
            </a:r>
          </a:p>
        </p:txBody>
      </p:sp>
      <p:pic>
        <p:nvPicPr>
          <p:cNvPr id="619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849203"/>
            <a:ext cx="8643938" cy="286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8596" y="3904946"/>
            <a:ext cx="8429684" cy="254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indent="-371475">
              <a:lnSpc>
                <a:spcPct val="120000"/>
              </a:lnSpc>
              <a:spcBef>
                <a:spcPts val="1200"/>
              </a:spcBef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한 시간 사이에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건의 교통사고가 있었다는 조건 아래서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두 번째 사고의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발생시간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조건부 분포함수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P(X </a:t>
            </a:r>
            <a:r>
              <a:rPr lang="en-US" altLang="ko-KR" i="1" dirty="0" smtClean="0">
                <a:latin typeface="Book Antiqua" pitchFamily="18" charset="0"/>
                <a:ea typeface="굴림체"/>
              </a:rPr>
              <a:t>≤ </a:t>
            </a:r>
            <a:r>
              <a:rPr lang="en-US" altLang="ko-KR" i="1" dirty="0" err="1" smtClean="0">
                <a:latin typeface="Book Antiqua" pitchFamily="18" charset="0"/>
                <a:ea typeface="굴림체"/>
              </a:rPr>
              <a:t>x|N</a:t>
            </a:r>
            <a:r>
              <a:rPr lang="en-US" altLang="ko-KR" i="1" dirty="0" smtClean="0">
                <a:latin typeface="Book Antiqua" pitchFamily="18" charset="0"/>
                <a:ea typeface="굴림체"/>
              </a:rPr>
              <a:t>(1) = 3)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구한다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dirty="0" smtClean="0">
              <a:latin typeface="Book Antiqua" pitchFamily="18" charset="0"/>
              <a:ea typeface="굴림체"/>
            </a:endParaRPr>
          </a:p>
          <a:p>
            <a:pPr marL="371475" indent="14288">
              <a:lnSpc>
                <a:spcPct val="120000"/>
              </a:lnSpc>
              <a:spcBef>
                <a:spcPts val="1200"/>
              </a:spcBef>
            </a:pPr>
            <a:r>
              <a:rPr lang="en-US" altLang="ko-KR" dirty="0" smtClean="0">
                <a:latin typeface="Book Antiqua" pitchFamily="18" charset="0"/>
                <a:ea typeface="굴림체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굴림체"/>
              </a:rPr>
              <a:t>N(1) = 3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 조건 아래서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 </a:t>
            </a:r>
            <a:r>
              <a:rPr lang="en-US" altLang="ko-KR" i="1" dirty="0" smtClean="0">
                <a:latin typeface="Book Antiqua" pitchFamily="18" charset="0"/>
                <a:ea typeface="굴림체"/>
              </a:rPr>
              <a:t>≤ x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</a:t>
            </a:r>
            <a:r>
              <a:rPr lang="ko-KR" altLang="en-US" dirty="0" smtClean="0">
                <a:latin typeface="Book Antiqua" pitchFamily="18" charset="0"/>
                <a:ea typeface="굴림체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서로 배반인 다음 두 가지 경우로 나누어 생각할 수 있다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dirty="0" smtClean="0">
              <a:latin typeface="Book Antiqua" pitchFamily="18" charset="0"/>
              <a:ea typeface="굴림체"/>
            </a:endParaRPr>
          </a:p>
          <a:p>
            <a:pPr marL="371475" indent="-28575">
              <a:lnSpc>
                <a:spcPct val="120000"/>
              </a:lnSpc>
              <a:spcBef>
                <a:spcPts val="1200"/>
              </a:spcBef>
            </a:pPr>
            <a:r>
              <a:rPr lang="ko-KR" altLang="en-US" sz="1700" spc="-150" dirty="0"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사건</a:t>
            </a:r>
            <a:r>
              <a:rPr lang="ko-KR" altLang="en-US" i="1" dirty="0" smtClean="0">
                <a:solidFill>
                  <a:srgbClr val="FF0000"/>
                </a:solidFill>
                <a:latin typeface="Book Antiqua" pitchFamily="18" charset="0"/>
                <a:ea typeface="굴림체"/>
              </a:rPr>
              <a:t> </a:t>
            </a:r>
            <a:r>
              <a:rPr lang="en-US" altLang="ko-KR" i="1" dirty="0" smtClean="0">
                <a:solidFill>
                  <a:srgbClr val="FF0000"/>
                </a:solidFill>
                <a:latin typeface="Book Antiqua" pitchFamily="18" charset="0"/>
                <a:ea typeface="굴림체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굴림체"/>
              </a:rPr>
              <a:t> </a:t>
            </a:r>
            <a:r>
              <a:rPr lang="en-US" altLang="ko-KR" dirty="0" smtClean="0">
                <a:latin typeface="Book Antiqua" pitchFamily="18" charset="0"/>
                <a:ea typeface="굴림체"/>
              </a:rPr>
              <a:t>:</a:t>
            </a:r>
            <a:r>
              <a:rPr lang="en-US" altLang="ko-KR" i="1" dirty="0" smtClean="0">
                <a:latin typeface="Book Antiqua" pitchFamily="18" charset="0"/>
                <a:ea typeface="굴림체"/>
              </a:rPr>
              <a:t> (0, x</a:t>
            </a:r>
            <a:r>
              <a:rPr lang="en-US" altLang="ko-KR" dirty="0" smtClean="0">
                <a:latin typeface="Book Antiqua" pitchFamily="18" charset="0"/>
                <a:ea typeface="굴림체"/>
              </a:rPr>
              <a:t>]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건의 사고가 발생하고 </a:t>
            </a:r>
            <a:r>
              <a:rPr lang="en-US" altLang="ko-KR" i="1" dirty="0" smtClean="0">
                <a:latin typeface="Book Antiqua" pitchFamily="18" charset="0"/>
                <a:ea typeface="굴림체"/>
              </a:rPr>
              <a:t>(x, 1</a:t>
            </a:r>
            <a:r>
              <a:rPr lang="en-US" altLang="ko-KR" dirty="0" smtClean="0">
                <a:latin typeface="Book Antiqua" pitchFamily="18" charset="0"/>
                <a:ea typeface="굴림체"/>
              </a:rPr>
              <a:t>]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</a:t>
            </a:r>
            <a:r>
              <a:rPr lang="ko-KR" altLang="en-US" dirty="0" smtClean="0">
                <a:latin typeface="Book Antiqua" pitchFamily="18" charset="0"/>
                <a:ea typeface="굴림체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굴림체"/>
              </a:rPr>
              <a:t>1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건의 사고가 발생하는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경우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700" spc="-150" dirty="0" smtClean="0"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사건 </a:t>
            </a:r>
            <a:r>
              <a:rPr lang="en-US" altLang="ko-KR" i="1" dirty="0" smtClean="0">
                <a:solidFill>
                  <a:srgbClr val="FF0000"/>
                </a:solidFill>
                <a:latin typeface="Book Antiqua" pitchFamily="18" charset="0"/>
                <a:ea typeface="굴림체"/>
              </a:rPr>
              <a:t>B</a:t>
            </a:r>
            <a:r>
              <a:rPr lang="en-US" altLang="ko-KR" i="1" dirty="0" smtClean="0">
                <a:latin typeface="Book Antiqua" pitchFamily="18" charset="0"/>
                <a:ea typeface="굴림체"/>
              </a:rPr>
              <a:t> </a:t>
            </a:r>
            <a:r>
              <a:rPr lang="en-US" altLang="ko-KR" dirty="0" smtClean="0">
                <a:latin typeface="Book Antiqua" pitchFamily="18" charset="0"/>
                <a:ea typeface="굴림체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굴림체"/>
              </a:rPr>
              <a:t>(0, x</a:t>
            </a:r>
            <a:r>
              <a:rPr lang="en-US" altLang="ko-KR" dirty="0" smtClean="0">
                <a:latin typeface="Book Antiqua" pitchFamily="18" charset="0"/>
                <a:ea typeface="굴림체"/>
              </a:rPr>
              <a:t>]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건의 사고가 발생하고 </a:t>
            </a:r>
            <a:r>
              <a:rPr lang="en-US" altLang="ko-KR" i="1" dirty="0" smtClean="0">
                <a:latin typeface="Book Antiqua" pitchFamily="18" charset="0"/>
                <a:ea typeface="굴림체"/>
              </a:rPr>
              <a:t>(x, 1</a:t>
            </a:r>
            <a:r>
              <a:rPr lang="en-US" altLang="ko-KR" dirty="0" smtClean="0">
                <a:latin typeface="Book Antiqua" pitchFamily="18" charset="0"/>
                <a:ea typeface="굴림체"/>
              </a:rPr>
              <a:t>]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사고가 발생하지 않는 경우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71475" indent="714375">
              <a:lnSpc>
                <a:spcPct val="120000"/>
              </a:lnSpc>
              <a:spcBef>
                <a:spcPts val="1200"/>
              </a:spcBef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ko-KR" altLang="en-US" dirty="0" smtClean="0">
                <a:latin typeface="Book Antiqua" pitchFamily="18" charset="0"/>
                <a:ea typeface="굴림체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굴림체"/>
              </a:rPr>
              <a:t>X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조건부 분포함수는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4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사건 발생시간의 분포</a:t>
            </a:r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373933"/>
              </p:ext>
            </p:extLst>
          </p:nvPr>
        </p:nvGraphicFramePr>
        <p:xfrm>
          <a:off x="1458242" y="890042"/>
          <a:ext cx="56340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60" name="Equation" r:id="rId3" imgW="3911400" imgH="469800" progId="Equation.DSMT4">
                  <p:embed/>
                </p:oleObj>
              </mc:Choice>
              <mc:Fallback>
                <p:oleObj name="Equation" r:id="rId3" imgW="39114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242" y="890042"/>
                        <a:ext cx="5634038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476664"/>
              </p:ext>
            </p:extLst>
          </p:nvPr>
        </p:nvGraphicFramePr>
        <p:xfrm>
          <a:off x="1645605" y="2776776"/>
          <a:ext cx="6400800" cy="180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61" name="Equation" r:id="rId5" imgW="4698720" imgH="1346040" progId="Equation.DSMT4">
                  <p:embed/>
                </p:oleObj>
              </mc:Choice>
              <mc:Fallback>
                <p:oleObj name="Equation" r:id="rId5" imgW="469872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605" y="2776776"/>
                        <a:ext cx="6400800" cy="180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515" y="2195572"/>
            <a:ext cx="700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한편 사건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A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사건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B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확률은 각각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9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사건 발생시간의 분포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978408"/>
              </p:ext>
            </p:extLst>
          </p:nvPr>
        </p:nvGraphicFramePr>
        <p:xfrm>
          <a:off x="1943628" y="1355716"/>
          <a:ext cx="5723792" cy="234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91" name="Equation" r:id="rId3" imgW="4203360" imgH="1752480" progId="Equation.DSMT4">
                  <p:embed/>
                </p:oleObj>
              </mc:Choice>
              <mc:Fallback>
                <p:oleObj name="Equation" r:id="rId3" imgW="420336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628" y="1355716"/>
                        <a:ext cx="5723792" cy="2349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6876" y="840366"/>
            <a:ext cx="75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구하고자 하는 조건부 분포함수는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54304"/>
              </p:ext>
            </p:extLst>
          </p:nvPr>
        </p:nvGraphicFramePr>
        <p:xfrm>
          <a:off x="1131227" y="726396"/>
          <a:ext cx="18653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92" name="Equation" r:id="rId5" imgW="1295280" imgH="419040" progId="Equation.DSMT4">
                  <p:embed/>
                </p:oleObj>
              </mc:Choice>
              <mc:Fallback>
                <p:oleObj name="Equation" r:id="rId5" imgW="1295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227" y="726396"/>
                        <a:ext cx="1865312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4371955"/>
            <a:ext cx="79475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번째 사고가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40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분부터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45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 사이에 일어났을 확률은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43629"/>
              </p:ext>
            </p:extLst>
          </p:nvPr>
        </p:nvGraphicFramePr>
        <p:xfrm>
          <a:off x="2208213" y="4872021"/>
          <a:ext cx="475615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93" name="Equation" r:id="rId7" imgW="3301920" imgH="838080" progId="Equation.DSMT4">
                  <p:embed/>
                </p:oleObj>
              </mc:Choice>
              <mc:Fallback>
                <p:oleObj name="Equation" r:id="rId7" imgW="33019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872021"/>
                        <a:ext cx="475615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7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사건 발생시간의 분포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1019628"/>
            <a:ext cx="850112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indent="-371475"/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(2)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시간 사이에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건의 교통사고가 있었다는 조건 아래서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번째 사고의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발생시간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조건부 분포함수가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F(</a:t>
            </a:r>
            <a:r>
              <a:rPr lang="en-US" altLang="ko-KR" i="1" dirty="0" smtClean="0">
                <a:latin typeface="Book Antiqua" pitchFamily="18" charset="0"/>
                <a:ea typeface="굴림체"/>
              </a:rPr>
              <a:t>x) = 3x</a:t>
            </a:r>
            <a:r>
              <a:rPr lang="en-US" altLang="ko-KR" i="1" baseline="40000" dirty="0" smtClean="0">
                <a:latin typeface="Book Antiqua" pitchFamily="18" charset="0"/>
                <a:ea typeface="굴림체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굴림체"/>
              </a:rPr>
              <a:t> – 2x</a:t>
            </a:r>
            <a:r>
              <a:rPr lang="en-US" altLang="ko-KR" i="1" baseline="40000" dirty="0" smtClean="0">
                <a:latin typeface="Book Antiqua" pitchFamily="18" charset="0"/>
                <a:ea typeface="굴림체"/>
              </a:rPr>
              <a:t>3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r>
              <a:rPr lang="en-US" altLang="ko-KR" i="1" dirty="0" smtClean="0">
                <a:latin typeface="Book Antiqua" pitchFamily="18" charset="0"/>
                <a:ea typeface="굴림체"/>
              </a:rPr>
              <a:t>X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확률밀도함수는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Book Antiqua" pitchFamily="18" charset="0"/>
              <a:ea typeface="굴림체"/>
            </a:endParaRPr>
          </a:p>
          <a:p>
            <a:pPr algn="ctr"/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f(</a:t>
            </a:r>
            <a:r>
              <a:rPr lang="en-US" altLang="ko-KR" i="1" dirty="0" smtClean="0">
                <a:latin typeface="Book Antiqua" pitchFamily="18" charset="0"/>
                <a:ea typeface="굴림체"/>
              </a:rPr>
              <a:t>x) = 6x(1 – x), 0 &lt; x &lt; 1</a:t>
            </a:r>
          </a:p>
          <a:p>
            <a:pPr algn="ctr"/>
            <a:endParaRPr lang="en-US" altLang="ko-KR" i="1" dirty="0" smtClean="0">
              <a:latin typeface="Book Antiqua" pitchFamily="18" charset="0"/>
              <a:ea typeface="굴림체"/>
            </a:endParaRPr>
          </a:p>
          <a:p>
            <a:pPr indent="371475"/>
            <a:endParaRPr lang="en-US" altLang="ko-KR" sz="1700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indent="371475"/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구하고자 하는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평균은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140214"/>
              </p:ext>
            </p:extLst>
          </p:nvPr>
        </p:nvGraphicFramePr>
        <p:xfrm>
          <a:off x="2649538" y="3068960"/>
          <a:ext cx="3808412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01" name="Equation" r:id="rId3" imgW="2552400" imgH="482400" progId="Equation.DSMT4">
                  <p:embed/>
                </p:oleObj>
              </mc:Choice>
              <mc:Fallback>
                <p:oleObj name="Equation" r:id="rId3" imgW="2552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3068960"/>
                        <a:ext cx="3808412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8674" y="4227185"/>
            <a:ext cx="802960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그러므로 평균적으로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분에 두 번째 사고가 발생한다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55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푸아송과정의</a:t>
            </a:r>
            <a:r>
              <a:rPr lang="ko-KR" altLang="en-US" dirty="0"/>
              <a:t> 성질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768" y="857234"/>
            <a:ext cx="8379512" cy="7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중간도착시간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은 모수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지수분포에 따르므로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&gt; t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조건 아래서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&gt; t + x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일 확률은 지수분포의 비기억성 성질에 의해 다음과 같다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627984"/>
              </p:ext>
            </p:extLst>
          </p:nvPr>
        </p:nvGraphicFramePr>
        <p:xfrm>
          <a:off x="2462213" y="1785928"/>
          <a:ext cx="42449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30" name="Equation" r:id="rId3" imgW="2946240" imgH="241200" progId="Equation.DSMT4">
                  <p:embed/>
                </p:oleObj>
              </mc:Choice>
              <mc:Fallback>
                <p:oleObj name="Equation" r:id="rId3" imgW="294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1785928"/>
                        <a:ext cx="4244975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8768" y="2496917"/>
            <a:ext cx="837951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번째 사건이 시각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까지 도착하지 않았다면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추가적인 도착시간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t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과 동일한 지수분포에 따르는 것을 의미한다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특히 시간 구간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[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0, t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정확히 한 사건이 발생했다는 조건 아래서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사건이 발생할 때까지 경과시간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조건부 분포함수는 다음과 같다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68660"/>
              </p:ext>
            </p:extLst>
          </p:nvPr>
        </p:nvGraphicFramePr>
        <p:xfrm>
          <a:off x="2156454" y="4700592"/>
          <a:ext cx="47926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31" name="Equation" r:id="rId5" imgW="3327120" imgH="469800" progId="Equation.DSMT4">
                  <p:embed/>
                </p:oleObj>
              </mc:Choice>
              <mc:Fallback>
                <p:oleObj name="Equation" r:id="rId5" imgW="33271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454" y="4700592"/>
                        <a:ext cx="4792662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83365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0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푸아송과정의</a:t>
            </a:r>
            <a:r>
              <a:rPr lang="ko-KR" altLang="en-US" dirty="0"/>
              <a:t> 성질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768" y="822979"/>
            <a:ext cx="8379512" cy="7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사건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[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&lt; t, N(t) = 1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의미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시각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까지 사건이 꼭 하나 발생하며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특히 첫 번째 사건이 시각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이전에 발생한다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6246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57" y="1771651"/>
            <a:ext cx="3176688" cy="94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8768" y="2982744"/>
            <a:ext cx="8379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따라서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[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&lt; t, N(t) = 1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은 사건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[one event in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(0, x),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no event in [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x, t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]]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동치이다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N(x) ~ P(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x),  N(t - x) ~ P(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(t – x))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이고 다음을 얻는다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825836"/>
              </p:ext>
            </p:extLst>
          </p:nvPr>
        </p:nvGraphicFramePr>
        <p:xfrm>
          <a:off x="525463" y="4586221"/>
          <a:ext cx="8075612" cy="190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49" name="Equation" r:id="rId4" imgW="5689600" imgH="1358900" progId="Equation.DSMT4">
                  <p:embed/>
                </p:oleObj>
              </mc:Choice>
              <mc:Fallback>
                <p:oleObj name="Equation" r:id="rId4" imgW="5689600" imgH="1358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4586221"/>
                        <a:ext cx="8075612" cy="1903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3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푸아송과정의</a:t>
            </a:r>
            <a:r>
              <a:rPr lang="ko-KR" altLang="en-US" dirty="0"/>
              <a:t> 성질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83365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1632" y="808689"/>
            <a:ext cx="8379512" cy="73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[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0, t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한 사건이 발생했다는 조건 아래서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확률밀도함수는 다음과 같은 균등분포를 이룬다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581432"/>
              </p:ext>
            </p:extLst>
          </p:nvPr>
        </p:nvGraphicFramePr>
        <p:xfrm>
          <a:off x="3143250" y="1962795"/>
          <a:ext cx="28543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72" name="Equation" r:id="rId4" imgW="1981200" imgH="393700" progId="Equation.DSMT4">
                  <p:embed/>
                </p:oleObj>
              </mc:Choice>
              <mc:Fallback>
                <p:oleObj name="Equation" r:id="rId4" imgW="1981200" imgH="393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962795"/>
                        <a:ext cx="28543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2555776" y="1795115"/>
            <a:ext cx="3830737" cy="913805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푸아송과정의</a:t>
            </a:r>
            <a:r>
              <a:rPr lang="ko-KR" altLang="en-US" dirty="0"/>
              <a:t> 중첩과</a:t>
            </a:r>
            <a:r>
              <a:rPr lang="en-US" altLang="ko-KR" dirty="0"/>
              <a:t> </a:t>
            </a:r>
            <a:r>
              <a:rPr lang="ko-KR" altLang="en-US" dirty="0"/>
              <a:t>분해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83365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8768" y="836712"/>
            <a:ext cx="8379512" cy="272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모수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푸아송분포에 따르는 독립인 두 확률변수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Y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대해 다음과 같다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 + Y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~ P(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+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가 독립이고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비율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푸아송과정이면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N(t) = N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(t) +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비율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+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푸아송과정이며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이것을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푸아송과정의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중첩</a:t>
            </a:r>
            <a:r>
              <a:rPr lang="en-US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superposition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이라 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푸아송과정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푸아송과정에 따라 서로 다른 두 신호체계가 중첩되는 경우에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중첩된 신호체계도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푸아송과정에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따르는 것을 의미한다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26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3873411"/>
            <a:ext cx="4343400" cy="139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0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푸아송과정의</a:t>
            </a:r>
            <a:r>
              <a:rPr lang="ko-KR" altLang="en-US" dirty="0"/>
              <a:t> 중첩과</a:t>
            </a:r>
            <a:r>
              <a:rPr lang="en-US" altLang="ko-KR" dirty="0"/>
              <a:t> </a:t>
            </a:r>
            <a:r>
              <a:rPr lang="ko-KR" altLang="en-US" dirty="0"/>
              <a:t>분해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83365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768" y="836712"/>
            <a:ext cx="8379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비율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로 도달하며 두 종류의 특성을 가진 사건으로 구성된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푸아송과정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각 사건이 각각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1 - p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확률로 나타난다면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푸아송과정을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확률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사건의 확률과정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확률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1 - p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사건의 확률과정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로 분해할 수 있다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그리고 두 확률과정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각각 비율이 </a:t>
            </a:r>
            <a:r>
              <a:rPr lang="en-US" altLang="ko-KR" i="1" dirty="0" err="1" smtClean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l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(1 – p)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이고 독립인 푸아송과정이며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이것을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푸아송과정의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분해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decomposition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라고 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6277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57" y="2828926"/>
            <a:ext cx="4659288" cy="151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1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650" y="1660041"/>
            <a:ext cx="3924472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12.1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확률과정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푸아송과정의</a:t>
            </a:r>
            <a:r>
              <a:rPr lang="ko-KR" altLang="en-US" dirty="0"/>
              <a:t> 성질</a:t>
            </a:r>
          </a:p>
        </p:txBody>
      </p:sp>
      <p:pic>
        <p:nvPicPr>
          <p:cNvPr id="628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29" y="842962"/>
            <a:ext cx="8742284" cy="340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4412" y="3971920"/>
            <a:ext cx="78438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20000"/>
              </a:lnSpc>
              <a:spcBef>
                <a:spcPts val="1200"/>
              </a:spcBef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l = 20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이고 직진하는 자동차의 비율이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75%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이고 좌회전하는 자동차의 비율이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25%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이므로 직진하는 자동차의 수는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r>
              <a:rPr lang="en-US" altLang="ko-KR" sz="1700" i="1" spc="-150" baseline="-250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(t) ~ P(15t)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좌회전하는 자동차의 수는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r>
              <a:rPr lang="en-US" altLang="ko-KR" sz="1700" i="1" spc="-150" baseline="-250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(t) ~ P(5t)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57188" indent="-357188">
              <a:lnSpc>
                <a:spcPct val="120000"/>
              </a:lnSpc>
              <a:spcBef>
                <a:spcPts val="1200"/>
              </a:spcBef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(b) 1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분 동안 교차로에 도착하는 자동차의 수는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N(t) ~ P(20)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이고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r>
              <a:rPr lang="en-US" altLang="ko-KR" sz="1700" i="1" spc="-150" baseline="-250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(1) ~ P(15)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r>
              <a:rPr lang="en-US" altLang="ko-KR" sz="1700" i="1" spc="-150" baseline="-250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(1) ~ P(5)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구하고자 하는 확률은 다음과 같다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9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푸아송과정의</a:t>
            </a:r>
            <a:r>
              <a:rPr lang="ko-KR" altLang="en-US" dirty="0"/>
              <a:t> 성질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4412" y="914395"/>
            <a:ext cx="7843867" cy="678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20000"/>
              </a:lnSpc>
              <a:spcBef>
                <a:spcPts val="1200"/>
              </a:spcBef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(b) 1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분 동안 교차로에 도착하는 자동차의 수는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N(t) ~ P(20)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이고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r>
              <a:rPr lang="en-US" altLang="ko-KR" sz="1700" i="1" spc="-150" baseline="-250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(1) ~ P(15)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r>
              <a:rPr lang="en-US" altLang="ko-KR" sz="1700" i="1" spc="-150" baseline="-250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(1) ~ P(5)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구하고자 하는 확률은 다음과 같다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879284"/>
              </p:ext>
            </p:extLst>
          </p:nvPr>
        </p:nvGraphicFramePr>
        <p:xfrm>
          <a:off x="1941513" y="1915669"/>
          <a:ext cx="6002338" cy="220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66" name="Equation" r:id="rId3" imgW="4495800" imgH="1676400" progId="Equation.DSMT4">
                  <p:embed/>
                </p:oleObj>
              </mc:Choice>
              <mc:Fallback>
                <p:oleObj name="Equation" r:id="rId3" imgW="4495800" imgH="1676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915669"/>
                        <a:ext cx="6002338" cy="220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9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650" y="1660041"/>
            <a:ext cx="4717958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12.3 </a:t>
            </a:r>
            <a:r>
              <a:rPr lang="ko-KR" altLang="en-US" sz="4800" b="1" spc="-150" dirty="0" err="1">
                <a:ea typeface="맑은 고딕" panose="020B0503020000020004" pitchFamily="50" charset="-127"/>
                <a:cs typeface="+mj-cs"/>
              </a:rPr>
              <a:t>마코프</a:t>
            </a: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연쇄</a:t>
            </a:r>
          </a:p>
        </p:txBody>
      </p:sp>
    </p:spTree>
    <p:extLst>
      <p:ext uri="{BB962C8B-B14F-4D97-AF65-F5344CB8AC3E}">
        <p14:creationId xmlns:p14="http://schemas.microsoft.com/office/powerpoint/2010/main" val="41745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마코프</a:t>
            </a:r>
            <a:r>
              <a:rPr lang="ko-KR" altLang="en-US" dirty="0"/>
              <a:t> 연쇄의 정의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98" y="743264"/>
            <a:ext cx="824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&lt; 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&lt; 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3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&lt; … &lt;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&lt; t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대하여 다음을 만족하는 확률과정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X(t)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t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≥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}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마코프과정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Markov process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이라 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948394"/>
              </p:ext>
            </p:extLst>
          </p:nvPr>
        </p:nvGraphicFramePr>
        <p:xfrm>
          <a:off x="955700" y="1886289"/>
          <a:ext cx="72596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1" name="Equation" r:id="rId3" imgW="5041800" imgH="279360" progId="Equation.DSMT4">
                  <p:embed/>
                </p:oleObj>
              </mc:Choice>
              <mc:Fallback>
                <p:oleObj name="Equation" r:id="rId3" imgW="5041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700" y="1886289"/>
                        <a:ext cx="72596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83365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55601" y="2642046"/>
            <a:ext cx="8508999" cy="1901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9552" y="2924944"/>
            <a:ext cx="8143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err="1">
                <a:latin typeface="Book Antiqua" pitchFamily="18" charset="0"/>
                <a:ea typeface="맑은 고딕" panose="020B0503020000020004" pitchFamily="50" charset="-127"/>
              </a:rPr>
              <a:t>마코프</a:t>
            </a:r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 연쇄</a:t>
            </a:r>
            <a:r>
              <a:rPr lang="en-US" altLang="ko-KR" sz="2000" b="1" baseline="30000" dirty="0">
                <a:latin typeface="Book Antiqua" pitchFamily="18" charset="0"/>
              </a:rPr>
              <a:t>Markov </a:t>
            </a:r>
            <a:r>
              <a:rPr lang="en-US" altLang="ko-KR" sz="2000" b="1" baseline="30000" dirty="0" smtClean="0">
                <a:latin typeface="Book Antiqua" pitchFamily="18" charset="0"/>
              </a:rPr>
              <a:t>chain 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sz="2000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, X</a:t>
            </a:r>
            <a:r>
              <a:rPr lang="en-US" altLang="ko-KR" sz="2000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, …, </a:t>
            </a:r>
            <a:r>
              <a:rPr lang="en-US" altLang="ko-KR" sz="2000" i="1" dirty="0" err="1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sz="2000" i="1" baseline="-25000" dirty="0" err="1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이 주어진 조건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아래서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다음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조건부 확률을 만족하는 이산확률과정 </a:t>
            </a:r>
            <a:endParaRPr lang="en-US" altLang="ko-KR" sz="2000" dirty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sz="2000" i="1" dirty="0" err="1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sz="2000" i="1" baseline="-25000" dirty="0" err="1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000" i="1" baseline="-250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 n</a:t>
            </a:r>
            <a:r>
              <a:rPr lang="ko-KR" altLang="en-US" sz="2000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= 0, 1, 2, …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}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800053"/>
              </p:ext>
            </p:extLst>
          </p:nvPr>
        </p:nvGraphicFramePr>
        <p:xfrm>
          <a:off x="1436688" y="5200649"/>
          <a:ext cx="64738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2" name="Equation" r:id="rId6" imgW="3810000" imgH="279400" progId="Equation.DSMT4">
                  <p:embed/>
                </p:oleObj>
              </mc:Choice>
              <mc:Fallback>
                <p:oleObj name="Equation" r:id="rId6" imgW="38100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200649"/>
                        <a:ext cx="64738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85825" y="4929188"/>
            <a:ext cx="7443788" cy="1071562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마코프</a:t>
            </a:r>
            <a:r>
              <a:rPr lang="ko-KR" altLang="en-US" dirty="0"/>
              <a:t> 연쇄의 정의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83365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4976" y="764704"/>
            <a:ext cx="83795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i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X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i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…, X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n-1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i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n-1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과거의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i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번째 시행 결과인 현재의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</a:t>
            </a:r>
            <a:endParaRPr lang="en-US" altLang="ko-KR" i="1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n+1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i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n+1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+ 1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번째 상태</a:t>
            </a:r>
            <a:endParaRPr lang="en-US" altLang="ko-KR" i="1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976" y="2348880"/>
            <a:ext cx="8379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ij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P(X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n+1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j|X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현재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상태에 머물고 있을 때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다음 번 시행에서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상태에 있을 확률을 의미하며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확률을 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추이확률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transition probability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이라 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추이확률에 의한 다음 행렬을 </a:t>
            </a:r>
            <a:r>
              <a:rPr lang="ko-KR" altLang="en-US" b="1" dirty="0" err="1" smtClean="0">
                <a:latin typeface="Book Antiqua" pitchFamily="18" charset="0"/>
                <a:ea typeface="맑은 고딕" panose="020B0503020000020004" pitchFamily="50" charset="-127"/>
              </a:rPr>
              <a:t>마코프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 행렬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Markov matrix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또는 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추이행렬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transition matrix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이라 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2486856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2828925" y="4165718"/>
            <a:ext cx="3489476" cy="2143602"/>
            <a:chOff x="3225664" y="3643314"/>
            <a:chExt cx="3489476" cy="2143602"/>
          </a:xfrm>
        </p:grpSpPr>
        <p:graphicFrame>
          <p:nvGraphicFramePr>
            <p:cNvPr id="16" name="Object 2"/>
            <p:cNvGraphicFramePr>
              <a:graphicFrameLocks noChangeAspect="1"/>
            </p:cNvGraphicFramePr>
            <p:nvPr/>
          </p:nvGraphicFramePr>
          <p:xfrm>
            <a:off x="3225664" y="4212116"/>
            <a:ext cx="2697163" cy="157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885" name="Equation" r:id="rId4" imgW="1587240" imgH="939600" progId="Equation.DSMT4">
                    <p:embed/>
                  </p:oleObj>
                </mc:Choice>
                <mc:Fallback>
                  <p:oleObj name="Equation" r:id="rId4" imgW="158724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664" y="4212116"/>
                          <a:ext cx="2697163" cy="157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3571868" y="3643314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상태</a:t>
              </a:r>
              <a:endParaRPr lang="en-US" altLang="ko-KR" dirty="0" smtClean="0">
                <a:latin typeface="Book Antiqua" pitchFamily="18" charset="0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0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04177" y="3643314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상태</a:t>
              </a:r>
              <a:endParaRPr lang="en-US" altLang="ko-KR" dirty="0" smtClean="0">
                <a:latin typeface="Book Antiqua" pitchFamily="18" charset="0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36142" y="3643314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상태</a:t>
              </a:r>
              <a:endParaRPr lang="en-US" altLang="ko-KR" dirty="0" smtClean="0">
                <a:latin typeface="Book Antiqua" pitchFamily="18" charset="0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2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57884" y="424520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상태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0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57884" y="4631304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상태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503866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상태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2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5484821" y="3788110"/>
            <a:ext cx="301625" cy="169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886" name="Equation" r:id="rId6" imgW="177480" imgH="101520" progId="Equation.DSMT4">
                    <p:embed/>
                  </p:oleObj>
                </mc:Choice>
                <mc:Fallback>
                  <p:oleObj name="Equation" r:id="rId6" imgW="177480" imgH="1015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4821" y="3788110"/>
                          <a:ext cx="301625" cy="169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6157925" y="5357826"/>
            <a:ext cx="128587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887" name="Equation" r:id="rId8" imgW="75960" imgH="177480" progId="Equation.DSMT4">
                    <p:embed/>
                  </p:oleObj>
                </mc:Choice>
                <mc:Fallback>
                  <p:oleObj name="Equation" r:id="rId8" imgW="759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7925" y="5357826"/>
                          <a:ext cx="128587" cy="296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943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추이행렬 </a:t>
            </a:r>
            <a:r>
              <a:rPr lang="en-US" altLang="ko-KR" dirty="0"/>
              <a:t>P</a:t>
            </a:r>
            <a:r>
              <a:rPr lang="ko-KR" altLang="en-US" dirty="0"/>
              <a:t>의 특성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5062" y="692696"/>
            <a:ext cx="8215370" cy="1122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①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모든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j = 0, 1, 2,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…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대해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ij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0</a:t>
            </a:r>
            <a:endParaRPr lang="en-US" altLang="ko-KR" i="1" dirty="0" smtClean="0">
              <a:latin typeface="Book Antiqua" pitchFamily="18" charset="0"/>
              <a:ea typeface="휴먼옛체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②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618697"/>
              </p:ext>
            </p:extLst>
          </p:nvPr>
        </p:nvGraphicFramePr>
        <p:xfrm>
          <a:off x="641791" y="1267544"/>
          <a:ext cx="8604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07" name="Equation" r:id="rId3" imgW="596880" imgH="457200" progId="Equation.DSMT4">
                  <p:embed/>
                </p:oleObj>
              </mc:Choice>
              <mc:Fallback>
                <p:oleObj name="Equation" r:id="rId3" imgW="596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91" y="1267544"/>
                        <a:ext cx="860425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523424" y="2302158"/>
            <a:ext cx="7986340" cy="711944"/>
            <a:chOff x="611560" y="2780928"/>
            <a:chExt cx="7986340" cy="711944"/>
          </a:xfrm>
        </p:grpSpPr>
        <p:sp>
          <p:nvSpPr>
            <p:cNvPr id="29" name="순서도: 순차적 액세스 저장소 28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1242084" y="3492872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내용 개체 틀 1"/>
            <p:cNvSpPr txBox="1">
              <a:spLocks/>
            </p:cNvSpPr>
            <p:nvPr/>
          </p:nvSpPr>
          <p:spPr bwMode="auto">
            <a:xfrm>
              <a:off x="1266056" y="2994538"/>
              <a:ext cx="7331844" cy="40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Blip>
                  <a:blip r:embed="rId5"/>
                </a:buBlip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간단한 </a:t>
              </a:r>
              <a:r>
                <a:rPr lang="ko-KR" altLang="en-US" sz="2000" b="1" dirty="0" err="1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마코프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 연쇄는 상태가 두 개인 경우이다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. 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77920" y="3186842"/>
            <a:ext cx="7354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OFF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인 상태에 있는 스위치가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분 후에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ON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상태로 바뀔 확률이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이고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, ON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상태에 있는 스위치가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분 후에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OFF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상태로 바뀔 확률이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q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인 경우를 생각하자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OFF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0, ON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을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로 나타내면 다음과 같은 </a:t>
            </a: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연결망을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생각할 수 있다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OFF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상태에서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ON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상태로 바뀔 확률이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이므로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분 후에도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OFF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상태로 머무를 확률은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00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= 1 - p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33" name="_x96119992" descr="EMB00000cacb05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77789" y="5095444"/>
            <a:ext cx="3638427" cy="1285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2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추이행렬 </a:t>
            </a:r>
            <a:r>
              <a:rPr lang="en-US" altLang="ko-KR" dirty="0"/>
              <a:t>P</a:t>
            </a:r>
            <a:r>
              <a:rPr lang="ko-KR" altLang="en-US" dirty="0"/>
              <a:t>의 특성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57050" y="816211"/>
            <a:ext cx="7879446" cy="1732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같은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방법으로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ON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상태에서 다시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ON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상태로 머무를 확률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 – q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OFF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상태에 있는 스위치가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분 후에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ON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상태로 바뀔 확률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 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ON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상태에서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OFF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상태로 바뀔 확률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q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037788"/>
              </p:ext>
            </p:extLst>
          </p:nvPr>
        </p:nvGraphicFramePr>
        <p:xfrm>
          <a:off x="3347864" y="2780928"/>
          <a:ext cx="19859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31" name="Equation" r:id="rId3" imgW="1168200" imgH="482400" progId="Equation.DSMT4">
                  <p:embed/>
                </p:oleObj>
              </mc:Choice>
              <mc:Fallback>
                <p:oleObj name="Equation" r:id="rId3" imgW="1168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780928"/>
                        <a:ext cx="1985963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79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마코프</a:t>
            </a:r>
            <a:r>
              <a:rPr lang="en-US" altLang="ko-KR" dirty="0"/>
              <a:t> </a:t>
            </a:r>
            <a:r>
              <a:rPr lang="ko-KR" altLang="en-US" dirty="0"/>
              <a:t>연쇄의 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836712"/>
            <a:ext cx="830106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그 다음에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- 1,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+ 1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로 추이되는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마코프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연쇄를 </a:t>
            </a:r>
            <a:r>
              <a:rPr lang="ko-KR" altLang="en-US" b="1" dirty="0" err="1" smtClean="0">
                <a:latin typeface="Book Antiqua" pitchFamily="18" charset="0"/>
                <a:ea typeface="맑은 고딕" panose="020B0503020000020004" pitchFamily="50" charset="-127"/>
              </a:rPr>
              <a:t>취보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random walk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라 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r + p + q = 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만족하는 음이 아닌 실수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r, p, q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대하여 다음과 같은 추이행렬을 정의할 수 있다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83365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_x96120312" descr="EMB00000cacb05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7806" y="2060848"/>
            <a:ext cx="6143668" cy="1071571"/>
          </a:xfrm>
          <a:prstGeom prst="rect">
            <a:avLst/>
          </a:prstGeom>
          <a:noFill/>
        </p:spPr>
      </p:pic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934207"/>
              </p:ext>
            </p:extLst>
          </p:nvPr>
        </p:nvGraphicFramePr>
        <p:xfrm>
          <a:off x="3466504" y="3356992"/>
          <a:ext cx="283368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56" name="Equation" r:id="rId5" imgW="1968480" imgH="736560" progId="Equation.DSMT4">
                  <p:embed/>
                </p:oleObj>
              </mc:Choice>
              <mc:Fallback>
                <p:oleObj name="Equation" r:id="rId5" imgW="19684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504" y="3356992"/>
                        <a:ext cx="2833688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547664" y="4792811"/>
            <a:ext cx="4914923" cy="1660525"/>
            <a:chOff x="1357290" y="4643438"/>
            <a:chExt cx="4914923" cy="1660525"/>
          </a:xfrm>
        </p:grpSpPr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2652713" y="4643438"/>
            <a:ext cx="3619500" cy="166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957" name="Equation" r:id="rId7" imgW="2514600" imgH="1168200" progId="Equation.DSMT4">
                    <p:embed/>
                  </p:oleObj>
                </mc:Choice>
                <mc:Fallback>
                  <p:oleObj name="Equation" r:id="rId7" imgW="2514600" imgH="1168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713" y="4643438"/>
                          <a:ext cx="3619500" cy="166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357290" y="5246849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추이행렬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9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마코프</a:t>
            </a:r>
            <a:r>
              <a:rPr lang="en-US" altLang="ko-KR" dirty="0"/>
              <a:t> </a:t>
            </a:r>
            <a:r>
              <a:rPr lang="ko-KR" altLang="en-US" dirty="0"/>
              <a:t>연쇄의 예</a:t>
            </a:r>
          </a:p>
        </p:txBody>
      </p:sp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4" y="828000"/>
            <a:ext cx="8672512" cy="208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5576" y="3194392"/>
            <a:ext cx="7886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1, 2,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…}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latin typeface="Book Antiqua" pitchFamily="18" charset="0"/>
                <a:ea typeface="맑은 고딕" panose="020B0503020000020004" pitchFamily="50" charset="-127"/>
              </a:rPr>
              <a:t>i.i.d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확률변수이므로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n+1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S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독립이다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다음 조건부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확률을 얻는다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209168"/>
              </p:ext>
            </p:extLst>
          </p:nvPr>
        </p:nvGraphicFramePr>
        <p:xfrm>
          <a:off x="1508125" y="4128294"/>
          <a:ext cx="6051550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12" name="Equation" r:id="rId4" imgW="4203360" imgH="1130040" progId="Equation.DSMT4">
                  <p:embed/>
                </p:oleObj>
              </mc:Choice>
              <mc:Fallback>
                <p:oleObj name="Equation" r:id="rId4" imgW="420336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4128294"/>
                        <a:ext cx="6051550" cy="160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0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마코프</a:t>
            </a:r>
            <a:r>
              <a:rPr lang="en-US" altLang="ko-KR" dirty="0"/>
              <a:t> </a:t>
            </a:r>
            <a:r>
              <a:rPr lang="ko-KR" altLang="en-US" dirty="0"/>
              <a:t>연쇄의 예</a:t>
            </a:r>
          </a:p>
        </p:txBody>
      </p:sp>
      <p:graphicFrame>
        <p:nvGraphicFramePr>
          <p:cNvPr id="1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972459"/>
              </p:ext>
            </p:extLst>
          </p:nvPr>
        </p:nvGraphicFramePr>
        <p:xfrm>
          <a:off x="3179763" y="1472058"/>
          <a:ext cx="26860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79" name="Equation" r:id="rId3" imgW="1866600" imgH="939600" progId="Equation.DSMT4">
                  <p:embed/>
                </p:oleObj>
              </mc:Choice>
              <mc:Fallback>
                <p:oleObj name="Equation" r:id="rId3" imgW="18666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1472058"/>
                        <a:ext cx="2686050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7584" y="862930"/>
            <a:ext cx="80306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그러므로 구하고자 하는 추이행렬은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2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Book Antiqua" pitchFamily="18" charset="0"/>
              </a:rPr>
              <a:t>확률과정</a:t>
            </a:r>
            <a:endParaRPr lang="ko-KR" altLang="en-US" dirty="0">
              <a:latin typeface="Book Antiqua" pitchFamily="18" charset="0"/>
            </a:endParaRPr>
          </a:p>
        </p:txBody>
      </p:sp>
      <p:pic>
        <p:nvPicPr>
          <p:cNvPr id="528436" name="Picture 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2" y="3653911"/>
            <a:ext cx="5206998" cy="236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95536" y="980728"/>
            <a:ext cx="8368879" cy="221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주식 가격이 개장할 때와 폐장 할 때의 가격이 동일하더라도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개장한 이후로 폐장할 때까지 주식 가격은 시간에 따라 등락을 거듭한다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따라서 주식 가격이 오르거나 내릴 확률은 시간에 따라 달라진다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확률은 시간의 함수로 생각할 수 있다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표본공간 안의 각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표본점을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숫자로 나타내는 확률변수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시간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함수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시간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따라 확률변수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확률분포가 다르게 나타난다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2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채프만</a:t>
            </a:r>
            <a:r>
              <a:rPr lang="en-US" altLang="ko-KR" dirty="0"/>
              <a:t>-</a:t>
            </a:r>
            <a:r>
              <a:rPr lang="ko-KR" altLang="en-US" dirty="0" err="1"/>
              <a:t>콜모고로프</a:t>
            </a:r>
            <a:r>
              <a:rPr lang="ko-KR" altLang="en-US" dirty="0"/>
              <a:t> 방정식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83671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764704"/>
            <a:ext cx="8379512" cy="46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번째 시행에서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있는 대상이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 이동하여 상태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머무를 확률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973617"/>
              </p:ext>
            </p:extLst>
          </p:nvPr>
        </p:nvGraphicFramePr>
        <p:xfrm>
          <a:off x="3489776" y="1375941"/>
          <a:ext cx="22304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39" name="Equation" r:id="rId4" imgW="1549080" imgH="279360" progId="Equation.DSMT4">
                  <p:embed/>
                </p:oleObj>
              </mc:Choice>
              <mc:Fallback>
                <p:oleObj name="Equation" r:id="rId4" imgW="1549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776" y="1375941"/>
                        <a:ext cx="22304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523424" y="2204864"/>
            <a:ext cx="7986340" cy="1486882"/>
            <a:chOff x="611560" y="2780928"/>
            <a:chExt cx="7986340" cy="1486882"/>
          </a:xfrm>
        </p:grpSpPr>
        <p:sp>
          <p:nvSpPr>
            <p:cNvPr id="9" name="순서도: 순차적 액세스 저장소 8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242084" y="4267810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내용 개체 틀 1"/>
            <p:cNvSpPr txBox="1">
              <a:spLocks/>
            </p:cNvSpPr>
            <p:nvPr/>
          </p:nvSpPr>
          <p:spPr bwMode="auto">
            <a:xfrm>
              <a:off x="1266056" y="2951674"/>
              <a:ext cx="7331844" cy="40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Blip>
                  <a:blip r:embed="rId6"/>
                </a:buBlip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lnSpc>
                  <a:spcPct val="120000"/>
                </a:lnSpc>
                <a:buNone/>
              </a:pPr>
              <a:r>
                <a:rPr lang="ko-KR" altLang="en-US" sz="2000" b="1" dirty="0" smtClean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                                    </a:t>
              </a:r>
              <a:r>
                <a:rPr lang="en-US" altLang="ko-KR" sz="2000" b="1" dirty="0" smtClean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: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m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번째 시행에서 상태 </a:t>
              </a:r>
              <a:r>
                <a:rPr lang="en-US" altLang="ko-KR" sz="2000" b="1" i="1" dirty="0" err="1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i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에 있는 대상이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m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번째인 현 상태에서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m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 →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m + 1 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→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m + 2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와 같이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번 이동하여 상태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j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에 들어갈 확률 </a:t>
              </a:r>
              <a:endParaRPr lang="en-US" altLang="ko-KR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632834" name="Picture 2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30" y="2412544"/>
            <a:ext cx="2228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246486" y="5977261"/>
            <a:ext cx="6991816" cy="404067"/>
            <a:chOff x="978834" y="5711627"/>
            <a:chExt cx="6991816" cy="404067"/>
          </a:xfrm>
        </p:grpSpPr>
        <p:sp>
          <p:nvSpPr>
            <p:cNvPr id="17" name="직사각형 16"/>
            <p:cNvSpPr/>
            <p:nvPr/>
          </p:nvSpPr>
          <p:spPr>
            <a:xfrm>
              <a:off x="978834" y="5711627"/>
              <a:ext cx="69918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err="1" smtClean="0">
                  <a:latin typeface="Book Antiqua" pitchFamily="18" charset="0"/>
                  <a:ea typeface="맑은 고딕" panose="020B0503020000020004" pitchFamily="50" charset="-127"/>
                </a:rPr>
                <a:t>전확률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공식에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의해     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은 다음과 같다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.</a:t>
              </a:r>
              <a:endParaRPr lang="en-US" altLang="ko-KR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18" name="Object 13"/>
            <p:cNvGraphicFramePr>
              <a:graphicFrameLocks noChangeAspect="1"/>
            </p:cNvGraphicFramePr>
            <p:nvPr/>
          </p:nvGraphicFramePr>
          <p:xfrm>
            <a:off x="3071802" y="5736282"/>
            <a:ext cx="292100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840" name="Equation" r:id="rId9" imgW="203040" imgH="266400" progId="Equation.DSMT4">
                    <p:embed/>
                  </p:oleObj>
                </mc:Choice>
                <mc:Fallback>
                  <p:oleObj name="Equation" r:id="rId9" imgW="20304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02" y="5736282"/>
                          <a:ext cx="292100" cy="379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3283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896076"/>
            <a:ext cx="3429000" cy="19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8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채프만</a:t>
            </a:r>
            <a:r>
              <a:rPr lang="en-US" altLang="ko-KR" dirty="0"/>
              <a:t>-</a:t>
            </a:r>
            <a:r>
              <a:rPr lang="ko-KR" altLang="en-US" dirty="0" err="1"/>
              <a:t>콜모고로프</a:t>
            </a:r>
            <a:r>
              <a:rPr lang="ko-KR" altLang="en-US" dirty="0"/>
              <a:t> 방정식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13829"/>
              </p:ext>
            </p:extLst>
          </p:nvPr>
        </p:nvGraphicFramePr>
        <p:xfrm>
          <a:off x="1281114" y="828675"/>
          <a:ext cx="4123494" cy="152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06" name="Equation" r:id="rId3" imgW="3060700" imgH="1143000" progId="Equation.DSMT4">
                  <p:embed/>
                </p:oleObj>
              </mc:Choice>
              <mc:Fallback>
                <p:oleObj name="Equation" r:id="rId3" imgW="30607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4" y="828675"/>
                        <a:ext cx="4123494" cy="152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539552" y="2740840"/>
            <a:ext cx="8329340" cy="404067"/>
            <a:chOff x="457502" y="2740840"/>
            <a:chExt cx="8329340" cy="404067"/>
          </a:xfrm>
        </p:grpSpPr>
        <p:sp>
          <p:nvSpPr>
            <p:cNvPr id="20" name="직사각형 19"/>
            <p:cNvSpPr/>
            <p:nvPr/>
          </p:nvSpPr>
          <p:spPr>
            <a:xfrm>
              <a:off x="457502" y="2740840"/>
              <a:ext cx="83293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일반적으로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r + s = n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인 음이 아닌 정수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r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과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s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에 대해      은 다음과 같다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.</a:t>
              </a:r>
              <a:endParaRPr lang="en-US" altLang="ko-KR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2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0794807"/>
                </p:ext>
              </p:extLst>
            </p:nvPr>
          </p:nvGraphicFramePr>
          <p:xfrm>
            <a:off x="5637222" y="2765495"/>
            <a:ext cx="292100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007" name="Equation" r:id="rId5" imgW="203040" imgH="266400" progId="Equation.DSMT4">
                    <p:embed/>
                  </p:oleObj>
                </mc:Choice>
                <mc:Fallback>
                  <p:oleObj name="Equation" r:id="rId5" imgW="20304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7222" y="2765495"/>
                          <a:ext cx="292100" cy="379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928721"/>
              </p:ext>
            </p:extLst>
          </p:nvPr>
        </p:nvGraphicFramePr>
        <p:xfrm>
          <a:off x="1187624" y="3214662"/>
          <a:ext cx="4945220" cy="3310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08" name="Equation" r:id="rId7" imgW="3670200" imgH="2489040" progId="Equation.DSMT4">
                  <p:embed/>
                </p:oleObj>
              </mc:Choice>
              <mc:Fallback>
                <p:oleObj name="Equation" r:id="rId7" imgW="3670200" imgH="248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214662"/>
                        <a:ext cx="4945220" cy="33106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559157"/>
              </p:ext>
            </p:extLst>
          </p:nvPr>
        </p:nvGraphicFramePr>
        <p:xfrm>
          <a:off x="6727775" y="5733256"/>
          <a:ext cx="1444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09" name="Equation" r:id="rId9" imgW="1002960" imgH="482400" progId="Equation.DSMT4">
                  <p:embed/>
                </p:oleObj>
              </mc:Choice>
              <mc:Fallback>
                <p:oleObj name="Equation" r:id="rId9" imgW="1002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775" y="5733256"/>
                        <a:ext cx="14446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2708373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9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채프만</a:t>
            </a:r>
            <a:r>
              <a:rPr lang="en-US" altLang="ko-KR" dirty="0"/>
              <a:t>-</a:t>
            </a:r>
            <a:r>
              <a:rPr lang="ko-KR" altLang="en-US" dirty="0" err="1"/>
              <a:t>콜모고로프</a:t>
            </a:r>
            <a:r>
              <a:rPr lang="ko-KR" altLang="en-US" dirty="0"/>
              <a:t> 방정식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43300" y="1551068"/>
            <a:ext cx="2000249" cy="792366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8768" y="764704"/>
            <a:ext cx="837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음이 아닌 정수 정수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r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과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s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대해 다음 관계식을 얻는다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식을 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채프만</a:t>
            </a:r>
            <a:r>
              <a:rPr lang="en-US" altLang="ko-KR" b="1" dirty="0" smtClean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r>
              <a:rPr lang="ko-KR" altLang="en-US" b="1" dirty="0" err="1" smtClean="0">
                <a:latin typeface="Book Antiqua" pitchFamily="18" charset="0"/>
                <a:ea typeface="맑은 고딕" panose="020B0503020000020004" pitchFamily="50" charset="-127"/>
              </a:rPr>
              <a:t>콜모고로프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 방정식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Chapman-</a:t>
            </a:r>
            <a:r>
              <a:rPr lang="en-US" altLang="ko-KR" b="1" baseline="30000" dirty="0" err="1" smtClean="0">
                <a:latin typeface="Book Antiqua" pitchFamily="18" charset="0"/>
                <a:ea typeface="맑은 고딕" panose="020B0503020000020004" pitchFamily="50" charset="-127"/>
              </a:rPr>
              <a:t>Kolmogorov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 equation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이라 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05642"/>
              </p:ext>
            </p:extLst>
          </p:nvPr>
        </p:nvGraphicFramePr>
        <p:xfrm>
          <a:off x="3876675" y="1621960"/>
          <a:ext cx="133508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28" name="Equation" r:id="rId3" imgW="927000" imgH="431640" progId="Equation.DSMT4">
                  <p:embed/>
                </p:oleObj>
              </mc:Choice>
              <mc:Fallback>
                <p:oleObj name="Equation" r:id="rId3" imgW="92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1621960"/>
                        <a:ext cx="1335088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8768" y="2731560"/>
            <a:ext cx="8379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채프만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콜모고로프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방정식의 해석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처음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출발하여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r + s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 이동한 후에 상태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놓일 확률은 최초에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출발하여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r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 이동한 후에 상태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k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놓이고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다시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s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 이동하여 상태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놓일 확률과 같다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768" y="4725144"/>
            <a:ext cx="837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일반적으로 처음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출발하여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 이동한 후에 상태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놓일 추이행렬을 </a:t>
            </a:r>
            <a:r>
              <a:rPr lang="en-US" altLang="ko-KR" b="1" dirty="0" err="1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40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이라 하면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r + s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 이동한 추이행렬은 다음과 같이 표현할 수 있다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1868" y="5514975"/>
            <a:ext cx="2000264" cy="703266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1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571042"/>
              </p:ext>
            </p:extLst>
          </p:nvPr>
        </p:nvGraphicFramePr>
        <p:xfrm>
          <a:off x="3667125" y="5711964"/>
          <a:ext cx="17922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29" name="Equation" r:id="rId5" imgW="1244520" imgH="241200" progId="Equation.DSMT4">
                  <p:embed/>
                </p:oleObj>
              </mc:Choice>
              <mc:Fallback>
                <p:oleObj name="Equation" r:id="rId5" imgW="1244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5711964"/>
                        <a:ext cx="179228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2708373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750985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468004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1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채프만</a:t>
            </a:r>
            <a:r>
              <a:rPr lang="en-US" altLang="ko-KR" dirty="0"/>
              <a:t>-</a:t>
            </a:r>
            <a:r>
              <a:rPr lang="ko-KR" altLang="en-US" dirty="0" err="1"/>
              <a:t>콜모고로프</a:t>
            </a:r>
            <a:r>
              <a:rPr lang="ko-KR" altLang="en-US" dirty="0"/>
              <a:t> 방정식</a:t>
            </a:r>
          </a:p>
        </p:txBody>
      </p:sp>
      <p:pic>
        <p:nvPicPr>
          <p:cNvPr id="633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" y="775483"/>
            <a:ext cx="8802406" cy="498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채프만</a:t>
            </a:r>
            <a:r>
              <a:rPr lang="en-US" altLang="ko-KR" dirty="0"/>
              <a:t>-</a:t>
            </a:r>
            <a:r>
              <a:rPr lang="ko-KR" altLang="en-US" dirty="0" err="1"/>
              <a:t>콜모고로프</a:t>
            </a:r>
            <a:r>
              <a:rPr lang="ko-KR" altLang="en-US" dirty="0"/>
              <a:t> 방정식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856778"/>
            <a:ext cx="835824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최초 상태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에서 다음에 상태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에 놓일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확률이므로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spcBef>
                <a:spcPts val="1200"/>
              </a:spcBef>
            </a:pPr>
            <a:endParaRPr lang="en-US" altLang="ko-KR" sz="1700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spcBef>
                <a:spcPts val="1200"/>
              </a:spcBef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b)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번 이동한 추이행렬은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2974" y="4212680"/>
            <a:ext cx="791530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그러므로 최초 상태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두 번 이동하여 상태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놓일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확률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888196"/>
              </p:ext>
            </p:extLst>
          </p:nvPr>
        </p:nvGraphicFramePr>
        <p:xfrm>
          <a:off x="2182647" y="2203933"/>
          <a:ext cx="4772025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51" name="Equation" r:id="rId3" imgW="3314520" imgH="1244520" progId="Equation.DSMT4">
                  <p:embed/>
                </p:oleObj>
              </mc:Choice>
              <mc:Fallback>
                <p:oleObj name="Equation" r:id="rId3" imgW="331452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647" y="2203933"/>
                        <a:ext cx="4772025" cy="1768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235614"/>
              </p:ext>
            </p:extLst>
          </p:nvPr>
        </p:nvGraphicFramePr>
        <p:xfrm>
          <a:off x="6543691" y="4131940"/>
          <a:ext cx="9159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52" name="Equation" r:id="rId5" imgW="634680" imgH="393480" progId="Equation.DSMT4">
                  <p:embed/>
                </p:oleObj>
              </mc:Choice>
              <mc:Fallback>
                <p:oleObj name="Equation" r:id="rId5" imgW="634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91" y="4131940"/>
                        <a:ext cx="915987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913085"/>
              </p:ext>
            </p:extLst>
          </p:nvPr>
        </p:nvGraphicFramePr>
        <p:xfrm>
          <a:off x="5330826" y="764704"/>
          <a:ext cx="6953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53" name="Equation" r:id="rId7" imgW="482391" imgH="393529" progId="Equation.DSMT4">
                  <p:embed/>
                </p:oleObj>
              </mc:Choice>
              <mc:Fallback>
                <p:oleObj name="Equation" r:id="rId7" imgW="482391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6" y="764704"/>
                        <a:ext cx="6953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7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채프만</a:t>
            </a:r>
            <a:r>
              <a:rPr lang="en-US" altLang="ko-KR" dirty="0"/>
              <a:t>-</a:t>
            </a:r>
            <a:r>
              <a:rPr lang="ko-KR" altLang="en-US" dirty="0" err="1"/>
              <a:t>콜모고로프</a:t>
            </a:r>
            <a:r>
              <a:rPr lang="ko-KR" altLang="en-US" dirty="0"/>
              <a:t> 방정식</a:t>
            </a:r>
          </a:p>
        </p:txBody>
      </p:sp>
      <p:graphicFrame>
        <p:nvGraphicFramePr>
          <p:cNvPr id="9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596506"/>
              </p:ext>
            </p:extLst>
          </p:nvPr>
        </p:nvGraphicFramePr>
        <p:xfrm>
          <a:off x="1069975" y="1445642"/>
          <a:ext cx="6929438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62" name="Equation" r:id="rId3" imgW="4813200" imgH="1346040" progId="Equation.DSMT4">
                  <p:embed/>
                </p:oleObj>
              </mc:Choice>
              <mc:Fallback>
                <p:oleObj name="Equation" r:id="rId3" imgW="481320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445642"/>
                        <a:ext cx="6929438" cy="1911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836712"/>
            <a:ext cx="83582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(c)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구하고자 하는 확률은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1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채프만</a:t>
            </a:r>
            <a:r>
              <a:rPr lang="en-US" altLang="ko-KR" dirty="0"/>
              <a:t>-</a:t>
            </a:r>
            <a:r>
              <a:rPr lang="ko-KR" altLang="en-US" dirty="0" err="1"/>
              <a:t>콜모고로프</a:t>
            </a:r>
            <a:r>
              <a:rPr lang="ko-KR" altLang="en-US" dirty="0"/>
              <a:t> 방정식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768" y="814058"/>
            <a:ext cx="8379512" cy="106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일반적으로 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마코프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연쇄에서 최초에 상태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머무를 확률을 </a:t>
            </a:r>
            <a:r>
              <a:rPr lang="en-US" altLang="ko-KR" i="1" dirty="0" err="1" smtClean="0">
                <a:latin typeface="Symbol" pitchFamily="18" charset="2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로 나타낸다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P(X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j) = </a:t>
            </a:r>
            <a:r>
              <a:rPr lang="en-US" altLang="ko-KR" i="1" dirty="0" err="1" smtClean="0">
                <a:latin typeface="Symbol" pitchFamily="18" charset="2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로 나타내며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 이동하여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놓일 확률                        은 다음과 같다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131385"/>
              </p:ext>
            </p:extLst>
          </p:nvPr>
        </p:nvGraphicFramePr>
        <p:xfrm>
          <a:off x="4857752" y="1446366"/>
          <a:ext cx="135096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86" name="Equation" r:id="rId3" imgW="939600" imgH="241200" progId="Equation.DSMT4">
                  <p:embed/>
                </p:oleObj>
              </mc:Choice>
              <mc:Fallback>
                <p:oleObj name="Equation" r:id="rId3" imgW="93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1446366"/>
                        <a:ext cx="1350962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864328"/>
              </p:ext>
            </p:extLst>
          </p:nvPr>
        </p:nvGraphicFramePr>
        <p:xfrm>
          <a:off x="2767653" y="2128515"/>
          <a:ext cx="33401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87" name="Equation" r:id="rId5" imgW="2323800" imgH="1295280" progId="Equation.DSMT4">
                  <p:embed/>
                </p:oleObj>
              </mc:Choice>
              <mc:Fallback>
                <p:oleObj name="Equation" r:id="rId5" imgW="232380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653" y="2128515"/>
                        <a:ext cx="3340100" cy="183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822425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0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채프만</a:t>
            </a:r>
            <a:r>
              <a:rPr lang="en-US" altLang="ko-KR" dirty="0"/>
              <a:t>-</a:t>
            </a:r>
            <a:r>
              <a:rPr lang="ko-KR" altLang="en-US" dirty="0" err="1"/>
              <a:t>콜모고로프</a:t>
            </a:r>
            <a:r>
              <a:rPr lang="ko-KR" altLang="en-US" dirty="0"/>
              <a:t> 방정식</a:t>
            </a:r>
          </a:p>
        </p:txBody>
      </p:sp>
      <p:pic>
        <p:nvPicPr>
          <p:cNvPr id="64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6" y="779201"/>
            <a:ext cx="8701089" cy="261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983978"/>
              </p:ext>
            </p:extLst>
          </p:nvPr>
        </p:nvGraphicFramePr>
        <p:xfrm>
          <a:off x="1808164" y="3356992"/>
          <a:ext cx="4838804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76" name="Equation" r:id="rId4" imgW="3822700" imgH="2540000" progId="Equation.DSMT4">
                  <p:embed/>
                </p:oleObj>
              </mc:Choice>
              <mc:Fallback>
                <p:oleObj name="Equation" r:id="rId4" imgW="3822700" imgH="2540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4" y="3356992"/>
                        <a:ext cx="4838804" cy="316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2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상태의 분류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768" y="854010"/>
            <a:ext cx="837951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마코프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연쇄가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 반복적으로 이동하여 상태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로 이동할 수 있다면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 어떤 음이 아닌 정수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대하여            이면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상태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로 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도달가능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accessible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이라 하고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로 나타낸다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상태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가 서로 도달가능하면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           이고            이면 두 상태는 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상호도달가능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communicate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이라 하고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로 나타낸다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789992"/>
              </p:ext>
            </p:extLst>
          </p:nvPr>
        </p:nvGraphicFramePr>
        <p:xfrm>
          <a:off x="3778729" y="1240184"/>
          <a:ext cx="6397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10" name="Equation" r:id="rId3" imgW="444240" imgH="266400" progId="Equation.DSMT4">
                  <p:embed/>
                </p:oleObj>
              </mc:Choice>
              <mc:Fallback>
                <p:oleObj name="Equation" r:id="rId3" imgW="4442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729" y="1240184"/>
                        <a:ext cx="639762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035101"/>
              </p:ext>
            </p:extLst>
          </p:nvPr>
        </p:nvGraphicFramePr>
        <p:xfrm>
          <a:off x="4572000" y="2176288"/>
          <a:ext cx="6397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11" name="Equation" r:id="rId5" imgW="444240" imgH="266400" progId="Equation.DSMT4">
                  <p:embed/>
                </p:oleObj>
              </mc:Choice>
              <mc:Fallback>
                <p:oleObj name="Equation" r:id="rId5" imgW="4442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76288"/>
                        <a:ext cx="6397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848090"/>
              </p:ext>
            </p:extLst>
          </p:nvPr>
        </p:nvGraphicFramePr>
        <p:xfrm>
          <a:off x="5661186" y="2186290"/>
          <a:ext cx="657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12" name="Equation" r:id="rId6" imgW="457200" imgH="266400" progId="Equation.DSMT4">
                  <p:embed/>
                </p:oleObj>
              </mc:Choice>
              <mc:Fallback>
                <p:oleObj name="Equation" r:id="rId6" imgW="457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186" y="2186290"/>
                        <a:ext cx="6572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822425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10118" y="3139859"/>
            <a:ext cx="802232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75" indent="-142875">
              <a:lnSpc>
                <a:spcPct val="12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자기 자신으로 항상 도달가능하고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모든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대하여             또는        이면 두 상태는 도달가능이 아니다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697796"/>
              </p:ext>
            </p:extLst>
          </p:nvPr>
        </p:nvGraphicFramePr>
        <p:xfrm>
          <a:off x="6740549" y="3161521"/>
          <a:ext cx="6397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13" name="Equation" r:id="rId9" imgW="444240" imgH="266400" progId="Equation.DSMT4">
                  <p:embed/>
                </p:oleObj>
              </mc:Choice>
              <mc:Fallback>
                <p:oleObj name="Equation" r:id="rId9" imgW="4442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549" y="3161521"/>
                        <a:ext cx="6397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760422"/>
              </p:ext>
            </p:extLst>
          </p:nvPr>
        </p:nvGraphicFramePr>
        <p:xfrm>
          <a:off x="7947223" y="3172633"/>
          <a:ext cx="657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14" name="Equation" r:id="rId11" imgW="457200" imgH="266400" progId="Equation.DSMT4">
                  <p:embed/>
                </p:oleObj>
              </mc:Choice>
              <mc:Fallback>
                <p:oleObj name="Equation" r:id="rId11" imgW="457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223" y="3172633"/>
                        <a:ext cx="6572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3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상태공간의</a:t>
            </a:r>
            <a:r>
              <a:rPr lang="en-US" altLang="ko-KR" dirty="0"/>
              <a:t> </a:t>
            </a:r>
            <a:r>
              <a:rPr lang="ko-KR" altLang="en-US" dirty="0"/>
              <a:t>동치관계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800108"/>
            <a:ext cx="82153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①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                                             (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반사성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endParaRPr lang="en-US" altLang="ko-KR" i="1" dirty="0" smtClean="0">
              <a:latin typeface="Book Antiqua" pitchFamily="18" charset="0"/>
              <a:ea typeface="휴먼옛체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②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                            (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대칭성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③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이고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k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k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         (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추이성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9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Book Antiqua" pitchFamily="18" charset="0"/>
              </a:rPr>
              <a:t>확률과정</a:t>
            </a:r>
            <a:endParaRPr lang="ko-KR" altLang="en-US" dirty="0">
              <a:latin typeface="Book Antiqua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1560" y="922412"/>
            <a:ext cx="7872040" cy="1296144"/>
            <a:chOff x="611560" y="2780928"/>
            <a:chExt cx="7872040" cy="1296144"/>
          </a:xfrm>
        </p:grpSpPr>
        <p:sp>
          <p:nvSpPr>
            <p:cNvPr id="6" name="순서도: 순차적 액세스 저장소 5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242084" y="4077072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내용 개체 틀 1"/>
            <p:cNvSpPr txBox="1">
              <a:spLocks/>
            </p:cNvSpPr>
            <p:nvPr/>
          </p:nvSpPr>
          <p:spPr bwMode="auto">
            <a:xfrm>
              <a:off x="1266056" y="2865950"/>
              <a:ext cx="6963544" cy="40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Blip>
                  <a:blip r:embed="rId3"/>
                </a:buBlip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lnSpc>
                  <a:spcPct val="110000"/>
                </a:lnSpc>
                <a:buNone/>
              </a:pPr>
              <a:r>
                <a:rPr lang="ko-KR" altLang="en-US" sz="2000" b="1" dirty="0" err="1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유투브에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 올라온 어떤 동영상의 조회 횟수가 기본 단위인 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초에 평균 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번인 </a:t>
              </a:r>
              <a:r>
                <a:rPr lang="ko-KR" altLang="en-US" sz="2000" b="1" dirty="0" err="1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푸아송분포에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 따른다고 하면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조회 횟수는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X ~ P(4)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이다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907195" y="2894152"/>
            <a:ext cx="787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0.5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초 동안 이루어진 조회 횟수를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X(0.5)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라 하면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X(0.5) ~ P(2)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7195" y="4590310"/>
            <a:ext cx="787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일반적으로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초 동안 이루어진 조회 횟수를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라 하면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X(t) ~ P(4t)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28527" y="3372952"/>
            <a:ext cx="5073674" cy="592138"/>
            <a:chOff x="1214414" y="2214554"/>
            <a:chExt cx="5073674" cy="592138"/>
          </a:xfrm>
        </p:grpSpPr>
        <p:graphicFrame>
          <p:nvGraphicFramePr>
            <p:cNvPr id="14" name="Object 2"/>
            <p:cNvGraphicFramePr>
              <a:graphicFrameLocks noChangeAspect="1"/>
            </p:cNvGraphicFramePr>
            <p:nvPr/>
          </p:nvGraphicFramePr>
          <p:xfrm>
            <a:off x="2867025" y="2214554"/>
            <a:ext cx="3421063" cy="592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48" name="Equation" r:id="rId4" imgW="2374560" imgH="419040" progId="Equation.DSMT4">
                    <p:embed/>
                  </p:oleObj>
                </mc:Choice>
                <mc:Fallback>
                  <p:oleObj name="Equation" r:id="rId4" imgW="23745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7025" y="2214554"/>
                          <a:ext cx="3421063" cy="592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1214414" y="2336164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확률질량함수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 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428527" y="5069110"/>
            <a:ext cx="5154169" cy="592138"/>
            <a:chOff x="1214414" y="3622680"/>
            <a:chExt cx="5154169" cy="592138"/>
          </a:xfrm>
        </p:grpSpPr>
        <p:graphicFrame>
          <p:nvGraphicFramePr>
            <p:cNvPr id="17" name="Object 2"/>
            <p:cNvGraphicFramePr>
              <a:graphicFrameLocks noChangeAspect="1"/>
            </p:cNvGraphicFramePr>
            <p:nvPr/>
          </p:nvGraphicFramePr>
          <p:xfrm>
            <a:off x="2874496" y="3622680"/>
            <a:ext cx="3494087" cy="592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49" name="Equation" r:id="rId6" imgW="2425680" imgH="419040" progId="Equation.DSMT4">
                    <p:embed/>
                  </p:oleObj>
                </mc:Choice>
                <mc:Fallback>
                  <p:oleObj name="Equation" r:id="rId6" imgW="242568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496" y="3622680"/>
                          <a:ext cx="3494087" cy="592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1214414" y="3713243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확률질량함수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 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539552" y="287724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539552" y="4549574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7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상태공간의</a:t>
            </a:r>
            <a:r>
              <a:rPr lang="en-US" altLang="ko-KR" dirty="0"/>
              <a:t> </a:t>
            </a:r>
            <a:r>
              <a:rPr lang="ko-KR" altLang="en-US" dirty="0"/>
              <a:t>동치관계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800108"/>
            <a:ext cx="82153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①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                                             (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반사성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endParaRPr lang="en-US" altLang="ko-KR" i="1" dirty="0" smtClean="0">
              <a:latin typeface="Book Antiqua" pitchFamily="18" charset="0"/>
              <a:ea typeface="휴먼옛체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②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                            (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대칭성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③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이고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k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k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         (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추이성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상태공간의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</a:p>
        </p:txBody>
      </p:sp>
      <p:pic>
        <p:nvPicPr>
          <p:cNvPr id="64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7134224" cy="273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06" y="3789040"/>
            <a:ext cx="4324350" cy="259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4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상태공간의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822425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8768" y="893619"/>
            <a:ext cx="8379512" cy="239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을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만족하는 모든 양의 정수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최대공약수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d(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를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주기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period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라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하고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d(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 = 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를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비주기적</a:t>
            </a:r>
            <a:r>
              <a:rPr lang="en-US" altLang="ko-KR" b="1" baseline="30000" dirty="0" err="1" smtClean="0">
                <a:latin typeface="Book Antiqua" pitchFamily="18" charset="0"/>
                <a:ea typeface="맑은 고딕" panose="020B0503020000020004" pitchFamily="50" charset="-127"/>
              </a:rPr>
              <a:t>aperiodic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이라 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특히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d(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 = 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으로 나타낸다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상태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가 서로 도달가능하면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 두 상태의 주기는 동일하다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d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 = d(j)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327914"/>
              </p:ext>
            </p:extLst>
          </p:nvPr>
        </p:nvGraphicFramePr>
        <p:xfrm>
          <a:off x="571472" y="893619"/>
          <a:ext cx="6397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34" name="Equation" r:id="rId4" imgW="444240" imgH="241200" progId="Equation.DSMT4">
                  <p:embed/>
                </p:oleObj>
              </mc:Choice>
              <mc:Fallback>
                <p:oleObj name="Equation" r:id="rId4" imgW="444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893619"/>
                        <a:ext cx="63976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45092"/>
              </p:ext>
            </p:extLst>
          </p:nvPr>
        </p:nvGraphicFramePr>
        <p:xfrm>
          <a:off x="1060429" y="1919003"/>
          <a:ext cx="6397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35" name="Equation" r:id="rId6" imgW="444240" imgH="241200" progId="Equation.DSMT4">
                  <p:embed/>
                </p:oleObj>
              </mc:Choice>
              <mc:Fallback>
                <p:oleObj name="Equation" r:id="rId6" imgW="444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29" y="1919003"/>
                        <a:ext cx="63976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47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상태공간의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23424" y="786567"/>
            <a:ext cx="7986340" cy="1058257"/>
            <a:chOff x="611560" y="2780928"/>
            <a:chExt cx="7986340" cy="1058257"/>
          </a:xfrm>
        </p:grpSpPr>
        <p:sp>
          <p:nvSpPr>
            <p:cNvPr id="11" name="순서도: 순차적 액세스 저장소 10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242084" y="3839185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내용 개체 틀 1"/>
            <p:cNvSpPr txBox="1">
              <a:spLocks/>
            </p:cNvSpPr>
            <p:nvPr/>
          </p:nvSpPr>
          <p:spPr bwMode="auto">
            <a:xfrm>
              <a:off x="1266056" y="2951674"/>
              <a:ext cx="7331844" cy="40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Blip>
                  <a:blip r:embed="rId3"/>
                </a:buBlip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lnSpc>
                  <a:spcPct val="120000"/>
                </a:lnSpc>
                <a:buNone/>
              </a:pP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상태공간이 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{0, 1, 2, 3, 4}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이고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추이행렬이 다음과 같은 </a:t>
              </a:r>
              <a:r>
                <a:rPr lang="ko-KR" altLang="en-US" sz="2000" b="1" dirty="0" err="1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마코프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 연쇄를 생각하자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64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54" y="2172089"/>
            <a:ext cx="3119438" cy="262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324442"/>
              </p:ext>
            </p:extLst>
          </p:nvPr>
        </p:nvGraphicFramePr>
        <p:xfrm>
          <a:off x="5041354" y="2253796"/>
          <a:ext cx="2266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24" name="Equation" r:id="rId5" imgW="1574800" imgH="1676400" progId="Equation.DSMT4">
                  <p:embed/>
                </p:oleObj>
              </mc:Choice>
              <mc:Fallback>
                <p:oleObj name="Equation" r:id="rId5" imgW="1574800" imgH="167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354" y="2253796"/>
                        <a:ext cx="2266950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02709" y="5157192"/>
            <a:ext cx="777374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마코프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연쇄는 두 종류의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동치류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0, 1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}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과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2, 3, 4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}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로 분리되는 상태공간을 갖는다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그리고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d(0) = d(1) = 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이므로 동치류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0, 1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}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은 비주기적이고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d(2) = d(3) = d(4) = 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이므로 동치류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2, 3, 4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}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은 주기가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7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상태공간의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61257" y="849537"/>
            <a:ext cx="8734218" cy="4535263"/>
            <a:chOff x="0" y="457200"/>
            <a:chExt cx="13735050" cy="7131957"/>
          </a:xfrm>
        </p:grpSpPr>
        <p:pic>
          <p:nvPicPr>
            <p:cNvPr id="64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7200"/>
              <a:ext cx="13735050" cy="594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659" y="6903357"/>
              <a:ext cx="885825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074056" y="5163289"/>
            <a:ext cx="76971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주어진 </a:t>
            </a:r>
            <a:r>
              <a:rPr lang="ko-KR" altLang="en-US" sz="1700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마코프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연쇄의 상태 </a:t>
            </a:r>
            <a:r>
              <a:rPr lang="ko-KR" altLang="en-US" sz="1700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연결망을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그리면 다음과 같다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5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상태공간의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1035893"/>
            <a:ext cx="5037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상태공간은 각 상태로 주어진 네 종류의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동치류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{0}, {1}, {2}, {3}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가지며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0, 1, 2, 3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대하여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만족하는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= 1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뿐이다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그러므로 각 상태 </a:t>
            </a:r>
            <a:r>
              <a:rPr lang="en-US" altLang="ko-KR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주기는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435540"/>
              </p:ext>
            </p:extLst>
          </p:nvPr>
        </p:nvGraphicFramePr>
        <p:xfrm>
          <a:off x="1771589" y="1712387"/>
          <a:ext cx="6397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73" name="Equation" r:id="rId3" imgW="444307" imgH="241195" progId="Equation.DSMT4">
                  <p:embed/>
                </p:oleObj>
              </mc:Choice>
              <mc:Fallback>
                <p:oleObj name="Equation" r:id="rId3" imgW="444307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589" y="1712387"/>
                        <a:ext cx="63976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747032"/>
            <a:ext cx="2066223" cy="189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034" y="3694318"/>
            <a:ext cx="83582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(b)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주어진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마코프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연쇄의 상태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연결망을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그리면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3429" y="4145878"/>
            <a:ext cx="503645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상태공간은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기약동치류이고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0, 1, 2, 3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꼭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번씩 이동해야만 본래의 상태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되돌아온다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각 상태의 주기는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d(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 = 4,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0, 1, 2, 3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64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407" y="3861048"/>
            <a:ext cx="2029993" cy="188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4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</a:t>
            </a:r>
            <a:r>
              <a:rPr lang="en-US" altLang="ko-KR" dirty="0"/>
              <a:t> </a:t>
            </a:r>
            <a:r>
              <a:rPr lang="ko-KR" altLang="en-US" dirty="0"/>
              <a:t>상태와 일시적 상태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768" y="836712"/>
            <a:ext cx="8450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대하여 다음 확률을 정의하자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</a:t>
            </a:r>
            <a:r>
              <a:rPr lang="ko-KR" altLang="en-US" spc="-100" dirty="0" smtClean="0">
                <a:latin typeface="Book Antiqua" pitchFamily="18" charset="0"/>
                <a:ea typeface="맑은 고딕" panose="020B0503020000020004" pitchFamily="50" charset="-127"/>
              </a:rPr>
              <a:t>의 </a:t>
            </a:r>
            <a:r>
              <a:rPr lang="ko-KR" altLang="en-US" spc="-100" dirty="0" smtClean="0">
                <a:latin typeface="Book Antiqua" pitchFamily="18" charset="0"/>
                <a:ea typeface="맑은 고딕" panose="020B0503020000020004" pitchFamily="50" charset="-127"/>
              </a:rPr>
              <a:t>의미 </a:t>
            </a:r>
            <a:r>
              <a:rPr lang="en-US" altLang="ko-KR" spc="-100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spc="-100" dirty="0" smtClean="0">
                <a:latin typeface="Book Antiqua" pitchFamily="18" charset="0"/>
                <a:ea typeface="맑은 고딕" panose="020B0503020000020004" pitchFamily="50" charset="-127"/>
              </a:rPr>
              <a:t>최초 상태 </a:t>
            </a:r>
            <a:r>
              <a:rPr lang="en-US" altLang="ko-KR" i="1" spc="-100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spc="-100" dirty="0" smtClean="0">
                <a:latin typeface="Book Antiqua" pitchFamily="18" charset="0"/>
                <a:ea typeface="맑은 고딕" panose="020B0503020000020004" pitchFamily="50" charset="-127"/>
              </a:rPr>
              <a:t>에서 시작하여 </a:t>
            </a:r>
            <a:r>
              <a:rPr lang="en-US" altLang="ko-KR" i="1" spc="-100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spc="-100" dirty="0" smtClean="0">
                <a:latin typeface="Book Antiqua" pitchFamily="18" charset="0"/>
                <a:ea typeface="맑은 고딕" panose="020B0503020000020004" pitchFamily="50" charset="-127"/>
              </a:rPr>
              <a:t>번 이동하여 처음으로 상태 </a:t>
            </a:r>
            <a:r>
              <a:rPr lang="en-US" altLang="ko-KR" i="1" spc="-100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spc="-100" dirty="0" smtClean="0">
                <a:latin typeface="Book Antiqua" pitchFamily="18" charset="0"/>
                <a:ea typeface="맑은 고딕" panose="020B0503020000020004" pitchFamily="50" charset="-127"/>
              </a:rPr>
              <a:t>에 들어갈 확률</a:t>
            </a:r>
            <a:endParaRPr lang="en-US" altLang="ko-KR" spc="-100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969226"/>
              </p:ext>
            </p:extLst>
          </p:nvPr>
        </p:nvGraphicFramePr>
        <p:xfrm>
          <a:off x="1907704" y="1340768"/>
          <a:ext cx="5006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96" name="Equation" r:id="rId3" imgW="3479760" imgH="266400" progId="Equation.DSMT4">
                  <p:embed/>
                </p:oleObj>
              </mc:Choice>
              <mc:Fallback>
                <p:oleObj name="Equation" r:id="rId3" imgW="34797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340768"/>
                        <a:ext cx="50069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822425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346970"/>
              </p:ext>
            </p:extLst>
          </p:nvPr>
        </p:nvGraphicFramePr>
        <p:xfrm>
          <a:off x="571500" y="1899047"/>
          <a:ext cx="2921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97" name="Equation" r:id="rId6" imgW="203024" imgH="266469" progId="Equation.DSMT4">
                  <p:embed/>
                </p:oleObj>
              </mc:Choice>
              <mc:Fallback>
                <p:oleObj name="Equation" r:id="rId6" imgW="203024" imgH="26646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899047"/>
                        <a:ext cx="2921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249913"/>
              </p:ext>
            </p:extLst>
          </p:nvPr>
        </p:nvGraphicFramePr>
        <p:xfrm>
          <a:off x="3333070" y="2420888"/>
          <a:ext cx="23733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98" name="Equation" r:id="rId8" imgW="1651000" imgH="266700" progId="Equation.DSMT4">
                  <p:embed/>
                </p:oleObj>
              </mc:Choice>
              <mc:Fallback>
                <p:oleObj name="Equation" r:id="rId8" imgW="1651000" imgH="266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070" y="2420888"/>
                        <a:ext cx="237331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707904" y="4045920"/>
            <a:ext cx="1656183" cy="823240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768" y="3167729"/>
            <a:ext cx="8450950" cy="73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시작하여 상태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놓이는 모든 경우의 확률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 모든 자연수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대하여  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합을 다음과 같이 정의하자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162123"/>
              </p:ext>
            </p:extLst>
          </p:nvPr>
        </p:nvGraphicFramePr>
        <p:xfrm>
          <a:off x="571472" y="3495575"/>
          <a:ext cx="2921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99" name="Equation" r:id="rId10" imgW="203040" imgH="266400" progId="Equation.DSMT4">
                  <p:embed/>
                </p:oleObj>
              </mc:Choice>
              <mc:Fallback>
                <p:oleObj name="Equation" r:id="rId10" imgW="203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495575"/>
                        <a:ext cx="2921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028750"/>
              </p:ext>
            </p:extLst>
          </p:nvPr>
        </p:nvGraphicFramePr>
        <p:xfrm>
          <a:off x="3995936" y="4137377"/>
          <a:ext cx="9874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00" name="Equation" r:id="rId12" imgW="685800" imgH="431640" progId="Equation.DSMT4">
                  <p:embed/>
                </p:oleObj>
              </mc:Choice>
              <mc:Fallback>
                <p:oleObj name="Equation" r:id="rId12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137377"/>
                        <a:ext cx="987425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89401" y="5219791"/>
            <a:ext cx="845095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ii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재귀적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recurrent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이라 하고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ii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&lt; 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일시적</a:t>
            </a:r>
            <a:r>
              <a:rPr lang="en-US" altLang="ko-KR" b="1" baseline="30000" dirty="0" smtClean="0">
                <a:latin typeface="Book Antiqua" pitchFamily="18" charset="0"/>
                <a:ea typeface="맑은 고딕" panose="020B0503020000020004" pitchFamily="50" charset="-127"/>
              </a:rPr>
              <a:t>transient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이라 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가 재귀적이라 함은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시작하여 유한 번 이동 한 후에 언젠가는 다시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되돌아오는 것을 의미한다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314096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5226217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3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</a:t>
            </a:r>
            <a:r>
              <a:rPr lang="en-US" altLang="ko-KR" dirty="0"/>
              <a:t> </a:t>
            </a:r>
            <a:r>
              <a:rPr lang="ko-KR" altLang="en-US" dirty="0"/>
              <a:t>상태와 일시적 상태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762193" y="1401329"/>
            <a:ext cx="1622608" cy="906441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9401" y="836712"/>
            <a:ext cx="84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가 재귀적일 필요충분조건은 다음과 같다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.(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증명은 생략함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395567"/>
              </p:ext>
            </p:extLst>
          </p:nvPr>
        </p:nvGraphicFramePr>
        <p:xfrm>
          <a:off x="4075774" y="1521668"/>
          <a:ext cx="9509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58" name="Equation" r:id="rId3" imgW="660240" imgH="431640" progId="Equation.DSMT4">
                  <p:embed/>
                </p:oleObj>
              </mc:Choice>
              <mc:Fallback>
                <p:oleObj name="Equation" r:id="rId3" imgW="660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774" y="1521668"/>
                        <a:ext cx="950912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89401" y="2784980"/>
            <a:ext cx="84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상호 도달 가능한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대하여 다음이 성립한다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3225750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①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이고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가 재귀적이면 상태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도 재귀적이다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i="1" dirty="0" smtClean="0">
              <a:latin typeface="Book Antiqua" pitchFamily="18" charset="0"/>
              <a:ea typeface="휴먼옛체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②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↔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이고 상태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가 일시적이면 상태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j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도 일시적이다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822425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92087" y="2752825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6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</a:t>
            </a:r>
            <a:r>
              <a:rPr lang="en-US" altLang="ko-KR" dirty="0"/>
              <a:t> </a:t>
            </a:r>
            <a:r>
              <a:rPr lang="ko-KR" altLang="en-US" dirty="0"/>
              <a:t>상태와 일시적 상태</a:t>
            </a:r>
          </a:p>
        </p:txBody>
      </p:sp>
      <p:pic>
        <p:nvPicPr>
          <p:cNvPr id="64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861818"/>
            <a:ext cx="8601048" cy="369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8" y="4947265"/>
            <a:ext cx="44644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/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주어진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마코프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연쇄의 상태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연결망을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그리면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34043"/>
            <a:ext cx="2242654" cy="204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</a:t>
            </a:r>
            <a:r>
              <a:rPr lang="en-US" altLang="ko-KR" dirty="0"/>
              <a:t> </a:t>
            </a:r>
            <a:r>
              <a:rPr lang="ko-KR" altLang="en-US" dirty="0"/>
              <a:t>상태와 일시적 상태</a:t>
            </a:r>
          </a:p>
        </p:txBody>
      </p:sp>
      <p:pic>
        <p:nvPicPr>
          <p:cNvPr id="65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69" y="1358409"/>
            <a:ext cx="4262163" cy="135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908720"/>
            <a:ext cx="756084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상태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연결망에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따라 상태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수형도를 그리면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3068960"/>
            <a:ext cx="7560840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상태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출발하여 처음으로 제자리에 다시 돌아오는 확률은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406720"/>
              </p:ext>
            </p:extLst>
          </p:nvPr>
        </p:nvGraphicFramePr>
        <p:xfrm>
          <a:off x="2411760" y="3566120"/>
          <a:ext cx="493395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44" name="Equation" r:id="rId4" imgW="3429000" imgH="1054100" progId="Equation.DSMT4">
                  <p:embed/>
                </p:oleObj>
              </mc:Choice>
              <mc:Fallback>
                <p:oleObj name="Equation" r:id="rId4" imgW="3429000" imgH="1054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566120"/>
                        <a:ext cx="4933950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5576" y="5612849"/>
            <a:ext cx="68407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그러면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                          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상태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재귀적이다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54760"/>
              </p:ext>
            </p:extLst>
          </p:nvPr>
        </p:nvGraphicFramePr>
        <p:xfrm>
          <a:off x="1554572" y="5482109"/>
          <a:ext cx="20859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45" name="Equation" r:id="rId6" imgW="1447560" imgH="431640" progId="Equation.DSMT4">
                  <p:embed/>
                </p:oleObj>
              </mc:Choice>
              <mc:Fallback>
                <p:oleObj name="Equation" r:id="rId6" imgW="144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572" y="5482109"/>
                        <a:ext cx="2085975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0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확률과정의 정의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5601" y="954364"/>
            <a:ext cx="8508999" cy="1141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49300" y="1100435"/>
            <a:ext cx="7747000" cy="80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표본함수</a:t>
            </a:r>
            <a:r>
              <a:rPr lang="en-US" altLang="ko-KR" sz="2000" b="1" baseline="30000" dirty="0">
                <a:latin typeface="Book Antiqua" pitchFamily="18" charset="0"/>
              </a:rPr>
              <a:t>sample </a:t>
            </a:r>
            <a:r>
              <a:rPr lang="en-US" altLang="ko-KR" sz="2000" b="1" baseline="30000" dirty="0" smtClean="0">
                <a:latin typeface="Book Antiqua" pitchFamily="18" charset="0"/>
              </a:rPr>
              <a:t>function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특정한 </a:t>
            </a:r>
            <a:r>
              <a:rPr lang="ko-KR" altLang="en-US" sz="2000" dirty="0" err="1">
                <a:latin typeface="Book Antiqua" pitchFamily="18" charset="0"/>
                <a:ea typeface="맑은 고딕" panose="020B0503020000020004" pitchFamily="50" charset="-127"/>
              </a:rPr>
              <a:t>표본점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w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에 대한 시간의 함수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X(t, w) : T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×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S → R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601" y="2452964"/>
            <a:ext cx="8508999" cy="1141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9300" y="2599035"/>
            <a:ext cx="7747000" cy="804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확률과정</a:t>
            </a:r>
            <a:r>
              <a:rPr lang="en-US" altLang="ko-KR" sz="2000" b="1" baseline="30000" dirty="0">
                <a:latin typeface="Book Antiqua" pitchFamily="18" charset="0"/>
              </a:rPr>
              <a:t>stochastic </a:t>
            </a:r>
            <a:r>
              <a:rPr lang="en-US" altLang="ko-KR" sz="2000" b="1" baseline="30000" dirty="0" smtClean="0">
                <a:latin typeface="Book Antiqua" pitchFamily="18" charset="0"/>
              </a:rPr>
              <a:t>process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다음과 같은 표본함수들의 집합</a:t>
            </a:r>
            <a:endParaRPr lang="en-US" altLang="ko-KR" sz="2000" dirty="0">
              <a:latin typeface="Book Antiqua" pitchFamily="18" charset="0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X(t, w) 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 t 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∈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T, w 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∈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 S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}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969" y="400050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확률과정을 간단히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X(t)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t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∈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}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로 나타낸다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968" y="4604935"/>
            <a:ext cx="8368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이산 시간 확률과정</a:t>
            </a:r>
            <a:r>
              <a:rPr lang="en-US" baseline="30000" dirty="0" smtClean="0">
                <a:latin typeface="Book Antiqua" pitchFamily="18" charset="0"/>
                <a:ea typeface="맑은 고딕" panose="020B0503020000020004" pitchFamily="50" charset="-127"/>
              </a:rPr>
              <a:t>discrete time stochastic process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=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0, 1, 2, …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}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확률과정으로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X(t)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를 간단히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n = 0, 1, 2,…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으로 나타낸다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endParaRPr lang="en-US" altLang="ko-KR" b="1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연속</a:t>
            </a:r>
            <a:r>
              <a:rPr lang="en-US" altLang="ko-KR" b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Book Antiqua" pitchFamily="18" charset="0"/>
                <a:ea typeface="맑은 고딕" panose="020B0503020000020004" pitchFamily="50" charset="-127"/>
              </a:rPr>
              <a:t>시간 확률과정</a:t>
            </a:r>
            <a:r>
              <a:rPr lang="en-US" baseline="30000" dirty="0" smtClean="0">
                <a:latin typeface="Book Antiqua" pitchFamily="18" charset="0"/>
                <a:ea typeface="맑은 고딕" panose="020B0503020000020004" pitchFamily="50" charset="-127"/>
              </a:rPr>
              <a:t>continuous time stochastic process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=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[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0,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∞)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확률과정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51520" y="395674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51520" y="4569107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51520" y="5407307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1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</a:t>
            </a:r>
            <a:r>
              <a:rPr lang="en-US" altLang="ko-KR" dirty="0"/>
              <a:t> </a:t>
            </a:r>
            <a:r>
              <a:rPr lang="ko-KR" altLang="en-US" dirty="0"/>
              <a:t>상태와 일시적 상태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908720"/>
            <a:ext cx="7560840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상태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수형도를 그리면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9" name="_x118756696" descr="EMB000012a442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7250" y="1412776"/>
            <a:ext cx="4493265" cy="122714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55576" y="3156744"/>
            <a:ext cx="7560840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상태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출발하여 처음으로 제자리에 다시 돌아오는 확률은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47908"/>
              </p:ext>
            </p:extLst>
          </p:nvPr>
        </p:nvGraphicFramePr>
        <p:xfrm>
          <a:off x="1731963" y="3844949"/>
          <a:ext cx="5756275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67" name="Equation" r:id="rId4" imgW="4000500" imgH="1689100" progId="Equation.DSMT4">
                  <p:embed/>
                </p:oleObj>
              </mc:Choice>
              <mc:Fallback>
                <p:oleObj name="Equation" r:id="rId4" imgW="4000500" imgH="168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3844949"/>
                        <a:ext cx="5756275" cy="239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</a:t>
            </a:r>
            <a:r>
              <a:rPr lang="en-US" altLang="ko-KR" dirty="0"/>
              <a:t> </a:t>
            </a:r>
            <a:r>
              <a:rPr lang="ko-KR" altLang="en-US" dirty="0"/>
              <a:t>상태와 일시적 상태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908720"/>
            <a:ext cx="75608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그러면</a:t>
            </a:r>
            <a:r>
              <a:rPr lang="en-US" altLang="ko-KR" sz="16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f</a:t>
            </a:r>
            <a:r>
              <a:rPr lang="en-US" altLang="ko-KR" sz="1600" i="1" baseline="-25000" dirty="0">
                <a:latin typeface="Book Antiqua" pitchFamily="18" charset="0"/>
                <a:ea typeface="맑은 고딕" panose="020B0503020000020004" pitchFamily="50" charset="-127"/>
              </a:rPr>
              <a:t>11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 = 1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상태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재귀적이다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189917"/>
              </p:ext>
            </p:extLst>
          </p:nvPr>
        </p:nvGraphicFramePr>
        <p:xfrm>
          <a:off x="2490788" y="1455511"/>
          <a:ext cx="40814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291" name="Equation" r:id="rId3" imgW="2832100" imgH="444500" progId="Equation.DSMT4">
                  <p:embed/>
                </p:oleObj>
              </mc:Choice>
              <mc:Fallback>
                <p:oleObj name="Equation" r:id="rId3" imgW="28321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1455511"/>
                        <a:ext cx="40814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2810091"/>
            <a:ext cx="75608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상태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수형도를 그리면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_x118757816" descr="EMB000012a4424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3295632"/>
            <a:ext cx="4429156" cy="2151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20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</a:t>
            </a:r>
            <a:r>
              <a:rPr lang="en-US" altLang="ko-KR" dirty="0"/>
              <a:t> </a:t>
            </a:r>
            <a:r>
              <a:rPr lang="ko-KR" altLang="en-US" dirty="0"/>
              <a:t>상태와 일시적 상태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908720"/>
            <a:ext cx="75608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상태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출발하여 처음으로 제자리에 다시 돌아오는 확률은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64657"/>
              </p:ext>
            </p:extLst>
          </p:nvPr>
        </p:nvGraphicFramePr>
        <p:xfrm>
          <a:off x="2471738" y="1387249"/>
          <a:ext cx="42767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15" name="Equation" r:id="rId3" imgW="2971800" imgH="660400" progId="Equation.DSMT4">
                  <p:embed/>
                </p:oleObj>
              </mc:Choice>
              <mc:Fallback>
                <p:oleObj name="Equation" r:id="rId3" imgW="2971800" imgH="66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1387249"/>
                        <a:ext cx="42767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1777" y="2899465"/>
            <a:ext cx="76086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그러면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상태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일시적이다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127904"/>
              </p:ext>
            </p:extLst>
          </p:nvPr>
        </p:nvGraphicFramePr>
        <p:xfrm>
          <a:off x="1623081" y="2788265"/>
          <a:ext cx="69373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16" name="Equation" r:id="rId5" imgW="482400" imgH="393480" progId="Equation.DSMT4">
                  <p:embed/>
                </p:oleObj>
              </mc:Choice>
              <mc:Fallback>
                <p:oleObj name="Equation" r:id="rId5" imgW="482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081" y="2788265"/>
                        <a:ext cx="693737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3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</a:t>
            </a:r>
            <a:r>
              <a:rPr lang="en-US" altLang="ko-KR" dirty="0"/>
              <a:t> </a:t>
            </a:r>
            <a:r>
              <a:rPr lang="ko-KR" altLang="en-US" dirty="0"/>
              <a:t>상태와 일시적 상태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908720"/>
            <a:ext cx="75608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상태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수형도를 그리면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777" y="3828379"/>
            <a:ext cx="76086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따라서  </a:t>
            </a:r>
            <a:r>
              <a:rPr lang="ko-KR" altLang="en-US" sz="1600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                  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이고</a:t>
            </a:r>
            <a:r>
              <a:rPr lang="en-US" altLang="ko-KR" sz="1600" dirty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f</a:t>
            </a:r>
            <a:r>
              <a:rPr lang="en-US" altLang="ko-KR" sz="1600" i="1" baseline="-25000" dirty="0">
                <a:latin typeface="Book Antiqua" pitchFamily="18" charset="0"/>
                <a:ea typeface="맑은 고딕" panose="020B0503020000020004" pitchFamily="50" charset="-127"/>
              </a:rPr>
              <a:t>33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 = 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상태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일시적이다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8" name="_x118757976" descr="EMB000012a442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7640" y="1446204"/>
            <a:ext cx="4056360" cy="1794024"/>
          </a:xfrm>
          <a:prstGeom prst="rect">
            <a:avLst/>
          </a:prstGeom>
          <a:noFill/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16250"/>
              </p:ext>
            </p:extLst>
          </p:nvPr>
        </p:nvGraphicFramePr>
        <p:xfrm>
          <a:off x="1576161" y="3833812"/>
          <a:ext cx="20288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39" name="Equation" r:id="rId4" imgW="1409088" imgH="241195" progId="Equation.DSMT4">
                  <p:embed/>
                </p:oleObj>
              </mc:Choice>
              <mc:Fallback>
                <p:oleObj name="Equation" r:id="rId4" imgW="1409088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161" y="3833812"/>
                        <a:ext cx="202882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3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07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확률과정의 정의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2299" y="899428"/>
            <a:ext cx="815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표본함수는 확률과정에 따른 실험에서 나타날 수 있는 시간 함수 중 하나이다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51520" y="85794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611560" y="1608212"/>
            <a:ext cx="7986340" cy="800844"/>
            <a:chOff x="611560" y="2780928"/>
            <a:chExt cx="7986340" cy="800844"/>
          </a:xfrm>
        </p:grpSpPr>
        <p:sp>
          <p:nvSpPr>
            <p:cNvPr id="21" name="순서도: 순차적 액세스 저장소 20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242084" y="3581772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내용 개체 틀 1"/>
            <p:cNvSpPr txBox="1">
              <a:spLocks/>
            </p:cNvSpPr>
            <p:nvPr/>
          </p:nvSpPr>
          <p:spPr bwMode="auto">
            <a:xfrm>
              <a:off x="1266056" y="2865950"/>
              <a:ext cx="7331844" cy="40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Blip>
                  <a:blip r:embed="rId3"/>
                </a:buBlip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에서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20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까지 번호가 붙여진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20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명의 산악회 회원들이 등반할 때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X(t, w)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는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w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회원에 대한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t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 시간 후의 호흡량이라 하자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606486" y="2780186"/>
            <a:ext cx="5967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X(2, 15)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15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회원에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시간 후의 호흡량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03247" y="3387979"/>
            <a:ext cx="5967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X(2, w)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시간이 지난 후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각 회원들의 호흡량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03247" y="3995772"/>
            <a:ext cx="5967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X(t, 15)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15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 회원의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시간이 지난 후의 호흡량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259632" y="277564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259632" y="335984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259632" y="396944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7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확률과정의 정의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11560" y="949495"/>
            <a:ext cx="7986340" cy="1169144"/>
            <a:chOff x="611560" y="2780928"/>
            <a:chExt cx="7986340" cy="1169144"/>
          </a:xfrm>
        </p:grpSpPr>
        <p:sp>
          <p:nvSpPr>
            <p:cNvPr id="21" name="순서도: 순차적 액세스 저장소 20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242084" y="3950072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내용 개체 틀 1"/>
            <p:cNvSpPr txBox="1">
              <a:spLocks/>
            </p:cNvSpPr>
            <p:nvPr/>
          </p:nvSpPr>
          <p:spPr bwMode="auto">
            <a:xfrm>
              <a:off x="1266056" y="2865950"/>
              <a:ext cx="7331844" cy="40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Blip>
                  <a:blip r:embed="rId2"/>
                </a:buBlip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개장 이후 매 시간마다 증권회사에서 거래되는 모든 주식 중에서 특정한 회사의 주식 거래량을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X(t)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라 하면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확률과정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X(t)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는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이산 시간 확률과정이다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581572" y="2517209"/>
            <a:ext cx="703900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아래 그림은 특정한 두 회사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w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과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w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시간대별 주식 거래량을 나타내며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14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시의 주식 거래량은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X(14, w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), X(14, w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259632" y="2493041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90363"/>
            <a:ext cx="6389332" cy="181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A0C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7687</TotalTime>
  <Words>3857</Words>
  <Application>Microsoft Office PowerPoint</Application>
  <PresentationFormat>화면 슬라이드 쇼(4:3)</PresentationFormat>
  <Paragraphs>336</Paragraphs>
  <Slides>74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5" baseType="lpstr">
      <vt:lpstr>굴림</vt:lpstr>
      <vt:lpstr>Arial</vt:lpstr>
      <vt:lpstr>HY신명조</vt:lpstr>
      <vt:lpstr>Symbol</vt:lpstr>
      <vt:lpstr>굴림체</vt:lpstr>
      <vt:lpstr>바탕</vt:lpstr>
      <vt:lpstr>맑은 고딕</vt:lpstr>
      <vt:lpstr>휴먼옛체</vt:lpstr>
      <vt:lpstr>Book Antiqua</vt:lpstr>
      <vt:lpstr>Office 테마</vt:lpstr>
      <vt:lpstr>Equation</vt:lpstr>
      <vt:lpstr>PowerPoint 프레젠테이션</vt:lpstr>
      <vt:lpstr>PowerPoint 프레젠테이션</vt:lpstr>
      <vt:lpstr>목 차</vt:lpstr>
      <vt:lpstr>PowerPoint 프레젠테이션</vt:lpstr>
      <vt:lpstr>확률과정</vt:lpstr>
      <vt:lpstr>확률과정</vt:lpstr>
      <vt:lpstr>확률과정의 정의</vt:lpstr>
      <vt:lpstr>확률과정의 정의</vt:lpstr>
      <vt:lpstr>확률과정의 정의</vt:lpstr>
      <vt:lpstr>확률과정의 정의</vt:lpstr>
      <vt:lpstr>확률과정의 정의</vt:lpstr>
      <vt:lpstr>확률과정의 정의</vt:lpstr>
      <vt:lpstr>확률과정의 정의</vt:lpstr>
      <vt:lpstr>확률과정의 예</vt:lpstr>
      <vt:lpstr>확률과정의 정의</vt:lpstr>
      <vt:lpstr>확률과정의 정의</vt:lpstr>
      <vt:lpstr>확률과정의 정의</vt:lpstr>
      <vt:lpstr>확률과정의 정의</vt:lpstr>
      <vt:lpstr>확률과정의 정의</vt:lpstr>
      <vt:lpstr>확률과정의 정의</vt:lpstr>
      <vt:lpstr>PowerPoint 프레젠테이션</vt:lpstr>
      <vt:lpstr>푸아송과정의 정의</vt:lpstr>
      <vt:lpstr>푸아송과정의 정의</vt:lpstr>
      <vt:lpstr>푸아송과정의 정의</vt:lpstr>
      <vt:lpstr>푸아송과정의 정의</vt:lpstr>
      <vt:lpstr>푸아송과정의 정의</vt:lpstr>
      <vt:lpstr>사건 발생시간의 분포</vt:lpstr>
      <vt:lpstr>사건 발생시간의 분포</vt:lpstr>
      <vt:lpstr>사건 발생시간의 분포</vt:lpstr>
      <vt:lpstr>사건 발생시간의 분포</vt:lpstr>
      <vt:lpstr>사건 발생시간의 분포</vt:lpstr>
      <vt:lpstr>사건 발생시간의 분포</vt:lpstr>
      <vt:lpstr>사건 발생시간의 분포</vt:lpstr>
      <vt:lpstr>사건 발생시간의 분포</vt:lpstr>
      <vt:lpstr>푸아송과정의 성질</vt:lpstr>
      <vt:lpstr>푸아송과정의 성질</vt:lpstr>
      <vt:lpstr>푸아송과정의 성질</vt:lpstr>
      <vt:lpstr>푸아송과정의 중첩과 분해</vt:lpstr>
      <vt:lpstr>푸아송과정의 중첩과 분해</vt:lpstr>
      <vt:lpstr>푸아송과정의 성질</vt:lpstr>
      <vt:lpstr>푸아송과정의 성질</vt:lpstr>
      <vt:lpstr>PowerPoint 프레젠테이션</vt:lpstr>
      <vt:lpstr>마코프 연쇄의 정의</vt:lpstr>
      <vt:lpstr>마코프 연쇄의 정의</vt:lpstr>
      <vt:lpstr>추이행렬 P의 특성</vt:lpstr>
      <vt:lpstr>추이행렬 P의 특성</vt:lpstr>
      <vt:lpstr>마코프 연쇄의 예</vt:lpstr>
      <vt:lpstr>마코프 연쇄의 예</vt:lpstr>
      <vt:lpstr>마코프 연쇄의 예</vt:lpstr>
      <vt:lpstr>채프만-콜모고로프 방정식</vt:lpstr>
      <vt:lpstr>채프만-콜모고로프 방정식</vt:lpstr>
      <vt:lpstr>채프만-콜모고로프 방정식</vt:lpstr>
      <vt:lpstr>채프만-콜모고로프 방정식</vt:lpstr>
      <vt:lpstr>채프만-콜모고로프 방정식</vt:lpstr>
      <vt:lpstr>채프만-콜모고로프 방정식</vt:lpstr>
      <vt:lpstr>채프만-콜모고로프 방정식</vt:lpstr>
      <vt:lpstr>채프만-콜모고로프 방정식</vt:lpstr>
      <vt:lpstr>상태의 분류</vt:lpstr>
      <vt:lpstr>상태공간의 동치관계</vt:lpstr>
      <vt:lpstr>상태공간의 동치관계</vt:lpstr>
      <vt:lpstr>상태공간의 분류</vt:lpstr>
      <vt:lpstr>상태공간의 분류</vt:lpstr>
      <vt:lpstr>상태공간의 분류</vt:lpstr>
      <vt:lpstr>상태공간의 분류</vt:lpstr>
      <vt:lpstr>상태공간의 분류</vt:lpstr>
      <vt:lpstr>재귀적 상태와 일시적 상태</vt:lpstr>
      <vt:lpstr>재귀적 상태와 일시적 상태</vt:lpstr>
      <vt:lpstr>재귀적 상태와 일시적 상태</vt:lpstr>
      <vt:lpstr>재귀적 상태와 일시적 상태</vt:lpstr>
      <vt:lpstr>재귀적 상태와 일시적 상태</vt:lpstr>
      <vt:lpstr>재귀적 상태와 일시적 상태</vt:lpstr>
      <vt:lpstr>재귀적 상태와 일시적 상태</vt:lpstr>
      <vt:lpstr>재귀적 상태와 일시적 상태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?? ?</cp:lastModifiedBy>
  <cp:revision>949</cp:revision>
  <dcterms:created xsi:type="dcterms:W3CDTF">2012-07-11T10:23:22Z</dcterms:created>
  <dcterms:modified xsi:type="dcterms:W3CDTF">2016-08-30T09:43:24Z</dcterms:modified>
</cp:coreProperties>
</file>