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65" r:id="rId2"/>
    <p:sldId id="256" r:id="rId3"/>
    <p:sldId id="425" r:id="rId4"/>
    <p:sldId id="424" r:id="rId5"/>
    <p:sldId id="685" r:id="rId6"/>
    <p:sldId id="949" r:id="rId7"/>
    <p:sldId id="950" r:id="rId8"/>
    <p:sldId id="951" r:id="rId9"/>
    <p:sldId id="952" r:id="rId10"/>
    <p:sldId id="874" r:id="rId11"/>
    <p:sldId id="953" r:id="rId12"/>
    <p:sldId id="954" r:id="rId13"/>
    <p:sldId id="955" r:id="rId14"/>
    <p:sldId id="956" r:id="rId15"/>
    <p:sldId id="957" r:id="rId16"/>
    <p:sldId id="958" r:id="rId17"/>
    <p:sldId id="959" r:id="rId18"/>
    <p:sldId id="960" r:id="rId19"/>
    <p:sldId id="961" r:id="rId20"/>
    <p:sldId id="962" r:id="rId21"/>
    <p:sldId id="963" r:id="rId22"/>
    <p:sldId id="964" r:id="rId23"/>
    <p:sldId id="965" r:id="rId24"/>
    <p:sldId id="966" r:id="rId25"/>
    <p:sldId id="967" r:id="rId26"/>
    <p:sldId id="968" r:id="rId27"/>
    <p:sldId id="969" r:id="rId28"/>
    <p:sldId id="970" r:id="rId29"/>
    <p:sldId id="971" r:id="rId30"/>
    <p:sldId id="972" r:id="rId31"/>
    <p:sldId id="973" r:id="rId32"/>
    <p:sldId id="974" r:id="rId33"/>
    <p:sldId id="975" r:id="rId34"/>
    <p:sldId id="976" r:id="rId35"/>
    <p:sldId id="977" r:id="rId36"/>
    <p:sldId id="978" r:id="rId37"/>
    <p:sldId id="979" r:id="rId38"/>
    <p:sldId id="980" r:id="rId39"/>
    <p:sldId id="981" r:id="rId40"/>
    <p:sldId id="982" r:id="rId41"/>
    <p:sldId id="983" r:id="rId42"/>
    <p:sldId id="984" r:id="rId43"/>
    <p:sldId id="985" r:id="rId44"/>
    <p:sldId id="986" r:id="rId45"/>
    <p:sldId id="987" r:id="rId46"/>
    <p:sldId id="988" r:id="rId47"/>
    <p:sldId id="989" r:id="rId48"/>
    <p:sldId id="990" r:id="rId49"/>
    <p:sldId id="991" r:id="rId50"/>
    <p:sldId id="992" r:id="rId51"/>
    <p:sldId id="993" r:id="rId52"/>
    <p:sldId id="994" r:id="rId53"/>
    <p:sldId id="995" r:id="rId54"/>
    <p:sldId id="996" r:id="rId55"/>
    <p:sldId id="997" r:id="rId56"/>
    <p:sldId id="998" r:id="rId57"/>
    <p:sldId id="999" r:id="rId58"/>
    <p:sldId id="948" r:id="rId59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62"/>
      <p:bold r:id="rId63"/>
    </p:embeddedFont>
    <p:embeddedFont>
      <p:font typeface="Cambria Math" panose="02040503050406030204" pitchFamily="18" charset="0"/>
      <p:regular r:id="rId64"/>
    </p:embeddedFont>
    <p:embeddedFont>
      <p:font typeface="Book Antiqua" panose="02040602050305030304" pitchFamily="18" charset="0"/>
      <p:regular r:id="rId65"/>
      <p:bold r:id="rId66"/>
      <p:italic r:id="rId67"/>
      <p:boldItalic r:id="rId68"/>
    </p:embeddedFont>
    <p:embeddedFont>
      <p:font typeface="HY신명조" panose="02030600000101010101" pitchFamily="18" charset="-127"/>
      <p:regular r:id="rId69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6"/>
    <a:srgbClr val="80D0E3"/>
    <a:srgbClr val="8BE9FF"/>
    <a:srgbClr val="FF9933"/>
    <a:srgbClr val="FF6600"/>
    <a:srgbClr val="006699"/>
    <a:srgbClr val="009E9A"/>
    <a:srgbClr val="00C4F2"/>
    <a:srgbClr val="C35D0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66" autoAdjust="0"/>
    <p:restoredTop sz="94160" autoAdjust="0"/>
  </p:normalViewPr>
  <p:slideViewPr>
    <p:cSldViewPr>
      <p:cViewPr>
        <p:scale>
          <a:sx n="75" d="100"/>
          <a:sy n="75" d="100"/>
        </p:scale>
        <p:origin x="-132" y="-786"/>
      </p:cViewPr>
      <p:guideLst>
        <p:guide orient="horz" pos="572"/>
        <p:guide orient="horz"/>
        <p:guide pos="158"/>
        <p:guide pos="5738"/>
        <p:guide pos="5579"/>
        <p:guide pos="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8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4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30.wmf"/><Relationship Id="rId4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4" Type="http://schemas.openxmlformats.org/officeDocument/2006/relationships/image" Target="../media/image8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9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4" Type="http://schemas.openxmlformats.org/officeDocument/2006/relationships/image" Target="../media/image10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0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13.wmf"/><Relationship Id="rId4" Type="http://schemas.openxmlformats.org/officeDocument/2006/relationships/image" Target="../media/image127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1.wmf"/><Relationship Id="rId1" Type="http://schemas.openxmlformats.org/officeDocument/2006/relationships/image" Target="../media/image137.wmf"/><Relationship Id="rId4" Type="http://schemas.openxmlformats.org/officeDocument/2006/relationships/image" Target="../media/image13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5.wmf"/><Relationship Id="rId3" Type="http://schemas.openxmlformats.org/officeDocument/2006/relationships/image" Target="../media/image9.wmf"/><Relationship Id="rId7" Type="http://schemas.openxmlformats.org/officeDocument/2006/relationships/image" Target="../media/image19.wmf"/><Relationship Id="rId12" Type="http://schemas.openxmlformats.org/officeDocument/2006/relationships/image" Target="../media/image24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23.wmf"/><Relationship Id="rId5" Type="http://schemas.openxmlformats.org/officeDocument/2006/relationships/image" Target="../media/image11.wmf"/><Relationship Id="rId15" Type="http://schemas.openxmlformats.org/officeDocument/2006/relationships/image" Target="../media/image27.wmf"/><Relationship Id="rId10" Type="http://schemas.openxmlformats.org/officeDocument/2006/relationships/image" Target="../media/image22.wmf"/><Relationship Id="rId4" Type="http://schemas.openxmlformats.org/officeDocument/2006/relationships/image" Target="../media/image18.wmf"/><Relationship Id="rId9" Type="http://schemas.openxmlformats.org/officeDocument/2006/relationships/image" Target="../media/image21.wmf"/><Relationship Id="rId14" Type="http://schemas.openxmlformats.org/officeDocument/2006/relationships/image" Target="../media/image2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43.wmf"/><Relationship Id="rId4" Type="http://schemas.openxmlformats.org/officeDocument/2006/relationships/image" Target="../media/image153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4" Type="http://schemas.openxmlformats.org/officeDocument/2006/relationships/image" Target="../media/image158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43.wmf"/><Relationship Id="rId1" Type="http://schemas.openxmlformats.org/officeDocument/2006/relationships/image" Target="../media/image165.wmf"/><Relationship Id="rId4" Type="http://schemas.openxmlformats.org/officeDocument/2006/relationships/image" Target="../media/image167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4" Type="http://schemas.openxmlformats.org/officeDocument/2006/relationships/image" Target="../media/image173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wmf"/><Relationship Id="rId1" Type="http://schemas.openxmlformats.org/officeDocument/2006/relationships/image" Target="../media/image17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4" Type="http://schemas.openxmlformats.org/officeDocument/2006/relationships/image" Target="../media/image177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wmf"/><Relationship Id="rId2" Type="http://schemas.openxmlformats.org/officeDocument/2006/relationships/image" Target="../media/image94.wmf"/><Relationship Id="rId1" Type="http://schemas.openxmlformats.org/officeDocument/2006/relationships/image" Target="../media/image180.wmf"/><Relationship Id="rId5" Type="http://schemas.openxmlformats.org/officeDocument/2006/relationships/image" Target="../media/image183.wmf"/><Relationship Id="rId4" Type="http://schemas.openxmlformats.org/officeDocument/2006/relationships/image" Target="../media/image182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4" Type="http://schemas.openxmlformats.org/officeDocument/2006/relationships/image" Target="../media/image189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wmf"/><Relationship Id="rId1" Type="http://schemas.openxmlformats.org/officeDocument/2006/relationships/image" Target="../media/image196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5" Type="http://schemas.openxmlformats.org/officeDocument/2006/relationships/image" Target="../media/image201.wmf"/><Relationship Id="rId4" Type="http://schemas.openxmlformats.org/officeDocument/2006/relationships/image" Target="../media/image200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wmf"/><Relationship Id="rId2" Type="http://schemas.openxmlformats.org/officeDocument/2006/relationships/image" Target="../media/image181.wmf"/><Relationship Id="rId1" Type="http://schemas.openxmlformats.org/officeDocument/2006/relationships/image" Target="../media/image199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4" Type="http://schemas.openxmlformats.org/officeDocument/2006/relationships/image" Target="../media/image20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42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CB18BD7-F542-41D4-8860-DCEDD38FC59F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2016-08-17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6AABF27-7303-4B20-B134-3A49760DD20D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463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95095A-4ED7-4532-9B60-17A12090B229}" type="datetimeFigureOut">
              <a:rPr lang="ko-KR" altLang="en-US" smtClean="0"/>
              <a:pPr>
                <a:defRPr/>
              </a:pPr>
              <a:t>2016-08-17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54563F77-4079-44FD-AC16-D5293C2E4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02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625475" y="981075"/>
            <a:ext cx="7186613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="1" dirty="0" smtClean="0">
                <a:gradFill flip="none" rotWithShape="1">
                  <a:gsLst>
                    <a:gs pos="0">
                      <a:srgbClr val="00A0C6">
                        <a:shade val="30000"/>
                        <a:satMod val="115000"/>
                      </a:srgbClr>
                    </a:gs>
                    <a:gs pos="50000">
                      <a:srgbClr val="00A0C6">
                        <a:shade val="67500"/>
                        <a:satMod val="115000"/>
                      </a:srgbClr>
                    </a:gs>
                    <a:gs pos="100000">
                      <a:srgbClr val="00A0C6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생생한 사례로 배우는 확률과 통계</a:t>
            </a:r>
            <a:endParaRPr kumimoji="0" lang="de-DE" altLang="ko-KR" sz="1800" b="1" dirty="0" smtClean="0">
              <a:gradFill flip="none" rotWithShape="1">
                <a:gsLst>
                  <a:gs pos="0">
                    <a:srgbClr val="00A0C6">
                      <a:shade val="30000"/>
                      <a:satMod val="115000"/>
                    </a:srgbClr>
                  </a:gs>
                  <a:gs pos="50000">
                    <a:srgbClr val="00A0C6">
                      <a:shade val="67500"/>
                      <a:satMod val="115000"/>
                    </a:srgbClr>
                  </a:gs>
                  <a:gs pos="100000">
                    <a:srgbClr val="00A0C6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9387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ea typeface="맑은 고딕" pitchFamily="50" charset="-127"/>
              </a:rPr>
              <a:t>[</a:t>
            </a:r>
            <a:r>
              <a:rPr kumimoji="0" lang="ko-KR" altLang="en-US" sz="14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08000" indent="-10800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5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50" b="1" dirty="0" smtClean="0">
                <a:ea typeface="맑은 고딕" pitchFamily="50" charset="-127"/>
              </a:rPr>
              <a:t>이재원</a:t>
            </a:r>
            <a:r>
              <a:rPr kumimoji="0" lang="ko-KR" altLang="en-US" sz="1050" dirty="0" smtClean="0">
                <a:ea typeface="맑은 고딕" pitchFamily="50" charset="-127"/>
              </a:rPr>
              <a:t>과 </a:t>
            </a:r>
            <a:r>
              <a:rPr kumimoji="0" lang="ko-KR" altLang="en-US" sz="1050" b="1" dirty="0" err="1">
                <a:ea typeface="맑은 고딕" pitchFamily="50" charset="-127"/>
              </a:rPr>
              <a:t>한빛아카데미</a:t>
            </a:r>
            <a:r>
              <a:rPr kumimoji="0" lang="ko-KR" altLang="en-US" sz="1050" b="1" dirty="0">
                <a:ea typeface="맑은 고딕" pitchFamily="50" charset="-127"/>
              </a:rPr>
              <a:t>㈜</a:t>
            </a:r>
            <a:r>
              <a:rPr kumimoji="0" lang="ko-KR" altLang="en-US" sz="1050" dirty="0">
                <a:ea typeface="맑은 고딕" pitchFamily="50" charset="-127"/>
              </a:rPr>
              <a:t>에 있습니다</a:t>
            </a:r>
            <a:r>
              <a:rPr kumimoji="0" lang="en-US" altLang="ko-KR" sz="1050" dirty="0">
                <a:ea typeface="맑은 고딕" pitchFamily="50" charset="-127"/>
              </a:rPr>
              <a:t>.</a:t>
            </a:r>
            <a:r>
              <a:rPr kumimoji="0" lang="ko-KR" altLang="en-US" sz="105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50" dirty="0">
              <a:solidFill>
                <a:srgbClr val="222222"/>
              </a:solidFill>
              <a:ea typeface="맑은 고딕" pitchFamily="50" charset="-127"/>
            </a:endParaRPr>
          </a:p>
          <a:p>
            <a:pPr marL="108000" indent="-10800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5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5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50" u="sng" dirty="0">
                <a:solidFill>
                  <a:srgbClr val="222222"/>
                </a:solidFill>
                <a:ea typeface="맑은 고딕" pitchFamily="50" charset="-127"/>
              </a:rPr>
              <a:t>조에 의거하여 벌금에 처할 수 있고 이를 병과</a:t>
            </a:r>
            <a:r>
              <a:rPr kumimoji="0" lang="en-US" altLang="ko-KR" sz="105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5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5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5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5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050" u="sng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6592"/>
            </a:avLst>
          </a:prstGeom>
          <a:noFill/>
          <a:ln w="53975"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88" y="5927725"/>
            <a:ext cx="15922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6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 t="37782" r="4641" b="30651"/>
          <a:stretch/>
        </p:blipFill>
        <p:spPr>
          <a:xfrm>
            <a:off x="201643" y="261259"/>
            <a:ext cx="8710127" cy="4232785"/>
          </a:xfrm>
          <a:prstGeom prst="rect">
            <a:avLst/>
          </a:prstGeom>
        </p:spPr>
      </p:pic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5508625" y="74612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3600" dirty="0" smtClean="0"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79512" y="4653136"/>
            <a:ext cx="21755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>
              <a:defRPr/>
            </a:pPr>
            <a:r>
              <a:rPr lang="en-US" altLang="ko-KR" sz="2800" b="1" spc="-150" dirty="0" smtClean="0">
                <a:solidFill>
                  <a:srgbClr val="00A0C6"/>
                </a:solidFill>
                <a:ea typeface="맑은 고딕" panose="020B0503020000020004" pitchFamily="50" charset="-127"/>
              </a:rPr>
              <a:t>Chapter </a:t>
            </a:r>
            <a:r>
              <a:rPr lang="en-US" altLang="ko-KR" sz="4800" b="1" spc="-150" dirty="0" smtClean="0">
                <a:solidFill>
                  <a:srgbClr val="00A0C6"/>
                </a:solidFill>
                <a:ea typeface="맑은 고딕" panose="020B0503020000020004" pitchFamily="50" charset="-127"/>
              </a:rPr>
              <a:t>08</a:t>
            </a:r>
            <a:endParaRPr lang="ko-KR" altLang="en-US" sz="4800" b="1" dirty="0">
              <a:solidFill>
                <a:srgbClr val="00A0C6"/>
              </a:solidFill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444208" y="4974267"/>
            <a:ext cx="24929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4800" b="1" kern="1200" spc="-3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표본분포</a:t>
            </a:r>
            <a:endParaRPr kumimoji="1" lang="ko-KR" altLang="en-US" sz="4800" b="1" kern="1200" spc="-3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5748543" y="5805264"/>
            <a:ext cx="32159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l" rtl="0" eaLnBrk="1" fontAlgn="base" latin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kern="1200" dirty="0" smtClean="0">
                <a:solidFill>
                  <a:srgbClr val="7F7F7F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Sampling Distribution</a:t>
            </a:r>
            <a:endParaRPr kumimoji="1" lang="ko-KR" altLang="en-US" sz="2400" kern="1200" dirty="0" smtClean="0">
              <a:solidFill>
                <a:srgbClr val="7F7F7F"/>
              </a:solidFill>
              <a:latin typeface="맑은 고딕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1" t="70049" r="5960" b="9058"/>
          <a:stretch/>
        </p:blipFill>
        <p:spPr>
          <a:xfrm>
            <a:off x="179512" y="5445224"/>
            <a:ext cx="2113745" cy="95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71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8BE9FF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5895410" y="93663"/>
            <a:ext cx="3137522" cy="523220"/>
            <a:chOff x="6352599" y="188640"/>
            <a:chExt cx="3138785" cy="521913"/>
          </a:xfrm>
        </p:grpSpPr>
        <p:sp>
          <p:nvSpPr>
            <p:cNvPr id="4" name="직사각형 3"/>
            <p:cNvSpPr/>
            <p:nvPr/>
          </p:nvSpPr>
          <p:spPr>
            <a:xfrm>
              <a:off x="7946751" y="188640"/>
              <a:ext cx="1544633" cy="5219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800" b="1" kern="1200" spc="-150" dirty="0" smtClean="0">
                  <a:solidFill>
                    <a:srgbClr val="00C4F2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표본분포</a:t>
              </a:r>
              <a:endParaRPr kumimoji="1" lang="ko-KR" altLang="en-US" sz="2800" b="1" kern="1200" spc="-150" dirty="0">
                <a:solidFill>
                  <a:srgbClr val="00C4F2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6352599" y="188640"/>
              <a:ext cx="1649320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 smtClean="0">
                  <a:gradFill flip="none" rotWithShape="1">
                    <a:gsLst>
                      <a:gs pos="0">
                        <a:srgbClr val="00A0C6">
                          <a:shade val="30000"/>
                          <a:satMod val="115000"/>
                        </a:srgbClr>
                      </a:gs>
                      <a:gs pos="50000">
                        <a:srgbClr val="00A0C6">
                          <a:shade val="67500"/>
                          <a:satMod val="115000"/>
                        </a:srgbClr>
                      </a:gs>
                      <a:gs pos="100000">
                        <a:srgbClr val="00A0C6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 smtClean="0">
                  <a:gradFill flip="none" rotWithShape="1">
                    <a:gsLst>
                      <a:gs pos="0">
                        <a:srgbClr val="00A0C6">
                          <a:shade val="30000"/>
                          <a:satMod val="115000"/>
                        </a:srgbClr>
                      </a:gs>
                      <a:gs pos="50000">
                        <a:srgbClr val="00A0C6">
                          <a:shade val="67500"/>
                          <a:satMod val="115000"/>
                        </a:srgbClr>
                      </a:gs>
                      <a:gs pos="100000">
                        <a:srgbClr val="00A0C6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08</a:t>
              </a:r>
              <a:endParaRPr lang="ko-KR" altLang="en-US" sz="2800" b="1" dirty="0" smtClean="0">
                <a:gradFill flip="none" rotWithShape="1">
                  <a:gsLst>
                    <a:gs pos="0">
                      <a:srgbClr val="00A0C6">
                        <a:shade val="30000"/>
                        <a:satMod val="115000"/>
                      </a:srgbClr>
                    </a:gs>
                    <a:gs pos="50000">
                      <a:srgbClr val="00A0C6">
                        <a:shade val="67500"/>
                        <a:satMod val="115000"/>
                      </a:srgbClr>
                    </a:gs>
                    <a:gs pos="100000">
                      <a:srgbClr val="00A0C6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0C6"/>
          </a:solidFill>
          <a:ln>
            <a:noFill/>
          </a:ln>
          <a:extLst/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 smtClean="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5521325" y="5372100"/>
            <a:ext cx="33115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501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0"/>
            <a:ext cx="3552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476375" y="2565400"/>
            <a:ext cx="3527425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 smtClean="0">
                <a:solidFill>
                  <a:srgbClr val="00A0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ko-KR" altLang="en-US" sz="8000" b="1" dirty="0" smtClean="0">
              <a:solidFill>
                <a:srgbClr val="00A0C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38" t="8118" r="9610" b="30798"/>
          <a:stretch/>
        </p:blipFill>
        <p:spPr>
          <a:xfrm>
            <a:off x="5594577" y="-11876"/>
            <a:ext cx="3552062" cy="687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75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22225"/>
            <a:ext cx="9144000" cy="555625"/>
          </a:xfrm>
          <a:prstGeom prst="rect">
            <a:avLst/>
          </a:prstGeom>
          <a:solidFill>
            <a:srgbClr val="8BE9FF"/>
          </a:solidFill>
          <a:ln>
            <a:noFill/>
          </a:ln>
          <a:extLst/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 smtClean="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47650" y="35744"/>
            <a:ext cx="7600950" cy="474662"/>
          </a:xfr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/58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614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4AE88-8089-46AF-B006-A187AD486C13}" type="datetime1">
              <a:rPr lang="ko-KR" altLang="en-US"/>
              <a:pPr>
                <a:defRPr/>
              </a:pPr>
              <a:t>2016-08-17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0DE046FA-B321-48D0-9889-EEF2519A1D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2" r:id="rId2"/>
    <p:sldLayoutId id="2147484223" r:id="rId3"/>
    <p:sldLayoutId id="2147484225" r:id="rId4"/>
    <p:sldLayoutId id="214748422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9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40.png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38.wmf"/><Relationship Id="rId4" Type="http://schemas.openxmlformats.org/officeDocument/2006/relationships/image" Target="../media/image41.png"/><Relationship Id="rId9" Type="http://schemas.openxmlformats.org/officeDocument/2006/relationships/oleObject" Target="../embeddings/oleObject4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wmf"/><Relationship Id="rId11" Type="http://schemas.openxmlformats.org/officeDocument/2006/relationships/image" Target="../media/image43.png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4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5.wmf"/><Relationship Id="rId11" Type="http://schemas.openxmlformats.org/officeDocument/2006/relationships/image" Target="../media/image47.wmf"/><Relationship Id="rId5" Type="http://schemas.openxmlformats.org/officeDocument/2006/relationships/oleObject" Target="../embeddings/oleObject49.bin"/><Relationship Id="rId10" Type="http://schemas.openxmlformats.org/officeDocument/2006/relationships/oleObject" Target="../embeddings/oleObject51.bin"/><Relationship Id="rId4" Type="http://schemas.openxmlformats.org/officeDocument/2006/relationships/image" Target="../media/image44.wmf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5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5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57.wmf"/><Relationship Id="rId3" Type="http://schemas.openxmlformats.org/officeDocument/2006/relationships/image" Target="../media/image62.png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59.bin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61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5" Type="http://schemas.openxmlformats.org/officeDocument/2006/relationships/image" Target="../media/image58.w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6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9.wmf"/><Relationship Id="rId11" Type="http://schemas.openxmlformats.org/officeDocument/2006/relationships/image" Target="../media/image61.wmf"/><Relationship Id="rId5" Type="http://schemas.openxmlformats.org/officeDocument/2006/relationships/oleObject" Target="../embeddings/oleObject63.bin"/><Relationship Id="rId10" Type="http://schemas.openxmlformats.org/officeDocument/2006/relationships/oleObject" Target="../embeddings/oleObject65.bin"/><Relationship Id="rId4" Type="http://schemas.openxmlformats.org/officeDocument/2006/relationships/image" Target="../media/image30.wmf"/><Relationship Id="rId9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7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5.wmf"/><Relationship Id="rId17" Type="http://schemas.openxmlformats.org/officeDocument/2006/relationships/image" Target="../media/image78.png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7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81.png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8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4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1.bin"/><Relationship Id="rId5" Type="http://schemas.openxmlformats.org/officeDocument/2006/relationships/image" Target="../media/image83.wmf"/><Relationship Id="rId4" Type="http://schemas.openxmlformats.org/officeDocument/2006/relationships/oleObject" Target="../embeddings/oleObject8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7.wmf"/><Relationship Id="rId11" Type="http://schemas.openxmlformats.org/officeDocument/2006/relationships/image" Target="../media/image90.png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8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image" Target="../media/image850.png"/><Relationship Id="rId7" Type="http://schemas.openxmlformats.org/officeDocument/2006/relationships/image" Target="../media/image92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94.wmf"/><Relationship Id="rId5" Type="http://schemas.openxmlformats.org/officeDocument/2006/relationships/image" Target="../media/image91.wmf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6.bin"/><Relationship Id="rId9" Type="http://schemas.openxmlformats.org/officeDocument/2006/relationships/image" Target="../media/image9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95.wmf"/><Relationship Id="rId4" Type="http://schemas.openxmlformats.org/officeDocument/2006/relationships/oleObject" Target="../embeddings/oleObject9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image" Target="../media/image103.png"/><Relationship Id="rId7" Type="http://schemas.openxmlformats.org/officeDocument/2006/relationships/image" Target="../media/image100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102.wmf"/><Relationship Id="rId5" Type="http://schemas.openxmlformats.org/officeDocument/2006/relationships/image" Target="../media/image99.wmf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91.bin"/><Relationship Id="rId9" Type="http://schemas.openxmlformats.org/officeDocument/2006/relationships/image" Target="../media/image101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image" Target="../media/image108.wmf"/><Relationship Id="rId3" Type="http://schemas.openxmlformats.org/officeDocument/2006/relationships/oleObject" Target="../embeddings/oleObject95.bin"/><Relationship Id="rId7" Type="http://schemas.openxmlformats.org/officeDocument/2006/relationships/image" Target="../media/image105.wmf"/><Relationship Id="rId12" Type="http://schemas.openxmlformats.org/officeDocument/2006/relationships/oleObject" Target="../embeddings/oleObject9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107.wmf"/><Relationship Id="rId5" Type="http://schemas.openxmlformats.org/officeDocument/2006/relationships/image" Target="../media/image100.png"/><Relationship Id="rId10" Type="http://schemas.openxmlformats.org/officeDocument/2006/relationships/oleObject" Target="../embeddings/oleObject98.bin"/><Relationship Id="rId4" Type="http://schemas.openxmlformats.org/officeDocument/2006/relationships/image" Target="../media/image104.wmf"/><Relationship Id="rId9" Type="http://schemas.openxmlformats.org/officeDocument/2006/relationships/image" Target="../media/image10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112.wmf"/><Relationship Id="rId3" Type="http://schemas.openxmlformats.org/officeDocument/2006/relationships/image" Target="../media/image114.png"/><Relationship Id="rId7" Type="http://schemas.openxmlformats.org/officeDocument/2006/relationships/image" Target="../media/image110.wmf"/><Relationship Id="rId12" Type="http://schemas.openxmlformats.org/officeDocument/2006/relationships/oleObject" Target="../embeddings/oleObject10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06.wmf"/><Relationship Id="rId5" Type="http://schemas.openxmlformats.org/officeDocument/2006/relationships/image" Target="../media/image109.wmf"/><Relationship Id="rId15" Type="http://schemas.openxmlformats.org/officeDocument/2006/relationships/image" Target="../media/image113.wmf"/><Relationship Id="rId10" Type="http://schemas.openxmlformats.org/officeDocument/2006/relationships/oleObject" Target="../embeddings/oleObject103.bin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11.wmf"/><Relationship Id="rId14" Type="http://schemas.openxmlformats.org/officeDocument/2006/relationships/oleObject" Target="../embeddings/oleObject105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oleObject" Target="../embeddings/oleObject111.bin"/><Relationship Id="rId3" Type="http://schemas.openxmlformats.org/officeDocument/2006/relationships/image" Target="../media/image120.png"/><Relationship Id="rId7" Type="http://schemas.openxmlformats.org/officeDocument/2006/relationships/image" Target="../media/image116.wmf"/><Relationship Id="rId12" Type="http://schemas.openxmlformats.org/officeDocument/2006/relationships/oleObject" Target="../embeddings/oleObject110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19.wmf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117.wmf"/><Relationship Id="rId5" Type="http://schemas.openxmlformats.org/officeDocument/2006/relationships/image" Target="../media/image115.wmf"/><Relationship Id="rId15" Type="http://schemas.openxmlformats.org/officeDocument/2006/relationships/oleObject" Target="../embeddings/oleObject112.bin"/><Relationship Id="rId10" Type="http://schemas.openxmlformats.org/officeDocument/2006/relationships/oleObject" Target="../embeddings/oleObject109.bin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113.wmf"/><Relationship Id="rId14" Type="http://schemas.openxmlformats.org/officeDocument/2006/relationships/image" Target="../media/image118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3" Type="http://schemas.openxmlformats.org/officeDocument/2006/relationships/image" Target="../media/image124.png"/><Relationship Id="rId7" Type="http://schemas.openxmlformats.org/officeDocument/2006/relationships/image" Target="../media/image122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14.bin"/><Relationship Id="rId5" Type="http://schemas.openxmlformats.org/officeDocument/2006/relationships/image" Target="../media/image121.wmf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12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3" Type="http://schemas.openxmlformats.org/officeDocument/2006/relationships/image" Target="../media/image128.png"/><Relationship Id="rId7" Type="http://schemas.openxmlformats.org/officeDocument/2006/relationships/image" Target="../media/image125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127.wmf"/><Relationship Id="rId5" Type="http://schemas.openxmlformats.org/officeDocument/2006/relationships/image" Target="../media/image113.wmf"/><Relationship Id="rId10" Type="http://schemas.openxmlformats.org/officeDocument/2006/relationships/oleObject" Target="../embeddings/oleObject119.bin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12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3" Type="http://schemas.openxmlformats.org/officeDocument/2006/relationships/oleObject" Target="../embeddings/oleObject120.bin"/><Relationship Id="rId7" Type="http://schemas.openxmlformats.org/officeDocument/2006/relationships/image" Target="../media/image123.png"/><Relationship Id="rId12" Type="http://schemas.openxmlformats.org/officeDocument/2006/relationships/image" Target="../media/image1240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9.wmf"/><Relationship Id="rId11" Type="http://schemas.openxmlformats.org/officeDocument/2006/relationships/image" Target="../media/image130.wmf"/><Relationship Id="rId5" Type="http://schemas.openxmlformats.org/officeDocument/2006/relationships/oleObject" Target="../embeddings/oleObject1190.bin"/><Relationship Id="rId10" Type="http://schemas.openxmlformats.org/officeDocument/2006/relationships/oleObject" Target="../embeddings/oleObject1200.bin"/><Relationship Id="rId4" Type="http://schemas.openxmlformats.org/officeDocument/2006/relationships/image" Target="../media/image129.wmf"/><Relationship Id="rId9" Type="http://schemas.openxmlformats.org/officeDocument/2006/relationships/image" Target="../media/image130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image" Target="../media/image131.png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35.wmf"/><Relationship Id="rId17" Type="http://schemas.openxmlformats.org/officeDocument/2006/relationships/image" Target="../media/image136.w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1260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image" Target="../media/image136.wmf"/><Relationship Id="rId10" Type="http://schemas.openxmlformats.org/officeDocument/2006/relationships/image" Target="../media/image134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25.bin"/><Relationship Id="rId14" Type="http://schemas.openxmlformats.org/officeDocument/2006/relationships/oleObject" Target="../embeddings/oleObject127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139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3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3" Type="http://schemas.openxmlformats.org/officeDocument/2006/relationships/image" Target="../media/image142.png"/><Relationship Id="rId7" Type="http://schemas.openxmlformats.org/officeDocument/2006/relationships/image" Target="../media/image141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33.bin"/><Relationship Id="rId5" Type="http://schemas.openxmlformats.org/officeDocument/2006/relationships/image" Target="../media/image140.wmf"/><Relationship Id="rId4" Type="http://schemas.openxmlformats.org/officeDocument/2006/relationships/oleObject" Target="../embeddings/oleObject132.bin"/><Relationship Id="rId9" Type="http://schemas.openxmlformats.org/officeDocument/2006/relationships/image" Target="../media/image113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7" Type="http://schemas.openxmlformats.org/officeDocument/2006/relationships/image" Target="../media/image144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36.bin"/><Relationship Id="rId5" Type="http://schemas.openxmlformats.org/officeDocument/2006/relationships/image" Target="../media/image143.wmf"/><Relationship Id="rId4" Type="http://schemas.openxmlformats.org/officeDocument/2006/relationships/oleObject" Target="../embeddings/oleObject135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oleObject" Target="../embeddings/oleObject13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46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3" Type="http://schemas.openxmlformats.org/officeDocument/2006/relationships/image" Target="../media/image148.png"/><Relationship Id="rId7" Type="http://schemas.openxmlformats.org/officeDocument/2006/relationships/image" Target="../media/image149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40.bin"/><Relationship Id="rId5" Type="http://schemas.openxmlformats.org/officeDocument/2006/relationships/image" Target="../media/image148.wmf"/><Relationship Id="rId10" Type="http://schemas.openxmlformats.org/officeDocument/2006/relationships/image" Target="../media/image149.png"/><Relationship Id="rId4" Type="http://schemas.openxmlformats.org/officeDocument/2006/relationships/oleObject" Target="../embeddings/oleObject139.bin"/><Relationship Id="rId9" Type="http://schemas.openxmlformats.org/officeDocument/2006/relationships/image" Target="../media/image150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3" Type="http://schemas.openxmlformats.org/officeDocument/2006/relationships/image" Target="../media/image154.png"/><Relationship Id="rId7" Type="http://schemas.openxmlformats.org/officeDocument/2006/relationships/image" Target="../media/image151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43.bin"/><Relationship Id="rId11" Type="http://schemas.openxmlformats.org/officeDocument/2006/relationships/image" Target="../media/image153.wmf"/><Relationship Id="rId5" Type="http://schemas.openxmlformats.org/officeDocument/2006/relationships/image" Target="../media/image143.wmf"/><Relationship Id="rId10" Type="http://schemas.openxmlformats.org/officeDocument/2006/relationships/oleObject" Target="../embeddings/oleObject145.bin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152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3" Type="http://schemas.openxmlformats.org/officeDocument/2006/relationships/image" Target="../media/image158.png"/><Relationship Id="rId7" Type="http://schemas.openxmlformats.org/officeDocument/2006/relationships/image" Target="../media/image156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158.wmf"/><Relationship Id="rId5" Type="http://schemas.openxmlformats.org/officeDocument/2006/relationships/image" Target="../media/image155.wmf"/><Relationship Id="rId10" Type="http://schemas.openxmlformats.org/officeDocument/2006/relationships/oleObject" Target="../embeddings/oleObject149.bin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57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oleObject" Target="../embeddings/oleObject154.bin"/><Relationship Id="rId3" Type="http://schemas.openxmlformats.org/officeDocument/2006/relationships/image" Target="../media/image165.png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62.wmf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64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59.w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10" Type="http://schemas.openxmlformats.org/officeDocument/2006/relationships/image" Target="../media/image161.wmf"/><Relationship Id="rId4" Type="http://schemas.openxmlformats.org/officeDocument/2006/relationships/image" Target="../media/image166.png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63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image" Target="../media/image168.png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67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0" Type="http://schemas.openxmlformats.org/officeDocument/2006/relationships/image" Target="../media/image166.wmf"/><Relationship Id="rId4" Type="http://schemas.openxmlformats.org/officeDocument/2006/relationships/image" Target="../media/image169.png"/><Relationship Id="rId9" Type="http://schemas.openxmlformats.org/officeDocument/2006/relationships/oleObject" Target="../embeddings/oleObject158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3" Type="http://schemas.openxmlformats.org/officeDocument/2006/relationships/image" Target="../media/image176.png"/><Relationship Id="rId7" Type="http://schemas.openxmlformats.org/officeDocument/2006/relationships/image" Target="../media/image171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61.bin"/><Relationship Id="rId11" Type="http://schemas.openxmlformats.org/officeDocument/2006/relationships/image" Target="../media/image173.wmf"/><Relationship Id="rId5" Type="http://schemas.openxmlformats.org/officeDocument/2006/relationships/image" Target="../media/image170.wmf"/><Relationship Id="rId10" Type="http://schemas.openxmlformats.org/officeDocument/2006/relationships/oleObject" Target="../embeddings/oleObject163.bin"/><Relationship Id="rId4" Type="http://schemas.openxmlformats.org/officeDocument/2006/relationships/oleObject" Target="../embeddings/oleObject160.bin"/><Relationship Id="rId9" Type="http://schemas.openxmlformats.org/officeDocument/2006/relationships/image" Target="../media/image172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7" Type="http://schemas.openxmlformats.org/officeDocument/2006/relationships/image" Target="../media/image172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65.bin"/><Relationship Id="rId5" Type="http://schemas.openxmlformats.org/officeDocument/2006/relationships/image" Target="../media/image173.wmf"/><Relationship Id="rId4" Type="http://schemas.openxmlformats.org/officeDocument/2006/relationships/oleObject" Target="../embeddings/oleObject16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13" Type="http://schemas.openxmlformats.org/officeDocument/2006/relationships/image" Target="../media/image177.wmf"/><Relationship Id="rId3" Type="http://schemas.openxmlformats.org/officeDocument/2006/relationships/image" Target="../media/image178.png"/><Relationship Id="rId7" Type="http://schemas.openxmlformats.org/officeDocument/2006/relationships/image" Target="../media/image174.wmf"/><Relationship Id="rId12" Type="http://schemas.openxmlformats.org/officeDocument/2006/relationships/oleObject" Target="../embeddings/oleObject16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66.bin"/><Relationship Id="rId11" Type="http://schemas.openxmlformats.org/officeDocument/2006/relationships/image" Target="../media/image176.wmf"/><Relationship Id="rId5" Type="http://schemas.openxmlformats.org/officeDocument/2006/relationships/image" Target="../media/image184.png"/><Relationship Id="rId10" Type="http://schemas.openxmlformats.org/officeDocument/2006/relationships/oleObject" Target="../embeddings/oleObject168.bin"/><Relationship Id="rId4" Type="http://schemas.openxmlformats.org/officeDocument/2006/relationships/image" Target="../media/image179.png"/><Relationship Id="rId9" Type="http://schemas.openxmlformats.org/officeDocument/2006/relationships/image" Target="../media/image175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191.png"/><Relationship Id="rId18" Type="http://schemas.openxmlformats.org/officeDocument/2006/relationships/oleObject" Target="../embeddings/oleObject176.bin"/><Relationship Id="rId3" Type="http://schemas.openxmlformats.org/officeDocument/2006/relationships/image" Target="../media/image185.png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82.wmf"/><Relationship Id="rId17" Type="http://schemas.openxmlformats.org/officeDocument/2006/relationships/oleObject" Target="../embeddings/oleObject175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92.png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86.png"/><Relationship Id="rId11" Type="http://schemas.openxmlformats.org/officeDocument/2006/relationships/oleObject" Target="../embeddings/oleObject173.bin"/><Relationship Id="rId5" Type="http://schemas.openxmlformats.org/officeDocument/2006/relationships/image" Target="../media/image180.wmf"/><Relationship Id="rId15" Type="http://schemas.openxmlformats.org/officeDocument/2006/relationships/image" Target="../media/image183.wmf"/><Relationship Id="rId10" Type="http://schemas.openxmlformats.org/officeDocument/2006/relationships/image" Target="../media/image181.wmf"/><Relationship Id="rId4" Type="http://schemas.openxmlformats.org/officeDocument/2006/relationships/oleObject" Target="../embeddings/oleObject170.bin"/><Relationship Id="rId9" Type="http://schemas.openxmlformats.org/officeDocument/2006/relationships/oleObject" Target="../embeddings/oleObject172.bin"/><Relationship Id="rId14" Type="http://schemas.openxmlformats.org/officeDocument/2006/relationships/oleObject" Target="../embeddings/oleObject174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9.bin"/><Relationship Id="rId3" Type="http://schemas.openxmlformats.org/officeDocument/2006/relationships/oleObject" Target="../embeddings/oleObject177.bin"/><Relationship Id="rId7" Type="http://schemas.openxmlformats.org/officeDocument/2006/relationships/image" Target="../media/image196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88.wmf"/><Relationship Id="rId11" Type="http://schemas.openxmlformats.org/officeDocument/2006/relationships/image" Target="../media/image189.wmf"/><Relationship Id="rId5" Type="http://schemas.openxmlformats.org/officeDocument/2006/relationships/oleObject" Target="../embeddings/oleObject178.bin"/><Relationship Id="rId10" Type="http://schemas.openxmlformats.org/officeDocument/2006/relationships/oleObject" Target="../embeddings/oleObject180.bin"/><Relationship Id="rId4" Type="http://schemas.openxmlformats.org/officeDocument/2006/relationships/image" Target="../media/image187.wmf"/><Relationship Id="rId9" Type="http://schemas.openxmlformats.org/officeDocument/2006/relationships/image" Target="../media/image180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13" Type="http://schemas.openxmlformats.org/officeDocument/2006/relationships/oleObject" Target="../embeddings/oleObject185.bin"/><Relationship Id="rId3" Type="http://schemas.openxmlformats.org/officeDocument/2006/relationships/image" Target="../media/image195.png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193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184.bin"/><Relationship Id="rId5" Type="http://schemas.openxmlformats.org/officeDocument/2006/relationships/oleObject" Target="../embeddings/oleObject181.bin"/><Relationship Id="rId10" Type="http://schemas.openxmlformats.org/officeDocument/2006/relationships/image" Target="../media/image192.wmf"/><Relationship Id="rId4" Type="http://schemas.openxmlformats.org/officeDocument/2006/relationships/image" Target="../media/image203.png"/><Relationship Id="rId9" Type="http://schemas.openxmlformats.org/officeDocument/2006/relationships/oleObject" Target="../embeddings/oleObject183.bin"/><Relationship Id="rId14" Type="http://schemas.openxmlformats.org/officeDocument/2006/relationships/image" Target="../media/image194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7" Type="http://schemas.openxmlformats.org/officeDocument/2006/relationships/image" Target="../media/image197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87.bin"/><Relationship Id="rId5" Type="http://schemas.openxmlformats.org/officeDocument/2006/relationships/image" Target="../media/image196.wmf"/><Relationship Id="rId4" Type="http://schemas.openxmlformats.org/officeDocument/2006/relationships/oleObject" Target="../embeddings/oleObject186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13" Type="http://schemas.openxmlformats.org/officeDocument/2006/relationships/oleObject" Target="../embeddings/oleObject192.bin"/><Relationship Id="rId3" Type="http://schemas.openxmlformats.org/officeDocument/2006/relationships/image" Target="../media/image211.png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200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12.png"/><Relationship Id="rId11" Type="http://schemas.openxmlformats.org/officeDocument/2006/relationships/oleObject" Target="../embeddings/oleObject191.bin"/><Relationship Id="rId5" Type="http://schemas.openxmlformats.org/officeDocument/2006/relationships/image" Target="../media/image198.wmf"/><Relationship Id="rId10" Type="http://schemas.openxmlformats.org/officeDocument/2006/relationships/image" Target="../media/image181.wmf"/><Relationship Id="rId4" Type="http://schemas.openxmlformats.org/officeDocument/2006/relationships/oleObject" Target="../embeddings/oleObject188.bin"/><Relationship Id="rId9" Type="http://schemas.openxmlformats.org/officeDocument/2006/relationships/oleObject" Target="../embeddings/oleObject190.bin"/><Relationship Id="rId14" Type="http://schemas.openxmlformats.org/officeDocument/2006/relationships/image" Target="../media/image201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5.bin"/><Relationship Id="rId3" Type="http://schemas.openxmlformats.org/officeDocument/2006/relationships/image" Target="../media/image204.png"/><Relationship Id="rId7" Type="http://schemas.openxmlformats.org/officeDocument/2006/relationships/image" Target="../media/image181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194.bin"/><Relationship Id="rId5" Type="http://schemas.openxmlformats.org/officeDocument/2006/relationships/image" Target="../media/image199.wmf"/><Relationship Id="rId4" Type="http://schemas.openxmlformats.org/officeDocument/2006/relationships/oleObject" Target="../embeddings/oleObject193.bin"/><Relationship Id="rId9" Type="http://schemas.openxmlformats.org/officeDocument/2006/relationships/image" Target="../media/image202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13" Type="http://schemas.openxmlformats.org/officeDocument/2006/relationships/oleObject" Target="../embeddings/oleObject199.bin"/><Relationship Id="rId3" Type="http://schemas.openxmlformats.org/officeDocument/2006/relationships/image" Target="../media/image209.png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222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05.wmf"/><Relationship Id="rId11" Type="http://schemas.openxmlformats.org/officeDocument/2006/relationships/image" Target="../media/image207.wmf"/><Relationship Id="rId5" Type="http://schemas.openxmlformats.org/officeDocument/2006/relationships/oleObject" Target="../embeddings/oleObject196.bin"/><Relationship Id="rId10" Type="http://schemas.openxmlformats.org/officeDocument/2006/relationships/oleObject" Target="../embeddings/oleObject198.bin"/><Relationship Id="rId4" Type="http://schemas.openxmlformats.org/officeDocument/2006/relationships/image" Target="../media/image220.png"/><Relationship Id="rId9" Type="http://schemas.openxmlformats.org/officeDocument/2006/relationships/image" Target="../media/image221.png"/><Relationship Id="rId14" Type="http://schemas.openxmlformats.org/officeDocument/2006/relationships/image" Target="../media/image208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3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2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2.wmf"/><Relationship Id="rId22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0.wmf"/><Relationship Id="rId26" Type="http://schemas.openxmlformats.org/officeDocument/2006/relationships/image" Target="../media/image24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34" Type="http://schemas.openxmlformats.org/officeDocument/2006/relationships/oleObject" Target="../embeddings/oleObject34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33" Type="http://schemas.openxmlformats.org/officeDocument/2006/relationships/oleObject" Target="../embeddings/oleObject33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29" Type="http://schemas.openxmlformats.org/officeDocument/2006/relationships/oleObject" Target="../embeddings/oleObject30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23.wmf"/><Relationship Id="rId32" Type="http://schemas.openxmlformats.org/officeDocument/2006/relationships/oleObject" Target="../embeddings/oleObject32.bin"/><Relationship Id="rId37" Type="http://schemas.openxmlformats.org/officeDocument/2006/relationships/image" Target="../media/image30.png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25.wmf"/><Relationship Id="rId36" Type="http://schemas.openxmlformats.org/officeDocument/2006/relationships/image" Target="../media/image29.png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5.bin"/><Relationship Id="rId31" Type="http://schemas.openxmlformats.org/officeDocument/2006/relationships/oleObject" Target="../embeddings/oleObject31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12.wmf"/><Relationship Id="rId22" Type="http://schemas.openxmlformats.org/officeDocument/2006/relationships/image" Target="../media/image22.wmf"/><Relationship Id="rId27" Type="http://schemas.openxmlformats.org/officeDocument/2006/relationships/oleObject" Target="../embeddings/oleObject29.bin"/><Relationship Id="rId30" Type="http://schemas.openxmlformats.org/officeDocument/2006/relationships/image" Target="../media/image26.wmf"/><Relationship Id="rId35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/>
              <a:t>모분산이</a:t>
            </a:r>
            <a:r>
              <a:rPr lang="ko-KR" altLang="en-US" dirty="0"/>
              <a:t> 알려진 정규모집단인 경우</a:t>
            </a:r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270966"/>
              </p:ext>
            </p:extLst>
          </p:nvPr>
        </p:nvGraphicFramePr>
        <p:xfrm>
          <a:off x="714375" y="4413026"/>
          <a:ext cx="7646988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82" name="Equation" r:id="rId3" imgW="5346360" imgH="990360" progId="Equation.DSMT4">
                  <p:embed/>
                </p:oleObj>
              </mc:Choice>
              <mc:Fallback>
                <p:oleObj name="Equation" r:id="rId3" imgW="534636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413026"/>
                        <a:ext cx="7646988" cy="1392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142976" y="1343618"/>
            <a:ext cx="6858048" cy="2589438"/>
            <a:chOff x="1142976" y="1052736"/>
            <a:chExt cx="6858048" cy="2589438"/>
          </a:xfrm>
        </p:grpSpPr>
        <p:graphicFrame>
          <p:nvGraphicFramePr>
            <p:cNvPr id="6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7612942"/>
                </p:ext>
              </p:extLst>
            </p:nvPr>
          </p:nvGraphicFramePr>
          <p:xfrm>
            <a:off x="6711974" y="2284852"/>
            <a:ext cx="1289050" cy="704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983" name="Equation" r:id="rId5" imgW="774360" imgH="431640" progId="Equation.DSMT4">
                    <p:embed/>
                  </p:oleObj>
                </mc:Choice>
                <mc:Fallback>
                  <p:oleObj name="Equation" r:id="rId5" imgW="7743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11974" y="2284852"/>
                          <a:ext cx="1289050" cy="704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타원 6"/>
            <p:cNvSpPr/>
            <p:nvPr/>
          </p:nvSpPr>
          <p:spPr>
            <a:xfrm>
              <a:off x="1142976" y="1499034"/>
              <a:ext cx="2071702" cy="2143140"/>
            </a:xfrm>
            <a:prstGeom prst="ellipse">
              <a:avLst/>
            </a:prstGeom>
            <a:solidFill>
              <a:srgbClr val="8BE9F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graphicFrame>
          <p:nvGraphicFramePr>
            <p:cNvPr id="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6072038"/>
                </p:ext>
              </p:extLst>
            </p:nvPr>
          </p:nvGraphicFramePr>
          <p:xfrm>
            <a:off x="1510462" y="1913863"/>
            <a:ext cx="1357312" cy="1300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984" name="Equation" r:id="rId7" imgW="1015920" imgH="990360" progId="Equation.DSMT4">
                    <p:embed/>
                  </p:oleObj>
                </mc:Choice>
                <mc:Fallback>
                  <p:oleObj name="Equation" r:id="rId7" imgW="1015920" imgH="990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0462" y="1913863"/>
                          <a:ext cx="1357312" cy="1300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타원 8"/>
            <p:cNvSpPr/>
            <p:nvPr/>
          </p:nvSpPr>
          <p:spPr>
            <a:xfrm>
              <a:off x="4640272" y="1713348"/>
              <a:ext cx="1643074" cy="1714512"/>
            </a:xfrm>
            <a:prstGeom prst="ellipse">
              <a:avLst/>
            </a:prstGeom>
            <a:solidFill>
              <a:srgbClr val="FF9933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graphicFrame>
          <p:nvGraphicFramePr>
            <p:cNvPr id="1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3353023"/>
                </p:ext>
              </p:extLst>
            </p:nvPr>
          </p:nvGraphicFramePr>
          <p:xfrm>
            <a:off x="4854608" y="2137220"/>
            <a:ext cx="1357312" cy="933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985" name="Equation" r:id="rId9" imgW="1015920" imgH="711000" progId="Equation.DSMT4">
                    <p:embed/>
                  </p:oleObj>
                </mc:Choice>
                <mc:Fallback>
                  <p:oleObj name="Equation" r:id="rId9" imgW="101592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4608" y="2137220"/>
                          <a:ext cx="1357312" cy="933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6640536" y="1927662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+mn-ea"/>
                  <a:ea typeface="+mn-ea"/>
                </a:rPr>
                <a:t>표본평균</a:t>
              </a:r>
              <a:r>
                <a:rPr lang="en-US" altLang="ko-KR" dirty="0">
                  <a:latin typeface="+mn-ea"/>
                  <a:ea typeface="+mn-ea"/>
                </a:rPr>
                <a:t> 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32527" y="1256618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+mn-ea"/>
                  <a:ea typeface="+mn-ea"/>
                </a:rPr>
                <a:t>표본</a:t>
              </a:r>
              <a:r>
                <a:rPr lang="en-US" altLang="ko-KR" dirty="0">
                  <a:latin typeface="+mn-ea"/>
                  <a:ea typeface="+mn-ea"/>
                </a:rPr>
                <a:t> 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43042" y="1052736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+mn-ea"/>
                  <a:ea typeface="+mn-ea"/>
                </a:rPr>
                <a:t>모집단</a:t>
              </a:r>
              <a:r>
                <a:rPr lang="en-US" altLang="ko-KR" dirty="0">
                  <a:latin typeface="+mn-ea"/>
                  <a:ea typeface="+mn-ea"/>
                </a:rPr>
                <a:t> 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4" name="오른쪽 화살표 3"/>
            <p:cNvSpPr/>
            <p:nvPr/>
          </p:nvSpPr>
          <p:spPr>
            <a:xfrm>
              <a:off x="3347864" y="2346333"/>
              <a:ext cx="1001485" cy="499594"/>
            </a:xfrm>
            <a:prstGeom prst="rightArrow">
              <a:avLst/>
            </a:prstGeom>
            <a:solidFill>
              <a:srgbClr val="8B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24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/>
              <a:t>모분산이</a:t>
            </a:r>
            <a:r>
              <a:rPr lang="ko-KR" altLang="en-US" dirty="0"/>
              <a:t> 알려진 정규모집단인 경우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7543" y="892077"/>
            <a:ext cx="8110399" cy="1604379"/>
          </a:xfrm>
          <a:prstGeom prst="rect">
            <a:avLst/>
          </a:prstGeom>
          <a:solidFill>
            <a:srgbClr val="00A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/>
              <p:cNvSpPr/>
              <p:nvPr/>
            </p:nvSpPr>
            <p:spPr>
              <a:xfrm>
                <a:off x="685800" y="1075740"/>
                <a:ext cx="770345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20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모평균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Symbol" pitchFamily="18" charset="2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solidFill>
                          <a:schemeClr val="bg1"/>
                        </a:solidFill>
                        <a:latin typeface="Cambria Math"/>
                        <a:ea typeface="+mn-ea"/>
                      </a:rPr>
                      <m:t>, </m:t>
                    </m:r>
                  </m:oMath>
                </a14:m>
                <a:r>
                  <a:rPr lang="ko-KR" altLang="en-US" sz="2000" dirty="0" err="1">
                    <a:solidFill>
                      <a:schemeClr val="bg1"/>
                    </a:solidFill>
                    <a:latin typeface="+mn-ea"/>
                    <a:ea typeface="+mn-ea"/>
                  </a:rPr>
                  <a:t>모분산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000" dirty="0">
                        <a:solidFill>
                          <a:schemeClr val="bg1"/>
                        </a:solidFill>
                        <a:latin typeface="Symbol" pitchFamily="18" charset="2"/>
                      </a:rPr>
                      <m:t>s</m:t>
                    </m:r>
                    <m:r>
                      <m:rPr>
                        <m:nor/>
                      </m:rPr>
                      <a:rPr lang="en-US" altLang="ko-KR" sz="2000" baseline="40000" dirty="0">
                        <a:solidFill>
                          <a:schemeClr val="bg1"/>
                        </a:solidFill>
                        <a:latin typeface="Book Antiqua" pitchFamily="18" charset="0"/>
                      </a:rPr>
                      <m:t>2</m:t>
                    </m:r>
                  </m:oMath>
                </a14:m>
                <a:r>
                  <a:rPr lang="ko-KR" altLang="en-US" sz="2000" dirty="0">
                    <a:solidFill>
                      <a:schemeClr val="bg1"/>
                    </a:solidFill>
                    <a:latin typeface="+mn-ea"/>
                    <a:ea typeface="+mn-ea"/>
                  </a:rPr>
                  <a:t>이 알려진 정규모집단에서 크기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solidFill>
                          <a:schemeClr val="bg1"/>
                        </a:solidFill>
                        <a:latin typeface="Cambria Math"/>
                        <a:ea typeface="+mn-ea"/>
                      </a:rPr>
                      <m:t>𝑛</m:t>
                    </m:r>
                  </m:oMath>
                </a14:m>
                <a:r>
                  <a:rPr lang="ko-KR" altLang="en-US" sz="2000" dirty="0">
                    <a:solidFill>
                      <a:schemeClr val="bg1"/>
                    </a:solidFill>
                    <a:latin typeface="+mn-ea"/>
                    <a:ea typeface="+mn-ea"/>
                  </a:rPr>
                  <a:t>인 표본을 선정할 때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+mn-ea"/>
                    <a:ea typeface="+mn-ea"/>
                  </a:rPr>
                  <a:t>,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+mn-ea"/>
                    <a:ea typeface="+mn-ea"/>
                  </a:rPr>
                  <a:t>표본평균에 관한 표본분포는 평균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Symbol" pitchFamily="18" charset="2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solidFill>
                          <a:schemeClr val="bg1"/>
                        </a:solidFill>
                        <a:latin typeface="Cambria Math"/>
                        <a:ea typeface="+mn-ea"/>
                      </a:rPr>
                      <m:t>, </m:t>
                    </m:r>
                  </m:oMath>
                </a14:m>
                <a:r>
                  <a:rPr lang="ko-KR" altLang="en-US" sz="20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분산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Symbol" pitchFamily="18" charset="2"/>
                  </a:rPr>
                  <a:t>s</a:t>
                </a:r>
                <a:r>
                  <a:rPr lang="en-US" altLang="ko-KR" sz="2000" baseline="40000" dirty="0">
                    <a:solidFill>
                      <a:schemeClr val="bg1"/>
                    </a:solidFill>
                    <a:latin typeface="Book Antiqua" pitchFamily="18" charset="0"/>
                  </a:rPr>
                  <a:t>2 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Book Antiqua" pitchFamily="18" charset="0"/>
                  </a:rPr>
                  <a:t>/</a:t>
                </a:r>
                <a:r>
                  <a:rPr lang="en-US" altLang="ko-KR" sz="2000" i="1" dirty="0">
                    <a:solidFill>
                      <a:schemeClr val="bg1"/>
                    </a:solidFill>
                    <a:latin typeface="Book Antiqua" pitchFamily="18" charset="0"/>
                  </a:rPr>
                  <a:t>n</a:t>
                </a:r>
                <a:r>
                  <a:rPr lang="ko-KR" altLang="en-US" sz="20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인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+mn-ea"/>
                    <a:ea typeface="+mn-ea"/>
                  </a:rPr>
                  <a:t>정규분포에 따른다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+mn-ea"/>
                    <a:ea typeface="+mn-ea"/>
                  </a:rPr>
                  <a:t>.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+mn-ea"/>
                    <a:ea typeface="+mn-ea"/>
                  </a:rPr>
                  <a:t>즉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+mn-ea"/>
                    <a:ea typeface="+mn-ea"/>
                  </a:rPr>
                  <a:t>,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+mn-ea"/>
                    <a:ea typeface="+mn-ea"/>
                  </a:rPr>
                  <a:t>다음과 같다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+mn-ea"/>
                    <a:ea typeface="+mn-ea"/>
                  </a:rPr>
                  <a:t>.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+mn-ea"/>
                    <a:ea typeface="+mn-ea"/>
                  </a:rPr>
                  <a:t> </a:t>
                </a:r>
              </a:p>
            </p:txBody>
          </p:sp>
        </mc:Choice>
        <mc:Fallback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075740"/>
                <a:ext cx="7703457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871" t="-508" b="-5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418267"/>
              </p:ext>
            </p:extLst>
          </p:nvPr>
        </p:nvGraphicFramePr>
        <p:xfrm>
          <a:off x="2424804" y="3292036"/>
          <a:ext cx="4373562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54" name="Equation" r:id="rId4" imgW="2628900" imgH="482600" progId="Equation.DSMT4">
                  <p:embed/>
                </p:oleObj>
              </mc:Choice>
              <mc:Fallback>
                <p:oleObj name="Equation" r:id="rId4" imgW="26289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804" y="3292036"/>
                        <a:ext cx="4373562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191657" y="3024538"/>
            <a:ext cx="4828615" cy="1340566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15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/>
              <a:t>모분산이</a:t>
            </a:r>
            <a:r>
              <a:rPr lang="ko-KR" altLang="en-US" dirty="0"/>
              <a:t> 알려진 정규모집단인 경우</a:t>
            </a:r>
          </a:p>
        </p:txBody>
      </p:sp>
      <p:pic>
        <p:nvPicPr>
          <p:cNvPr id="3778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451655"/>
            <a:ext cx="6772275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06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/>
              <a:t>모분산이</a:t>
            </a:r>
            <a:r>
              <a:rPr lang="ko-KR" altLang="en-US" dirty="0"/>
              <a:t> 알려진 정규모집단인 경우</a:t>
            </a:r>
          </a:p>
        </p:txBody>
      </p:sp>
      <p:pic>
        <p:nvPicPr>
          <p:cNvPr id="3788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7" y="764399"/>
            <a:ext cx="8897258" cy="310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43608" y="3501008"/>
                <a:ext cx="7671226" cy="1531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2113" indent="-392113">
                  <a:lnSpc>
                    <a:spcPct val="110000"/>
                  </a:lnSpc>
                </a:pPr>
                <a:r>
                  <a:rPr lang="en-US" altLang="ko-KR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(a)  </a:t>
                </a:r>
                <a14:m>
                  <m:oMath xmlns:m="http://schemas.openxmlformats.org/officeDocument/2006/math"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𝑋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 ~ 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𝑁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(70, 0.22)</m:t>
                    </m:r>
                  </m:oMath>
                </a14:m>
                <a:r>
                  <a:rPr lang="ko-KR" altLang="en-US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인 모집단으로부터 크기 </a:t>
                </a:r>
                <a:r>
                  <a:rPr lang="en-US" altLang="ko-KR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25</a:t>
                </a:r>
                <a:r>
                  <a:rPr lang="ko-KR" altLang="en-US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인 표본을 선정하였으므로 표본평균은 </a:t>
                </a:r>
                <a:r>
                  <a:rPr lang="en-US" altLang="ko-KR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/>
                </a:r>
                <a:br>
                  <a:rPr lang="en-US" altLang="ko-KR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</a:br>
                <a:r>
                  <a:rPr lang="ko-KR" altLang="en-US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평균               </a:t>
                </a:r>
                <a:r>
                  <a:rPr lang="en-US" altLang="ko-KR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, </a:t>
                </a:r>
                <a:r>
                  <a:rPr lang="ko-KR" altLang="en-US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분산                                         인 정규분포에 따른다</a:t>
                </a:r>
                <a:r>
                  <a:rPr lang="en-US" altLang="ko-KR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  <a:r>
                  <a:rPr lang="ko-KR" altLang="en-US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 </a:t>
                </a:r>
                <a:r>
                  <a:rPr lang="en-US" altLang="ko-KR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/>
                </a:r>
                <a:br>
                  <a:rPr lang="en-US" altLang="ko-KR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</a:br>
                <a:r>
                  <a:rPr lang="ko-KR" altLang="en-US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즉</a:t>
                </a:r>
                <a:r>
                  <a:rPr lang="en-US" altLang="ko-KR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, </a:t>
                </a:r>
                <a:r>
                  <a:rPr lang="ko-KR" altLang="en-US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표본평균은 정규분포                                에 따른다</a:t>
                </a:r>
                <a:r>
                  <a:rPr lang="en-US" altLang="ko-KR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endParaRPr lang="en-US" altLang="ko-KR" sz="1700" spc="-150" dirty="0" smtClean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ko-KR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(b) </a:t>
                </a:r>
                <a:r>
                  <a:rPr lang="ko-KR" altLang="en-US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구하고자 하는 확률은 다음과 같다</a:t>
                </a:r>
                <a:r>
                  <a:rPr lang="en-US" altLang="ko-KR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  <a:endParaRPr lang="en-US" altLang="ko-KR" sz="1700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501008"/>
                <a:ext cx="7671226" cy="1531188"/>
              </a:xfrm>
              <a:prstGeom prst="rect">
                <a:avLst/>
              </a:prstGeom>
              <a:blipFill rotWithShape="1">
                <a:blip r:embed="rId4"/>
                <a:stretch>
                  <a:fillRect l="-477" t="-1594" b="-2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444701"/>
              </p:ext>
            </p:extLst>
          </p:nvPr>
        </p:nvGraphicFramePr>
        <p:xfrm>
          <a:off x="1945261" y="3803552"/>
          <a:ext cx="7937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9" name="Equation" r:id="rId5" imgW="533160" imgH="228600" progId="Equation.DSMT4">
                  <p:embed/>
                </p:oleObj>
              </mc:Choice>
              <mc:Fallback>
                <p:oleObj name="Equation" r:id="rId5" imgW="533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5261" y="3803552"/>
                        <a:ext cx="79375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391765"/>
              </p:ext>
            </p:extLst>
          </p:nvPr>
        </p:nvGraphicFramePr>
        <p:xfrm>
          <a:off x="2770381" y="5085184"/>
          <a:ext cx="4678982" cy="14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0" name="Equation" r:id="rId7" imgW="3657600" imgH="1117440" progId="Equation.DSMT4">
                  <p:embed/>
                </p:oleObj>
              </mc:Choice>
              <mc:Fallback>
                <p:oleObj name="Equation" r:id="rId7" imgW="365760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381" y="5085184"/>
                        <a:ext cx="4678982" cy="1400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386512"/>
              </p:ext>
            </p:extLst>
          </p:nvPr>
        </p:nvGraphicFramePr>
        <p:xfrm>
          <a:off x="3253172" y="3786493"/>
          <a:ext cx="2074863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1" name="Equation" r:id="rId9" imgW="1396800" imgH="241200" progId="Equation.DSMT4">
                  <p:embed/>
                </p:oleObj>
              </mc:Choice>
              <mc:Fallback>
                <p:oleObj name="Equation" r:id="rId9" imgW="1396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3172" y="3786493"/>
                        <a:ext cx="2074863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475427"/>
              </p:ext>
            </p:extLst>
          </p:nvPr>
        </p:nvGraphicFramePr>
        <p:xfrm>
          <a:off x="3737271" y="4107448"/>
          <a:ext cx="16256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2" name="Equation" r:id="rId11" imgW="1091880" imgH="241200" progId="Equation.DSMT4">
                  <p:embed/>
                </p:oleObj>
              </mc:Choice>
              <mc:Fallback>
                <p:oleObj name="Equation" r:id="rId11" imgW="1091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7271" y="4107448"/>
                        <a:ext cx="162560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112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모분산이</a:t>
            </a:r>
            <a:r>
              <a:rPr lang="ko-KR" altLang="en-US" dirty="0" smtClean="0"/>
              <a:t> </a:t>
            </a:r>
            <a:r>
              <a:rPr lang="ko-KR" altLang="en-US" dirty="0"/>
              <a:t>알려지지 않은 정규모집단인 경우</a:t>
            </a:r>
          </a:p>
        </p:txBody>
      </p:sp>
      <p:sp>
        <p:nvSpPr>
          <p:cNvPr id="10" name="설명선 3 9"/>
          <p:cNvSpPr/>
          <p:nvPr/>
        </p:nvSpPr>
        <p:spPr>
          <a:xfrm>
            <a:off x="4520705" y="4835178"/>
            <a:ext cx="285752" cy="307018"/>
          </a:xfrm>
          <a:prstGeom prst="borderCallout3">
            <a:avLst>
              <a:gd name="adj1" fmla="val 15287"/>
              <a:gd name="adj2" fmla="val 10271"/>
              <a:gd name="adj3" fmla="val 182470"/>
              <a:gd name="adj4" fmla="val 9380"/>
              <a:gd name="adj5" fmla="val 183971"/>
              <a:gd name="adj6" fmla="val 128448"/>
              <a:gd name="adj7" fmla="val 237091"/>
              <a:gd name="adj8" fmla="val 129341"/>
            </a:avLst>
          </a:prstGeom>
          <a:solidFill>
            <a:srgbClr val="FF9933"/>
          </a:solidFill>
          <a:ln w="127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1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110963"/>
              </p:ext>
            </p:extLst>
          </p:nvPr>
        </p:nvGraphicFramePr>
        <p:xfrm>
          <a:off x="6711974" y="2428868"/>
          <a:ext cx="12890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50" name="Equation" r:id="rId3" imgW="774360" imgH="431640" progId="Equation.DSMT4">
                  <p:embed/>
                </p:oleObj>
              </mc:Choice>
              <mc:Fallback>
                <p:oleObj name="Equation" r:id="rId3" imgW="774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974" y="2428868"/>
                        <a:ext cx="128905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타원 11"/>
          <p:cNvSpPr/>
          <p:nvPr/>
        </p:nvSpPr>
        <p:spPr>
          <a:xfrm>
            <a:off x="1142976" y="1643050"/>
            <a:ext cx="2071702" cy="2143140"/>
          </a:xfrm>
          <a:prstGeom prst="ellipse">
            <a:avLst/>
          </a:prstGeom>
          <a:solidFill>
            <a:srgbClr val="8BE9FF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627129"/>
              </p:ext>
            </p:extLst>
          </p:nvPr>
        </p:nvGraphicFramePr>
        <p:xfrm>
          <a:off x="1510462" y="2057879"/>
          <a:ext cx="1357312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51" name="Equation" r:id="rId5" imgW="1015920" imgH="990360" progId="Equation.DSMT4">
                  <p:embed/>
                </p:oleObj>
              </mc:Choice>
              <mc:Fallback>
                <p:oleObj name="Equation" r:id="rId5" imgW="101592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0462" y="2057879"/>
                        <a:ext cx="1357312" cy="1300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타원 13"/>
          <p:cNvSpPr/>
          <p:nvPr/>
        </p:nvSpPr>
        <p:spPr>
          <a:xfrm>
            <a:off x="4640272" y="1857364"/>
            <a:ext cx="1643074" cy="1714512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273106"/>
              </p:ext>
            </p:extLst>
          </p:nvPr>
        </p:nvGraphicFramePr>
        <p:xfrm>
          <a:off x="4854608" y="2281236"/>
          <a:ext cx="135731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52" name="Equation" r:id="rId7" imgW="1015920" imgH="711000" progId="Equation.DSMT4">
                  <p:embed/>
                </p:oleObj>
              </mc:Choice>
              <mc:Fallback>
                <p:oleObj name="Equation" r:id="rId7" imgW="101592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4608" y="2281236"/>
                        <a:ext cx="1357312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640536" y="2071678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+mn-ea"/>
                <a:ea typeface="+mn-ea"/>
              </a:rPr>
              <a:t>표본평균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32527" y="141659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+mn-ea"/>
                <a:ea typeface="+mn-ea"/>
              </a:rPr>
              <a:t>표본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3042" y="1275227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+mn-ea"/>
                <a:ea typeface="+mn-ea"/>
              </a:rPr>
              <a:t>모집단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2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582653"/>
              </p:ext>
            </p:extLst>
          </p:nvPr>
        </p:nvGraphicFramePr>
        <p:xfrm>
          <a:off x="2123728" y="4406373"/>
          <a:ext cx="4373562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53" name="Equation" r:id="rId9" imgW="2628720" imgH="482400" progId="Equation.DSMT4">
                  <p:embed/>
                </p:oleObj>
              </mc:Choice>
              <mc:Fallback>
                <p:oleObj name="Equation" r:id="rId9" imgW="26287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406373"/>
                        <a:ext cx="4373562" cy="78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4481166" y="5579948"/>
                <a:ext cx="3643338" cy="369332"/>
              </a:xfrm>
              <a:prstGeom prst="rect">
                <a:avLst/>
              </a:prstGeom>
              <a:solidFill>
                <a:srgbClr val="FF9933"/>
              </a:solidFill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1" i="1" dirty="0" smtClean="0">
                        <a:solidFill>
                          <a:schemeClr val="bg1"/>
                        </a:solidFill>
                        <a:latin typeface="Symbol" pitchFamily="18" charset="2"/>
                      </a:rPr>
                      <m:t>s</m:t>
                    </m:r>
                    <m:r>
                      <m:rPr>
                        <m:nor/>
                      </m:rPr>
                      <a:rPr lang="en-US" altLang="ko-KR" b="1" i="1" dirty="0" smtClean="0">
                        <a:solidFill>
                          <a:schemeClr val="bg1"/>
                        </a:solidFill>
                        <a:latin typeface="Book Antiqua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1" i="1" baseline="40000" dirty="0" smtClean="0">
                        <a:solidFill>
                          <a:schemeClr val="bg1"/>
                        </a:solidFill>
                        <a:latin typeface="Book Antiqua" pitchFamily="18" charset="0"/>
                      </a:rPr>
                      <m:t>2</m:t>
                    </m:r>
                  </m:oMath>
                </a14:m>
                <a:r>
                  <a:rPr lang="ko-KR" altLang="en-US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이 미지이므로 사용할 수 없다</a:t>
                </a:r>
                <a:r>
                  <a:rPr lang="en-US" altLang="ko-KR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.</a:t>
                </a:r>
                <a:endParaRPr lang="ko-KR" altLang="en-US" b="1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166" y="5579948"/>
                <a:ext cx="3643338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b="-2459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오른쪽 화살표 31"/>
          <p:cNvSpPr/>
          <p:nvPr/>
        </p:nvSpPr>
        <p:spPr>
          <a:xfrm>
            <a:off x="3419872" y="2524481"/>
            <a:ext cx="1001485" cy="499594"/>
          </a:xfrm>
          <a:prstGeom prst="rightArrow">
            <a:avLst/>
          </a:prstGeom>
          <a:solidFill>
            <a:srgbClr val="8BE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6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모분산이</a:t>
            </a:r>
            <a:r>
              <a:rPr lang="ko-KR" altLang="en-US" dirty="0" smtClean="0"/>
              <a:t> </a:t>
            </a:r>
            <a:r>
              <a:rPr lang="ko-KR" altLang="en-US" dirty="0"/>
              <a:t>알려지지 않은 정규모집단인 경우</a:t>
            </a:r>
          </a:p>
        </p:txBody>
      </p:sp>
      <p:graphicFrame>
        <p:nvGraphicFramePr>
          <p:cNvPr id="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737852"/>
              </p:ext>
            </p:extLst>
          </p:nvPr>
        </p:nvGraphicFramePr>
        <p:xfrm>
          <a:off x="1658933" y="1217096"/>
          <a:ext cx="2206867" cy="57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92" name="Equation" r:id="rId3" imgW="1587240" imgH="419040" progId="Equation.DSMT4">
                  <p:embed/>
                </p:oleObj>
              </mc:Choice>
              <mc:Fallback>
                <p:oleObj name="Equation" r:id="rId3" imgW="15872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3" y="1217096"/>
                        <a:ext cx="2206867" cy="572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78942" y="789038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  <a:ea typeface="+mn-ea"/>
              </a:rPr>
              <a:t>표본분산에 관련된 표본분포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(※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추후에 살펴봄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</p:txBody>
      </p:sp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173367"/>
              </p:ext>
            </p:extLst>
          </p:nvPr>
        </p:nvGraphicFramePr>
        <p:xfrm>
          <a:off x="1664308" y="2371930"/>
          <a:ext cx="2012416" cy="625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93" name="Equation" r:id="rId5" imgW="1447560" imgH="457200" progId="Equation.DSMT4">
                  <p:embed/>
                </p:oleObj>
              </mc:Choice>
              <mc:Fallback>
                <p:oleObj name="Equation" r:id="rId5" imgW="1447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308" y="2371930"/>
                        <a:ext cx="2012416" cy="6250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78942" y="1991342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  <a:ea typeface="+mn-ea"/>
              </a:rPr>
              <a:t>표본평균에 관련된 표본분포</a:t>
            </a:r>
            <a:endParaRPr lang="en-US" altLang="ko-KR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942" y="3205788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i="1" dirty="0" smtClean="0">
                <a:latin typeface="+mn-ea"/>
                <a:ea typeface="+mn-ea"/>
              </a:rPr>
              <a:t>t – </a:t>
            </a:r>
            <a:r>
              <a:rPr lang="ko-KR" altLang="en-US" dirty="0" smtClean="0">
                <a:latin typeface="+mn-ea"/>
                <a:ea typeface="+mn-ea"/>
              </a:rPr>
              <a:t>분포의 정의에 의해 다음을 얻는다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lang="en-US" altLang="ko-KR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2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106343"/>
              </p:ext>
            </p:extLst>
          </p:nvPr>
        </p:nvGraphicFramePr>
        <p:xfrm>
          <a:off x="1489096" y="3645024"/>
          <a:ext cx="5913786" cy="677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94" name="Equation" r:id="rId7" imgW="4254480" imgH="495000" progId="Equation.DSMT4">
                  <p:embed/>
                </p:oleObj>
              </mc:Choice>
              <mc:Fallback>
                <p:oleObj name="Equation" r:id="rId7" imgW="42544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96" y="3645024"/>
                        <a:ext cx="5913786" cy="6774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107504" y="4797152"/>
                <a:ext cx="8541196" cy="1482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ko-KR" altLang="en-US" dirty="0" smtClean="0">
                    <a:latin typeface="+mn-ea"/>
                    <a:ea typeface="+mn-ea"/>
                  </a:rPr>
                  <a:t>대부분의 모집단은 </a:t>
                </a:r>
                <a:r>
                  <a:rPr lang="ko-KR" altLang="en-US" dirty="0" err="1" smtClean="0">
                    <a:latin typeface="+mn-ea"/>
                    <a:ea typeface="+mn-ea"/>
                  </a:rPr>
                  <a:t>모분산</a:t>
                </a:r>
                <a:r>
                  <a:rPr lang="ko-KR" altLang="en-US" dirty="0" smtClean="0">
                    <a:latin typeface="+mn-ea"/>
                    <a:ea typeface="+mn-ea"/>
                  </a:rPr>
                  <a:t> </a:t>
                </a:r>
                <a:r>
                  <a:rPr lang="en-US" altLang="ko-KR" dirty="0" smtClean="0">
                    <a:latin typeface="Symbol" pitchFamily="18" charset="2"/>
                  </a:rPr>
                  <a:t>s</a:t>
                </a:r>
                <a:r>
                  <a:rPr lang="en-US" altLang="ko-KR" baseline="40000" dirty="0" smtClean="0">
                    <a:latin typeface="Book Antiqua" pitchFamily="18" charset="0"/>
                  </a:rPr>
                  <a:t>2</a:t>
                </a:r>
                <a:r>
                  <a:rPr lang="ko-KR" altLang="en-US" dirty="0" smtClean="0">
                    <a:latin typeface="+mn-ea"/>
                    <a:ea typeface="+mn-ea"/>
                  </a:rPr>
                  <a:t>이 </a:t>
                </a:r>
                <a:r>
                  <a:rPr lang="ko-KR" altLang="en-US" dirty="0" smtClean="0">
                    <a:latin typeface="+mn-ea"/>
                    <a:ea typeface="+mn-ea"/>
                  </a:rPr>
                  <a:t>알려지지 않으며</a:t>
                </a:r>
                <a:r>
                  <a:rPr lang="en-US" altLang="ko-KR" dirty="0" smtClean="0">
                    <a:latin typeface="+mn-ea"/>
                    <a:ea typeface="+mn-ea"/>
                  </a:rPr>
                  <a:t>, </a:t>
                </a:r>
                <a:r>
                  <a:rPr lang="ko-KR" altLang="en-US" dirty="0" smtClean="0">
                    <a:latin typeface="+mn-ea"/>
                    <a:ea typeface="+mn-ea"/>
                  </a:rPr>
                  <a:t>따라서 표본평균이 정규분포를 이룬다고 할 수 없다</a:t>
                </a:r>
                <a:r>
                  <a:rPr lang="en-US" altLang="ko-KR" dirty="0" smtClean="0">
                    <a:latin typeface="+mn-ea"/>
                    <a:ea typeface="+mn-ea"/>
                  </a:rPr>
                  <a:t>. 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en-US" altLang="ko-KR" dirty="0" smtClean="0">
                  <a:latin typeface="+mn-ea"/>
                  <a:ea typeface="+mn-ea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ko-KR" altLang="en-US" dirty="0" smtClean="0">
                    <a:latin typeface="+mn-ea"/>
                    <a:ea typeface="+mn-ea"/>
                  </a:rPr>
                  <a:t>이때 표본평균    의 표준화에서 </a:t>
                </a:r>
                <a:r>
                  <a:rPr lang="ko-KR" altLang="en-US" dirty="0" err="1" smtClean="0">
                    <a:latin typeface="+mn-ea"/>
                    <a:ea typeface="+mn-ea"/>
                  </a:rPr>
                  <a:t>모표준편차</a:t>
                </a:r>
                <a:r>
                  <a:rPr lang="en-US" altLang="ko-KR" dirty="0">
                    <a:latin typeface="Symbol" pitchFamily="18" charset="2"/>
                  </a:rPr>
                  <a:t> s </a:t>
                </a:r>
                <a:r>
                  <a:rPr lang="ko-KR" altLang="en-US" dirty="0" smtClean="0">
                    <a:latin typeface="+mn-ea"/>
                    <a:ea typeface="+mn-ea"/>
                  </a:rPr>
                  <a:t>를 </a:t>
                </a:r>
                <a:r>
                  <a:rPr lang="ko-KR" altLang="en-US" dirty="0" smtClean="0">
                    <a:latin typeface="+mn-ea"/>
                    <a:ea typeface="+mn-ea"/>
                  </a:rPr>
                  <a:t>표본표준편차 </a:t>
                </a:r>
                <a:r>
                  <a:rPr lang="en-US" altLang="ko-KR" i="1" dirty="0" smtClean="0">
                    <a:latin typeface="+mn-ea"/>
                    <a:ea typeface="+mn-ea"/>
                  </a:rPr>
                  <a:t>s</a:t>
                </a:r>
                <a:r>
                  <a:rPr lang="ko-KR" altLang="en-US" dirty="0" smtClean="0">
                    <a:latin typeface="+mn-ea"/>
                    <a:ea typeface="+mn-ea"/>
                  </a:rPr>
                  <a:t>로 대치하면</a:t>
                </a:r>
                <a:r>
                  <a:rPr lang="en-US" altLang="ko-KR" dirty="0" smtClean="0">
                    <a:latin typeface="+mn-ea"/>
                    <a:ea typeface="+mn-ea"/>
                  </a:rPr>
                  <a:t>,      </a:t>
                </a:r>
                <a:br>
                  <a:rPr lang="en-US" altLang="ko-KR" dirty="0" smtClean="0">
                    <a:latin typeface="+mn-ea"/>
                    <a:ea typeface="+mn-ea"/>
                  </a:rPr>
                </a:br>
                <a:r>
                  <a:rPr lang="en-US" altLang="ko-KR" dirty="0" smtClean="0">
                    <a:latin typeface="+mn-ea"/>
                    <a:ea typeface="+mn-ea"/>
                  </a:rPr>
                  <a:t>   </a:t>
                </a:r>
                <a:r>
                  <a:rPr lang="ko-KR" altLang="en-US" dirty="0" smtClean="0">
                    <a:latin typeface="+mn-ea"/>
                    <a:ea typeface="+mn-ea"/>
                  </a:rPr>
                  <a:t>의 표준화 확률변수는 자유도가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𝑛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 − 1</m:t>
                    </m:r>
                    <m:r>
                      <a:rPr lang="ko-KR" altLang="en-US" i="1" dirty="0" smtClean="0">
                        <a:latin typeface="Cambria Math"/>
                        <a:ea typeface="+mn-ea"/>
                      </a:rPr>
                      <m:t>인</m:t>
                    </m:r>
                    <m:r>
                      <a:rPr lang="ko-KR" altLang="en-US" i="1" dirty="0" smtClean="0">
                        <a:latin typeface="Cambria Math"/>
                        <a:ea typeface="+mn-ea"/>
                      </a:rPr>
                      <m:t>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𝑡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 −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분포가 된다</a:t>
                </a:r>
                <a:r>
                  <a:rPr lang="en-US" altLang="ko-KR" dirty="0" smtClean="0">
                    <a:latin typeface="+mn-ea"/>
                    <a:ea typeface="+mn-ea"/>
                  </a:rPr>
                  <a:t>.</a:t>
                </a:r>
                <a:endParaRPr lang="ko-KR" altLang="en-US" dirty="0" smtClean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797152"/>
                <a:ext cx="8541196" cy="1482522"/>
              </a:xfrm>
              <a:prstGeom prst="rect">
                <a:avLst/>
              </a:prstGeom>
              <a:blipFill rotWithShape="1">
                <a:blip r:embed="rId9"/>
                <a:stretch>
                  <a:fillRect l="-500" t="-2058" r="-3569" b="-57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271406"/>
              </p:ext>
            </p:extLst>
          </p:nvPr>
        </p:nvGraphicFramePr>
        <p:xfrm>
          <a:off x="498474" y="5930860"/>
          <a:ext cx="230188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95" name="Equation" r:id="rId10" imgW="164880" imgH="190440" progId="Equation.DSMT4">
                  <p:embed/>
                </p:oleObj>
              </mc:Choice>
              <mc:Fallback>
                <p:oleObj name="Equation" r:id="rId10" imgW="1648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4" y="5930860"/>
                        <a:ext cx="230188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938987"/>
              </p:ext>
            </p:extLst>
          </p:nvPr>
        </p:nvGraphicFramePr>
        <p:xfrm>
          <a:off x="2025030" y="5665065"/>
          <a:ext cx="230188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96" name="Equation" r:id="rId12" imgW="164880" imgH="190440" progId="Equation.DSMT4">
                  <p:embed/>
                </p:oleObj>
              </mc:Choice>
              <mc:Fallback>
                <p:oleObj name="Equation" r:id="rId12" imgW="1648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030" y="5665065"/>
                        <a:ext cx="230188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190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모분산이</a:t>
            </a:r>
            <a:r>
              <a:rPr lang="ko-KR" altLang="en-US" dirty="0" smtClean="0"/>
              <a:t> </a:t>
            </a:r>
            <a:r>
              <a:rPr lang="ko-KR" altLang="en-US" dirty="0"/>
              <a:t>알려지지 않은 정규모집단인 경우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67543" y="892077"/>
            <a:ext cx="8110399" cy="1604379"/>
          </a:xfrm>
          <a:prstGeom prst="rect">
            <a:avLst/>
          </a:prstGeom>
          <a:solidFill>
            <a:srgbClr val="00A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/>
              <p:cNvSpPr/>
              <p:nvPr/>
            </p:nvSpPr>
            <p:spPr>
              <a:xfrm>
                <a:off x="685801" y="1075740"/>
                <a:ext cx="7558608" cy="1245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2000" spc="-1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모평균이 </a:t>
                </a:r>
                <a:r>
                  <a:rPr lang="en-US" altLang="ko-KR" sz="2000" dirty="0" smtClean="0">
                    <a:solidFill>
                      <a:schemeClr val="bg1"/>
                    </a:solidFill>
                    <a:latin typeface="Symbol" pitchFamily="18" charset="2"/>
                  </a:rPr>
                  <a:t>m</a:t>
                </a:r>
                <a:r>
                  <a:rPr lang="ko-KR" altLang="en-US" sz="2000" spc="-1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이고</a:t>
                </a:r>
                <a:r>
                  <a:rPr lang="en-US" altLang="ko-KR" sz="2000" spc="-1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2000" spc="-100" dirty="0" err="1" smtClean="0">
                    <a:solidFill>
                      <a:schemeClr val="bg1"/>
                    </a:solidFill>
                    <a:latin typeface="+mn-ea"/>
                    <a:ea typeface="+mn-ea"/>
                  </a:rPr>
                  <a:t>모분산</a:t>
                </a:r>
                <a:r>
                  <a:rPr lang="ko-KR" altLang="en-US" sz="2000" spc="-1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 </a:t>
                </a:r>
                <a:r>
                  <a:rPr lang="en-US" altLang="ko-KR" sz="2000" dirty="0" smtClean="0">
                    <a:solidFill>
                      <a:schemeClr val="bg1"/>
                    </a:solidFill>
                    <a:latin typeface="Symbol" pitchFamily="18" charset="2"/>
                  </a:rPr>
                  <a:t>s</a:t>
                </a:r>
                <a:r>
                  <a:rPr lang="en-US" altLang="ko-KR" sz="2000" baseline="40000" dirty="0" smtClean="0">
                    <a:solidFill>
                      <a:schemeClr val="bg1"/>
                    </a:solidFill>
                    <a:latin typeface="Book Antiqua" pitchFamily="18" charset="0"/>
                  </a:rPr>
                  <a:t>2</a:t>
                </a:r>
                <a:r>
                  <a:rPr lang="ko-KR" altLang="en-US" sz="2000" spc="-1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이 </a:t>
                </a:r>
                <a:r>
                  <a:rPr lang="ko-KR" altLang="en-US" sz="2000" spc="-100" dirty="0">
                    <a:solidFill>
                      <a:schemeClr val="bg1"/>
                    </a:solidFill>
                    <a:latin typeface="+mn-ea"/>
                    <a:ea typeface="+mn-ea"/>
                  </a:rPr>
                  <a:t>알려지지 않은 정규모집단에서 크기 </a:t>
                </a:r>
                <a14:m>
                  <m:oMath xmlns:m="http://schemas.openxmlformats.org/officeDocument/2006/math">
                    <m:r>
                      <a:rPr lang="en-US" altLang="ko-KR" sz="2000" i="1" spc="-100" dirty="0" smtClean="0">
                        <a:solidFill>
                          <a:schemeClr val="bg1"/>
                        </a:solidFill>
                        <a:latin typeface="Cambria Math"/>
                        <a:ea typeface="+mn-ea"/>
                      </a:rPr>
                      <m:t>𝑛</m:t>
                    </m:r>
                  </m:oMath>
                </a14:m>
                <a:r>
                  <a:rPr lang="ko-KR" altLang="en-US" sz="2000" spc="-100" dirty="0">
                    <a:solidFill>
                      <a:schemeClr val="bg1"/>
                    </a:solidFill>
                    <a:latin typeface="+mn-ea"/>
                    <a:ea typeface="+mn-ea"/>
                  </a:rPr>
                  <a:t>인 표본을 선정할 때</a:t>
                </a:r>
                <a:r>
                  <a:rPr lang="en-US" altLang="ko-KR" sz="2000" spc="-100" dirty="0">
                    <a:solidFill>
                      <a:schemeClr val="bg1"/>
                    </a:solidFill>
                    <a:latin typeface="+mn-ea"/>
                    <a:ea typeface="+mn-ea"/>
                  </a:rPr>
                  <a:t>, </a:t>
                </a:r>
                <a:r>
                  <a:rPr lang="ko-KR" altLang="en-US" sz="2000" spc="-100" dirty="0">
                    <a:solidFill>
                      <a:schemeClr val="bg1"/>
                    </a:solidFill>
                    <a:latin typeface="+mn-ea"/>
                    <a:ea typeface="+mn-ea"/>
                  </a:rPr>
                  <a:t>표본평균에 관한 표본분포는 다음과 같이 자유도</a:t>
                </a:r>
                <a14:m>
                  <m:oMath xmlns:m="http://schemas.openxmlformats.org/officeDocument/2006/math">
                    <m:r>
                      <a:rPr lang="ko-KR" altLang="en-US" sz="2000" i="1" spc="-100" dirty="0" smtClean="0">
                        <a:solidFill>
                          <a:schemeClr val="bg1"/>
                        </a:solidFill>
                        <a:latin typeface="Cambria Math"/>
                        <a:ea typeface="+mn-ea"/>
                      </a:rPr>
                      <m:t> </m:t>
                    </m:r>
                    <m:r>
                      <a:rPr lang="en-US" altLang="ko-KR" sz="2000" i="1" spc="-100" dirty="0">
                        <a:solidFill>
                          <a:schemeClr val="bg1"/>
                        </a:solidFill>
                        <a:latin typeface="Cambria Math"/>
                        <a:ea typeface="+mn-ea"/>
                      </a:rPr>
                      <m:t>𝑛</m:t>
                    </m:r>
                    <m:r>
                      <a:rPr lang="en-US" altLang="ko-KR" sz="2000" i="1" spc="-100" dirty="0">
                        <a:solidFill>
                          <a:schemeClr val="bg1"/>
                        </a:solidFill>
                        <a:latin typeface="Cambria Math"/>
                        <a:ea typeface="+mn-ea"/>
                      </a:rPr>
                      <m:t> − 1</m:t>
                    </m:r>
                  </m:oMath>
                </a14:m>
                <a:r>
                  <a:rPr lang="ko-KR" altLang="en-US" sz="2000" spc="-100" dirty="0">
                    <a:solidFill>
                      <a:schemeClr val="bg1"/>
                    </a:solidFill>
                    <a:latin typeface="+mn-ea"/>
                    <a:ea typeface="+mn-ea"/>
                  </a:rPr>
                  <a:t>인 </a:t>
                </a:r>
                <a14:m>
                  <m:oMath xmlns:m="http://schemas.openxmlformats.org/officeDocument/2006/math">
                    <m:r>
                      <a:rPr lang="en-US" altLang="ko-KR" sz="2000" i="1" spc="-100" dirty="0" smtClean="0">
                        <a:solidFill>
                          <a:schemeClr val="bg1"/>
                        </a:solidFill>
                        <a:latin typeface="Cambria Math"/>
                        <a:ea typeface="+mn-ea"/>
                      </a:rPr>
                      <m:t>𝑡</m:t>
                    </m:r>
                    <m:r>
                      <a:rPr lang="en-US" altLang="ko-KR" sz="2000" i="1" spc="-100" dirty="0" smtClean="0">
                        <a:solidFill>
                          <a:schemeClr val="bg1"/>
                        </a:solidFill>
                        <a:latin typeface="Cambria Math"/>
                        <a:ea typeface="+mn-ea"/>
                      </a:rPr>
                      <m:t> – </m:t>
                    </m:r>
                  </m:oMath>
                </a14:m>
                <a:r>
                  <a:rPr lang="ko-KR" altLang="en-US" sz="2000" spc="-100" dirty="0">
                    <a:solidFill>
                      <a:schemeClr val="bg1"/>
                    </a:solidFill>
                    <a:latin typeface="+mn-ea"/>
                    <a:ea typeface="+mn-ea"/>
                  </a:rPr>
                  <a:t>분포이다</a:t>
                </a:r>
                <a:r>
                  <a:rPr lang="en-US" altLang="ko-KR" sz="2000" spc="-100" dirty="0">
                    <a:solidFill>
                      <a:schemeClr val="bg1"/>
                    </a:solidFill>
                    <a:latin typeface="+mn-ea"/>
                    <a:ea typeface="+mn-ea"/>
                  </a:rPr>
                  <a:t>.</a:t>
                </a:r>
                <a:r>
                  <a:rPr lang="ko-KR" altLang="en-US" sz="2000" spc="-100" dirty="0">
                    <a:solidFill>
                      <a:schemeClr val="bg1"/>
                    </a:solidFill>
                    <a:latin typeface="+mn-ea"/>
                    <a:ea typeface="+mn-ea"/>
                  </a:rPr>
                  <a:t> 즉</a:t>
                </a:r>
                <a:r>
                  <a:rPr lang="en-US" altLang="ko-KR" sz="2000" spc="-100" dirty="0">
                    <a:solidFill>
                      <a:schemeClr val="bg1"/>
                    </a:solidFill>
                    <a:latin typeface="+mn-ea"/>
                    <a:ea typeface="+mn-ea"/>
                  </a:rPr>
                  <a:t>, </a:t>
                </a:r>
                <a:r>
                  <a:rPr lang="ko-KR" altLang="en-US" sz="2000" spc="-100" dirty="0">
                    <a:solidFill>
                      <a:schemeClr val="bg1"/>
                    </a:solidFill>
                    <a:latin typeface="+mn-ea"/>
                    <a:ea typeface="+mn-ea"/>
                  </a:rPr>
                  <a:t>다음과 같다</a:t>
                </a:r>
                <a:r>
                  <a:rPr lang="en-US" altLang="ko-KR" sz="2000" spc="-100" dirty="0">
                    <a:solidFill>
                      <a:schemeClr val="bg1"/>
                    </a:solidFill>
                    <a:latin typeface="+mn-ea"/>
                    <a:ea typeface="+mn-ea"/>
                  </a:rPr>
                  <a:t>.</a:t>
                </a:r>
                <a:r>
                  <a:rPr lang="ko-KR" altLang="en-US" sz="2000" spc="-100" dirty="0">
                    <a:solidFill>
                      <a:schemeClr val="bg1"/>
                    </a:solidFill>
                    <a:latin typeface="+mn-ea"/>
                    <a:ea typeface="+mn-ea"/>
                  </a:rPr>
                  <a:t> </a:t>
                </a:r>
              </a:p>
            </p:txBody>
          </p:sp>
        </mc:Choice>
        <mc:Fallback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1075740"/>
                <a:ext cx="7558608" cy="1245406"/>
              </a:xfrm>
              <a:prstGeom prst="rect">
                <a:avLst/>
              </a:prstGeom>
              <a:blipFill rotWithShape="1">
                <a:blip r:embed="rId3"/>
                <a:stretch>
                  <a:fillRect l="-888" t="-488" b="-39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957922"/>
              </p:ext>
            </p:extLst>
          </p:nvPr>
        </p:nvGraphicFramePr>
        <p:xfrm>
          <a:off x="3347864" y="3185343"/>
          <a:ext cx="217646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49" name="Equation" r:id="rId4" imgW="1308100" imgH="457200" progId="Equation.DSMT4">
                  <p:embed/>
                </p:oleObj>
              </mc:Choice>
              <mc:Fallback>
                <p:oleObj name="Equation" r:id="rId4" imgW="13081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3185343"/>
                        <a:ext cx="2176463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직사각형 3"/>
          <p:cNvSpPr/>
          <p:nvPr/>
        </p:nvSpPr>
        <p:spPr>
          <a:xfrm>
            <a:off x="2915816" y="2996952"/>
            <a:ext cx="3024336" cy="1224136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98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모분산이</a:t>
            </a:r>
            <a:r>
              <a:rPr lang="ko-KR" altLang="en-US" dirty="0" smtClean="0"/>
              <a:t> </a:t>
            </a:r>
            <a:r>
              <a:rPr lang="ko-KR" altLang="en-US" dirty="0"/>
              <a:t>알려지지 않은 정규모집단인 경우</a:t>
            </a:r>
          </a:p>
        </p:txBody>
      </p:sp>
      <p:pic>
        <p:nvPicPr>
          <p:cNvPr id="3819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91" y="800869"/>
            <a:ext cx="8768220" cy="3978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3528" y="5075892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(a)  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표본으로 얻은 강철봉 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20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개의 평균과 분산은 각각 다음과 같다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326055"/>
              </p:ext>
            </p:extLst>
          </p:nvPr>
        </p:nvGraphicFramePr>
        <p:xfrm>
          <a:off x="2033311" y="5521796"/>
          <a:ext cx="4933951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72" name="Equation" r:id="rId4" imgW="3314520" imgH="393480" progId="Equation.DSMT4">
                  <p:embed/>
                </p:oleObj>
              </mc:Choice>
              <mc:Fallback>
                <p:oleObj name="Equation" r:id="rId4" imgW="3314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311" y="5521796"/>
                        <a:ext cx="4933951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694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모분산이</a:t>
            </a:r>
            <a:r>
              <a:rPr lang="ko-KR" altLang="en-US" dirty="0" smtClean="0"/>
              <a:t> </a:t>
            </a:r>
            <a:r>
              <a:rPr lang="ko-KR" altLang="en-US" dirty="0"/>
              <a:t>알려지지 않은 정규모집단인 경우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3568" y="836712"/>
                <a:ext cx="7633714" cy="701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그러므로 표본표준편차는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𝑠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 = 2.64</m:t>
                    </m:r>
                  </m:oMath>
                </a14:m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이다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 </a:t>
                </a:r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그리고 정규모집단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𝑁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(46, 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𝑠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 2)</m:t>
                    </m:r>
                  </m:oMath>
                </a14:m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으로부터 크기 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20</a:t>
                </a:r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인 표본을 선정하여 표본표준편차가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𝑠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 = 2.64</m:t>
                    </m:r>
                  </m:oMath>
                </a14:m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이므로 다음을 얻는다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  <a:endParaRPr lang="ko-KR" altLang="en-US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836712"/>
                <a:ext cx="7633714" cy="701731"/>
              </a:xfrm>
              <a:prstGeom prst="rect">
                <a:avLst/>
              </a:prstGeom>
              <a:blipFill rotWithShape="1">
                <a:blip r:embed="rId3"/>
                <a:stretch>
                  <a:fillRect l="-639" t="-6087" b="-78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122778"/>
              </p:ext>
            </p:extLst>
          </p:nvPr>
        </p:nvGraphicFramePr>
        <p:xfrm>
          <a:off x="3325799" y="1685305"/>
          <a:ext cx="21558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145" name="Equation" r:id="rId4" imgW="1447560" imgH="457200" progId="Equation.DSMT4">
                  <p:embed/>
                </p:oleObj>
              </mc:Choice>
              <mc:Fallback>
                <p:oleObj name="Equation" r:id="rId4" imgW="1447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799" y="1685305"/>
                        <a:ext cx="2155825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7158" y="2924944"/>
            <a:ext cx="8429684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0838" indent="-350838">
              <a:lnSpc>
                <a:spcPct val="120000"/>
              </a:lnSpc>
            </a:pP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(b) 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상위 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5%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인 강도를     라 하면                             이고                                이므로 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/>
            </a:r>
            <a:b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다음을 얻는다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50838" indent="-350838">
              <a:lnSpc>
                <a:spcPct val="120000"/>
              </a:lnSpc>
            </a:pPr>
            <a:endParaRPr lang="en-US" altLang="ko-KR" spc="-15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50838" indent="-350838">
              <a:lnSpc>
                <a:spcPct val="120000"/>
              </a:lnSpc>
            </a:pPr>
            <a:endParaRPr lang="en-US" altLang="ko-KR" spc="-15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50838" indent="-350838">
              <a:lnSpc>
                <a:spcPct val="120000"/>
              </a:lnSpc>
            </a:pP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      </a:t>
            </a:r>
            <a:endParaRPr lang="en-US" altLang="ko-KR" spc="-15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50838" indent="-350838">
              <a:lnSpc>
                <a:spcPct val="120000"/>
              </a:lnSpc>
            </a:pP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      한편 자유도 </a:t>
            </a:r>
            <a:r>
              <a:rPr lang="en-US" altLang="ko-KR" i="1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19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인 </a:t>
            </a:r>
            <a:r>
              <a:rPr lang="en-US" altLang="ko-KR" i="1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t – 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분포에서 </a:t>
            </a:r>
            <a:r>
              <a:rPr lang="en-US" altLang="ko-KR" i="1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i="1" spc="-150" baseline="-250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0.05</a:t>
            </a:r>
            <a:r>
              <a:rPr lang="en-US" altLang="ko-KR" i="1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(19) = 1.729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이므로 구하고자 하는      는 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/>
            </a:r>
            <a:b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다음과 같다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876627"/>
              </p:ext>
            </p:extLst>
          </p:nvPr>
        </p:nvGraphicFramePr>
        <p:xfrm>
          <a:off x="3563888" y="2956346"/>
          <a:ext cx="16065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146" name="Equation" r:id="rId6" imgW="1079280" imgH="241200" progId="Equation.DSMT4">
                  <p:embed/>
                </p:oleObj>
              </mc:Choice>
              <mc:Fallback>
                <p:oleObj name="Equation" r:id="rId6" imgW="1079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2956346"/>
                        <a:ext cx="16065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087116"/>
              </p:ext>
            </p:extLst>
          </p:nvPr>
        </p:nvGraphicFramePr>
        <p:xfrm>
          <a:off x="2296617" y="5445224"/>
          <a:ext cx="44640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147" name="Equation" r:id="rId8" imgW="2997000" imgH="393480" progId="Equation.DSMT4">
                  <p:embed/>
                </p:oleObj>
              </mc:Choice>
              <mc:Fallback>
                <p:oleObj name="Equation" r:id="rId8" imgW="2997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617" y="5445224"/>
                        <a:ext cx="446405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81291"/>
              </p:ext>
            </p:extLst>
          </p:nvPr>
        </p:nvGraphicFramePr>
        <p:xfrm>
          <a:off x="2542705" y="2966979"/>
          <a:ext cx="2635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148" name="Equation" r:id="rId10" imgW="177480" imgH="228600" progId="Equation.DSMT4">
                  <p:embed/>
                </p:oleObj>
              </mc:Choice>
              <mc:Fallback>
                <p:oleObj name="Equation" r:id="rId10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2705" y="2966979"/>
                        <a:ext cx="26352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763906"/>
              </p:ext>
            </p:extLst>
          </p:nvPr>
        </p:nvGraphicFramePr>
        <p:xfrm>
          <a:off x="5602312" y="2829847"/>
          <a:ext cx="17780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149" name="Equation" r:id="rId12" imgW="1193760" imgH="419040" progId="Equation.DSMT4">
                  <p:embed/>
                </p:oleObj>
              </mc:Choice>
              <mc:Fallback>
                <p:oleObj name="Equation" r:id="rId12" imgW="1193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2312" y="2829847"/>
                        <a:ext cx="1778000" cy="60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162045"/>
              </p:ext>
            </p:extLst>
          </p:nvPr>
        </p:nvGraphicFramePr>
        <p:xfrm>
          <a:off x="1874838" y="3717032"/>
          <a:ext cx="485775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150" name="Equation" r:id="rId14" imgW="3263760" imgH="431640" progId="Equation.DSMT4">
                  <p:embed/>
                </p:oleObj>
              </mc:Choice>
              <mc:Fallback>
                <p:oleObj name="Equation" r:id="rId14" imgW="3263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3717032"/>
                        <a:ext cx="4857750" cy="630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110990"/>
              </p:ext>
            </p:extLst>
          </p:nvPr>
        </p:nvGraphicFramePr>
        <p:xfrm>
          <a:off x="7404819" y="4599420"/>
          <a:ext cx="2635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151" name="Equation" r:id="rId16" imgW="177480" imgH="228600" progId="Equation.DSMT4">
                  <p:embed/>
                </p:oleObj>
              </mc:Choice>
              <mc:Fallback>
                <p:oleObj name="Equation" r:id="rId16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819" y="4599420"/>
                        <a:ext cx="26352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581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임의의 모집단인 경우</a:t>
            </a:r>
          </a:p>
        </p:txBody>
      </p:sp>
      <p:graphicFrame>
        <p:nvGraphicFramePr>
          <p:cNvPr id="1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995299"/>
              </p:ext>
            </p:extLst>
          </p:nvPr>
        </p:nvGraphicFramePr>
        <p:xfrm>
          <a:off x="6711974" y="1990353"/>
          <a:ext cx="12890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23" name="Equation" r:id="rId3" imgW="774360" imgH="431640" progId="Equation.DSMT4">
                  <p:embed/>
                </p:oleObj>
              </mc:Choice>
              <mc:Fallback>
                <p:oleObj name="Equation" r:id="rId3" imgW="774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974" y="1990353"/>
                        <a:ext cx="128905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타원 17"/>
          <p:cNvSpPr/>
          <p:nvPr/>
        </p:nvSpPr>
        <p:spPr>
          <a:xfrm>
            <a:off x="1142976" y="1204535"/>
            <a:ext cx="2071702" cy="2143140"/>
          </a:xfrm>
          <a:prstGeom prst="ellipse">
            <a:avLst/>
          </a:prstGeom>
          <a:solidFill>
            <a:srgbClr val="8BE9FF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22805"/>
              </p:ext>
            </p:extLst>
          </p:nvPr>
        </p:nvGraphicFramePr>
        <p:xfrm>
          <a:off x="1619250" y="1660160"/>
          <a:ext cx="1138238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24" name="Equation" r:id="rId5" imgW="850680" imgH="927000" progId="Equation.DSMT4">
                  <p:embed/>
                </p:oleObj>
              </mc:Choice>
              <mc:Fallback>
                <p:oleObj name="Equation" r:id="rId5" imgW="85068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660160"/>
                        <a:ext cx="1138238" cy="121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타원 19"/>
          <p:cNvSpPr/>
          <p:nvPr/>
        </p:nvSpPr>
        <p:spPr>
          <a:xfrm>
            <a:off x="4640272" y="1418849"/>
            <a:ext cx="1643074" cy="1714512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633657"/>
              </p:ext>
            </p:extLst>
          </p:nvPr>
        </p:nvGraphicFramePr>
        <p:xfrm>
          <a:off x="4929190" y="1847477"/>
          <a:ext cx="106838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25" name="Equation" r:id="rId7" imgW="799920" imgH="660240" progId="Equation.DSMT4">
                  <p:embed/>
                </p:oleObj>
              </mc:Choice>
              <mc:Fallback>
                <p:oleObj name="Equation" r:id="rId7" imgW="79992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90" y="1847477"/>
                        <a:ext cx="1068387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640536" y="1633163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+mn-ea"/>
                <a:ea typeface="+mn-ea"/>
              </a:rPr>
              <a:t>표본평균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32527" y="978079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+mn-ea"/>
                <a:ea typeface="+mn-ea"/>
              </a:rPr>
              <a:t>표본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43042" y="83671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+mn-ea"/>
                <a:ea typeface="+mn-ea"/>
              </a:rPr>
              <a:t>모집단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3419872" y="2073439"/>
            <a:ext cx="1001485" cy="499594"/>
          </a:xfrm>
          <a:prstGeom prst="rightArrow">
            <a:avLst/>
          </a:prstGeom>
          <a:solidFill>
            <a:srgbClr val="8BE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50521" y="3645024"/>
            <a:ext cx="8605380" cy="1429464"/>
          </a:xfrm>
          <a:prstGeom prst="rect">
            <a:avLst/>
          </a:prstGeom>
          <a:solidFill>
            <a:srgbClr val="00A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/>
              <p:cNvSpPr/>
              <p:nvPr/>
            </p:nvSpPr>
            <p:spPr>
              <a:xfrm>
                <a:off x="375781" y="3828686"/>
                <a:ext cx="8166970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20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중심극한정리에 의해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solidFill>
                          <a:schemeClr val="bg1"/>
                        </a:solidFill>
                        <a:latin typeface="Cambria Math"/>
                        <a:ea typeface="+mn-ea"/>
                      </a:rPr>
                      <m:t> </m:t>
                    </m:r>
                    <m:r>
                      <a:rPr lang="en-US" altLang="ko-KR" sz="2000" i="1" dirty="0">
                        <a:solidFill>
                          <a:schemeClr val="bg1"/>
                        </a:solidFill>
                        <a:latin typeface="Cambria Math"/>
                        <a:ea typeface="+mn-ea"/>
                      </a:rPr>
                      <m:t>𝑛</m:t>
                    </m:r>
                  </m:oMath>
                </a14:m>
                <a:r>
                  <a:rPr lang="ko-KR" altLang="en-US" sz="2000" dirty="0">
                    <a:solidFill>
                      <a:schemeClr val="bg1"/>
                    </a:solidFill>
                    <a:latin typeface="+mn-ea"/>
                    <a:ea typeface="+mn-ea"/>
                  </a:rPr>
                  <a:t>이 충분히 크면 모평균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000" dirty="0">
                        <a:solidFill>
                          <a:schemeClr val="bg1"/>
                        </a:solidFill>
                        <a:latin typeface="Symbol" pitchFamily="18" charset="2"/>
                      </a:rPr>
                      <m:t>m</m:t>
                    </m:r>
                    <m:r>
                      <a:rPr lang="en-US" altLang="ko-KR" sz="2400" i="1" dirty="0">
                        <a:solidFill>
                          <a:schemeClr val="bg1"/>
                        </a:solidFill>
                        <a:latin typeface="Cambria Math"/>
                        <a:ea typeface="+mn-ea"/>
                      </a:rPr>
                      <m:t>, </m:t>
                    </m:r>
                  </m:oMath>
                </a14:m>
                <a:r>
                  <a:rPr lang="ko-KR" altLang="en-US" sz="2000" dirty="0" err="1">
                    <a:solidFill>
                      <a:schemeClr val="bg1"/>
                    </a:solidFill>
                    <a:latin typeface="+mn-ea"/>
                    <a:ea typeface="+mn-ea"/>
                  </a:rPr>
                  <a:t>모분산</a:t>
                </a:r>
                <a:r>
                  <a:rPr lang="ko-KR" altLang="en-US" sz="20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000" dirty="0">
                        <a:solidFill>
                          <a:schemeClr val="bg1"/>
                        </a:solidFill>
                        <a:latin typeface="Symbol" pitchFamily="18" charset="2"/>
                      </a:rPr>
                      <m:t>s</m:t>
                    </m:r>
                    <m:r>
                      <m:rPr>
                        <m:nor/>
                      </m:rPr>
                      <a:rPr lang="en-US" altLang="ko-KR" sz="2000" baseline="40000" dirty="0">
                        <a:solidFill>
                          <a:schemeClr val="bg1"/>
                        </a:solidFill>
                        <a:latin typeface="Book Antiqua" pitchFamily="18" charset="0"/>
                      </a:rPr>
                      <m:t>2</m:t>
                    </m:r>
                  </m:oMath>
                </a14:m>
                <a:r>
                  <a:rPr lang="ko-KR" altLang="en-US" sz="2000" dirty="0">
                    <a:solidFill>
                      <a:schemeClr val="bg1"/>
                    </a:solidFill>
                    <a:latin typeface="+mn-ea"/>
                    <a:ea typeface="+mn-ea"/>
                  </a:rPr>
                  <a:t>인 임의의 모집단에 대한 표본평균은 </a:t>
                </a:r>
                <a:r>
                  <a:rPr lang="ko-KR" altLang="en-US" sz="20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평균 </a:t>
                </a:r>
                <a:r>
                  <a:rPr lang="en-US" altLang="ko-KR" sz="2000" dirty="0" smtClean="0">
                    <a:solidFill>
                      <a:schemeClr val="bg1"/>
                    </a:solidFill>
                    <a:latin typeface="Symbol" pitchFamily="18" charset="2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solidFill>
                          <a:schemeClr val="bg1"/>
                        </a:solidFill>
                        <a:latin typeface="Cambria Math"/>
                        <a:ea typeface="+mn-ea"/>
                      </a:rPr>
                      <m:t>, </m:t>
                    </m:r>
                  </m:oMath>
                </a14:m>
                <a:r>
                  <a:rPr lang="ko-KR" altLang="en-US" sz="20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분산 </a:t>
                </a:r>
                <a:r>
                  <a:rPr lang="en-US" altLang="ko-KR" sz="2000" dirty="0" smtClean="0">
                    <a:solidFill>
                      <a:schemeClr val="bg1"/>
                    </a:solidFill>
                    <a:latin typeface="Symbol" pitchFamily="18" charset="2"/>
                  </a:rPr>
                  <a:t>s</a:t>
                </a:r>
                <a:r>
                  <a:rPr lang="en-US" altLang="ko-KR" sz="2000" baseline="40000" dirty="0" smtClean="0">
                    <a:solidFill>
                      <a:schemeClr val="bg1"/>
                    </a:solidFill>
                    <a:latin typeface="Book Antiqua" pitchFamily="18" charset="0"/>
                  </a:rPr>
                  <a:t>2 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Book Antiqua" pitchFamily="18" charset="0"/>
                  </a:rPr>
                  <a:t>/</a:t>
                </a:r>
                <a:r>
                  <a:rPr lang="en-US" altLang="ko-KR" sz="2000" i="1" dirty="0">
                    <a:solidFill>
                      <a:schemeClr val="bg1"/>
                    </a:solidFill>
                    <a:latin typeface="Book Antiqua" pitchFamily="18" charset="0"/>
                  </a:rPr>
                  <a:t>n</a:t>
                </a:r>
                <a:r>
                  <a:rPr lang="ko-KR" altLang="en-US" sz="20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인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+mn-ea"/>
                    <a:ea typeface="+mn-ea"/>
                  </a:rPr>
                  <a:t>정규분포에 </a:t>
                </a:r>
                <a:r>
                  <a:rPr lang="ko-KR" altLang="en-US" sz="2000" dirty="0" err="1">
                    <a:solidFill>
                      <a:schemeClr val="bg1"/>
                    </a:solidFill>
                    <a:latin typeface="+mn-ea"/>
                    <a:ea typeface="+mn-ea"/>
                  </a:rPr>
                  <a:t>근사한다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+mn-ea"/>
                    <a:ea typeface="+mn-ea"/>
                  </a:rPr>
                  <a:t>.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+mn-ea"/>
                    <a:ea typeface="+mn-ea"/>
                  </a:rPr>
                  <a:t>즉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+mn-ea"/>
                    <a:ea typeface="+mn-ea"/>
                  </a:rPr>
                  <a:t>,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+mn-ea"/>
                    <a:ea typeface="+mn-ea"/>
                  </a:rPr>
                  <a:t>다음과 같다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+mn-ea"/>
                    <a:ea typeface="+mn-ea"/>
                  </a:rPr>
                  <a:t>.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+mn-ea"/>
                    <a:ea typeface="+mn-ea"/>
                  </a:rPr>
                  <a:t> </a:t>
                </a:r>
              </a:p>
            </p:txBody>
          </p:sp>
        </mc:Choice>
        <mc:Fallback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81" y="3828686"/>
                <a:ext cx="8166970" cy="1107996"/>
              </a:xfrm>
              <a:prstGeom prst="rect">
                <a:avLst/>
              </a:prstGeom>
              <a:blipFill rotWithShape="1">
                <a:blip r:embed="rId9"/>
                <a:stretch>
                  <a:fillRect l="-822" t="-2747" r="-373" b="-60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995020"/>
              </p:ext>
            </p:extLst>
          </p:nvPr>
        </p:nvGraphicFramePr>
        <p:xfrm>
          <a:off x="2411760" y="5517232"/>
          <a:ext cx="4373562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26" name="Equation" r:id="rId10" imgW="2628900" imgH="482600" progId="Equation.DSMT4">
                  <p:embed/>
                </p:oleObj>
              </mc:Choice>
              <mc:Fallback>
                <p:oleObj name="Equation" r:id="rId10" imgW="26289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5517232"/>
                        <a:ext cx="4373562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직사각형 3"/>
          <p:cNvSpPr/>
          <p:nvPr/>
        </p:nvSpPr>
        <p:spPr>
          <a:xfrm>
            <a:off x="2123728" y="5373216"/>
            <a:ext cx="4877164" cy="1152128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0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임의의 </a:t>
            </a:r>
            <a:r>
              <a:rPr lang="ko-KR" altLang="en-US" dirty="0"/>
              <a:t>모집단인 경우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59656" y="869812"/>
            <a:ext cx="8733701" cy="3644131"/>
            <a:chOff x="-84818" y="1157288"/>
            <a:chExt cx="13686518" cy="5710691"/>
          </a:xfrm>
        </p:grpSpPr>
        <p:pic>
          <p:nvPicPr>
            <p:cNvPr id="387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57288"/>
              <a:ext cx="13601700" cy="454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7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4818" y="6144079"/>
              <a:ext cx="895350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TextBox 26"/>
          <p:cNvSpPr txBox="1"/>
          <p:nvPr/>
        </p:nvSpPr>
        <p:spPr>
          <a:xfrm>
            <a:off x="357158" y="4770083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(a)  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먼저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해양의 평균 파고를 구한다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968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임의의 </a:t>
            </a:r>
            <a:r>
              <a:rPr lang="ko-KR" altLang="en-US" dirty="0"/>
              <a:t>모집단인 경우</a:t>
            </a:r>
          </a:p>
        </p:txBody>
      </p:sp>
      <p:graphicFrame>
        <p:nvGraphicFramePr>
          <p:cNvPr id="2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249947"/>
              </p:ext>
            </p:extLst>
          </p:nvPr>
        </p:nvGraphicFramePr>
        <p:xfrm>
          <a:off x="1514770" y="802877"/>
          <a:ext cx="5994242" cy="282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28" name="Equation" r:id="rId3" imgW="4101840" imgH="1981080" progId="Equation.DSMT4">
                  <p:embed/>
                </p:oleObj>
              </mc:Choice>
              <mc:Fallback>
                <p:oleObj name="Equation" r:id="rId3" imgW="4101840" imgH="1981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770" y="802877"/>
                        <a:ext cx="5994242" cy="2822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4201" y="4077072"/>
            <a:ext cx="820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이제 분산을 구하기 위하여 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차 적률을 구한다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197022"/>
              </p:ext>
            </p:extLst>
          </p:nvPr>
        </p:nvGraphicFramePr>
        <p:xfrm>
          <a:off x="1306806" y="4509121"/>
          <a:ext cx="6230711" cy="1337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29" name="Equation" r:id="rId5" imgW="4381200" imgH="965160" progId="Equation.DSMT4">
                  <p:embed/>
                </p:oleObj>
              </mc:Choice>
              <mc:Fallback>
                <p:oleObj name="Equation" r:id="rId5" imgW="438120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806" y="4509121"/>
                        <a:ext cx="6230711" cy="13377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19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임의의 </a:t>
            </a:r>
            <a:r>
              <a:rPr lang="ko-KR" altLang="en-US" dirty="0"/>
              <a:t>모집단인 경우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568" y="836712"/>
            <a:ext cx="820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따라서 분산은 다음과 같다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805806"/>
              </p:ext>
            </p:extLst>
          </p:nvPr>
        </p:nvGraphicFramePr>
        <p:xfrm>
          <a:off x="2360423" y="1360411"/>
          <a:ext cx="4423175" cy="4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7" name="Equation" r:id="rId3" imgW="3047760" imgH="342720" progId="Equation.DSMT4">
                  <p:embed/>
                </p:oleObj>
              </mc:Choice>
              <mc:Fallback>
                <p:oleObj name="Equation" r:id="rId3" imgW="30477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423" y="1360411"/>
                        <a:ext cx="4423175" cy="484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3568" y="2051556"/>
            <a:ext cx="820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그러므로 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50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곳의 평균 파고는                                   이다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148174"/>
              </p:ext>
            </p:extLst>
          </p:nvPr>
        </p:nvGraphicFramePr>
        <p:xfrm>
          <a:off x="3542623" y="2052588"/>
          <a:ext cx="19288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8" name="Equation" r:id="rId5" imgW="1295280" imgH="253800" progId="Equation.DSMT4">
                  <p:embed/>
                </p:oleObj>
              </mc:Choice>
              <mc:Fallback>
                <p:oleObj name="Equation" r:id="rId5" imgW="1295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2623" y="2052588"/>
                        <a:ext cx="19288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57158" y="3213944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(b) 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구하고자 하는 근사확률은 다음과 같다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553400"/>
              </p:ext>
            </p:extLst>
          </p:nvPr>
        </p:nvGraphicFramePr>
        <p:xfrm>
          <a:off x="2406665" y="3827313"/>
          <a:ext cx="4308475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9" name="Equation" r:id="rId7" imgW="2895480" imgH="812520" progId="Equation.DSMT4">
                  <p:embed/>
                </p:oleObj>
              </mc:Choice>
              <mc:Fallback>
                <p:oleObj name="Equation" r:id="rId7" imgW="289548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65" y="3827313"/>
                        <a:ext cx="4308475" cy="1185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258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표본비율의 분포</a:t>
            </a:r>
          </a:p>
        </p:txBody>
      </p:sp>
      <p:sp>
        <p:nvSpPr>
          <p:cNvPr id="4" name="타원 3"/>
          <p:cNvSpPr/>
          <p:nvPr/>
        </p:nvSpPr>
        <p:spPr>
          <a:xfrm>
            <a:off x="4226034" y="1122464"/>
            <a:ext cx="1643074" cy="1714512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899690"/>
              </p:ext>
            </p:extLst>
          </p:nvPr>
        </p:nvGraphicFramePr>
        <p:xfrm>
          <a:off x="7379439" y="1908290"/>
          <a:ext cx="73977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42" name="Equation" r:id="rId3" imgW="444240" imgH="393480" progId="Equation.DSMT4">
                  <p:embed/>
                </p:oleObj>
              </mc:Choice>
              <mc:Fallback>
                <p:oleObj name="Equation" r:id="rId3" imgW="444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9439" y="1908290"/>
                        <a:ext cx="739775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타원 5"/>
          <p:cNvSpPr/>
          <p:nvPr/>
        </p:nvSpPr>
        <p:spPr>
          <a:xfrm>
            <a:off x="675400" y="836712"/>
            <a:ext cx="2000264" cy="2071702"/>
          </a:xfrm>
          <a:prstGeom prst="ellipse">
            <a:avLst/>
          </a:prstGeom>
          <a:solidFill>
            <a:srgbClr val="8BE9FF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356653"/>
              </p:ext>
            </p:extLst>
          </p:nvPr>
        </p:nvGraphicFramePr>
        <p:xfrm>
          <a:off x="1131039" y="1428865"/>
          <a:ext cx="11366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43" name="Equation" r:id="rId5" imgW="850680" imgH="685800" progId="Equation.DSMT4">
                  <p:embed/>
                </p:oleObj>
              </mc:Choice>
              <mc:Fallback>
                <p:oleObj name="Equation" r:id="rId5" imgW="8506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039" y="1428865"/>
                        <a:ext cx="1136650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101426"/>
              </p:ext>
            </p:extLst>
          </p:nvPr>
        </p:nvGraphicFramePr>
        <p:xfrm>
          <a:off x="4465717" y="1521113"/>
          <a:ext cx="11366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44" name="Equation" r:id="rId7" imgW="850680" imgH="685800" progId="Equation.DSMT4">
                  <p:embed/>
                </p:oleObj>
              </mc:Choice>
              <mc:Fallback>
                <p:oleObj name="Equation" r:id="rId7" imgW="8506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717" y="1521113"/>
                        <a:ext cx="1136650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72960" y="2060685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표본비율 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08329"/>
              </p:ext>
            </p:extLst>
          </p:nvPr>
        </p:nvGraphicFramePr>
        <p:xfrm>
          <a:off x="5961812" y="1336778"/>
          <a:ext cx="11255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45" name="Equation" r:id="rId9" imgW="787320" imgH="291960" progId="Equation.DSMT4">
                  <p:embed/>
                </p:oleObj>
              </mc:Choice>
              <mc:Fallback>
                <p:oleObj name="Equation" r:id="rId9" imgW="7873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1812" y="1336778"/>
                        <a:ext cx="1125537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33382" y="133677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ko-KR" altLang="en-US" dirty="0" smtClean="0">
                <a:latin typeface="+mn-ea"/>
                <a:ea typeface="+mn-ea"/>
              </a:rPr>
              <a:t>성공의 횟수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376495"/>
              </p:ext>
            </p:extLst>
          </p:nvPr>
        </p:nvGraphicFramePr>
        <p:xfrm>
          <a:off x="2192560" y="3472243"/>
          <a:ext cx="461168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46" name="Equation" r:id="rId11" imgW="3225600" imgH="482400" progId="Equation.DSMT4">
                  <p:embed/>
                </p:oleObj>
              </mc:Choice>
              <mc:Fallback>
                <p:oleObj name="Equation" r:id="rId11" imgW="32256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560" y="3472243"/>
                        <a:ext cx="4611688" cy="6762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오른쪽 화살표 15"/>
          <p:cNvSpPr/>
          <p:nvPr/>
        </p:nvSpPr>
        <p:spPr>
          <a:xfrm>
            <a:off x="2947810" y="1722944"/>
            <a:ext cx="1001485" cy="499594"/>
          </a:xfrm>
          <a:prstGeom prst="rightArrow">
            <a:avLst/>
          </a:prstGeom>
          <a:solidFill>
            <a:srgbClr val="8BE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00989" y="3262830"/>
            <a:ext cx="5607315" cy="1105970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58016" y="5262092"/>
            <a:ext cx="1643074" cy="767545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1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238669"/>
              </p:ext>
            </p:extLst>
          </p:nvPr>
        </p:nvGraphicFramePr>
        <p:xfrm>
          <a:off x="625475" y="4869160"/>
          <a:ext cx="4305300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47" name="Equation" r:id="rId13" imgW="3009600" imgH="965160" progId="Equation.DSMT4">
                  <p:embed/>
                </p:oleObj>
              </mc:Choice>
              <mc:Fallback>
                <p:oleObj name="Equation" r:id="rId13" imgW="300960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4869160"/>
                        <a:ext cx="4305300" cy="1357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044955"/>
              </p:ext>
            </p:extLst>
          </p:nvPr>
        </p:nvGraphicFramePr>
        <p:xfrm>
          <a:off x="6992938" y="5315247"/>
          <a:ext cx="1398587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48" name="Equation" r:id="rId15" imgW="977760" imgH="431640" progId="Equation.DSMT4">
                  <p:embed/>
                </p:oleObj>
              </mc:Choice>
              <mc:Fallback>
                <p:oleObj name="Equation" r:id="rId15" imgW="977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2938" y="5315247"/>
                        <a:ext cx="1398587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072066" y="5130177"/>
                <a:ext cx="1857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pc="-100" dirty="0" smtClean="0">
                        <a:latin typeface="Cambria Math"/>
                        <a:ea typeface="+mn-ea"/>
                      </a:rPr>
                      <m:t>𝑛</m:t>
                    </m:r>
                  </m:oMath>
                </a14:m>
                <a:r>
                  <a:rPr lang="ko-KR" altLang="en-US" spc="-100" dirty="0" smtClean="0">
                    <a:latin typeface="+mn-ea"/>
                    <a:ea typeface="+mn-ea"/>
                  </a:rPr>
                  <a:t>이 충분히 크면</a:t>
                </a:r>
                <a:r>
                  <a:rPr lang="en-US" altLang="ko-KR" spc="-100" dirty="0" smtClean="0">
                    <a:latin typeface="+mn-ea"/>
                    <a:ea typeface="+mn-ea"/>
                  </a:rPr>
                  <a:t> </a:t>
                </a:r>
                <a:endParaRPr lang="ko-KR" altLang="en-US" spc="-1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066" y="5130177"/>
                <a:ext cx="1857388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/>
          <p:cNvCxnSpPr/>
          <p:nvPr/>
        </p:nvCxnSpPr>
        <p:spPr>
          <a:xfrm>
            <a:off x="5143504" y="5630243"/>
            <a:ext cx="1571636" cy="1588"/>
          </a:xfrm>
          <a:prstGeom prst="straightConnector1">
            <a:avLst/>
          </a:prstGeom>
          <a:ln w="76200">
            <a:solidFill>
              <a:srgbClr val="8BE9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오른쪽 중괄호 22"/>
          <p:cNvSpPr/>
          <p:nvPr/>
        </p:nvSpPr>
        <p:spPr>
          <a:xfrm>
            <a:off x="4929190" y="5100943"/>
            <a:ext cx="142876" cy="107157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8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표본비율의 분포</a:t>
            </a:r>
          </a:p>
        </p:txBody>
      </p:sp>
      <p:pic>
        <p:nvPicPr>
          <p:cNvPr id="391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883604"/>
            <a:ext cx="8749166" cy="2896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323528" y="4005565"/>
                <a:ext cx="8429684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20688" indent="-420688"/>
                <a:r>
                  <a:rPr lang="en-US" altLang="ko-KR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(a)  </a:t>
                </a:r>
                <a:r>
                  <a:rPr lang="ko-KR" altLang="en-US" sz="1700" spc="-150" dirty="0" err="1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모비율이</a:t>
                </a:r>
                <a:r>
                  <a:rPr lang="ko-KR" altLang="en-US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𝑝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 = 0.05</m:t>
                    </m:r>
                  </m:oMath>
                </a14:m>
                <a:r>
                  <a:rPr lang="ko-KR" altLang="en-US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이므로 </a:t>
                </a:r>
                <a14:m>
                  <m:oMath xmlns:m="http://schemas.openxmlformats.org/officeDocument/2006/math"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100</m:t>
                    </m:r>
                  </m:oMath>
                </a14:m>
                <a:r>
                  <a:rPr lang="ko-KR" altLang="en-US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개의 배터리 중에서 불량품의 수를 </a:t>
                </a:r>
                <a:r>
                  <a:rPr lang="en-US" altLang="ko-KR" sz="1700" i="1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X</a:t>
                </a:r>
                <a:r>
                  <a:rPr lang="ko-KR" altLang="en-US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라 하면</a:t>
                </a:r>
                <a:r>
                  <a:rPr lang="en-US" altLang="ko-KR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𝑛𝑝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 = 5, </m:t>
                    </m:r>
                    <m:r>
                      <a:rPr lang="en-US" altLang="ko-KR" sz="1700" i="1" spc="-150" dirty="0" err="1" smtClean="0">
                        <a:latin typeface="Cambria Math"/>
                        <a:ea typeface="HY신명조" panose="02030600000101010101" pitchFamily="18" charset="-127"/>
                      </a:rPr>
                      <m:t>𝑛𝑝𝑞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 = 4.75</m:t>
                    </m:r>
                    <m:r>
                      <a:rPr lang="ko-KR" altLang="en-US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이므로</m:t>
                    </m:r>
                    <m:r>
                      <a:rPr lang="ko-KR" altLang="en-US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                            </m:t>
                    </m:r>
                  </m:oMath>
                </a14:m>
                <a:r>
                  <a:rPr lang="ko-KR" altLang="en-US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이다</a:t>
                </a:r>
                <a:r>
                  <a:rPr lang="en-US" altLang="ko-KR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 </a:t>
                </a:r>
                <a:r>
                  <a:rPr lang="ko-KR" altLang="en-US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따라서 구하고자 하는 확률은 다음과 같다</a:t>
                </a:r>
                <a:r>
                  <a:rPr lang="en-US" altLang="ko-KR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  <a:endParaRPr lang="en-US" altLang="ko-KR" sz="1700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005565"/>
                <a:ext cx="8429684" cy="615553"/>
              </a:xfrm>
              <a:prstGeom prst="rect">
                <a:avLst/>
              </a:prstGeom>
              <a:blipFill rotWithShape="1">
                <a:blip r:embed="rId4"/>
                <a:stretch>
                  <a:fillRect l="-434" t="-3960" b="-108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780835"/>
              </p:ext>
            </p:extLst>
          </p:nvPr>
        </p:nvGraphicFramePr>
        <p:xfrm>
          <a:off x="1895009" y="4320223"/>
          <a:ext cx="141922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00" name="Equation" r:id="rId5" imgW="952200" imgH="215640" progId="Equation.DSMT4">
                  <p:embed/>
                </p:oleObj>
              </mc:Choice>
              <mc:Fallback>
                <p:oleObj name="Equation" r:id="rId5" imgW="952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009" y="4320223"/>
                        <a:ext cx="1419225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119311"/>
              </p:ext>
            </p:extLst>
          </p:nvPr>
        </p:nvGraphicFramePr>
        <p:xfrm>
          <a:off x="1594237" y="4857204"/>
          <a:ext cx="5337175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01" name="Equation" r:id="rId7" imgW="3581280" imgH="901440" progId="Equation.DSMT4">
                  <p:embed/>
                </p:oleObj>
              </mc:Choice>
              <mc:Fallback>
                <p:oleObj name="Equation" r:id="rId7" imgW="3581280" imgH="901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4237" y="4857204"/>
                        <a:ext cx="5337175" cy="130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09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표본비율의 분포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323528" y="977675"/>
                <a:ext cx="8429684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2113" indent="-392113"/>
                <a:r>
                  <a:rPr lang="en-US" altLang="ko-KR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(b)  </a:t>
                </a:r>
                <a14:m>
                  <m:oMath xmlns:m="http://schemas.openxmlformats.org/officeDocument/2006/math"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𝑝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 = 0.05, 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𝑛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 = 100</m:t>
                    </m:r>
                  </m:oMath>
                </a14:m>
                <a:r>
                  <a:rPr lang="ko-KR" altLang="en-US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이므로 표본비율의 확률분포는                                        이다</a:t>
                </a:r>
                <a:r>
                  <a:rPr lang="en-US" altLang="ko-KR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 </a:t>
                </a:r>
                <a:r>
                  <a:rPr lang="ko-KR" altLang="en-US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그러므로 구하고자 하는 확률은 다음과 같다</a:t>
                </a:r>
                <a:r>
                  <a:rPr lang="en-US" altLang="ko-KR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  <a:endParaRPr lang="en-US" altLang="ko-KR" sz="1700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77675"/>
                <a:ext cx="8429684" cy="615553"/>
              </a:xfrm>
              <a:prstGeom prst="rect">
                <a:avLst/>
              </a:prstGeom>
              <a:blipFill rotWithShape="1">
                <a:blip r:embed="rId3"/>
                <a:stretch>
                  <a:fillRect l="-434" t="-3960" b="-128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52718"/>
              </p:ext>
            </p:extLst>
          </p:nvPr>
        </p:nvGraphicFramePr>
        <p:xfrm>
          <a:off x="5143108" y="964699"/>
          <a:ext cx="19875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44" name="Equation" r:id="rId4" imgW="1333440" imgH="253800" progId="Equation.DSMT4">
                  <p:embed/>
                </p:oleObj>
              </mc:Choice>
              <mc:Fallback>
                <p:oleObj name="Equation" r:id="rId4" imgW="13334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108" y="964699"/>
                        <a:ext cx="198755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576089"/>
              </p:ext>
            </p:extLst>
          </p:nvPr>
        </p:nvGraphicFramePr>
        <p:xfrm>
          <a:off x="2234114" y="1895673"/>
          <a:ext cx="423862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45" name="Equation" r:id="rId6" imgW="2844720" imgH="660240" progId="Equation.DSMT4">
                  <p:embed/>
                </p:oleObj>
              </mc:Choice>
              <mc:Fallback>
                <p:oleObj name="Equation" r:id="rId6" imgW="284472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4114" y="1895673"/>
                        <a:ext cx="4238625" cy="95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17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표본분산의  분포</a:t>
            </a:r>
          </a:p>
        </p:txBody>
      </p:sp>
      <p:graphicFrame>
        <p:nvGraphicFramePr>
          <p:cNvPr id="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165966"/>
              </p:ext>
            </p:extLst>
          </p:nvPr>
        </p:nvGraphicFramePr>
        <p:xfrm>
          <a:off x="6011842" y="2321495"/>
          <a:ext cx="23876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94" name="Equation" r:id="rId3" imgW="1434960" imgH="431640" progId="Equation.DSMT4">
                  <p:embed/>
                </p:oleObj>
              </mc:Choice>
              <mc:Fallback>
                <p:oleObj name="Equation" r:id="rId3" imgW="1434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42" y="2321495"/>
                        <a:ext cx="238760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타원 6"/>
          <p:cNvSpPr/>
          <p:nvPr/>
        </p:nvSpPr>
        <p:spPr>
          <a:xfrm>
            <a:off x="755576" y="1484784"/>
            <a:ext cx="2000264" cy="2071702"/>
          </a:xfrm>
          <a:prstGeom prst="ellipse">
            <a:avLst/>
          </a:prstGeom>
          <a:solidFill>
            <a:srgbClr val="8BE9FF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582363"/>
              </p:ext>
            </p:extLst>
          </p:nvPr>
        </p:nvGraphicFramePr>
        <p:xfrm>
          <a:off x="1123062" y="1950503"/>
          <a:ext cx="1357312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95" name="Equation" r:id="rId5" imgW="1015920" imgH="990360" progId="Equation.DSMT4">
                  <p:embed/>
                </p:oleObj>
              </mc:Choice>
              <mc:Fallback>
                <p:oleObj name="Equation" r:id="rId5" imgW="101592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062" y="1950503"/>
                        <a:ext cx="1357312" cy="1300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253136" y="196430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+mn-ea"/>
                <a:ea typeface="+mn-ea"/>
              </a:rPr>
              <a:t>표본분산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306210" y="1799442"/>
            <a:ext cx="1643074" cy="1714512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997000"/>
              </p:ext>
            </p:extLst>
          </p:nvPr>
        </p:nvGraphicFramePr>
        <p:xfrm>
          <a:off x="4467208" y="2173860"/>
          <a:ext cx="135731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96" name="Equation" r:id="rId7" imgW="1015920" imgH="711000" progId="Equation.DSMT4">
                  <p:embed/>
                </p:oleObj>
              </mc:Choice>
              <mc:Fallback>
                <p:oleObj name="Equation" r:id="rId7" imgW="101592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7208" y="2173860"/>
                        <a:ext cx="1357312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오른쪽 화살표 14"/>
          <p:cNvSpPr/>
          <p:nvPr/>
        </p:nvSpPr>
        <p:spPr>
          <a:xfrm>
            <a:off x="3042453" y="2385769"/>
            <a:ext cx="1001485" cy="499594"/>
          </a:xfrm>
          <a:prstGeom prst="rightArrow">
            <a:avLst/>
          </a:prstGeom>
          <a:solidFill>
            <a:srgbClr val="8BE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408015"/>
              </p:ext>
            </p:extLst>
          </p:nvPr>
        </p:nvGraphicFramePr>
        <p:xfrm>
          <a:off x="1719323" y="5018881"/>
          <a:ext cx="481171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97" name="Equation" r:id="rId9" imgW="3365280" imgH="507960" progId="Equation.DSMT4">
                  <p:embed/>
                </p:oleObj>
              </mc:Choice>
              <mc:Fallback>
                <p:oleObj name="Equation" r:id="rId9" imgW="33652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323" y="5018881"/>
                        <a:ext cx="4811713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73054" y="4231923"/>
                <a:ext cx="82153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ko-KR" altLang="en-US" dirty="0" smtClean="0">
                    <a:latin typeface="+mn-ea"/>
                    <a:ea typeface="+mn-ea"/>
                  </a:rPr>
                  <a:t>모평균</a:t>
                </a:r>
                <a:r>
                  <a:rPr lang="en-US" altLang="ko-KR" dirty="0">
                    <a:latin typeface="Symbol" pitchFamily="18" charset="2"/>
                  </a:rPr>
                  <a:t>m</a:t>
                </a:r>
                <a:r>
                  <a:rPr lang="en-US" altLang="ko-KR" dirty="0" smtClean="0">
                    <a:latin typeface="+mn-ea"/>
                    <a:ea typeface="+mn-ea"/>
                  </a:rPr>
                  <a:t>, </a:t>
                </a:r>
                <a:r>
                  <a:rPr lang="ko-KR" altLang="en-US" dirty="0" err="1" smtClean="0">
                    <a:latin typeface="+mn-ea"/>
                    <a:ea typeface="+mn-ea"/>
                  </a:rPr>
                  <a:t>모분산</a:t>
                </a:r>
                <a:r>
                  <a:rPr lang="en-US" altLang="ko-KR" dirty="0">
                    <a:latin typeface="Symbol" pitchFamily="18" charset="2"/>
                  </a:rPr>
                  <a:t>s</a:t>
                </a:r>
                <a:r>
                  <a:rPr lang="en-US" altLang="ko-KR" baseline="40000" dirty="0">
                    <a:latin typeface="Book Antiqua" pitchFamily="18" charset="0"/>
                  </a:rPr>
                  <a:t>2</a:t>
                </a:r>
                <a:r>
                  <a:rPr lang="ko-KR" altLang="en-US" dirty="0" smtClean="0">
                    <a:latin typeface="+mn-ea"/>
                    <a:ea typeface="+mn-ea"/>
                  </a:rPr>
                  <a:t>이 </a:t>
                </a:r>
                <a:r>
                  <a:rPr lang="ko-KR" altLang="en-US" dirty="0" smtClean="0">
                    <a:latin typeface="+mn-ea"/>
                    <a:ea typeface="+mn-ea"/>
                  </a:rPr>
                  <a:t>알려진 정규모집단에서 크기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𝑛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인 표본을 선정할 때</a:t>
                </a:r>
                <a:r>
                  <a:rPr lang="en-US" altLang="ko-KR" dirty="0" smtClean="0">
                    <a:latin typeface="+mn-ea"/>
                    <a:ea typeface="+mn-ea"/>
                  </a:rPr>
                  <a:t>, </a:t>
                </a:r>
                <a:r>
                  <a:rPr lang="ko-KR" altLang="en-US" dirty="0" smtClean="0">
                    <a:latin typeface="+mn-ea"/>
                    <a:ea typeface="+mn-ea"/>
                  </a:rPr>
                  <a:t>표본평균에 대해 다음을 얻는다</a:t>
                </a:r>
                <a:r>
                  <a:rPr lang="en-US" altLang="ko-KR" dirty="0" smtClean="0">
                    <a:latin typeface="+mn-ea"/>
                    <a:ea typeface="+mn-ea"/>
                  </a:rPr>
                  <a:t>.</a:t>
                </a:r>
                <a:endParaRPr lang="ko-KR" altLang="en-US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54" y="4231923"/>
                <a:ext cx="8215370" cy="646331"/>
              </a:xfrm>
              <a:prstGeom prst="rect">
                <a:avLst/>
              </a:prstGeom>
              <a:blipFill rotWithShape="1">
                <a:blip r:embed="rId11"/>
                <a:stretch>
                  <a:fillRect l="-445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24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표본분산의  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73054" y="764704"/>
                <a:ext cx="82153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dirty="0" smtClean="0">
                    <a:latin typeface="+mn-ea"/>
                    <a:ea typeface="+mn-ea"/>
                  </a:rPr>
                  <a:t>독립인 확률변수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𝑋</m:t>
                    </m:r>
                    <m:r>
                      <a:rPr lang="en-US" altLang="ko-KR" i="1" baseline="-25000" dirty="0" smtClean="0">
                        <a:latin typeface="Cambria Math"/>
                        <a:ea typeface="+mn-ea"/>
                      </a:rPr>
                      <m:t>𝑖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 ~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𝑁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𝑚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,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 2), </m:t>
                    </m:r>
                    <m:r>
                      <a:rPr lang="en-US" altLang="ko-KR" i="1" dirty="0" err="1" smtClean="0">
                        <a:latin typeface="Cambria Math"/>
                        <a:ea typeface="+mn-ea"/>
                      </a:rPr>
                      <m:t>𝑖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 = 1, 2, …,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𝑛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의</a:t>
                </a:r>
                <a:r>
                  <a:rPr lang="en-US" altLang="ko-KR" dirty="0" smtClean="0">
                    <a:latin typeface="+mn-ea"/>
                    <a:ea typeface="+mn-ea"/>
                  </a:rPr>
                  <a:t> </a:t>
                </a:r>
                <a:r>
                  <a:rPr lang="ko-KR" altLang="en-US" dirty="0" smtClean="0">
                    <a:latin typeface="+mn-ea"/>
                    <a:ea typeface="+mn-ea"/>
                  </a:rPr>
                  <a:t>표준화 확률변수의 제곱에 대하여                   이 성립한다</a:t>
                </a:r>
                <a:r>
                  <a:rPr lang="en-US" altLang="ko-KR" dirty="0" smtClean="0">
                    <a:latin typeface="+mn-ea"/>
                    <a:ea typeface="+mn-ea"/>
                  </a:rPr>
                  <a:t>.</a:t>
                </a:r>
                <a:endParaRPr lang="ko-KR" altLang="en-US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54" y="764704"/>
                <a:ext cx="8215370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445" b="-3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370803"/>
              </p:ext>
            </p:extLst>
          </p:nvPr>
        </p:nvGraphicFramePr>
        <p:xfrm>
          <a:off x="1403648" y="1182749"/>
          <a:ext cx="12890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18" name="Equation" r:id="rId4" imgW="901440" imgH="431640" progId="Equation.DSMT4">
                  <p:embed/>
                </p:oleObj>
              </mc:Choice>
              <mc:Fallback>
                <p:oleObj name="Equation" r:id="rId4" imgW="901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182749"/>
                        <a:ext cx="1289050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098657"/>
              </p:ext>
            </p:extLst>
          </p:nvPr>
        </p:nvGraphicFramePr>
        <p:xfrm>
          <a:off x="2064817" y="1959520"/>
          <a:ext cx="5500687" cy="334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19" name="Equation" r:id="rId6" imgW="3848040" imgH="2374560" progId="Equation.DSMT4">
                  <p:embed/>
                </p:oleObj>
              </mc:Choice>
              <mc:Fallback>
                <p:oleObj name="Equation" r:id="rId6" imgW="3848040" imgH="237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4817" y="1959520"/>
                        <a:ext cx="5500687" cy="334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243541"/>
              </p:ext>
            </p:extLst>
          </p:nvPr>
        </p:nvGraphicFramePr>
        <p:xfrm>
          <a:off x="611560" y="5666953"/>
          <a:ext cx="3686176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20" name="Equation" r:id="rId8" imgW="2577960" imgH="507960" progId="Equation.DSMT4">
                  <p:embed/>
                </p:oleObj>
              </mc:Choice>
              <mc:Fallback>
                <p:oleObj name="Equation" r:id="rId8" imgW="25779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666953"/>
                        <a:ext cx="3686176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297736" y="5851588"/>
            <a:ext cx="99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이므로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025540"/>
              </p:ext>
            </p:extLst>
          </p:nvPr>
        </p:nvGraphicFramePr>
        <p:xfrm>
          <a:off x="5254453" y="5769517"/>
          <a:ext cx="177958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21" name="Equation" r:id="rId10" imgW="1244520" imgH="393480" progId="Equation.DSMT4">
                  <p:embed/>
                </p:oleObj>
              </mc:Choice>
              <mc:Fallback>
                <p:oleObj name="Equation" r:id="rId10" imgW="1244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453" y="5769517"/>
                        <a:ext cx="1779587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7053080" y="5851588"/>
            <a:ext cx="178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이어야 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21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표본분산의  분포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67543" y="892078"/>
            <a:ext cx="8110399" cy="19527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685800" y="1075740"/>
                <a:ext cx="7703457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spc="-100" dirty="0" smtClean="0">
                    <a:latin typeface="+mn-ea"/>
                    <a:ea typeface="+mn-ea"/>
                  </a:rPr>
                  <a:t>모평균 </a:t>
                </a:r>
                <a:r>
                  <a:rPr lang="en-US" altLang="ko-KR" sz="2000" dirty="0" smtClean="0">
                    <a:latin typeface="Symbol" pitchFamily="18" charset="2"/>
                  </a:rPr>
                  <a:t>m</a:t>
                </a:r>
                <a:r>
                  <a:rPr lang="en-US" altLang="ko-KR" sz="2000" spc="-100" dirty="0" smtClean="0">
                    <a:latin typeface="+mn-ea"/>
                    <a:ea typeface="+mn-ea"/>
                  </a:rPr>
                  <a:t>, </a:t>
                </a:r>
                <a:r>
                  <a:rPr lang="ko-KR" altLang="en-US" sz="2000" spc="-100" dirty="0" err="1" smtClean="0">
                    <a:latin typeface="+mn-ea"/>
                    <a:ea typeface="+mn-ea"/>
                  </a:rPr>
                  <a:t>모분산</a:t>
                </a:r>
                <a:r>
                  <a:rPr lang="en-US" altLang="ko-KR" sz="2000" dirty="0">
                    <a:latin typeface="Symbol" pitchFamily="18" charset="2"/>
                  </a:rPr>
                  <a:t>s</a:t>
                </a:r>
                <a:r>
                  <a:rPr lang="en-US" altLang="ko-KR" sz="2000" baseline="40000" dirty="0">
                    <a:latin typeface="Book Antiqua" pitchFamily="18" charset="0"/>
                  </a:rPr>
                  <a:t>2</a:t>
                </a:r>
                <a:r>
                  <a:rPr lang="ko-KR" altLang="en-US" sz="2000" spc="-100" dirty="0" smtClean="0">
                    <a:latin typeface="+mn-ea"/>
                    <a:ea typeface="+mn-ea"/>
                  </a:rPr>
                  <a:t>인 </a:t>
                </a:r>
                <a:r>
                  <a:rPr lang="ko-KR" altLang="en-US" sz="2000" spc="-100" dirty="0">
                    <a:latin typeface="+mn-ea"/>
                    <a:ea typeface="+mn-ea"/>
                  </a:rPr>
                  <a:t>정규모집단에서 크기</a:t>
                </a:r>
                <a14:m>
                  <m:oMath xmlns:m="http://schemas.openxmlformats.org/officeDocument/2006/math">
                    <m:r>
                      <a:rPr lang="ko-KR" altLang="en-US" sz="2000" i="1" spc="-100" dirty="0" smtClean="0">
                        <a:latin typeface="Cambria Math"/>
                        <a:ea typeface="+mn-ea"/>
                      </a:rPr>
                      <m:t> </m:t>
                    </m:r>
                    <m:r>
                      <a:rPr lang="en-US" altLang="ko-KR" sz="2000" i="1" spc="-100" dirty="0">
                        <a:latin typeface="Cambria Math"/>
                        <a:ea typeface="+mn-ea"/>
                      </a:rPr>
                      <m:t>𝑛</m:t>
                    </m:r>
                  </m:oMath>
                </a14:m>
                <a:r>
                  <a:rPr lang="ko-KR" altLang="en-US" sz="2000" spc="-100" dirty="0">
                    <a:latin typeface="+mn-ea"/>
                    <a:ea typeface="+mn-ea"/>
                  </a:rPr>
                  <a:t>인 표본을 선정할 때</a:t>
                </a:r>
                <a:r>
                  <a:rPr lang="en-US" altLang="ko-KR" sz="2000" spc="-100" dirty="0">
                    <a:latin typeface="+mn-ea"/>
                    <a:ea typeface="+mn-ea"/>
                  </a:rPr>
                  <a:t>, </a:t>
                </a:r>
                <a:r>
                  <a:rPr lang="ko-KR" altLang="en-US" sz="2000" spc="-100" dirty="0">
                    <a:latin typeface="+mn-ea"/>
                    <a:ea typeface="+mn-ea"/>
                  </a:rPr>
                  <a:t>표본분산에 관한 표본분포는 자유도</a:t>
                </a:r>
                <a14:m>
                  <m:oMath xmlns:m="http://schemas.openxmlformats.org/officeDocument/2006/math">
                    <m:r>
                      <a:rPr lang="ko-KR" altLang="en-US" sz="2000" i="1" spc="-100" dirty="0" smtClean="0">
                        <a:latin typeface="Cambria Math"/>
                        <a:ea typeface="+mn-ea"/>
                      </a:rPr>
                      <m:t> </m:t>
                    </m:r>
                    <m:r>
                      <a:rPr lang="en-US" altLang="ko-KR" sz="2000" i="1" spc="-100" dirty="0">
                        <a:latin typeface="Cambria Math"/>
                        <a:ea typeface="+mn-ea"/>
                      </a:rPr>
                      <m:t>𝑛</m:t>
                    </m:r>
                    <m:r>
                      <a:rPr lang="en-US" altLang="ko-KR" sz="2000" i="1" spc="-100" dirty="0">
                        <a:latin typeface="Cambria Math"/>
                        <a:ea typeface="+mn-ea"/>
                      </a:rPr>
                      <m:t> − 1</m:t>
                    </m:r>
                  </m:oMath>
                </a14:m>
                <a:r>
                  <a:rPr lang="ko-KR" altLang="en-US" sz="2000" spc="-100" dirty="0">
                    <a:latin typeface="+mn-ea"/>
                    <a:ea typeface="+mn-ea"/>
                  </a:rPr>
                  <a:t>인 </a:t>
                </a:r>
                <a:r>
                  <a:rPr lang="ko-KR" altLang="en-US" sz="2000" spc="-100" dirty="0" err="1">
                    <a:latin typeface="+mn-ea"/>
                    <a:ea typeface="+mn-ea"/>
                  </a:rPr>
                  <a:t>카이제곱분포에</a:t>
                </a:r>
                <a:r>
                  <a:rPr lang="ko-KR" altLang="en-US" sz="2000" spc="-100" dirty="0">
                    <a:latin typeface="+mn-ea"/>
                    <a:ea typeface="+mn-ea"/>
                  </a:rPr>
                  <a:t> 따른다</a:t>
                </a:r>
                <a:r>
                  <a:rPr lang="en-US" altLang="ko-KR" sz="2000" spc="-100" dirty="0">
                    <a:latin typeface="+mn-ea"/>
                    <a:ea typeface="+mn-ea"/>
                  </a:rPr>
                  <a:t>. </a:t>
                </a:r>
                <a:r>
                  <a:rPr lang="ko-KR" altLang="en-US" sz="2000" spc="-100" dirty="0">
                    <a:latin typeface="+mn-ea"/>
                    <a:ea typeface="+mn-ea"/>
                  </a:rPr>
                  <a:t>즉</a:t>
                </a:r>
                <a:r>
                  <a:rPr lang="en-US" altLang="ko-KR" sz="2000" spc="-100" dirty="0">
                    <a:latin typeface="+mn-ea"/>
                    <a:ea typeface="+mn-ea"/>
                  </a:rPr>
                  <a:t>, </a:t>
                </a:r>
                <a:r>
                  <a:rPr lang="ko-KR" altLang="en-US" sz="2000" spc="-100" dirty="0">
                    <a:latin typeface="+mn-ea"/>
                    <a:ea typeface="+mn-ea"/>
                  </a:rPr>
                  <a:t>다음과 같다</a:t>
                </a:r>
                <a:r>
                  <a:rPr lang="en-US" altLang="ko-KR" sz="2000" spc="-100" dirty="0">
                    <a:latin typeface="+mn-ea"/>
                    <a:ea typeface="+mn-ea"/>
                  </a:rPr>
                  <a:t>.</a:t>
                </a:r>
                <a:r>
                  <a:rPr lang="ko-KR" altLang="en-US" sz="2000" spc="-100" dirty="0">
                    <a:latin typeface="+mn-ea"/>
                    <a:ea typeface="+mn-ea"/>
                  </a:rPr>
                  <a:t> </a:t>
                </a:r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075740"/>
                <a:ext cx="7703457" cy="1477328"/>
              </a:xfrm>
              <a:prstGeom prst="rect">
                <a:avLst/>
              </a:prstGeom>
              <a:blipFill rotWithShape="1">
                <a:blip r:embed="rId3"/>
                <a:stretch>
                  <a:fillRect l="-871" b="-20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291589"/>
              </p:ext>
            </p:extLst>
          </p:nvPr>
        </p:nvGraphicFramePr>
        <p:xfrm>
          <a:off x="3218510" y="3686174"/>
          <a:ext cx="24193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08" name="Equation" r:id="rId4" imgW="1497950" imgH="393529" progId="Equation.DSMT4">
                  <p:embed/>
                </p:oleObj>
              </mc:Choice>
              <mc:Fallback>
                <p:oleObj name="Equation" r:id="rId4" imgW="1497950" imgH="393529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8510" y="3686174"/>
                        <a:ext cx="241935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직사각형 3"/>
          <p:cNvSpPr/>
          <p:nvPr/>
        </p:nvSpPr>
        <p:spPr>
          <a:xfrm>
            <a:off x="2646106" y="3421851"/>
            <a:ext cx="3582078" cy="1143348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29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15"/>
          <a:stretch/>
        </p:blipFill>
        <p:spPr bwMode="auto">
          <a:xfrm>
            <a:off x="261257" y="4221088"/>
            <a:ext cx="6458857" cy="1752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표본분산의  분포</a:t>
            </a:r>
          </a:p>
        </p:txBody>
      </p:sp>
      <p:pic>
        <p:nvPicPr>
          <p:cNvPr id="396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2" y="854330"/>
            <a:ext cx="8810171" cy="3427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3" name="그룹 11"/>
          <p:cNvGrpSpPr>
            <a:grpSpLocks/>
          </p:cNvGrpSpPr>
          <p:nvPr/>
        </p:nvGrpSpPr>
        <p:grpSpPr bwMode="auto">
          <a:xfrm>
            <a:off x="642938" y="1057275"/>
            <a:ext cx="6953250" cy="719138"/>
            <a:chOff x="643260" y="980728"/>
            <a:chExt cx="6953076" cy="720000"/>
          </a:xfrm>
        </p:grpSpPr>
        <p:sp>
          <p:nvSpPr>
            <p:cNvPr id="37" name="직사각형 32"/>
            <p:cNvSpPr/>
            <p:nvPr/>
          </p:nvSpPr>
          <p:spPr>
            <a:xfrm>
              <a:off x="643260" y="1033179"/>
              <a:ext cx="728644" cy="608741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8BE9FF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14528" y="1101879"/>
              <a:ext cx="620667" cy="462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8.1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32"/>
            <p:cNvSpPr/>
            <p:nvPr/>
          </p:nvSpPr>
          <p:spPr>
            <a:xfrm>
              <a:off x="1359204" y="980728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직사각형 23"/>
            <p:cNvSpPr>
              <a:spLocks noChangeArrowheads="1"/>
            </p:cNvSpPr>
            <p:nvPr/>
          </p:nvSpPr>
          <p:spPr bwMode="auto">
            <a:xfrm>
              <a:off x="1496616" y="1135069"/>
              <a:ext cx="4824536" cy="410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단일표본분포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44" name="그룹 10"/>
          <p:cNvGrpSpPr>
            <a:grpSpLocks/>
          </p:cNvGrpSpPr>
          <p:nvPr/>
        </p:nvGrpSpPr>
        <p:grpSpPr bwMode="auto">
          <a:xfrm>
            <a:off x="642938" y="2178050"/>
            <a:ext cx="6953250" cy="720725"/>
            <a:chOff x="643260" y="2077057"/>
            <a:chExt cx="6953076" cy="720000"/>
          </a:xfrm>
        </p:grpSpPr>
        <p:sp>
          <p:nvSpPr>
            <p:cNvPr id="39" name="직사각형 32"/>
            <p:cNvSpPr/>
            <p:nvPr/>
          </p:nvSpPr>
          <p:spPr>
            <a:xfrm>
              <a:off x="643260" y="2148423"/>
              <a:ext cx="728644" cy="608987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8BE9FF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/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18" name="직사각형 32"/>
            <p:cNvSpPr/>
            <p:nvPr/>
          </p:nvSpPr>
          <p:spPr>
            <a:xfrm>
              <a:off x="1359204" y="2077057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endParaRPr lang="ko-KR" altLang="en-US" dirty="0"/>
            </a:p>
          </p:txBody>
        </p:sp>
        <p:sp>
          <p:nvSpPr>
            <p:cNvPr id="24" name="직사각형 23"/>
            <p:cNvSpPr>
              <a:spLocks noChangeArrowheads="1"/>
            </p:cNvSpPr>
            <p:nvPr/>
          </p:nvSpPr>
          <p:spPr bwMode="auto">
            <a:xfrm>
              <a:off x="1496616" y="2227029"/>
              <a:ext cx="4824536" cy="409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 err="1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이변량표본분포</a:t>
              </a:r>
              <a:endParaRPr lang="ko-KR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715503" y="2319263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en-US" sz="2400" b="1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8.2</a:t>
            </a:r>
            <a:endParaRPr lang="en-US" altLang="ko-KR" sz="2400" b="1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-26988"/>
            <a:ext cx="9144000" cy="633413"/>
          </a:xfrm>
          <a:prstGeom prst="rect">
            <a:avLst/>
          </a:prstGeom>
          <a:solidFill>
            <a:srgbClr val="8BE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ko-KR" altLang="en-US" dirty="0"/>
              <a:t>목 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표본분산의  분포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46772" y="908720"/>
                <a:ext cx="842968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3538" indent="-363538"/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(a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)</m:t>
                    </m:r>
                    <m:r>
                      <m:rPr>
                        <m:nor/>
                      </m:rPr>
                      <a:rPr lang="en-US" altLang="ko-KR" b="0" i="1" spc="-150" dirty="0" smtClean="0">
                        <a:latin typeface="Cambria Math"/>
                        <a:ea typeface="HY신명조" panose="02030600000101010101" pitchFamily="18" charset="-127"/>
                      </a:rPr>
                      <m:t>   </m:t>
                    </m:r>
                    <m:r>
                      <m:rPr>
                        <m:nor/>
                      </m:rPr>
                      <a:rPr lang="en-US" altLang="ko-KR" i="1" dirty="0">
                        <a:latin typeface="Symbol" pitchFamily="18" charset="2"/>
                      </a:rPr>
                      <m:t>s</m:t>
                    </m:r>
                    <m:r>
                      <m:rPr>
                        <m:nor/>
                      </m:rPr>
                      <a:rPr lang="en-US" altLang="ko-KR" i="1" dirty="0">
                        <a:latin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ko-KR" i="1" baseline="40000" dirty="0">
                        <a:latin typeface="Book Antiqua" pitchFamily="18" charset="0"/>
                      </a:rPr>
                      <m:t>2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= 0.00066</m:t>
                    </m:r>
                  </m:oMath>
                </a14:m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이고 확률표본의 크기가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20</m:t>
                    </m:r>
                  </m:oMath>
                </a14:m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이므로 표본분산에 관련된 표본분포는 자유도 </a:t>
                </a:r>
                <a:r>
                  <a:rPr lang="en-US" altLang="ko-KR" i="1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19</a:t>
                </a:r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인 카이제곱분포이다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 </a:t>
                </a:r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즉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, </a:t>
                </a:r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다음과 같다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</a:p>
              <a:p>
                <a:pPr marL="449263" indent="-449263"/>
                <a:endParaRPr lang="en-US" altLang="ko-KR" spc="-150" dirty="0" smtClean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  <a:p>
                <a:pPr marL="449263" indent="-449263"/>
                <a:endParaRPr lang="en-US" altLang="ko-KR" spc="-150" dirty="0" smtClean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  <a:p>
                <a:pPr marL="449263" indent="-449263"/>
                <a:endParaRPr lang="en-US" altLang="ko-KR" spc="-150" dirty="0" smtClean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  <a:p>
                <a:pPr marL="449263" indent="-449263"/>
                <a:endParaRPr lang="en-US" altLang="ko-KR" spc="-150" dirty="0" smtClean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  <a:p>
                <a:pPr marL="449263" indent="-449263"/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(b) </a:t>
                </a:r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표본평균과 표본분산은 각각 다음과 같다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  <a:endParaRPr lang="en-US" altLang="ko-KR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72" y="908720"/>
                <a:ext cx="8429684" cy="2031325"/>
              </a:xfrm>
              <a:prstGeom prst="rect">
                <a:avLst/>
              </a:prstGeom>
              <a:blipFill rotWithShape="1">
                <a:blip r:embed="rId3"/>
                <a:stretch>
                  <a:fillRect l="-578" t="-2102" b="-3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444644"/>
              </p:ext>
            </p:extLst>
          </p:nvPr>
        </p:nvGraphicFramePr>
        <p:xfrm>
          <a:off x="3361484" y="1628800"/>
          <a:ext cx="210026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62" name="Equation" r:id="rId4" imgW="1409400" imgH="419040" progId="Equation.DSMT4">
                  <p:embed/>
                </p:oleObj>
              </mc:Choice>
              <mc:Fallback>
                <p:oleObj name="Equation" r:id="rId4" imgW="14094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1484" y="1628800"/>
                        <a:ext cx="2100262" cy="60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581651"/>
              </p:ext>
            </p:extLst>
          </p:nvPr>
        </p:nvGraphicFramePr>
        <p:xfrm>
          <a:off x="1530036" y="3010389"/>
          <a:ext cx="5859982" cy="5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63" name="Equation" r:id="rId6" imgW="4127400" imgH="393480" progId="Equation.DSMT4">
                  <p:embed/>
                </p:oleObj>
              </mc:Choice>
              <mc:Fallback>
                <p:oleObj name="Equation" r:id="rId6" imgW="4127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036" y="3010389"/>
                        <a:ext cx="5859982" cy="543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1520" y="3789040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(c) 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i="1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n = 20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,  </a:t>
            </a:r>
            <a:r>
              <a:rPr lang="en-US" altLang="ko-KR" i="1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s </a:t>
            </a:r>
            <a:r>
              <a:rPr lang="en-US" altLang="ko-KR" i="1" spc="-150" baseline="400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en-US" altLang="ko-KR" i="1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= 0.00066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이므로 통계량의 관찰값은 다음과 같다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985330"/>
              </p:ext>
            </p:extLst>
          </p:nvPr>
        </p:nvGraphicFramePr>
        <p:xfrm>
          <a:off x="2675674" y="4190727"/>
          <a:ext cx="35766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64" name="Equation" r:id="rId8" imgW="2400120" imgH="419040" progId="Equation.DSMT4">
                  <p:embed/>
                </p:oleObj>
              </mc:Choice>
              <mc:Fallback>
                <p:oleObj name="Equation" r:id="rId8" imgW="24001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5674" y="4190727"/>
                        <a:ext cx="3576638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1520" y="5002547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(d) </a:t>
            </a:r>
            <a:r>
              <a:rPr lang="ko-KR" altLang="en-US" spc="-15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카이제곱분포표로부터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구하고자 하는 확률은 다음과 같다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46540"/>
              </p:ext>
            </p:extLst>
          </p:nvPr>
        </p:nvGraphicFramePr>
        <p:xfrm>
          <a:off x="2175308" y="5455875"/>
          <a:ext cx="4994750" cy="1084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65" name="Equation" r:id="rId10" imgW="3517560" imgH="787320" progId="Equation.DSMT4">
                  <p:embed/>
                </p:oleObj>
              </mc:Choice>
              <mc:Fallback>
                <p:oleObj name="Equation" r:id="rId10" imgW="351756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5308" y="5455875"/>
                        <a:ext cx="4994750" cy="10845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078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55650" y="1660041"/>
            <a:ext cx="5338321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8.2 </a:t>
            </a:r>
            <a:r>
              <a:rPr lang="ko-KR" altLang="en-US" sz="4800" b="1" spc="-150" dirty="0" err="1">
                <a:ea typeface="맑은 고딕" panose="020B0503020000020004" pitchFamily="50" charset="-127"/>
                <a:cs typeface="+mj-cs"/>
              </a:rPr>
              <a:t>이변량표본분포</a:t>
            </a:r>
            <a:endParaRPr lang="ko-KR" altLang="en-US" sz="4800" b="1" spc="-150" dirty="0"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4140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두 </a:t>
            </a:r>
            <a:r>
              <a:rPr lang="ko-KR" altLang="en-US" dirty="0" err="1"/>
              <a:t>모분산이</a:t>
            </a:r>
            <a:r>
              <a:rPr lang="ko-KR" altLang="en-US" dirty="0"/>
              <a:t> 알려진 정규모집단인 경우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4194" y="858979"/>
            <a:ext cx="83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  <a:ea typeface="+mn-ea"/>
              </a:rPr>
              <a:t>6</a:t>
            </a:r>
            <a:r>
              <a:rPr lang="ko-KR" altLang="en-US" dirty="0" smtClean="0">
                <a:latin typeface="+mn-ea"/>
                <a:ea typeface="+mn-ea"/>
              </a:rPr>
              <a:t>장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학습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내용</a:t>
            </a:r>
            <a:r>
              <a:rPr lang="en-US" altLang="ko-KR" dirty="0" smtClean="0">
                <a:latin typeface="+mn-ea"/>
                <a:ea typeface="+mn-ea"/>
              </a:rPr>
              <a:t>:</a:t>
            </a:r>
            <a:endParaRPr lang="ko-KR" altLang="en-US" dirty="0" smtClean="0">
              <a:latin typeface="+mn-ea"/>
              <a:ea typeface="+mn-ea"/>
            </a:endParaRPr>
          </a:p>
        </p:txBody>
      </p:sp>
      <p:graphicFrame>
        <p:nvGraphicFramePr>
          <p:cNvPr id="1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793904"/>
              </p:ext>
            </p:extLst>
          </p:nvPr>
        </p:nvGraphicFramePr>
        <p:xfrm>
          <a:off x="3379038" y="869612"/>
          <a:ext cx="30273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98" name="Equation" r:id="rId3" imgW="2031840" imgH="241200" progId="Equation.DSMT4">
                  <p:embed/>
                </p:oleObj>
              </mc:Choice>
              <mc:Fallback>
                <p:oleObj name="Equation" r:id="rId3" imgW="2031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038" y="869612"/>
                        <a:ext cx="3027362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2138393" y="858979"/>
                <a:ext cx="13501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𝑋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,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𝑌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 </m:t>
                    </m:r>
                  </m:oMath>
                </a14:m>
                <a:r>
                  <a:rPr lang="en-US" altLang="ko-KR" dirty="0" smtClean="0">
                    <a:latin typeface="+mn-ea"/>
                    <a:ea typeface="+mn-ea"/>
                  </a:rPr>
                  <a:t>: </a:t>
                </a:r>
                <a:r>
                  <a:rPr lang="ko-KR" altLang="en-US" dirty="0" smtClean="0">
                    <a:latin typeface="+mn-ea"/>
                    <a:ea typeface="+mn-ea"/>
                  </a:rPr>
                  <a:t>독립</a:t>
                </a:r>
                <a:r>
                  <a:rPr lang="en-US" altLang="ko-KR" dirty="0" smtClean="0">
                    <a:latin typeface="+mn-ea"/>
                    <a:ea typeface="+mn-ea"/>
                  </a:rPr>
                  <a:t>, </a:t>
                </a:r>
                <a:endParaRPr lang="ko-KR" altLang="en-US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393" y="858979"/>
                <a:ext cx="135011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715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86873"/>
              </p:ext>
            </p:extLst>
          </p:nvPr>
        </p:nvGraphicFramePr>
        <p:xfrm>
          <a:off x="2865044" y="2104965"/>
          <a:ext cx="26670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99" name="Equation" r:id="rId6" imgW="1790640" imgH="241200" progId="Equation.DSMT4">
                  <p:embed/>
                </p:oleObj>
              </mc:Choice>
              <mc:Fallback>
                <p:oleObj name="Equation" r:id="rId6" imgW="1790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044" y="2104965"/>
                        <a:ext cx="2667000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아래쪽 화살표 15"/>
          <p:cNvSpPr/>
          <p:nvPr/>
        </p:nvSpPr>
        <p:spPr>
          <a:xfrm>
            <a:off x="3928509" y="1565853"/>
            <a:ext cx="642942" cy="438776"/>
          </a:xfrm>
          <a:prstGeom prst="downArrow">
            <a:avLst/>
          </a:prstGeom>
          <a:solidFill>
            <a:srgbClr val="8BE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207210"/>
              </p:ext>
            </p:extLst>
          </p:nvPr>
        </p:nvGraphicFramePr>
        <p:xfrm>
          <a:off x="2823769" y="4623346"/>
          <a:ext cx="2779713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00" name="Equation" r:id="rId8" imgW="1942920" imgH="482400" progId="Equation.DSMT4">
                  <p:embed/>
                </p:oleObj>
              </mc:Choice>
              <mc:Fallback>
                <p:oleObj name="Equation" r:id="rId8" imgW="19429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3769" y="4623346"/>
                        <a:ext cx="2779713" cy="677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1868091" y="3183186"/>
            <a:ext cx="4735523" cy="677862"/>
            <a:chOff x="1479551" y="4500563"/>
            <a:chExt cx="4735523" cy="677862"/>
          </a:xfrm>
        </p:grpSpPr>
        <p:graphicFrame>
          <p:nvGraphicFramePr>
            <p:cNvPr id="19" name="Object 3"/>
            <p:cNvGraphicFramePr>
              <a:graphicFrameLocks noChangeAspect="1"/>
            </p:cNvGraphicFramePr>
            <p:nvPr/>
          </p:nvGraphicFramePr>
          <p:xfrm>
            <a:off x="2908311" y="4500563"/>
            <a:ext cx="3306763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8401" name="Equation" r:id="rId10" imgW="2311200" imgH="482400" progId="Equation.DSMT4">
                    <p:embed/>
                  </p:oleObj>
                </mc:Choice>
                <mc:Fallback>
                  <p:oleObj name="Equation" r:id="rId10" imgW="231120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8311" y="4500563"/>
                          <a:ext cx="3306763" cy="6778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5"/>
            <p:cNvGraphicFramePr>
              <a:graphicFrameLocks noChangeAspect="1"/>
            </p:cNvGraphicFramePr>
            <p:nvPr/>
          </p:nvGraphicFramePr>
          <p:xfrm>
            <a:off x="1479551" y="4672352"/>
            <a:ext cx="561975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8402" name="Equation" r:id="rId12" imgW="393480" imgH="241200" progId="Equation.DSMT4">
                    <p:embed/>
                  </p:oleObj>
                </mc:Choice>
                <mc:Fallback>
                  <p:oleObj name="Equation" r:id="rId12" imgW="3934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9551" y="4672352"/>
                          <a:ext cx="561975" cy="338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직사각형 20"/>
            <p:cNvSpPr/>
            <p:nvPr/>
          </p:nvSpPr>
          <p:spPr>
            <a:xfrm>
              <a:off x="2019156" y="4641937"/>
              <a:ext cx="9941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+mn-ea"/>
                  <a:ea typeface="+mn-ea"/>
                </a:rPr>
                <a:t> </a:t>
              </a:r>
              <a:r>
                <a:rPr lang="en-US" altLang="ko-KR" dirty="0" smtClean="0">
                  <a:latin typeface="+mn-ea"/>
                  <a:ea typeface="+mn-ea"/>
                </a:rPr>
                <a:t>: </a:t>
              </a:r>
              <a:r>
                <a:rPr lang="ko-KR" altLang="en-US" dirty="0" smtClean="0">
                  <a:latin typeface="+mn-ea"/>
                  <a:ea typeface="+mn-ea"/>
                </a:rPr>
                <a:t>독립</a:t>
              </a:r>
              <a:r>
                <a:rPr lang="en-US" altLang="ko-KR" dirty="0" smtClean="0">
                  <a:latin typeface="+mn-ea"/>
                  <a:ea typeface="+mn-ea"/>
                </a:rPr>
                <a:t>, 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22" name="아래쪽 화살표 21"/>
          <p:cNvSpPr/>
          <p:nvPr/>
        </p:nvSpPr>
        <p:spPr>
          <a:xfrm>
            <a:off x="3928509" y="3998336"/>
            <a:ext cx="642942" cy="438776"/>
          </a:xfrm>
          <a:prstGeom prst="downArrow">
            <a:avLst/>
          </a:prstGeom>
          <a:solidFill>
            <a:srgbClr val="8BE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98621" y="2778978"/>
            <a:ext cx="5829494" cy="2810262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19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표본평균 차의 분포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50521" y="945367"/>
            <a:ext cx="8605380" cy="2298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/>
              <p:cNvSpPr/>
              <p:nvPr/>
            </p:nvSpPr>
            <p:spPr>
              <a:xfrm>
                <a:off x="375781" y="1129029"/>
                <a:ext cx="8379912" cy="21467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spc="-100" dirty="0" smtClean="0">
                    <a:latin typeface="+mn-ea"/>
                    <a:ea typeface="+mn-ea"/>
                  </a:rPr>
                  <a:t>모평균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000" dirty="0">
                        <a:latin typeface="Symbol" pitchFamily="18" charset="2"/>
                      </a:rPr>
                      <m:t>m</m:t>
                    </m:r>
                    <m:r>
                      <m:rPr>
                        <m:nor/>
                      </m:rPr>
                      <a:rPr lang="en-US" altLang="ko-KR" sz="2000" baseline="-25000" dirty="0">
                        <a:latin typeface="Book Antiqua" pitchFamily="18" charset="0"/>
                      </a:rPr>
                      <m:t>1</m:t>
                    </m:r>
                  </m:oMath>
                </a14:m>
                <a:r>
                  <a:rPr lang="en-US" altLang="ko-KR" sz="2000" spc="-100" dirty="0" smtClean="0">
                    <a:latin typeface="+mn-ea"/>
                    <a:ea typeface="+mn-ea"/>
                  </a:rPr>
                  <a:t> </a:t>
                </a:r>
                <a:r>
                  <a:rPr lang="en-US" altLang="ko-KR" sz="2000" spc="-100" dirty="0">
                    <a:latin typeface="+mn-ea"/>
                    <a:ea typeface="+mn-ea"/>
                  </a:rPr>
                  <a:t>, </a:t>
                </a:r>
                <a:r>
                  <a:rPr lang="ko-KR" altLang="en-US" sz="2000" spc="-100" dirty="0" err="1">
                    <a:latin typeface="+mn-ea"/>
                    <a:ea typeface="+mn-ea"/>
                  </a:rPr>
                  <a:t>모분산</a:t>
                </a:r>
                <a:r>
                  <a:rPr lang="ko-KR" altLang="en-US" sz="2000" spc="-100" dirty="0">
                    <a:latin typeface="+mn-ea"/>
                    <a:ea typeface="+mn-ea"/>
                  </a:rPr>
                  <a:t>      인 정규모집단과 </a:t>
                </a:r>
                <a:r>
                  <a:rPr lang="ko-KR" altLang="en-US" sz="2000" spc="-100" dirty="0" smtClean="0">
                    <a:latin typeface="+mn-ea"/>
                    <a:ea typeface="+mn-ea"/>
                  </a:rPr>
                  <a:t>모평균 </a:t>
                </a:r>
                <a:r>
                  <a:rPr lang="en-US" altLang="ko-KR" sz="2000" dirty="0" smtClean="0">
                    <a:latin typeface="Symbol" pitchFamily="18" charset="2"/>
                  </a:rPr>
                  <a:t>m</a:t>
                </a:r>
                <a:r>
                  <a:rPr lang="en-US" altLang="ko-KR" sz="2000" baseline="-25000" dirty="0" smtClean="0">
                    <a:latin typeface="Book Antiqua" pitchFamily="18" charset="0"/>
                  </a:rPr>
                  <a:t>2</a:t>
                </a:r>
                <a:r>
                  <a:rPr lang="en-US" altLang="ko-KR" sz="2000" spc="-100" dirty="0" smtClean="0">
                    <a:latin typeface="+mn-ea"/>
                    <a:ea typeface="+mn-ea"/>
                  </a:rPr>
                  <a:t>, </a:t>
                </a:r>
                <a:r>
                  <a:rPr lang="ko-KR" altLang="en-US" sz="2000" spc="-100" dirty="0" err="1">
                    <a:latin typeface="+mn-ea"/>
                    <a:ea typeface="+mn-ea"/>
                  </a:rPr>
                  <a:t>모분산</a:t>
                </a:r>
                <a:r>
                  <a:rPr lang="ko-KR" altLang="en-US" sz="2000" spc="-100" dirty="0">
                    <a:latin typeface="+mn-ea"/>
                    <a:ea typeface="+mn-ea"/>
                  </a:rPr>
                  <a:t>      인 정규모집단에서 각각 크기 </a:t>
                </a:r>
                <a14:m>
                  <m:oMath xmlns:m="http://schemas.openxmlformats.org/officeDocument/2006/math">
                    <m:r>
                      <a:rPr lang="en-US" altLang="ko-KR" sz="2000" i="1" spc="-100" dirty="0" smtClean="0">
                        <a:latin typeface="Cambria Math"/>
                        <a:ea typeface="+mn-ea"/>
                      </a:rPr>
                      <m:t>𝑛</m:t>
                    </m:r>
                    <m:r>
                      <a:rPr lang="en-US" altLang="ko-KR" sz="2000" i="1" spc="-100" dirty="0" smtClean="0">
                        <a:latin typeface="Cambria Math"/>
                        <a:ea typeface="+mn-ea"/>
                      </a:rPr>
                      <m:t>, </m:t>
                    </m:r>
                    <m:r>
                      <a:rPr lang="en-US" altLang="ko-KR" sz="2000" i="1" spc="-100" dirty="0" smtClean="0">
                        <a:latin typeface="Cambria Math"/>
                        <a:ea typeface="+mn-ea"/>
                      </a:rPr>
                      <m:t>𝑚</m:t>
                    </m:r>
                  </m:oMath>
                </a14:m>
                <a:r>
                  <a:rPr lang="ko-KR" altLang="en-US" sz="2000" spc="-100" dirty="0">
                    <a:latin typeface="+mn-ea"/>
                    <a:ea typeface="+mn-ea"/>
                  </a:rPr>
                  <a:t>인 표본을 선정할 때</a:t>
                </a:r>
                <a:r>
                  <a:rPr lang="en-US" altLang="ko-KR" sz="2000" spc="-100" dirty="0">
                    <a:latin typeface="+mn-ea"/>
                    <a:ea typeface="+mn-ea"/>
                  </a:rPr>
                  <a:t>, </a:t>
                </a:r>
                <a:r>
                  <a:rPr lang="ko-KR" altLang="en-US" sz="2000" spc="-100" dirty="0">
                    <a:latin typeface="+mn-ea"/>
                    <a:ea typeface="+mn-ea"/>
                  </a:rPr>
                  <a:t>두 표본평균의 </a:t>
                </a:r>
                <a:r>
                  <a:rPr lang="ko-KR" altLang="en-US" sz="2000" spc="-100" dirty="0" smtClean="0">
                    <a:latin typeface="+mn-ea"/>
                    <a:ea typeface="+mn-ea"/>
                  </a:rPr>
                  <a:t>차</a:t>
                </a:r>
                <a:r>
                  <a:rPr lang="en-US" altLang="ko-KR" sz="2000" spc="-100" dirty="0" smtClean="0">
                    <a:latin typeface="+mn-ea"/>
                    <a:ea typeface="+mn-ea"/>
                  </a:rPr>
                  <a:t/>
                </a:r>
                <a:br>
                  <a:rPr lang="en-US" altLang="ko-KR" sz="2000" spc="-100" dirty="0" smtClean="0">
                    <a:latin typeface="+mn-ea"/>
                    <a:ea typeface="+mn-ea"/>
                  </a:rPr>
                </a:br>
                <a:r>
                  <a:rPr lang="en-US" altLang="ko-KR" sz="2000" spc="-100" dirty="0" smtClean="0">
                    <a:latin typeface="+mn-ea"/>
                    <a:ea typeface="+mn-ea"/>
                  </a:rPr>
                  <a:t>        </a:t>
                </a:r>
                <a:r>
                  <a:rPr lang="ko-KR" altLang="en-US" sz="2000" spc="-100" dirty="0" smtClean="0">
                    <a:latin typeface="+mn-ea"/>
                    <a:ea typeface="+mn-ea"/>
                  </a:rPr>
                  <a:t>에 </a:t>
                </a:r>
                <a:r>
                  <a:rPr lang="ko-KR" altLang="en-US" sz="2000" spc="-100" dirty="0">
                    <a:latin typeface="+mn-ea"/>
                    <a:ea typeface="+mn-ea"/>
                  </a:rPr>
                  <a:t>관한 표본분포는 평균</a:t>
                </a:r>
                <a:r>
                  <a:rPr lang="en-US" altLang="ko-KR" sz="2000" dirty="0">
                    <a:latin typeface="Symbol" pitchFamily="18" charset="2"/>
                  </a:rPr>
                  <a:t>m</a:t>
                </a:r>
                <a:r>
                  <a:rPr lang="en-US" altLang="ko-KR" sz="2000" baseline="-25000" dirty="0">
                    <a:latin typeface="Book Antiqua" pitchFamily="18" charset="0"/>
                  </a:rPr>
                  <a:t>1</a:t>
                </a:r>
                <a:r>
                  <a:rPr lang="en-US" altLang="ko-KR" sz="2000" dirty="0">
                    <a:latin typeface="Book Antiqua" pitchFamily="18" charset="0"/>
                  </a:rPr>
                  <a:t> - </a:t>
                </a:r>
                <a:r>
                  <a:rPr lang="en-US" altLang="ko-KR" sz="2000" dirty="0">
                    <a:latin typeface="Symbol" pitchFamily="18" charset="2"/>
                  </a:rPr>
                  <a:t>m</a:t>
                </a:r>
                <a:r>
                  <a:rPr lang="en-US" altLang="ko-KR" sz="2000" baseline="-25000" dirty="0">
                    <a:latin typeface="Symbol" pitchFamily="18" charset="2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ko-KR" sz="2000" i="1" spc="-100" dirty="0">
                        <a:latin typeface="Cambria Math"/>
                        <a:ea typeface="+mn-ea"/>
                      </a:rPr>
                      <m:t>, </m:t>
                    </m:r>
                  </m:oMath>
                </a14:m>
                <a:r>
                  <a:rPr lang="ko-KR" altLang="en-US" sz="2000" spc="-100" dirty="0">
                    <a:latin typeface="+mn-ea"/>
                    <a:ea typeface="+mn-ea"/>
                  </a:rPr>
                  <a:t>분산              </a:t>
                </a:r>
                <a:r>
                  <a:rPr lang="ko-KR" altLang="en-US" sz="2000" spc="-100" dirty="0" smtClean="0">
                    <a:latin typeface="+mn-ea"/>
                    <a:ea typeface="+mn-ea"/>
                  </a:rPr>
                  <a:t>인 </a:t>
                </a:r>
                <a:r>
                  <a:rPr lang="ko-KR" altLang="en-US" sz="2000" spc="-100" dirty="0">
                    <a:latin typeface="+mn-ea"/>
                    <a:ea typeface="+mn-ea"/>
                  </a:rPr>
                  <a:t>정규분포에 따른다</a:t>
                </a:r>
                <a:r>
                  <a:rPr lang="en-US" altLang="ko-KR" sz="2000" spc="-100" dirty="0">
                    <a:latin typeface="+mn-ea"/>
                    <a:ea typeface="+mn-ea"/>
                  </a:rPr>
                  <a:t>. </a:t>
                </a:r>
                <a:r>
                  <a:rPr lang="en-US" altLang="ko-KR" sz="2000" spc="-100" dirty="0" smtClean="0">
                    <a:latin typeface="+mn-ea"/>
                    <a:ea typeface="+mn-ea"/>
                  </a:rPr>
                  <a:t/>
                </a:r>
                <a:br>
                  <a:rPr lang="en-US" altLang="ko-KR" sz="2000" spc="-100" dirty="0" smtClean="0">
                    <a:latin typeface="+mn-ea"/>
                    <a:ea typeface="+mn-ea"/>
                  </a:rPr>
                </a:br>
                <a:r>
                  <a:rPr lang="ko-KR" altLang="en-US" sz="2000" spc="-100" dirty="0" smtClean="0">
                    <a:latin typeface="+mn-ea"/>
                    <a:ea typeface="+mn-ea"/>
                  </a:rPr>
                  <a:t>즉</a:t>
                </a:r>
                <a:r>
                  <a:rPr lang="en-US" altLang="ko-KR" sz="2000" spc="-100" dirty="0">
                    <a:latin typeface="+mn-ea"/>
                    <a:ea typeface="+mn-ea"/>
                  </a:rPr>
                  <a:t>, </a:t>
                </a:r>
                <a:r>
                  <a:rPr lang="ko-KR" altLang="en-US" sz="2000" spc="-100" dirty="0">
                    <a:latin typeface="+mn-ea"/>
                    <a:ea typeface="+mn-ea"/>
                  </a:rPr>
                  <a:t>다음과 같다</a:t>
                </a:r>
                <a:r>
                  <a:rPr lang="en-US" altLang="ko-KR" sz="2000" spc="-100" dirty="0">
                    <a:latin typeface="+mn-ea"/>
                    <a:ea typeface="+mn-ea"/>
                  </a:rPr>
                  <a:t>.</a:t>
                </a:r>
                <a:r>
                  <a:rPr lang="ko-KR" altLang="en-US" sz="2000" spc="-100" dirty="0">
                    <a:latin typeface="+mn-ea"/>
                    <a:ea typeface="+mn-ea"/>
                  </a:rPr>
                  <a:t> </a:t>
                </a:r>
                <a:endParaRPr lang="en-US" altLang="ko-KR" sz="2000" spc="-100" dirty="0"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endParaRPr lang="ko-KR" altLang="en-US" sz="900" spc="-1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81" y="1129029"/>
                <a:ext cx="8379912" cy="2146742"/>
              </a:xfrm>
              <a:prstGeom prst="rect">
                <a:avLst/>
              </a:prstGeom>
              <a:blipFill rotWithShape="1">
                <a:blip r:embed="rId3"/>
                <a:stretch>
                  <a:fillRect l="-8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430331"/>
              </p:ext>
            </p:extLst>
          </p:nvPr>
        </p:nvGraphicFramePr>
        <p:xfrm>
          <a:off x="2483768" y="1218850"/>
          <a:ext cx="3032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8" name="Equation" r:id="rId4" imgW="203040" imgH="241200" progId="Equation.DSMT4">
                  <p:embed/>
                </p:oleObj>
              </mc:Choice>
              <mc:Fallback>
                <p:oleObj name="Equation" r:id="rId4" imgW="203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218850"/>
                        <a:ext cx="303213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329506"/>
              </p:ext>
            </p:extLst>
          </p:nvPr>
        </p:nvGraphicFramePr>
        <p:xfrm>
          <a:off x="6732240" y="1215857"/>
          <a:ext cx="3032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9" name="Equation" r:id="rId6" imgW="203040" imgH="241200" progId="Equation.DSMT4">
                  <p:embed/>
                </p:oleObj>
              </mc:Choice>
              <mc:Fallback>
                <p:oleObj name="Equation" r:id="rId6" imgW="203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1215857"/>
                        <a:ext cx="303213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331655"/>
              </p:ext>
            </p:extLst>
          </p:nvPr>
        </p:nvGraphicFramePr>
        <p:xfrm>
          <a:off x="5185792" y="2030487"/>
          <a:ext cx="8524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0" name="Equation" r:id="rId8" imgW="571320" imgH="419040" progId="Equation.DSMT4">
                  <p:embed/>
                </p:oleObj>
              </mc:Choice>
              <mc:Fallback>
                <p:oleObj name="Equation" r:id="rId8" imgW="5713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5792" y="2030487"/>
                        <a:ext cx="852488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직사각형 27"/>
          <p:cNvSpPr/>
          <p:nvPr/>
        </p:nvSpPr>
        <p:spPr>
          <a:xfrm>
            <a:off x="5292080" y="3717032"/>
            <a:ext cx="3096344" cy="1512168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808615"/>
              </p:ext>
            </p:extLst>
          </p:nvPr>
        </p:nvGraphicFramePr>
        <p:xfrm>
          <a:off x="899592" y="4119290"/>
          <a:ext cx="2779712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1" name="Equation" r:id="rId10" imgW="1942920" imgH="482400" progId="Equation.DSMT4">
                  <p:embed/>
                </p:oleObj>
              </mc:Choice>
              <mc:Fallback>
                <p:oleObj name="Equation" r:id="rId10" imgW="19429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119290"/>
                        <a:ext cx="2779712" cy="677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0543"/>
              </p:ext>
            </p:extLst>
          </p:nvPr>
        </p:nvGraphicFramePr>
        <p:xfrm>
          <a:off x="5686347" y="4026980"/>
          <a:ext cx="25622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2" name="Equation" r:id="rId12" imgW="1790640" imgH="672840" progId="Equation.DSMT4">
                  <p:embed/>
                </p:oleObj>
              </mc:Choice>
              <mc:Fallback>
                <p:oleObj name="Equation" r:id="rId12" imgW="179064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6347" y="4026980"/>
                        <a:ext cx="2562225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923928" y="387016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+mn-ea"/>
                <a:ea typeface="+mn-ea"/>
              </a:rPr>
              <a:t>표준화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2" name="오른쪽 화살표 31"/>
          <p:cNvSpPr/>
          <p:nvPr/>
        </p:nvSpPr>
        <p:spPr>
          <a:xfrm>
            <a:off x="3992692" y="4295946"/>
            <a:ext cx="1008095" cy="357190"/>
          </a:xfrm>
          <a:prstGeom prst="rightArrow">
            <a:avLst/>
          </a:prstGeom>
          <a:solidFill>
            <a:srgbClr val="8BE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735518"/>
              </p:ext>
            </p:extLst>
          </p:nvPr>
        </p:nvGraphicFramePr>
        <p:xfrm>
          <a:off x="475782" y="2196606"/>
          <a:ext cx="6064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3" name="Equation" r:id="rId14" imgW="406080" imgH="190440" progId="Equation.DSMT4">
                  <p:embed/>
                </p:oleObj>
              </mc:Choice>
              <mc:Fallback>
                <p:oleObj name="Equation" r:id="rId14" imgW="4060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782" y="2196606"/>
                        <a:ext cx="60642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437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표본평균 차의 분포</a:t>
            </a:r>
          </a:p>
        </p:txBody>
      </p:sp>
      <p:pic>
        <p:nvPicPr>
          <p:cNvPr id="400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16" y="826119"/>
            <a:ext cx="8768220" cy="2462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66852" y="2908282"/>
            <a:ext cx="77888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두 모평균이 동일하므로            의 평균은                이고</a:t>
            </a:r>
            <a:r>
              <a:rPr lang="en-US" altLang="ko-KR" sz="16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6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두 표본평균의 분산은 각각 다음과 같다</a:t>
            </a:r>
            <a:r>
              <a:rPr lang="en-US" altLang="ko-KR" sz="16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600" spc="-15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en-US" altLang="ko-KR" sz="1600" spc="-15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6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따라서            의 분산은 다음과 같다</a:t>
            </a:r>
            <a:r>
              <a:rPr lang="en-US" altLang="ko-KR" sz="16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6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500397"/>
              </p:ext>
            </p:extLst>
          </p:nvPr>
        </p:nvGraphicFramePr>
        <p:xfrm>
          <a:off x="4423963" y="2951727"/>
          <a:ext cx="766747" cy="29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64" name="Equation" r:id="rId4" imgW="571320" imgH="228600" progId="Equation.DSMT4">
                  <p:embed/>
                </p:oleObj>
              </mc:Choice>
              <mc:Fallback>
                <p:oleObj name="Equation" r:id="rId4" imgW="571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3963" y="2951727"/>
                        <a:ext cx="766747" cy="298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148583"/>
              </p:ext>
            </p:extLst>
          </p:nvPr>
        </p:nvGraphicFramePr>
        <p:xfrm>
          <a:off x="2105054" y="5485837"/>
          <a:ext cx="4910897" cy="895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65" name="Equation" r:id="rId6" imgW="3657600" imgH="685800" progId="Equation.DSMT4">
                  <p:embed/>
                </p:oleObj>
              </mc:Choice>
              <mc:Fallback>
                <p:oleObj name="Equation" r:id="rId6" imgW="36576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54" y="5485837"/>
                        <a:ext cx="4910897" cy="8954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313858"/>
              </p:ext>
            </p:extLst>
          </p:nvPr>
        </p:nvGraphicFramePr>
        <p:xfrm>
          <a:off x="3062632" y="2946233"/>
          <a:ext cx="546450" cy="248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66" name="Equation" r:id="rId8" imgW="406080" imgH="190440" progId="Equation.DSMT4">
                  <p:embed/>
                </p:oleObj>
              </mc:Choice>
              <mc:Fallback>
                <p:oleObj name="Equation" r:id="rId8" imgW="4060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632" y="2946233"/>
                        <a:ext cx="546450" cy="2489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394778"/>
              </p:ext>
            </p:extLst>
          </p:nvPr>
        </p:nvGraphicFramePr>
        <p:xfrm>
          <a:off x="4233964" y="3294272"/>
          <a:ext cx="1690848" cy="514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67" name="Equation" r:id="rId10" imgW="1257120" imgH="393480" progId="Equation.DSMT4">
                  <p:embed/>
                </p:oleObj>
              </mc:Choice>
              <mc:Fallback>
                <p:oleObj name="Equation" r:id="rId10" imgW="1257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964" y="3294272"/>
                        <a:ext cx="1690848" cy="5149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068235"/>
              </p:ext>
            </p:extLst>
          </p:nvPr>
        </p:nvGraphicFramePr>
        <p:xfrm>
          <a:off x="1623692" y="3927190"/>
          <a:ext cx="546450" cy="248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68" name="Equation" r:id="rId12" imgW="406080" imgH="190440" progId="Equation.DSMT4">
                  <p:embed/>
                </p:oleObj>
              </mc:Choice>
              <mc:Fallback>
                <p:oleObj name="Equation" r:id="rId12" imgW="4060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3692" y="3927190"/>
                        <a:ext cx="546450" cy="2489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994629"/>
              </p:ext>
            </p:extLst>
          </p:nvPr>
        </p:nvGraphicFramePr>
        <p:xfrm>
          <a:off x="3763587" y="4250101"/>
          <a:ext cx="2510523" cy="514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69" name="Equation" r:id="rId13" imgW="1866600" imgH="393480" progId="Equation.DSMT4">
                  <p:embed/>
                </p:oleObj>
              </mc:Choice>
              <mc:Fallback>
                <p:oleObj name="Equation" r:id="rId13" imgW="1866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587" y="4250101"/>
                        <a:ext cx="2510523" cy="5149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966852" y="5002854"/>
            <a:ext cx="7788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그러므로 두 표본평균 차는                                  이고</a:t>
            </a:r>
            <a:r>
              <a:rPr lang="en-US" altLang="ko-KR" sz="16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6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구하고자 하는 확률은 다음과 같다</a:t>
            </a:r>
            <a:r>
              <a:rPr lang="en-US" altLang="ko-KR" sz="16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6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864078"/>
              </p:ext>
            </p:extLst>
          </p:nvPr>
        </p:nvGraphicFramePr>
        <p:xfrm>
          <a:off x="3214383" y="5054063"/>
          <a:ext cx="1723750" cy="314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70" name="Equation" r:id="rId15" imgW="1282680" imgH="241200" progId="Equation.DSMT4">
                  <p:embed/>
                </p:oleObj>
              </mc:Choice>
              <mc:Fallback>
                <p:oleObj name="Equation" r:id="rId15" imgW="1282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383" y="5054063"/>
                        <a:ext cx="1723750" cy="3147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696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표본평균 차의 분포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50521" y="945367"/>
            <a:ext cx="8605380" cy="2298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/>
              <p:cNvSpPr/>
              <p:nvPr/>
            </p:nvSpPr>
            <p:spPr>
              <a:xfrm>
                <a:off x="375780" y="1129029"/>
                <a:ext cx="8372683" cy="22494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 smtClean="0">
                    <a:latin typeface="+mn-ea"/>
                    <a:ea typeface="+mn-ea"/>
                  </a:rPr>
                  <a:t>모평균</a:t>
                </a:r>
                <a:r>
                  <a:rPr lang="en-US" altLang="ko-KR" sz="2000" dirty="0">
                    <a:latin typeface="Symbol" pitchFamily="18" charset="2"/>
                  </a:rPr>
                  <a:t>m</a:t>
                </a:r>
                <a:r>
                  <a:rPr lang="en-US" altLang="ko-KR" sz="2000" baseline="-25000" dirty="0">
                    <a:latin typeface="Book Antiqua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/>
                        <a:ea typeface="+mn-ea"/>
                      </a:rPr>
                      <m:t>, </m:t>
                    </m:r>
                  </m:oMath>
                </a14:m>
                <a:r>
                  <a:rPr lang="ko-KR" altLang="en-US" sz="2000" dirty="0">
                    <a:latin typeface="+mn-ea"/>
                    <a:ea typeface="+mn-ea"/>
                  </a:rPr>
                  <a:t>모분산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000" dirty="0">
                        <a:latin typeface="Symbol" pitchFamily="18" charset="2"/>
                      </a:rPr>
                      <m:t>s</m:t>
                    </m:r>
                    <m:r>
                      <m:rPr>
                        <m:nor/>
                      </m:rPr>
                      <a:rPr lang="en-US" altLang="ko-KR" sz="2000" baseline="40000" dirty="0">
                        <a:latin typeface="Book Antiqua" pitchFamily="18" charset="0"/>
                      </a:rPr>
                      <m:t>2</m:t>
                    </m:r>
                  </m:oMath>
                </a14:m>
                <a:r>
                  <a:rPr lang="ko-KR" altLang="en-US" sz="2000" dirty="0">
                    <a:latin typeface="+mn-ea"/>
                    <a:ea typeface="+mn-ea"/>
                  </a:rPr>
                  <a:t>인 정규모집단과 모평균</a:t>
                </a:r>
                <a:r>
                  <a:rPr lang="en-US" altLang="ko-KR" sz="2000" dirty="0">
                    <a:latin typeface="Symbol" pitchFamily="18" charset="2"/>
                  </a:rPr>
                  <a:t>m</a:t>
                </a:r>
                <a:r>
                  <a:rPr lang="en-US" altLang="ko-KR" sz="2000" baseline="-25000" dirty="0">
                    <a:latin typeface="Book Antiqua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/>
                        <a:ea typeface="+mn-ea"/>
                      </a:rPr>
                      <m:t>, </m:t>
                    </m:r>
                    <m:r>
                      <a:rPr lang="en-US" altLang="ko-KR" sz="2400" b="0" i="1" dirty="0" smtClean="0">
                        <a:latin typeface="Cambria Math"/>
                        <a:ea typeface="+mn-ea"/>
                      </a:rPr>
                      <m:t> </m:t>
                    </m:r>
                  </m:oMath>
                </a14:m>
                <a:r>
                  <a:rPr lang="ko-KR" altLang="en-US" sz="2000" i="0" dirty="0" smtClean="0">
                    <a:latin typeface="+mj-lt"/>
                    <a:ea typeface="+mn-ea"/>
                  </a:rPr>
                  <a:t>모분산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000" dirty="0">
                        <a:latin typeface="Symbol" pitchFamily="18" charset="2"/>
                      </a:rPr>
                      <m:t>s</m:t>
                    </m:r>
                    <m:r>
                      <m:rPr>
                        <m:nor/>
                      </m:rPr>
                      <a:rPr lang="en-US" altLang="ko-KR" sz="2000" baseline="40000" dirty="0">
                        <a:latin typeface="Book Antiqua" pitchFamily="18" charset="0"/>
                      </a:rPr>
                      <m:t>2</m:t>
                    </m:r>
                  </m:oMath>
                </a14:m>
                <a:r>
                  <a:rPr lang="ko-KR" altLang="en-US" sz="2000" dirty="0">
                    <a:latin typeface="+mn-ea"/>
                    <a:ea typeface="+mn-ea"/>
                  </a:rPr>
                  <a:t>인 정규모집단에서 각각 크기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𝑛</m:t>
                    </m:r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, </m:t>
                    </m:r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𝑚</m:t>
                    </m:r>
                  </m:oMath>
                </a14:m>
                <a:r>
                  <a:rPr lang="ko-KR" altLang="en-US" sz="2000" dirty="0">
                    <a:latin typeface="+mn-ea"/>
                    <a:ea typeface="+mn-ea"/>
                  </a:rPr>
                  <a:t>인 표본을 선정할 때</a:t>
                </a:r>
                <a:r>
                  <a:rPr lang="en-US" altLang="ko-KR" sz="2000" dirty="0">
                    <a:latin typeface="+mn-ea"/>
                    <a:ea typeface="+mn-ea"/>
                  </a:rPr>
                  <a:t>, </a:t>
                </a:r>
                <a:r>
                  <a:rPr lang="ko-KR" altLang="en-US" sz="2000" dirty="0">
                    <a:latin typeface="+mn-ea"/>
                    <a:ea typeface="+mn-ea"/>
                  </a:rPr>
                  <a:t>두 표본평균의 차  </a:t>
                </a:r>
                <a:r>
                  <a:rPr lang="ko-KR" altLang="en-US" sz="2000" dirty="0" smtClean="0">
                    <a:latin typeface="+mn-ea"/>
                    <a:ea typeface="+mn-ea"/>
                  </a:rPr>
                  <a:t>에 </a:t>
                </a:r>
                <a:r>
                  <a:rPr lang="ko-KR" altLang="en-US" sz="2000" dirty="0">
                    <a:latin typeface="+mn-ea"/>
                    <a:ea typeface="+mn-ea"/>
                  </a:rPr>
                  <a:t>관한 표본분포는 평균</a:t>
                </a:r>
                <a:r>
                  <a:rPr lang="en-US" altLang="ko-KR" sz="2000" dirty="0">
                    <a:latin typeface="+mn-ea"/>
                    <a:ea typeface="+mn-ea"/>
                  </a:rPr>
                  <a:t> </a:t>
                </a:r>
                <a:r>
                  <a:rPr lang="en-US" altLang="ko-KR" sz="2000" dirty="0">
                    <a:latin typeface="Symbol" pitchFamily="18" charset="2"/>
                  </a:rPr>
                  <a:t>m</a:t>
                </a:r>
                <a:r>
                  <a:rPr lang="en-US" altLang="ko-KR" sz="2000" baseline="-25000" dirty="0">
                    <a:latin typeface="Book Antiqua" pitchFamily="18" charset="0"/>
                  </a:rPr>
                  <a:t>1</a:t>
                </a:r>
                <a:r>
                  <a:rPr lang="en-US" altLang="ko-KR" sz="2000" dirty="0">
                    <a:latin typeface="Book Antiqua" pitchFamily="18" charset="0"/>
                  </a:rPr>
                  <a:t> - </a:t>
                </a:r>
                <a:r>
                  <a:rPr lang="en-US" altLang="ko-KR" sz="2000" dirty="0">
                    <a:latin typeface="Symbol" pitchFamily="18" charset="2"/>
                  </a:rPr>
                  <a:t>m</a:t>
                </a:r>
                <a:r>
                  <a:rPr lang="en-US" altLang="ko-KR" sz="2000" baseline="-25000" dirty="0">
                    <a:latin typeface="Symbol" pitchFamily="18" charset="2"/>
                  </a:rPr>
                  <a:t>2</a:t>
                </a:r>
                <a:r>
                  <a:rPr lang="en-US" altLang="ko-KR" sz="2000" dirty="0">
                    <a:latin typeface="Book Antiqua" pitchFamily="18" charset="0"/>
                  </a:rPr>
                  <a:t>, </a:t>
                </a:r>
                <a:r>
                  <a:rPr lang="ko-KR" altLang="en-US" sz="2000" dirty="0" smtClean="0">
                    <a:latin typeface="+mn-ea"/>
                    <a:ea typeface="+mn-ea"/>
                  </a:rPr>
                  <a:t>분산               </a:t>
                </a:r>
                <a:r>
                  <a:rPr lang="ko-KR" altLang="en-US" sz="2000" dirty="0" smtClean="0">
                    <a:latin typeface="+mn-ea"/>
                    <a:ea typeface="+mn-ea"/>
                  </a:rPr>
                  <a:t>인 </a:t>
                </a:r>
                <a:r>
                  <a:rPr lang="ko-KR" altLang="en-US" sz="2000" dirty="0">
                    <a:latin typeface="+mn-ea"/>
                    <a:ea typeface="+mn-ea"/>
                  </a:rPr>
                  <a:t>정규분포에 따른다</a:t>
                </a:r>
                <a:r>
                  <a:rPr lang="en-US" altLang="ko-KR" sz="2000" dirty="0">
                    <a:latin typeface="+mn-ea"/>
                    <a:ea typeface="+mn-ea"/>
                  </a:rPr>
                  <a:t>. </a:t>
                </a:r>
                <a:r>
                  <a:rPr lang="ko-KR" altLang="en-US" sz="2000" dirty="0">
                    <a:latin typeface="+mn-ea"/>
                    <a:ea typeface="+mn-ea"/>
                  </a:rPr>
                  <a:t>즉</a:t>
                </a:r>
                <a:r>
                  <a:rPr lang="en-US" altLang="ko-KR" sz="2000" dirty="0">
                    <a:latin typeface="+mn-ea"/>
                    <a:ea typeface="+mn-ea"/>
                  </a:rPr>
                  <a:t>, </a:t>
                </a:r>
                <a:r>
                  <a:rPr lang="ko-KR" altLang="en-US" sz="2000" dirty="0">
                    <a:latin typeface="+mn-ea"/>
                    <a:ea typeface="+mn-ea"/>
                  </a:rPr>
                  <a:t>다음과 같다</a:t>
                </a:r>
                <a:r>
                  <a:rPr lang="en-US" altLang="ko-KR" sz="2000" dirty="0">
                    <a:latin typeface="+mn-ea"/>
                    <a:ea typeface="+mn-ea"/>
                  </a:rPr>
                  <a:t>.</a:t>
                </a:r>
                <a:r>
                  <a:rPr lang="ko-KR" altLang="en-US" sz="2000" dirty="0">
                    <a:latin typeface="+mn-ea"/>
                    <a:ea typeface="+mn-ea"/>
                  </a:rPr>
                  <a:t> </a:t>
                </a:r>
                <a:endParaRPr lang="en-US" altLang="ko-KR" sz="2000" dirty="0"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endParaRPr lang="ko-KR" altLang="en-US" sz="9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80" y="1129029"/>
                <a:ext cx="8372683" cy="2249462"/>
              </a:xfrm>
              <a:prstGeom prst="rect">
                <a:avLst/>
              </a:prstGeom>
              <a:blipFill rotWithShape="1">
                <a:blip r:embed="rId3"/>
                <a:stretch>
                  <a:fillRect l="-801" r="-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115454"/>
              </p:ext>
            </p:extLst>
          </p:nvPr>
        </p:nvGraphicFramePr>
        <p:xfrm>
          <a:off x="4803711" y="2085033"/>
          <a:ext cx="11176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70" name="Equation" r:id="rId4" imgW="749160" imgH="431640" progId="Equation.DSMT4">
                  <p:embed/>
                </p:oleObj>
              </mc:Choice>
              <mc:Fallback>
                <p:oleObj name="Equation" r:id="rId4" imgW="749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711" y="2085033"/>
                        <a:ext cx="1117600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755576" y="3713552"/>
            <a:ext cx="7701416" cy="1515648"/>
            <a:chOff x="755576" y="2442577"/>
            <a:chExt cx="7701416" cy="1515648"/>
          </a:xfrm>
        </p:grpSpPr>
        <p:sp>
          <p:nvSpPr>
            <p:cNvPr id="25" name="직사각형 24"/>
            <p:cNvSpPr/>
            <p:nvPr/>
          </p:nvSpPr>
          <p:spPr>
            <a:xfrm>
              <a:off x="5248406" y="2442577"/>
              <a:ext cx="3208586" cy="1515648"/>
            </a:xfrm>
            <a:prstGeom prst="rect">
              <a:avLst/>
            </a:prstGeom>
            <a:noFill/>
            <a:ln>
              <a:solidFill>
                <a:srgbClr val="00A0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70286" y="261474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+mn-ea"/>
                  <a:ea typeface="+mn-ea"/>
                </a:rPr>
                <a:t>표준화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graphicFrame>
          <p:nvGraphicFramePr>
            <p:cNvPr id="27" name="Object 15"/>
            <p:cNvGraphicFramePr>
              <a:graphicFrameLocks noChangeAspect="1"/>
            </p:cNvGraphicFramePr>
            <p:nvPr/>
          </p:nvGraphicFramePr>
          <p:xfrm>
            <a:off x="5572125" y="2732089"/>
            <a:ext cx="2562225" cy="911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471" name="Equation" r:id="rId6" imgW="1790640" imgH="647640" progId="Equation.DSMT4">
                    <p:embed/>
                  </p:oleObj>
                </mc:Choice>
                <mc:Fallback>
                  <p:oleObj name="Equation" r:id="rId6" imgW="1790640" imgH="647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2125" y="2732089"/>
                          <a:ext cx="2562225" cy="911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0638609"/>
                </p:ext>
              </p:extLst>
            </p:nvPr>
          </p:nvGraphicFramePr>
          <p:xfrm>
            <a:off x="755576" y="2791679"/>
            <a:ext cx="3052762" cy="641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472" name="Equation" r:id="rId8" imgW="2133360" imgH="457200" progId="Equation.DSMT4">
                    <p:embed/>
                  </p:oleObj>
                </mc:Choice>
                <mc:Fallback>
                  <p:oleObj name="Equation" r:id="rId8" imgW="213336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576" y="2791679"/>
                          <a:ext cx="3052762" cy="641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오른쪽 화살표 28"/>
            <p:cNvSpPr/>
            <p:nvPr/>
          </p:nvSpPr>
          <p:spPr>
            <a:xfrm>
              <a:off x="3995936" y="2929970"/>
              <a:ext cx="1008095" cy="357190"/>
            </a:xfrm>
            <a:prstGeom prst="rightArrow">
              <a:avLst/>
            </a:prstGeom>
            <a:solidFill>
              <a:srgbClr val="8B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431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표본평균 차의 분포</a:t>
            </a:r>
          </a:p>
        </p:txBody>
      </p:sp>
      <p:pic>
        <p:nvPicPr>
          <p:cNvPr id="401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13" y="851129"/>
            <a:ext cx="8893479" cy="3131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57158" y="4154420"/>
            <a:ext cx="8429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6238" indent="-376238"/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(a) 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모평균이 </a:t>
            </a:r>
            <a:r>
              <a:rPr lang="en-US" altLang="ko-KR" i="1" dirty="0">
                <a:latin typeface="Symbol" pitchFamily="18" charset="2"/>
              </a:rPr>
              <a:t>m</a:t>
            </a:r>
            <a:r>
              <a:rPr lang="en-US" altLang="ko-KR" i="1" baseline="-25000" dirty="0">
                <a:latin typeface="Book Antiqua" pitchFamily="18" charset="0"/>
              </a:rPr>
              <a:t>1</a:t>
            </a:r>
            <a:r>
              <a:rPr lang="en-US" altLang="ko-KR" i="1" dirty="0">
                <a:latin typeface="Book Antiqua" pitchFamily="18" charset="0"/>
              </a:rPr>
              <a:t> = 8, </a:t>
            </a:r>
            <a:r>
              <a:rPr lang="en-US" altLang="ko-KR" i="1" dirty="0">
                <a:latin typeface="Symbol" pitchFamily="18" charset="2"/>
              </a:rPr>
              <a:t>m</a:t>
            </a:r>
            <a:r>
              <a:rPr lang="en-US" altLang="ko-KR" i="1" baseline="-25000" dirty="0">
                <a:latin typeface="Symbol" pitchFamily="18" charset="2"/>
              </a:rPr>
              <a:t>2</a:t>
            </a:r>
            <a:r>
              <a:rPr lang="ko-KR" altLang="en-US" i="1" dirty="0">
                <a:latin typeface="Book Antiqua" pitchFamily="18" charset="0"/>
              </a:rPr>
              <a:t> </a:t>
            </a:r>
            <a:r>
              <a:rPr lang="en-US" altLang="ko-KR" i="1" dirty="0">
                <a:latin typeface="Book Antiqua" pitchFamily="18" charset="0"/>
              </a:rPr>
              <a:t>= 7 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이고 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모분산이                      그리고 크기가 동일한 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32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이므로             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/>
            </a:r>
            <a:b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        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의 평균과 분산은 각각 다음과 같다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18" name="Object 11"/>
          <p:cNvGraphicFramePr>
            <a:graphicFrameLocks noChangeAspect="1"/>
          </p:cNvGraphicFramePr>
          <p:nvPr/>
        </p:nvGraphicFramePr>
        <p:xfrm>
          <a:off x="735614" y="4466431"/>
          <a:ext cx="6064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55" name="Equation" r:id="rId4" imgW="406080" imgH="190440" progId="Equation.DSMT4">
                  <p:embed/>
                </p:oleObj>
              </mc:Choice>
              <mc:Fallback>
                <p:oleObj name="Equation" r:id="rId4" imgW="4060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614" y="4466431"/>
                        <a:ext cx="60642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294961"/>
              </p:ext>
            </p:extLst>
          </p:nvPr>
        </p:nvGraphicFramePr>
        <p:xfrm>
          <a:off x="3211513" y="4928323"/>
          <a:ext cx="26717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56" name="Equation" r:id="rId6" imgW="1790640" imgH="634680" progId="Equation.DSMT4">
                  <p:embed/>
                </p:oleObj>
              </mc:Choice>
              <mc:Fallback>
                <p:oleObj name="Equation" r:id="rId6" imgW="179064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13" y="4928323"/>
                        <a:ext cx="2671762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83568" y="6000463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그러므로 두 표본평균 차는                                  이다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graphicFrame>
        <p:nvGraphicFramePr>
          <p:cNvPr id="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306522"/>
              </p:ext>
            </p:extLst>
          </p:nvPr>
        </p:nvGraphicFramePr>
        <p:xfrm>
          <a:off x="3347864" y="6032078"/>
          <a:ext cx="189388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57" name="Equation" r:id="rId8" imgW="1269720" imgH="241200" progId="Equation.DSMT4">
                  <p:embed/>
                </p:oleObj>
              </mc:Choice>
              <mc:Fallback>
                <p:oleObj name="Equation" r:id="rId8" imgW="1269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6032078"/>
                        <a:ext cx="1893888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37112"/>
              </p:ext>
            </p:extLst>
          </p:nvPr>
        </p:nvGraphicFramePr>
        <p:xfrm>
          <a:off x="4432928" y="4161780"/>
          <a:ext cx="11382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58" name="Equation" r:id="rId10" imgW="761760" imgH="241200" progId="Equation.DSMT4">
                  <p:embed/>
                </p:oleObj>
              </mc:Choice>
              <mc:Fallback>
                <p:oleObj name="Equation" r:id="rId10" imgW="761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928" y="4161780"/>
                        <a:ext cx="1138237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540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표본평균 차의 분포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357158" y="850920"/>
            <a:ext cx="8429684" cy="2362056"/>
            <a:chOff x="357158" y="4071942"/>
            <a:chExt cx="8429684" cy="2362056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3" name="Object 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95276181"/>
                    </p:ext>
                  </p:extLst>
                </p:nvPr>
              </p:nvGraphicFramePr>
              <p:xfrm>
                <a:off x="2259013" y="4584387"/>
                <a:ext cx="4597400" cy="6254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03482" name="Equation" r:id="rId3" imgW="3085920" imgH="431640" progId="Equation.DSMT4">
                        <p:embed/>
                      </p:oleObj>
                    </mc:Choice>
                    <mc:Fallback>
                      <p:oleObj name="Equation" r:id="rId3" imgW="3085920" imgH="4316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59013" y="4584387"/>
                              <a:ext cx="4597400" cy="6254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3" name="Object 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95276181"/>
                    </p:ext>
                  </p:extLst>
                </p:nvPr>
              </p:nvGraphicFramePr>
              <p:xfrm>
                <a:off x="2259013" y="4584387"/>
                <a:ext cx="4597400" cy="6254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03476" name="Equation" r:id="rId5" imgW="3085920" imgH="431640" progId="Equation.DSMT4">
                        <p:embed/>
                      </p:oleObj>
                    </mc:Choice>
                    <mc:Fallback>
                      <p:oleObj name="Equation" r:id="rId5" imgW="3085920" imgH="4316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59013" y="4584387"/>
                              <a:ext cx="4597400" cy="6254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57158" y="4071942"/>
                  <a:ext cx="84296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pc="-150" dirty="0" smtClean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(b) </a:t>
                  </a:r>
                  <a14:m>
                    <m:oMath xmlns:m="http://schemas.openxmlformats.org/officeDocument/2006/math">
                      <m:r>
                        <a:rPr lang="en-US" altLang="ko-KR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𝑧</m:t>
                      </m:r>
                      <m:r>
                        <a:rPr lang="en-US" altLang="ko-KR" i="1" spc="-150" baseline="-25000" dirty="0" smtClean="0">
                          <a:latin typeface="Cambria Math"/>
                          <a:ea typeface="HY신명조" panose="02030600000101010101" pitchFamily="18" charset="-127"/>
                        </a:rPr>
                        <m:t>0.05</m:t>
                      </m:r>
                      <m:r>
                        <a:rPr lang="en-US" altLang="ko-KR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 = 1.645</m:t>
                      </m:r>
                    </m:oMath>
                  </a14:m>
                  <a:r>
                    <a:rPr lang="ko-KR" altLang="en-US" spc="-150" dirty="0" smtClean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이고 다음이 성립한다</a:t>
                  </a:r>
                  <a:r>
                    <a:rPr lang="en-US" altLang="ko-KR" spc="-150" dirty="0" smtClean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.</a:t>
                  </a:r>
                  <a:endParaRPr lang="en-US" altLang="ko-KR" spc="-150" dirty="0">
                    <a:latin typeface="HY신명조" panose="02030600000101010101" pitchFamily="18" charset="-127"/>
                    <a:ea typeface="HY신명조" panose="02030600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158" y="4071942"/>
                  <a:ext cx="842968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651" t="-11667" b="-2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5" name="Object 2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0370560"/>
                    </p:ext>
                  </p:extLst>
                </p:nvPr>
              </p:nvGraphicFramePr>
              <p:xfrm>
                <a:off x="2346789" y="5864085"/>
                <a:ext cx="4445000" cy="5699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03483" name="Equation" r:id="rId8" imgW="2984400" imgH="393480" progId="Equation.DSMT4">
                        <p:embed/>
                      </p:oleObj>
                    </mc:Choice>
                    <mc:Fallback>
                      <p:oleObj name="Equation" r:id="rId8" imgW="2984400" imgH="3934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46789" y="5864085"/>
                              <a:ext cx="4445000" cy="56991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5" name="Object 2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0370560"/>
                    </p:ext>
                  </p:extLst>
                </p:nvPr>
              </p:nvGraphicFramePr>
              <p:xfrm>
                <a:off x="2346789" y="5864085"/>
                <a:ext cx="4445000" cy="5699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03477" name="Equation" r:id="rId10" imgW="2984400" imgH="393480" progId="Equation.DSMT4">
                        <p:embed/>
                      </p:oleObj>
                    </mc:Choice>
                    <mc:Fallback>
                      <p:oleObj name="Equation" r:id="rId10" imgW="2984400" imgH="3934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46789" y="5864085"/>
                              <a:ext cx="4445000" cy="56991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27584" y="5344586"/>
                  <a:ext cx="79592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pc="-150" dirty="0" smtClean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따라서 구하고자 하는 </a:t>
                  </a:r>
                  <a14:m>
                    <m:oMath xmlns:m="http://schemas.openxmlformats.org/officeDocument/2006/math">
                      <m:r>
                        <a:rPr lang="en-US" altLang="ko-KR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𝑎</m:t>
                      </m:r>
                    </m:oMath>
                  </a14:m>
                  <a:r>
                    <a:rPr lang="ko-KR" altLang="en-US" spc="-150" dirty="0" smtClean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는 다음과 같다</a:t>
                  </a:r>
                  <a:r>
                    <a:rPr lang="en-US" altLang="ko-KR" spc="-150" dirty="0" smtClean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.</a:t>
                  </a:r>
                  <a:endParaRPr lang="en-US" altLang="ko-KR" spc="-150" dirty="0">
                    <a:latin typeface="HY신명조" panose="02030600000101010101" pitchFamily="18" charset="-127"/>
                    <a:ea typeface="HY신명조" panose="02030600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5344586"/>
                  <a:ext cx="7959258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690" t="-11475" b="-213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3303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68760"/>
            <a:ext cx="914400" cy="41752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ko-KR" sz="1600" dirty="0" smtClean="0">
                <a:solidFill>
                  <a:schemeClr val="bg1"/>
                </a:solidFill>
              </a:rPr>
              <a:t>d</a:t>
            </a:r>
            <a:endParaRPr lang="ko-KR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746038" cy="474662"/>
          </a:xfrm>
        </p:spPr>
        <p:txBody>
          <a:bodyPr/>
          <a:lstStyle/>
          <a:p>
            <a:pPr lvl="0"/>
            <a:r>
              <a:rPr lang="ko-KR" altLang="en-US" dirty="0"/>
              <a:t>두 </a:t>
            </a:r>
            <a:r>
              <a:rPr lang="ko-KR" altLang="en-US" dirty="0" err="1"/>
              <a:t>모분산이</a:t>
            </a:r>
            <a:r>
              <a:rPr lang="ko-KR" altLang="en-US" dirty="0"/>
              <a:t> 같지만 알려지지 않은 정규모집단인 경우</a:t>
            </a:r>
          </a:p>
        </p:txBody>
      </p:sp>
      <p:grpSp>
        <p:nvGrpSpPr>
          <p:cNvPr id="8" name="그룹 12"/>
          <p:cNvGrpSpPr/>
          <p:nvPr/>
        </p:nvGrpSpPr>
        <p:grpSpPr>
          <a:xfrm>
            <a:off x="642910" y="1293187"/>
            <a:ext cx="1785950" cy="369332"/>
            <a:chOff x="1040716" y="3735300"/>
            <a:chExt cx="1785950" cy="369332"/>
          </a:xfrm>
        </p:grpSpPr>
        <p:graphicFrame>
          <p:nvGraphicFramePr>
            <p:cNvPr id="9" name="Object 9"/>
            <p:cNvGraphicFramePr>
              <a:graphicFrameLocks noChangeAspect="1"/>
            </p:cNvGraphicFramePr>
            <p:nvPr/>
          </p:nvGraphicFramePr>
          <p:xfrm>
            <a:off x="1040716" y="3740150"/>
            <a:ext cx="1217612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550" name="Equation" r:id="rId3" imgW="850680" imgH="241200" progId="Equation.DSMT4">
                    <p:embed/>
                  </p:oleObj>
                </mc:Choice>
                <mc:Fallback>
                  <p:oleObj name="Equation" r:id="rId3" imgW="8506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0716" y="3740150"/>
                          <a:ext cx="1217612" cy="3397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2143108" y="3735300"/>
              <a:ext cx="683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+mn-ea"/>
                  <a:ea typeface="+mn-ea"/>
                </a:rPr>
                <a:t>이면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945336" y="1864239"/>
          <a:ext cx="305276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51" name="Equation" r:id="rId5" imgW="2133360" imgH="457200" progId="Equation.DSMT4">
                  <p:embed/>
                </p:oleObj>
              </mc:Choice>
              <mc:Fallback>
                <p:oleObj name="Equation" r:id="rId5" imgW="21333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336" y="1864239"/>
                        <a:ext cx="3052762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5520511" y="1884876"/>
          <a:ext cx="25622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52" name="Equation" r:id="rId7" imgW="1790640" imgH="647640" progId="Equation.DSMT4">
                  <p:embed/>
                </p:oleObj>
              </mc:Choice>
              <mc:Fallback>
                <p:oleObj name="Equation" r:id="rId7" imgW="179064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0511" y="1884876"/>
                        <a:ext cx="2562225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153669" y="176352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  <a:ea typeface="+mn-ea"/>
              </a:rPr>
              <a:t>표준화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2195736" y="4190640"/>
            <a:ext cx="5214347" cy="1974664"/>
            <a:chOff x="3501057" y="4311856"/>
            <a:chExt cx="5214347" cy="1974664"/>
          </a:xfrm>
        </p:grpSpPr>
        <p:graphicFrame>
          <p:nvGraphicFramePr>
            <p:cNvPr id="18" name="Object 5"/>
            <p:cNvGraphicFramePr>
              <a:graphicFrameLocks noChangeAspect="1"/>
            </p:cNvGraphicFramePr>
            <p:nvPr/>
          </p:nvGraphicFramePr>
          <p:xfrm>
            <a:off x="3501057" y="4311856"/>
            <a:ext cx="3835400" cy="1282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553" name="Equation" r:id="rId9" imgW="2679480" imgH="914400" progId="Equation.DSMT4">
                    <p:embed/>
                  </p:oleObj>
                </mc:Choice>
                <mc:Fallback>
                  <p:oleObj name="Equation" r:id="rId9" imgW="2679480" imgH="914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1057" y="4311856"/>
                          <a:ext cx="3835400" cy="1282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8"/>
            <p:cNvGraphicFramePr>
              <a:graphicFrameLocks noChangeAspect="1"/>
            </p:cNvGraphicFramePr>
            <p:nvPr/>
          </p:nvGraphicFramePr>
          <p:xfrm>
            <a:off x="4425979" y="5645170"/>
            <a:ext cx="4289425" cy="641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554" name="Equation" r:id="rId11" imgW="2997000" imgH="457200" progId="Equation.DSMT4">
                    <p:embed/>
                  </p:oleObj>
                </mc:Choice>
                <mc:Fallback>
                  <p:oleObj name="Equation" r:id="rId11" imgW="29970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5979" y="5645170"/>
                          <a:ext cx="4289425" cy="641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Box 20"/>
            <p:cNvSpPr txBox="1"/>
            <p:nvPr/>
          </p:nvSpPr>
          <p:spPr>
            <a:xfrm>
              <a:off x="3989863" y="5765188"/>
              <a:ext cx="531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</a:rPr>
                <a:t>단</a:t>
              </a:r>
              <a:r>
                <a:rPr lang="en-US" altLang="ko-KR" dirty="0" smtClean="0">
                  <a:latin typeface="Book Antiqua" pitchFamily="18" charset="0"/>
                </a:rPr>
                <a:t>,</a:t>
              </a:r>
              <a:endParaRPr lang="ko-KR" altLang="en-US" dirty="0">
                <a:latin typeface="Book Antiqua" pitchFamily="18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00034" y="3139942"/>
            <a:ext cx="8286808" cy="980589"/>
            <a:chOff x="500034" y="3471532"/>
            <a:chExt cx="8286808" cy="9805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00034" y="3471532"/>
                  <a:ext cx="8286808" cy="9805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0000"/>
                    </a:lnSpc>
                  </a:pPr>
                  <a:r>
                    <a:rPr lang="ko-KR" altLang="en-US" dirty="0" smtClean="0">
                      <a:latin typeface="+mn-ea"/>
                      <a:ea typeface="+mn-ea"/>
                    </a:rPr>
                    <a:t>                인 두 정규모집단에서 표본의 크기 </a:t>
                  </a:r>
                  <a14:m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ea typeface="+mn-ea"/>
                        </a:rPr>
                        <m:t>𝑛</m:t>
                      </m:r>
                      <m:r>
                        <a:rPr lang="en-US" altLang="ko-KR" i="1" dirty="0" smtClean="0">
                          <a:latin typeface="Cambria Math"/>
                          <a:ea typeface="+mn-ea"/>
                        </a:rPr>
                        <m:t>, </m:t>
                      </m:r>
                      <m:r>
                        <a:rPr lang="en-US" altLang="ko-KR" i="1" dirty="0" smtClean="0">
                          <a:latin typeface="Cambria Math"/>
                          <a:ea typeface="+mn-ea"/>
                        </a:rPr>
                        <m:t>𝑚</m:t>
                      </m:r>
                    </m:oMath>
                  </a14:m>
                  <a:r>
                    <a:rPr lang="ko-KR" altLang="en-US" dirty="0" smtClean="0">
                      <a:latin typeface="+mn-ea"/>
                      <a:ea typeface="+mn-ea"/>
                    </a:rPr>
                    <a:t>인 표본을 추출할 때</a:t>
                  </a:r>
                  <a:r>
                    <a:rPr lang="en-US" altLang="ko-KR" dirty="0" smtClean="0">
                      <a:latin typeface="+mn-ea"/>
                      <a:ea typeface="+mn-ea"/>
                    </a:rPr>
                    <a:t>, </a:t>
                  </a:r>
                  <a:r>
                    <a:rPr lang="ko-KR" altLang="en-US" b="1" dirty="0" smtClean="0">
                      <a:latin typeface="+mn-ea"/>
                      <a:ea typeface="+mn-ea"/>
                    </a:rPr>
                    <a:t>합동표본분산</a:t>
                  </a:r>
                  <a:r>
                    <a:rPr lang="en-US" b="1" baseline="30000" dirty="0" smtClean="0">
                      <a:latin typeface="+mn-ea"/>
                      <a:ea typeface="+mn-ea"/>
                    </a:rPr>
                    <a:t>pooled sample variance</a:t>
                  </a:r>
                  <a:r>
                    <a:rPr lang="ko-KR" altLang="en-US" dirty="0" smtClean="0">
                      <a:latin typeface="+mn-ea"/>
                      <a:ea typeface="+mn-ea"/>
                    </a:rPr>
                    <a:t>을 다음과 같이 정의하고</a:t>
                  </a:r>
                  <a:r>
                    <a:rPr lang="en-US" altLang="ko-KR" dirty="0" smtClean="0">
                      <a:latin typeface="+mn-ea"/>
                      <a:ea typeface="+mn-ea"/>
                    </a:rPr>
                    <a:t>, </a:t>
                  </a:r>
                  <a:r>
                    <a:rPr lang="ko-KR" altLang="en-US" dirty="0" smtClean="0">
                      <a:latin typeface="+mn-ea"/>
                      <a:ea typeface="+mn-ea"/>
                    </a:rPr>
                    <a:t>양의 제곱근을 합동표본표준편차라 한다</a:t>
                  </a:r>
                  <a:r>
                    <a:rPr lang="en-US" altLang="ko-KR" dirty="0" smtClean="0">
                      <a:latin typeface="+mn-ea"/>
                      <a:ea typeface="+mn-ea"/>
                    </a:rPr>
                    <a:t>.</a:t>
                  </a:r>
                  <a:endParaRPr lang="ko-KR" altLang="en-US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034" y="3471532"/>
                  <a:ext cx="8286808" cy="98058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89" t="-3106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4" name="Object 9"/>
                <p:cNvGraphicFramePr>
                  <a:graphicFrameLocks noChangeAspect="1"/>
                </p:cNvGraphicFramePr>
                <p:nvPr/>
              </p:nvGraphicFramePr>
              <p:xfrm>
                <a:off x="611011" y="3480232"/>
                <a:ext cx="1217612" cy="3397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04555" name="Equation" r:id="rId14" imgW="850680" imgH="241200" progId="Equation.DSMT4">
                        <p:embed/>
                      </p:oleObj>
                    </mc:Choice>
                    <mc:Fallback>
                      <p:oleObj name="Equation" r:id="rId14" imgW="850680" imgH="2412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11011" y="3480232"/>
                              <a:ext cx="1217612" cy="3397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4" name="Object 9"/>
                <p:cNvGraphicFramePr>
                  <a:graphicFrameLocks noChangeAspect="1"/>
                </p:cNvGraphicFramePr>
                <p:nvPr/>
              </p:nvGraphicFramePr>
              <p:xfrm>
                <a:off x="611011" y="3480232"/>
                <a:ext cx="1217612" cy="3397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04537" name="Equation" r:id="rId16" imgW="850680" imgH="241200" progId="Equation.DSMT4">
                        <p:embed/>
                      </p:oleObj>
                    </mc:Choice>
                    <mc:Fallback>
                      <p:oleObj name="Equation" r:id="rId16" imgW="850680" imgH="2412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11011" y="3480232"/>
                              <a:ext cx="1217612" cy="3397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sp>
        <p:nvSpPr>
          <p:cNvPr id="26" name="오른쪽 화살표 25"/>
          <p:cNvSpPr/>
          <p:nvPr/>
        </p:nvSpPr>
        <p:spPr>
          <a:xfrm>
            <a:off x="4206847" y="2063698"/>
            <a:ext cx="1008095" cy="357190"/>
          </a:xfrm>
          <a:prstGeom prst="rightArrow">
            <a:avLst/>
          </a:prstGeom>
          <a:solidFill>
            <a:srgbClr val="8BE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9512" y="3115916"/>
            <a:ext cx="914400" cy="41752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ko-KR" sz="1600" dirty="0" smtClean="0">
                <a:solidFill>
                  <a:schemeClr val="bg1"/>
                </a:solidFill>
              </a:rPr>
              <a:t>d</a:t>
            </a:r>
            <a:endParaRPr lang="ko-KR" alt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03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746038" cy="474662"/>
          </a:xfrm>
        </p:spPr>
        <p:txBody>
          <a:bodyPr/>
          <a:lstStyle/>
          <a:p>
            <a:pPr lvl="0"/>
            <a:r>
              <a:rPr lang="ko-KR" altLang="en-US" dirty="0"/>
              <a:t>두 </a:t>
            </a:r>
            <a:r>
              <a:rPr lang="ko-KR" altLang="en-US" dirty="0" err="1"/>
              <a:t>모분산이</a:t>
            </a:r>
            <a:r>
              <a:rPr lang="ko-KR" altLang="en-US" dirty="0"/>
              <a:t> 같지만 알려지지 않은 정규모집단인 경우</a:t>
            </a:r>
          </a:p>
        </p:txBody>
      </p:sp>
      <p:graphicFrame>
        <p:nvGraphicFramePr>
          <p:cNvPr id="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981519"/>
              </p:ext>
            </p:extLst>
          </p:nvPr>
        </p:nvGraphicFramePr>
        <p:xfrm>
          <a:off x="3085630" y="2708920"/>
          <a:ext cx="292576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74" name="Equation" r:id="rId3" imgW="2044440" imgH="647640" progId="Equation.DSMT4">
                  <p:embed/>
                </p:oleObj>
              </mc:Choice>
              <mc:Fallback>
                <p:oleObj name="Equation" r:id="rId3" imgW="204444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5630" y="2708920"/>
                        <a:ext cx="2925763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827578"/>
              </p:ext>
            </p:extLst>
          </p:nvPr>
        </p:nvGraphicFramePr>
        <p:xfrm>
          <a:off x="571472" y="2230740"/>
          <a:ext cx="12176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75" name="Equation" r:id="rId5" imgW="850680" imgH="241200" progId="Equation.DSMT4">
                  <p:embed/>
                </p:oleObj>
              </mc:Choice>
              <mc:Fallback>
                <p:oleObj name="Equation" r:id="rId5" imgW="850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2230740"/>
                        <a:ext cx="1217612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79512" y="836712"/>
            <a:ext cx="824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  <a:ea typeface="+mn-ea"/>
              </a:rPr>
              <a:t>합동표본분산의 분포 </a:t>
            </a:r>
            <a:r>
              <a:rPr lang="en-US" altLang="ko-KR" dirty="0" smtClean="0">
                <a:latin typeface="+mn-ea"/>
                <a:ea typeface="+mn-ea"/>
              </a:rPr>
              <a:t>: (7.2.3</a:t>
            </a:r>
            <a:r>
              <a:rPr lang="ko-KR" altLang="en-US" dirty="0" smtClean="0">
                <a:latin typeface="+mn-ea"/>
                <a:ea typeface="+mn-ea"/>
              </a:rPr>
              <a:t>절에서 살펴봄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053629"/>
              </p:ext>
            </p:extLst>
          </p:nvPr>
        </p:nvGraphicFramePr>
        <p:xfrm>
          <a:off x="3111510" y="1292374"/>
          <a:ext cx="28892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76" name="Equation" r:id="rId7" imgW="2019240" imgH="393480" progId="Equation.DSMT4">
                  <p:embed/>
                </p:oleObj>
              </mc:Choice>
              <mc:Fallback>
                <p:oleObj name="Equation" r:id="rId7" imgW="2019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10" y="1292374"/>
                        <a:ext cx="288925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79512" y="2232224"/>
            <a:ext cx="824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  <a:ea typeface="+mn-ea"/>
              </a:rPr>
              <a:t>                인 두 표본평균 차의 분포 </a:t>
            </a:r>
            <a:r>
              <a:rPr lang="en-US" altLang="ko-KR" dirty="0" smtClean="0">
                <a:latin typeface="+mn-ea"/>
                <a:ea typeface="+mn-ea"/>
              </a:rPr>
              <a:t>: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9512" y="3745254"/>
            <a:ext cx="824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i="1" dirty="0" smtClean="0">
                <a:latin typeface="+mn-ea"/>
                <a:ea typeface="+mn-ea"/>
              </a:rPr>
              <a:t>t – </a:t>
            </a:r>
            <a:r>
              <a:rPr lang="ko-KR" altLang="en-US" dirty="0" smtClean="0">
                <a:latin typeface="+mn-ea"/>
                <a:ea typeface="+mn-ea"/>
              </a:rPr>
              <a:t>분포의 정의 </a:t>
            </a:r>
            <a:r>
              <a:rPr lang="en-US" altLang="ko-KR" dirty="0" smtClean="0">
                <a:latin typeface="+mn-ea"/>
                <a:ea typeface="+mn-ea"/>
              </a:rPr>
              <a:t>: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3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705001"/>
              </p:ext>
            </p:extLst>
          </p:nvPr>
        </p:nvGraphicFramePr>
        <p:xfrm>
          <a:off x="1802098" y="4221088"/>
          <a:ext cx="5976566" cy="206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77" name="Equation" r:id="rId9" imgW="4546440" imgH="1600200" progId="Equation.DSMT4">
                  <p:embed/>
                </p:oleObj>
              </mc:Choice>
              <mc:Fallback>
                <p:oleObj name="Equation" r:id="rId9" imgW="454644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2098" y="4221088"/>
                        <a:ext cx="5976566" cy="2068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873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5650" y="1660041"/>
            <a:ext cx="4733988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8.1 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단일표본분포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50521" y="945367"/>
            <a:ext cx="8605380" cy="1923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/>
              <p:cNvSpPr/>
              <p:nvPr/>
            </p:nvSpPr>
            <p:spPr>
              <a:xfrm>
                <a:off x="375780" y="1129029"/>
                <a:ext cx="8372683" cy="15336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 smtClean="0">
                    <a:latin typeface="+mn-ea"/>
                    <a:ea typeface="+mn-ea"/>
                  </a:rPr>
                  <a:t>모평균</a:t>
                </a:r>
                <a:r>
                  <a:rPr lang="en-US" altLang="ko-KR" sz="2000" dirty="0">
                    <a:latin typeface="Symbol" pitchFamily="18" charset="2"/>
                  </a:rPr>
                  <a:t>m</a:t>
                </a:r>
                <a:r>
                  <a:rPr lang="en-US" altLang="ko-KR" sz="2000" baseline="-25000" dirty="0">
                    <a:latin typeface="Book Antiqua" pitchFamily="18" charset="0"/>
                  </a:rPr>
                  <a:t>1</a:t>
                </a:r>
                <a:r>
                  <a:rPr lang="en-US" altLang="ko-KR" sz="2000" dirty="0">
                    <a:latin typeface="Book Antiqua" pitchFamily="18" charset="0"/>
                  </a:rPr>
                  <a:t>, </a:t>
                </a:r>
                <a:r>
                  <a:rPr lang="en-US" altLang="ko-KR" sz="2000" dirty="0" smtClean="0">
                    <a:latin typeface="Symbol" pitchFamily="18" charset="2"/>
                  </a:rPr>
                  <a:t>m</a:t>
                </a:r>
                <a:r>
                  <a:rPr lang="en-US" altLang="ko-KR" sz="2000" baseline="-25000" dirty="0" smtClean="0">
                    <a:latin typeface="Book Antiqua" pitchFamily="18" charset="0"/>
                  </a:rPr>
                  <a:t>2 </a:t>
                </a:r>
                <a:r>
                  <a:rPr lang="ko-KR" altLang="en-US" sz="2000" dirty="0" smtClean="0">
                    <a:latin typeface="+mn-ea"/>
                    <a:ea typeface="+mn-ea"/>
                  </a:rPr>
                  <a:t>이고</a:t>
                </a:r>
                <a:r>
                  <a:rPr lang="en-US" altLang="ko-KR" sz="2000" dirty="0">
                    <a:latin typeface="+mn-ea"/>
                    <a:ea typeface="+mn-ea"/>
                  </a:rPr>
                  <a:t>, </a:t>
                </a:r>
                <a:r>
                  <a:rPr lang="ko-KR" altLang="en-US" sz="2000" dirty="0" err="1">
                    <a:latin typeface="+mn-ea"/>
                    <a:ea typeface="+mn-ea"/>
                  </a:rPr>
                  <a:t>모분산</a:t>
                </a:r>
                <a:r>
                  <a:rPr lang="ko-KR" altLang="en-US" sz="2000" dirty="0">
                    <a:latin typeface="+mn-ea"/>
                    <a:ea typeface="+mn-ea"/>
                  </a:rPr>
                  <a:t>                </a:t>
                </a:r>
                <a:r>
                  <a:rPr lang="ko-KR" altLang="en-US" sz="2000" dirty="0" smtClean="0">
                    <a:latin typeface="+mn-ea"/>
                    <a:ea typeface="+mn-ea"/>
                  </a:rPr>
                  <a:t>인 </a:t>
                </a:r>
                <a:r>
                  <a:rPr lang="ko-KR" altLang="en-US" sz="2000" dirty="0">
                    <a:latin typeface="+mn-ea"/>
                    <a:ea typeface="+mn-ea"/>
                  </a:rPr>
                  <a:t>두 정규모집단에서 각각 크기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𝑛</m:t>
                    </m:r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, </m:t>
                    </m:r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𝑚</m:t>
                    </m:r>
                  </m:oMath>
                </a14:m>
                <a:r>
                  <a:rPr lang="ko-KR" altLang="en-US" sz="2000" dirty="0">
                    <a:latin typeface="+mn-ea"/>
                    <a:ea typeface="+mn-ea"/>
                  </a:rPr>
                  <a:t>인 표본을 선정할 때</a:t>
                </a:r>
                <a:r>
                  <a:rPr lang="en-US" altLang="ko-KR" sz="2000" dirty="0">
                    <a:latin typeface="+mn-ea"/>
                    <a:ea typeface="+mn-ea"/>
                  </a:rPr>
                  <a:t>, </a:t>
                </a:r>
                <a:r>
                  <a:rPr lang="ko-KR" altLang="en-US" sz="2000" dirty="0">
                    <a:latin typeface="+mn-ea"/>
                    <a:ea typeface="+mn-ea"/>
                  </a:rPr>
                  <a:t>두 표본평균의 차         </a:t>
                </a:r>
                <a:r>
                  <a:rPr lang="ko-KR" altLang="en-US" sz="2000" dirty="0" smtClean="0">
                    <a:latin typeface="+mn-ea"/>
                    <a:ea typeface="+mn-ea"/>
                  </a:rPr>
                  <a:t>에 </a:t>
                </a:r>
                <a:r>
                  <a:rPr lang="ko-KR" altLang="en-US" sz="2000" dirty="0">
                    <a:latin typeface="+mn-ea"/>
                    <a:ea typeface="+mn-ea"/>
                  </a:rPr>
                  <a:t>관한 표본분포는 자유도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𝑛</m:t>
                    </m:r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 + </m:t>
                    </m:r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𝑚</m:t>
                    </m:r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 – 2</m:t>
                    </m:r>
                    <m:r>
                      <a:rPr lang="ko-KR" altLang="en-US" sz="2000" i="1" dirty="0" smtClean="0">
                        <a:latin typeface="Cambria Math"/>
                        <a:ea typeface="+mn-ea"/>
                      </a:rPr>
                      <m:t>인</m:t>
                    </m:r>
                    <m:r>
                      <a:rPr lang="ko-KR" altLang="en-US" sz="2000" i="1" dirty="0" smtClean="0">
                        <a:latin typeface="Cambria Math"/>
                        <a:ea typeface="+mn-ea"/>
                      </a:rPr>
                      <m:t> </m:t>
                    </m:r>
                    <m:r>
                      <a:rPr lang="en-US" altLang="ko-KR" sz="2000" i="1" dirty="0">
                        <a:latin typeface="Cambria Math"/>
                        <a:ea typeface="+mn-ea"/>
                      </a:rPr>
                      <m:t>𝑡</m:t>
                    </m:r>
                    <m:r>
                      <a:rPr lang="en-US" altLang="ko-KR" sz="2000" i="1" dirty="0">
                        <a:latin typeface="Cambria Math"/>
                        <a:ea typeface="+mn-ea"/>
                      </a:rPr>
                      <m:t> − </m:t>
                    </m:r>
                  </m:oMath>
                </a14:m>
                <a:r>
                  <a:rPr lang="ko-KR" altLang="en-US" sz="2000" dirty="0">
                    <a:latin typeface="+mn-ea"/>
                    <a:ea typeface="+mn-ea"/>
                  </a:rPr>
                  <a:t>분포에 따른다</a:t>
                </a:r>
                <a:r>
                  <a:rPr lang="en-US" altLang="ko-KR" sz="2000" dirty="0">
                    <a:latin typeface="+mn-ea"/>
                    <a:ea typeface="+mn-ea"/>
                  </a:rPr>
                  <a:t>. </a:t>
                </a:r>
                <a:r>
                  <a:rPr lang="ko-KR" altLang="en-US" sz="2000" dirty="0">
                    <a:latin typeface="+mn-ea"/>
                    <a:ea typeface="+mn-ea"/>
                  </a:rPr>
                  <a:t>즉</a:t>
                </a:r>
                <a:r>
                  <a:rPr lang="en-US" altLang="ko-KR" sz="2000" dirty="0">
                    <a:latin typeface="+mn-ea"/>
                    <a:ea typeface="+mn-ea"/>
                  </a:rPr>
                  <a:t>, </a:t>
                </a:r>
                <a:r>
                  <a:rPr lang="ko-KR" altLang="en-US" sz="2000" dirty="0">
                    <a:latin typeface="+mn-ea"/>
                    <a:ea typeface="+mn-ea"/>
                  </a:rPr>
                  <a:t>다음과 같다</a:t>
                </a:r>
                <a:r>
                  <a:rPr lang="en-US" altLang="ko-KR" sz="2000" dirty="0">
                    <a:latin typeface="+mn-ea"/>
                    <a:ea typeface="+mn-ea"/>
                  </a:rPr>
                  <a:t>.</a:t>
                </a:r>
                <a:r>
                  <a:rPr lang="ko-KR" altLang="en-US" sz="2000" dirty="0">
                    <a:latin typeface="+mn-ea"/>
                    <a:ea typeface="+mn-ea"/>
                  </a:rPr>
                  <a:t> </a:t>
                </a:r>
                <a:endParaRPr lang="ko-KR" altLang="en-US" sz="9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80" y="1129029"/>
                <a:ext cx="8372683" cy="1533690"/>
              </a:xfrm>
              <a:prstGeom prst="rect">
                <a:avLst/>
              </a:prstGeom>
              <a:blipFill rotWithShape="1">
                <a:blip r:embed="rId3"/>
                <a:stretch>
                  <a:fillRect l="-801" b="-11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746038" cy="474662"/>
          </a:xfrm>
        </p:spPr>
        <p:txBody>
          <a:bodyPr/>
          <a:lstStyle/>
          <a:p>
            <a:pPr lvl="0"/>
            <a:r>
              <a:rPr lang="ko-KR" altLang="en-US" dirty="0"/>
              <a:t>두 </a:t>
            </a:r>
            <a:r>
              <a:rPr lang="ko-KR" altLang="en-US" dirty="0" err="1"/>
              <a:t>모분산이</a:t>
            </a:r>
            <a:r>
              <a:rPr lang="ko-KR" altLang="en-US" dirty="0"/>
              <a:t> 같지만 알려지지 않은 정규모집단인 경우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74360" y="3796500"/>
            <a:ext cx="3713706" cy="1504708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031351"/>
              </p:ext>
            </p:extLst>
          </p:nvPr>
        </p:nvGraphicFramePr>
        <p:xfrm>
          <a:off x="3042955" y="4089823"/>
          <a:ext cx="285273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87" name="Equation" r:id="rId4" imgW="1993680" imgH="647640" progId="Equation.DSMT4">
                  <p:embed/>
                </p:oleObj>
              </mc:Choice>
              <mc:Fallback>
                <p:oleObj name="Equation" r:id="rId4" imgW="199368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2955" y="4089823"/>
                        <a:ext cx="2852737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457660"/>
              </p:ext>
            </p:extLst>
          </p:nvPr>
        </p:nvGraphicFramePr>
        <p:xfrm>
          <a:off x="3415397" y="1222006"/>
          <a:ext cx="12700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88" name="Equation" r:id="rId6" imgW="850680" imgH="241200" progId="Equation.DSMT4">
                  <p:embed/>
                </p:oleObj>
              </mc:Choice>
              <mc:Fallback>
                <p:oleObj name="Equation" r:id="rId6" imgW="850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5397" y="1222006"/>
                        <a:ext cx="1270000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386217"/>
              </p:ext>
            </p:extLst>
          </p:nvPr>
        </p:nvGraphicFramePr>
        <p:xfrm>
          <a:off x="5520630" y="1725860"/>
          <a:ext cx="6064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89" name="Equation" r:id="rId8" imgW="406080" imgH="190440" progId="Equation.DSMT4">
                  <p:embed/>
                </p:oleObj>
              </mc:Choice>
              <mc:Fallback>
                <p:oleObj name="Equation" r:id="rId8" imgW="4060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0630" y="1725860"/>
                        <a:ext cx="60642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77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746038" cy="474662"/>
          </a:xfrm>
        </p:spPr>
        <p:txBody>
          <a:bodyPr/>
          <a:lstStyle/>
          <a:p>
            <a:pPr lvl="0"/>
            <a:r>
              <a:rPr lang="ko-KR" altLang="en-US" dirty="0"/>
              <a:t>두 표본평균 차의 분포</a:t>
            </a:r>
          </a:p>
        </p:txBody>
      </p:sp>
      <p:pic>
        <p:nvPicPr>
          <p:cNvPr id="405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12" y="836813"/>
            <a:ext cx="8849012" cy="324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78820" y="4500688"/>
            <a:ext cx="84296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표본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과 표본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의 표본평균을 각각           라 하면 다음 합동표본분산을 얻는다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1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385284"/>
              </p:ext>
            </p:extLst>
          </p:nvPr>
        </p:nvGraphicFramePr>
        <p:xfrm>
          <a:off x="3707904" y="4527332"/>
          <a:ext cx="5873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29" name="Equation" r:id="rId4" imgW="393480" imgH="241200" progId="Equation.DSMT4">
                  <p:embed/>
                </p:oleObj>
              </mc:Choice>
              <mc:Fallback>
                <p:oleObj name="Equation" r:id="rId4" imgW="393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527332"/>
                        <a:ext cx="587375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292163"/>
              </p:ext>
            </p:extLst>
          </p:nvPr>
        </p:nvGraphicFramePr>
        <p:xfrm>
          <a:off x="1833720" y="5142710"/>
          <a:ext cx="5954982" cy="51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30" name="Equation" r:id="rId6" imgW="4419360" imgH="393480" progId="Equation.DSMT4">
                  <p:embed/>
                </p:oleObj>
              </mc:Choice>
              <mc:Fallback>
                <p:oleObj name="Equation" r:id="rId6" imgW="4419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720" y="5142710"/>
                        <a:ext cx="5954982" cy="5185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37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746038" cy="474662"/>
          </a:xfrm>
        </p:spPr>
        <p:txBody>
          <a:bodyPr/>
          <a:lstStyle/>
          <a:p>
            <a:pPr lvl="0"/>
            <a:r>
              <a:rPr lang="ko-KR" altLang="en-US" dirty="0"/>
              <a:t>두 표본평균 차의 분포</a:t>
            </a:r>
          </a:p>
        </p:txBody>
      </p:sp>
      <p:graphicFrame>
        <p:nvGraphicFramePr>
          <p:cNvPr id="1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743971"/>
              </p:ext>
            </p:extLst>
          </p:nvPr>
        </p:nvGraphicFramePr>
        <p:xfrm>
          <a:off x="1547664" y="3140968"/>
          <a:ext cx="6143270" cy="657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00" name="Equation" r:id="rId3" imgW="4381200" imgH="482400" progId="Equation.DSMT4">
                  <p:embed/>
                </p:oleObj>
              </mc:Choice>
              <mc:Fallback>
                <p:oleObj name="Equation" r:id="rId3" imgW="43812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140968"/>
                        <a:ext cx="6143270" cy="6575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707366"/>
              </p:ext>
            </p:extLst>
          </p:nvPr>
        </p:nvGraphicFramePr>
        <p:xfrm>
          <a:off x="1043608" y="1545856"/>
          <a:ext cx="6980104" cy="659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01" name="Equation" r:id="rId5" imgW="4978080" imgH="482400" progId="Equation.DSMT4">
                  <p:embed/>
                </p:oleObj>
              </mc:Choice>
              <mc:Fallback>
                <p:oleObj name="Equation" r:id="rId5" imgW="49780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545856"/>
                        <a:ext cx="6980104" cy="6590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11560" y="2646925"/>
            <a:ext cx="84296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한편</a:t>
            </a:r>
            <a:r>
              <a:rPr lang="en-US" altLang="ko-KR" sz="1600" i="1" dirty="0">
                <a:latin typeface="Symbol" pitchFamily="18" charset="2"/>
              </a:rPr>
              <a:t>m</a:t>
            </a:r>
            <a:r>
              <a:rPr lang="en-US" altLang="ko-KR" sz="1600" i="1" baseline="-25000" dirty="0">
                <a:latin typeface="Book Antiqua" pitchFamily="18" charset="0"/>
              </a:rPr>
              <a:t>1</a:t>
            </a:r>
            <a:r>
              <a:rPr lang="en-US" altLang="ko-KR" sz="1600" i="1" dirty="0">
                <a:latin typeface="Book Antiqua" pitchFamily="18" charset="0"/>
              </a:rPr>
              <a:t> - </a:t>
            </a:r>
            <a:r>
              <a:rPr lang="en-US" altLang="ko-KR" sz="1600" i="1" dirty="0">
                <a:latin typeface="Symbol" pitchFamily="18" charset="2"/>
              </a:rPr>
              <a:t>m</a:t>
            </a:r>
            <a:r>
              <a:rPr lang="en-US" altLang="ko-KR" sz="1600" i="1" baseline="-25000" dirty="0">
                <a:latin typeface="Symbol" pitchFamily="18" charset="2"/>
              </a:rPr>
              <a:t>2</a:t>
            </a:r>
            <a:r>
              <a:rPr lang="ko-KR" altLang="en-US" sz="1600" i="1" dirty="0">
                <a:latin typeface="Book Antiqua" pitchFamily="18" charset="0"/>
              </a:rPr>
              <a:t> </a:t>
            </a:r>
            <a:r>
              <a:rPr lang="en-US" altLang="ko-KR" sz="1600" i="1" dirty="0">
                <a:latin typeface="Book Antiqua" pitchFamily="18" charset="0"/>
              </a:rPr>
              <a:t>= 3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이므로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구하고자 하는 확률은 다음과 같다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78820" y="980728"/>
                <a:ext cx="8429684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𝑛</m:t>
                    </m:r>
                    <m:r>
                      <a:rPr lang="en-US" altLang="ko-KR" sz="1700" i="1" spc="-150" baseline="-25000" dirty="0" smtClean="0">
                        <a:latin typeface="Cambria Math"/>
                        <a:ea typeface="HY신명조" panose="02030600000101010101" pitchFamily="18" charset="-127"/>
                      </a:rPr>
                      <m:t>1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 = 15, 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𝑛</m:t>
                    </m:r>
                    <m:r>
                      <a:rPr lang="en-US" altLang="ko-KR" sz="1700" i="1" spc="-150" baseline="-25000" dirty="0" smtClean="0">
                        <a:latin typeface="Cambria Math"/>
                        <a:ea typeface="HY신명조" panose="02030600000101010101" pitchFamily="18" charset="-127"/>
                      </a:rPr>
                      <m:t>2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 = 12</m:t>
                    </m:r>
                  </m:oMath>
                </a14:m>
                <a:r>
                  <a:rPr lang="ko-KR" altLang="en-US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이므로 다음을 얻는다</a:t>
                </a:r>
                <a:r>
                  <a:rPr lang="en-US" altLang="ko-KR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  <a:endParaRPr lang="en-US" altLang="ko-KR" sz="1700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20" y="980728"/>
                <a:ext cx="8429684" cy="353943"/>
              </a:xfrm>
              <a:prstGeom prst="rect">
                <a:avLst/>
              </a:prstGeom>
              <a:blipFill rotWithShape="1">
                <a:blip r:embed="rId8"/>
                <a:stretch>
                  <a:fillRect t="-6897"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43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746038" cy="474662"/>
          </a:xfrm>
        </p:spPr>
        <p:txBody>
          <a:bodyPr/>
          <a:lstStyle/>
          <a:p>
            <a:r>
              <a:rPr lang="ko-KR" altLang="en-US" dirty="0"/>
              <a:t>두 </a:t>
            </a:r>
            <a:r>
              <a:rPr lang="ko-KR" altLang="en-US" dirty="0" err="1"/>
              <a:t>모분산이</a:t>
            </a:r>
            <a:r>
              <a:rPr lang="ko-KR" altLang="en-US" dirty="0"/>
              <a:t> 다르고 알려지지 않은 정규모집단인 경우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2990" y="861139"/>
                <a:ext cx="8297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ko-KR" altLang="en-US" spc="-100" dirty="0" smtClean="0">
                    <a:latin typeface="+mn-ea"/>
                    <a:ea typeface="+mn-ea"/>
                  </a:rPr>
                  <a:t>통계량 </a:t>
                </a:r>
                <a14:m>
                  <m:oMath xmlns:m="http://schemas.openxmlformats.org/officeDocument/2006/math">
                    <m:r>
                      <a:rPr lang="en-US" altLang="ko-KR" i="1" spc="-100" dirty="0" smtClean="0">
                        <a:latin typeface="Cambria Math"/>
                        <a:ea typeface="+mn-ea"/>
                      </a:rPr>
                      <m:t>𝑈</m:t>
                    </m:r>
                  </m:oMath>
                </a14:m>
                <a:r>
                  <a:rPr lang="ko-KR" altLang="en-US" spc="-100" dirty="0" smtClean="0">
                    <a:latin typeface="+mn-ea"/>
                    <a:ea typeface="+mn-ea"/>
                  </a:rPr>
                  <a:t>를 다음과 같이 정의한다</a:t>
                </a:r>
                <a:r>
                  <a:rPr lang="en-US" altLang="ko-KR" spc="-100" dirty="0" smtClean="0">
                    <a:latin typeface="+mn-ea"/>
                    <a:ea typeface="+mn-ea"/>
                  </a:rPr>
                  <a:t>.</a:t>
                </a:r>
                <a:endParaRPr lang="ko-KR" altLang="en-US" spc="-1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0" y="861139"/>
                <a:ext cx="829744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14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63874"/>
              </p:ext>
            </p:extLst>
          </p:nvPr>
        </p:nvGraphicFramePr>
        <p:xfrm>
          <a:off x="3535370" y="1476326"/>
          <a:ext cx="210820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80" name="Equation" r:id="rId4" imgW="1473120" imgH="672840" progId="Equation.DSMT4">
                  <p:embed/>
                </p:oleObj>
              </mc:Choice>
              <mc:Fallback>
                <p:oleObj name="Equation" r:id="rId4" imgW="147312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370" y="1476326"/>
                        <a:ext cx="2108200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그룹 35"/>
          <p:cNvGrpSpPr/>
          <p:nvPr/>
        </p:nvGrpSpPr>
        <p:grpSpPr>
          <a:xfrm>
            <a:off x="2244507" y="3990734"/>
            <a:ext cx="4703757" cy="1814530"/>
            <a:chOff x="3975887" y="4471990"/>
            <a:chExt cx="4703757" cy="1814530"/>
          </a:xfrm>
        </p:grpSpPr>
        <p:graphicFrame>
          <p:nvGraphicFramePr>
            <p:cNvPr id="11" name="Object 5"/>
            <p:cNvGraphicFramePr>
              <a:graphicFrameLocks noChangeAspect="1"/>
            </p:cNvGraphicFramePr>
            <p:nvPr/>
          </p:nvGraphicFramePr>
          <p:xfrm>
            <a:off x="3975887" y="4471990"/>
            <a:ext cx="2200275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681" name="Equation" r:id="rId6" imgW="1536480" imgH="685800" progId="Equation.DSMT4">
                    <p:embed/>
                  </p:oleObj>
                </mc:Choice>
                <mc:Fallback>
                  <p:oleObj name="Equation" r:id="rId6" imgW="153648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5887" y="4471990"/>
                          <a:ext cx="2200275" cy="962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8"/>
            <p:cNvGraphicFramePr>
              <a:graphicFrameLocks noChangeAspect="1"/>
            </p:cNvGraphicFramePr>
            <p:nvPr/>
          </p:nvGraphicFramePr>
          <p:xfrm>
            <a:off x="4461657" y="5645170"/>
            <a:ext cx="4217987" cy="641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682" name="Equation" r:id="rId8" imgW="2946240" imgH="457200" progId="Equation.DSMT4">
                    <p:embed/>
                  </p:oleObj>
                </mc:Choice>
                <mc:Fallback>
                  <p:oleObj name="Equation" r:id="rId8" imgW="294624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1657" y="5645170"/>
                          <a:ext cx="4217987" cy="641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3989863" y="5765188"/>
              <a:ext cx="531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100" dirty="0" smtClean="0">
                  <a:latin typeface="+mn-ea"/>
                  <a:ea typeface="+mn-ea"/>
                </a:rPr>
                <a:t>단</a:t>
              </a:r>
              <a:r>
                <a:rPr lang="en-US" altLang="ko-KR" spc="-100" dirty="0" smtClean="0">
                  <a:latin typeface="+mn-ea"/>
                  <a:ea typeface="+mn-ea"/>
                </a:rPr>
                <a:t>,</a:t>
              </a:r>
              <a:endParaRPr lang="ko-KR" altLang="en-US" spc="-100" dirty="0">
                <a:latin typeface="+mn-ea"/>
                <a:ea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2990" y="3053604"/>
                <a:ext cx="8286808" cy="740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pc="-100" dirty="0" smtClean="0">
                    <a:latin typeface="+mn-ea"/>
                    <a:ea typeface="+mn-ea"/>
                  </a:rPr>
                  <a:t>확률변수 </a:t>
                </a:r>
                <a14:m>
                  <m:oMath xmlns:m="http://schemas.openxmlformats.org/officeDocument/2006/math">
                    <m:r>
                      <a:rPr lang="en-US" altLang="ko-KR" i="1" spc="-100" dirty="0" smtClean="0">
                        <a:latin typeface="Cambria Math"/>
                        <a:ea typeface="+mn-ea"/>
                      </a:rPr>
                      <m:t>𝑈</m:t>
                    </m:r>
                  </m:oMath>
                </a14:m>
                <a:r>
                  <a:rPr lang="ko-KR" altLang="en-US" spc="-100" dirty="0" smtClean="0">
                    <a:latin typeface="+mn-ea"/>
                    <a:ea typeface="+mn-ea"/>
                  </a:rPr>
                  <a:t>는 다음과 같이 정의되는 자유도 </a:t>
                </a:r>
                <a14:m>
                  <m:oMath xmlns:m="http://schemas.openxmlformats.org/officeDocument/2006/math">
                    <m:r>
                      <a:rPr lang="en-US" altLang="ko-KR" i="1" spc="-100" dirty="0" smtClean="0">
                        <a:latin typeface="Cambria Math"/>
                        <a:ea typeface="+mn-ea"/>
                      </a:rPr>
                      <m:t>𝑟</m:t>
                    </m:r>
                    <m:r>
                      <a:rPr lang="ko-KR" altLang="en-US" i="1" spc="-100" dirty="0" smtClean="0">
                        <a:latin typeface="Cambria Math"/>
                        <a:ea typeface="+mn-ea"/>
                      </a:rPr>
                      <m:t>을</m:t>
                    </m:r>
                    <m:r>
                      <a:rPr lang="ko-KR" altLang="en-US" i="1" spc="-100" dirty="0" smtClean="0">
                        <a:latin typeface="Cambria Math"/>
                        <a:ea typeface="+mn-ea"/>
                      </a:rPr>
                      <m:t> </m:t>
                    </m:r>
                    <m:r>
                      <a:rPr lang="ko-KR" altLang="en-US" i="1" spc="-100" dirty="0" smtClean="0">
                        <a:latin typeface="Cambria Math"/>
                        <a:ea typeface="+mn-ea"/>
                      </a:rPr>
                      <m:t>갖는</m:t>
                    </m:r>
                    <m:r>
                      <a:rPr lang="ko-KR" altLang="en-US" i="1" spc="-100" dirty="0" smtClean="0">
                        <a:latin typeface="Cambria Math"/>
                        <a:ea typeface="+mn-ea"/>
                      </a:rPr>
                      <m:t> </m:t>
                    </m:r>
                    <m:r>
                      <a:rPr lang="en-US" altLang="ko-KR" i="1" spc="-100" dirty="0" smtClean="0">
                        <a:latin typeface="Cambria Math"/>
                        <a:ea typeface="+mn-ea"/>
                      </a:rPr>
                      <m:t>𝑡</m:t>
                    </m:r>
                    <m:r>
                      <a:rPr lang="en-US" altLang="ko-KR" i="1" spc="-100" dirty="0" smtClean="0">
                        <a:latin typeface="Cambria Math"/>
                        <a:ea typeface="+mn-ea"/>
                      </a:rPr>
                      <m:t> – </m:t>
                    </m:r>
                  </m:oMath>
                </a14:m>
                <a:r>
                  <a:rPr lang="ko-KR" altLang="en-US" spc="-100" dirty="0" smtClean="0">
                    <a:latin typeface="+mn-ea"/>
                    <a:ea typeface="+mn-ea"/>
                  </a:rPr>
                  <a:t>분포에 따른다</a:t>
                </a:r>
                <a:r>
                  <a:rPr lang="en-US" altLang="ko-KR" spc="-100" dirty="0" smtClean="0">
                    <a:latin typeface="+mn-ea"/>
                    <a:ea typeface="+mn-ea"/>
                  </a:rPr>
                  <a:t>. </a:t>
                </a:r>
                <a:r>
                  <a:rPr lang="ko-KR" altLang="en-US" spc="-100" dirty="0" smtClean="0">
                    <a:latin typeface="+mn-ea"/>
                    <a:ea typeface="+mn-ea"/>
                  </a:rPr>
                  <a:t>이때 자유도 </a:t>
                </a:r>
                <a14:m>
                  <m:oMath xmlns:m="http://schemas.openxmlformats.org/officeDocument/2006/math">
                    <m:r>
                      <a:rPr lang="en-US" altLang="ko-KR" i="1" spc="-100" dirty="0" smtClean="0">
                        <a:latin typeface="Cambria Math"/>
                        <a:ea typeface="+mn-ea"/>
                      </a:rPr>
                      <m:t>𝑟</m:t>
                    </m:r>
                    <m:r>
                      <a:rPr lang="ko-KR" altLang="en-US" i="1" spc="-100" dirty="0" smtClean="0">
                        <a:latin typeface="Cambria Math"/>
                        <a:ea typeface="+mn-ea"/>
                      </a:rPr>
                      <m:t>은</m:t>
                    </m:r>
                    <m:r>
                      <a:rPr lang="ko-KR" altLang="en-US" i="1" spc="-100" dirty="0" smtClean="0">
                        <a:latin typeface="Cambria Math"/>
                        <a:ea typeface="+mn-ea"/>
                      </a:rPr>
                      <m:t> </m:t>
                    </m:r>
                  </m:oMath>
                </a14:m>
                <a:r>
                  <a:rPr lang="ko-KR" altLang="en-US" spc="-100" dirty="0" smtClean="0">
                    <a:latin typeface="+mn-ea"/>
                    <a:ea typeface="+mn-ea"/>
                  </a:rPr>
                  <a:t>아래 식에서 소수점 이하를 잘라낸 정수이다</a:t>
                </a:r>
                <a:r>
                  <a:rPr lang="en-US" altLang="ko-KR" spc="-100" dirty="0" smtClean="0">
                    <a:latin typeface="+mn-ea"/>
                    <a:ea typeface="+mn-ea"/>
                  </a:rPr>
                  <a:t>.</a:t>
                </a:r>
                <a:endParaRPr lang="ko-KR" altLang="en-US" spc="-1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0" y="3053604"/>
                <a:ext cx="8286808" cy="740524"/>
              </a:xfrm>
              <a:prstGeom prst="rect">
                <a:avLst/>
              </a:prstGeom>
              <a:blipFill rotWithShape="1">
                <a:blip r:embed="rId10"/>
                <a:stretch>
                  <a:fillRect l="-515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1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746038" cy="474662"/>
          </a:xfrm>
        </p:spPr>
        <p:txBody>
          <a:bodyPr/>
          <a:lstStyle/>
          <a:p>
            <a:r>
              <a:rPr lang="ko-KR" altLang="en-US" dirty="0"/>
              <a:t>두 </a:t>
            </a:r>
            <a:r>
              <a:rPr lang="ko-KR" altLang="en-US" dirty="0" err="1"/>
              <a:t>모분산이</a:t>
            </a:r>
            <a:r>
              <a:rPr lang="ko-KR" altLang="en-US" dirty="0"/>
              <a:t> 다르고 알려지지 않은 정규모집단인 경우</a:t>
            </a:r>
          </a:p>
        </p:txBody>
      </p:sp>
      <p:pic>
        <p:nvPicPr>
          <p:cNvPr id="409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8" y="801000"/>
            <a:ext cx="8893480" cy="317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038860" y="3595246"/>
            <a:ext cx="727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표본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과 표본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의 표본평균을 각각           라 하면 다음을 얻는다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1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845890"/>
              </p:ext>
            </p:extLst>
          </p:nvPr>
        </p:nvGraphicFramePr>
        <p:xfrm>
          <a:off x="4340823" y="3626837"/>
          <a:ext cx="552646" cy="3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3" name="Equation" r:id="rId4" imgW="393480" imgH="241200" progId="Equation.DSMT4">
                  <p:embed/>
                </p:oleObj>
              </mc:Choice>
              <mc:Fallback>
                <p:oleObj name="Equation" r:id="rId4" imgW="393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823" y="3626837"/>
                        <a:ext cx="552646" cy="328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698680"/>
              </p:ext>
            </p:extLst>
          </p:nvPr>
        </p:nvGraphicFramePr>
        <p:xfrm>
          <a:off x="2720161" y="4113111"/>
          <a:ext cx="3693166" cy="618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4" name="Equation" r:id="rId6" imgW="2882880" imgH="495000" progId="Equation.DSMT4">
                  <p:embed/>
                </p:oleObj>
              </mc:Choice>
              <mc:Fallback>
                <p:oleObj name="Equation" r:id="rId6" imgW="28828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161" y="4113111"/>
                        <a:ext cx="3693166" cy="6187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546939"/>
              </p:ext>
            </p:extLst>
          </p:nvPr>
        </p:nvGraphicFramePr>
        <p:xfrm>
          <a:off x="2829267" y="4869160"/>
          <a:ext cx="3332590" cy="797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5" name="Equation" r:id="rId8" imgW="2705040" imgH="660240" progId="Equation.DSMT4">
                  <p:embed/>
                </p:oleObj>
              </mc:Choice>
              <mc:Fallback>
                <p:oleObj name="Equation" r:id="rId8" imgW="270504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9267" y="4869160"/>
                        <a:ext cx="3332590" cy="7976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1038860" y="5806060"/>
            <a:ext cx="7350397" cy="563162"/>
            <a:chOff x="357158" y="5425500"/>
            <a:chExt cx="7350397" cy="563162"/>
          </a:xfrm>
        </p:grpSpPr>
        <p:sp>
          <p:nvSpPr>
            <p:cNvPr id="20" name="TextBox 19"/>
            <p:cNvSpPr txBox="1"/>
            <p:nvPr/>
          </p:nvSpPr>
          <p:spPr>
            <a:xfrm>
              <a:off x="357158" y="5506097"/>
              <a:ext cx="7350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150" dirty="0" smtClean="0">
                  <a:latin typeface="HY신명조" panose="02030600000101010101" pitchFamily="18" charset="-127"/>
                  <a:ea typeface="HY신명조" panose="02030600000101010101" pitchFamily="18" charset="-127"/>
                </a:rPr>
                <a:t>따라서                                       이고 다음을 얻는다</a:t>
              </a:r>
              <a:r>
                <a:rPr lang="en-US" altLang="ko-KR" spc="-150" dirty="0" smtClean="0">
                  <a:latin typeface="HY신명조" panose="02030600000101010101" pitchFamily="18" charset="-127"/>
                  <a:ea typeface="HY신명조" panose="02030600000101010101" pitchFamily="18" charset="-127"/>
                </a:rPr>
                <a:t>.</a:t>
              </a:r>
              <a:endPara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graphicFrame>
          <p:nvGraphicFramePr>
            <p:cNvPr id="21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8890380"/>
                </p:ext>
              </p:extLst>
            </p:nvPr>
          </p:nvGraphicFramePr>
          <p:xfrm>
            <a:off x="1205123" y="5425500"/>
            <a:ext cx="2021296" cy="563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646" name="Equation" r:id="rId10" imgW="1473120" imgH="419040" progId="Equation.DSMT4">
                    <p:embed/>
                  </p:oleObj>
                </mc:Choice>
                <mc:Fallback>
                  <p:oleObj name="Equation" r:id="rId10" imgW="147312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5123" y="5425500"/>
                          <a:ext cx="2021296" cy="5631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0636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746038" cy="474662"/>
          </a:xfrm>
        </p:spPr>
        <p:txBody>
          <a:bodyPr/>
          <a:lstStyle/>
          <a:p>
            <a:r>
              <a:rPr lang="ko-KR" altLang="en-US" dirty="0"/>
              <a:t>두 </a:t>
            </a:r>
            <a:r>
              <a:rPr lang="ko-KR" altLang="en-US" dirty="0" err="1"/>
              <a:t>모분산이</a:t>
            </a:r>
            <a:r>
              <a:rPr lang="ko-KR" altLang="en-US" dirty="0"/>
              <a:t> 다르고 알려지지 않은 정규모집단인 경우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7158" y="1973744"/>
                <a:ext cx="8429684" cy="680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한편 자유도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24</m:t>
                    </m:r>
                    <m:r>
                      <a:rPr lang="ko-KR" altLang="en-US" i="1" spc="-150" dirty="0" smtClean="0">
                        <a:latin typeface="Cambria Math"/>
                        <a:ea typeface="HY신명조" panose="02030600000101010101" pitchFamily="18" charset="-127"/>
                      </a:rPr>
                      <m:t>인</m:t>
                    </m:r>
                    <m:r>
                      <a:rPr lang="ko-KR" altLang="en-US" i="1" spc="-150" dirty="0" smtClean="0">
                        <a:latin typeface="Cambria Math"/>
                        <a:ea typeface="HY신명조" panose="02030600000101010101" pitchFamily="18" charset="-127"/>
                      </a:rPr>
                      <m:t> 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𝑡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 –</m:t>
                    </m:r>
                    <m:r>
                      <a:rPr lang="ko-KR" altLang="en-US" i="1" spc="-150" dirty="0" smtClean="0">
                        <a:latin typeface="Cambria Math"/>
                        <a:ea typeface="HY신명조" panose="02030600000101010101" pitchFamily="18" charset="-127"/>
                      </a:rPr>
                      <m:t>분포에서</m:t>
                    </m:r>
                    <m:r>
                      <a:rPr lang="ko-KR" altLang="en-US" i="1" spc="-150" dirty="0" smtClean="0">
                        <a:latin typeface="Cambria Math"/>
                        <a:ea typeface="HY신명조" panose="02030600000101010101" pitchFamily="18" charset="-127"/>
                      </a:rPr>
                      <m:t> 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𝑃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(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𝑇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 ≥ 2.797) = 0.005, 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𝑃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(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𝑇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 ≥ 2.492) = 0.01</m:t>
                    </m:r>
                  </m:oMath>
                </a14:m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이므로 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/>
                </a:r>
                <a:b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</a:br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두 점</a:t>
                </a:r>
                <a14:m>
                  <m:oMath xmlns:m="http://schemas.openxmlformats.org/officeDocument/2006/math">
                    <m:r>
                      <a:rPr lang="ko-KR" altLang="en-US" i="1" spc="-150" dirty="0" smtClean="0">
                        <a:latin typeface="Cambria Math"/>
                        <a:ea typeface="HY신명조" panose="02030600000101010101" pitchFamily="18" charset="-127"/>
                      </a:rPr>
                      <m:t> 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(2.797, 0.005), (2.492, 0.01)</m:t>
                    </m:r>
                  </m:oMath>
                </a14:m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을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</a:t>
                </a:r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지나는 일차방정식은 다음과 같다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  <a:endParaRPr lang="en-US" altLang="ko-KR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58" y="1973744"/>
                <a:ext cx="8429684" cy="680123"/>
              </a:xfrm>
              <a:prstGeom prst="rect">
                <a:avLst/>
              </a:prstGeom>
              <a:blipFill rotWithShape="1">
                <a:blip r:embed="rId3"/>
                <a:stretch>
                  <a:fillRect l="-651" t="-1802" b="-12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522827"/>
              </p:ext>
            </p:extLst>
          </p:nvPr>
        </p:nvGraphicFramePr>
        <p:xfrm>
          <a:off x="1536700" y="900485"/>
          <a:ext cx="59023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14" name="Equation" r:id="rId4" imgW="3962160" imgH="482400" progId="Equation.DSMT4">
                  <p:embed/>
                </p:oleObj>
              </mc:Choice>
              <mc:Fallback>
                <p:oleObj name="Equation" r:id="rId4" imgW="39621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900485"/>
                        <a:ext cx="5902325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630017"/>
              </p:ext>
            </p:extLst>
          </p:nvPr>
        </p:nvGraphicFramePr>
        <p:xfrm>
          <a:off x="1794522" y="2859088"/>
          <a:ext cx="5513388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15" name="Equation" r:id="rId6" imgW="3695400" imgH="393480" progId="Equation.DSMT4">
                  <p:embed/>
                </p:oleObj>
              </mc:Choice>
              <mc:Fallback>
                <p:oleObj name="Equation" r:id="rId6" imgW="3695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4522" y="2859088"/>
                        <a:ext cx="5513388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461834"/>
              </p:ext>
            </p:extLst>
          </p:nvPr>
        </p:nvGraphicFramePr>
        <p:xfrm>
          <a:off x="4071934" y="2410312"/>
          <a:ext cx="18208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16" name="Equation" r:id="rId8" imgW="1218960" imgH="241200" progId="Equation.DSMT4">
                  <p:embed/>
                </p:oleObj>
              </mc:Choice>
              <mc:Fallback>
                <p:oleObj name="Equation" r:id="rId8" imgW="1218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4" y="2410312"/>
                        <a:ext cx="1820862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57158" y="3903171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i="1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x = 2.501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을 대입하면 구하고자 하는 근사확률은 다음과 같다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2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152798"/>
              </p:ext>
            </p:extLst>
          </p:nvPr>
        </p:nvGraphicFramePr>
        <p:xfrm>
          <a:off x="2427288" y="4500860"/>
          <a:ext cx="40481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17" name="Equation" r:id="rId10" imgW="2717640" imgH="253800" progId="Equation.DSMT4">
                  <p:embed/>
                </p:oleObj>
              </mc:Choice>
              <mc:Fallback>
                <p:oleObj name="Equation" r:id="rId10" imgW="2717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4500860"/>
                        <a:ext cx="4048125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83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746038" cy="474662"/>
          </a:xfrm>
        </p:spPr>
        <p:txBody>
          <a:bodyPr/>
          <a:lstStyle/>
          <a:p>
            <a:pPr lvl="0"/>
            <a:r>
              <a:rPr lang="ko-KR" altLang="en-US" dirty="0"/>
              <a:t>두 </a:t>
            </a:r>
            <a:r>
              <a:rPr lang="ko-KR" altLang="en-US" dirty="0" err="1"/>
              <a:t>모분산이</a:t>
            </a:r>
            <a:r>
              <a:rPr lang="ko-KR" altLang="en-US" dirty="0"/>
              <a:t> 알려진 임의의 정규모집단인 경우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1831" y="874902"/>
                <a:ext cx="7643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ko-KR" altLang="en-US" dirty="0" smtClean="0">
                    <a:latin typeface="+mn-ea"/>
                    <a:ea typeface="+mn-ea"/>
                  </a:rPr>
                  <a:t>표본의 크기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𝑛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,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𝑚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이 충분히 크면 중심극한정리에 의하여 다음과 같다</a:t>
                </a:r>
                <a:r>
                  <a:rPr lang="en-US" altLang="ko-KR" dirty="0" smtClean="0">
                    <a:latin typeface="+mn-ea"/>
                    <a:ea typeface="+mn-ea"/>
                  </a:rPr>
                  <a:t>.</a:t>
                </a:r>
                <a:endParaRPr lang="ko-KR" altLang="en-US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31" y="874902"/>
                <a:ext cx="764386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59" t="-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utoShape 374"/>
          <p:cNvSpPr>
            <a:spLocks noChangeArrowheads="1"/>
          </p:cNvSpPr>
          <p:nvPr/>
        </p:nvSpPr>
        <p:spPr bwMode="auto">
          <a:xfrm>
            <a:off x="3524213" y="2396948"/>
            <a:ext cx="720725" cy="527996"/>
          </a:xfrm>
          <a:prstGeom prst="downArrow">
            <a:avLst>
              <a:gd name="adj1" fmla="val 50000"/>
              <a:gd name="adj2" fmla="val 52931"/>
            </a:avLst>
          </a:prstGeom>
          <a:solidFill>
            <a:srgbClr val="00A0C6"/>
          </a:solidFill>
          <a:ln w="28575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376"/>
              <p:cNvSpPr txBox="1">
                <a:spLocks noChangeArrowheads="1"/>
              </p:cNvSpPr>
              <p:nvPr/>
            </p:nvSpPr>
            <p:spPr bwMode="auto">
              <a:xfrm>
                <a:off x="4211737" y="2276872"/>
                <a:ext cx="2376487" cy="374526"/>
              </a:xfrm>
              <a:prstGeom prst="rect">
                <a:avLst/>
              </a:prstGeom>
              <a:noFill/>
              <a:ln w="28575" cap="sq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𝑋</m:t>
                    </m:r>
                    <m:r>
                      <a:rPr lang="ko-KR" altLang="en-US" i="1" dirty="0">
                        <a:latin typeface="Cambria Math"/>
                        <a:ea typeface="+mn-ea"/>
                      </a:rPr>
                      <m:t>와</m:t>
                    </m:r>
                    <m:r>
                      <a:rPr lang="ko-KR" altLang="en-US" i="1" dirty="0">
                        <a:latin typeface="Cambria Math"/>
                        <a:ea typeface="+mn-ea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  <a:ea typeface="+mn-ea"/>
                      </a:rPr>
                      <m:t>𝑌</m:t>
                    </m:r>
                  </m:oMath>
                </a14:m>
                <a:r>
                  <a:rPr lang="ko-KR" altLang="en-US" dirty="0">
                    <a:latin typeface="+mn-ea"/>
                    <a:ea typeface="+mn-ea"/>
                  </a:rPr>
                  <a:t>가 독립이므로</a:t>
                </a:r>
              </a:p>
            </p:txBody>
          </p:sp>
        </mc:Choice>
        <mc:Fallback xmlns="">
          <p:sp>
            <p:nvSpPr>
              <p:cNvPr id="16" name="Text Box 3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1737" y="2276872"/>
                <a:ext cx="2376487" cy="374526"/>
              </a:xfrm>
              <a:prstGeom prst="rect">
                <a:avLst/>
              </a:prstGeom>
              <a:blipFill rotWithShape="1">
                <a:blip r:embed="rId4"/>
                <a:stretch>
                  <a:fillRect t="-6557" b="-26230"/>
                </a:stretch>
              </a:blipFill>
              <a:ln w="28575" cap="sq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843334"/>
              </p:ext>
            </p:extLst>
          </p:nvPr>
        </p:nvGraphicFramePr>
        <p:xfrm>
          <a:off x="2267744" y="1412776"/>
          <a:ext cx="3287713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58" name="Equation" r:id="rId5" imgW="2298600" imgH="482400" progId="Equation.DSMT4">
                  <p:embed/>
                </p:oleObj>
              </mc:Choice>
              <mc:Fallback>
                <p:oleObj name="Equation" r:id="rId5" imgW="22986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412776"/>
                        <a:ext cx="3287713" cy="677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그룹 91"/>
          <p:cNvGrpSpPr/>
          <p:nvPr/>
        </p:nvGrpSpPr>
        <p:grpSpPr>
          <a:xfrm>
            <a:off x="553199" y="4643260"/>
            <a:ext cx="2245400" cy="369332"/>
            <a:chOff x="1040716" y="3735300"/>
            <a:chExt cx="2245400" cy="369332"/>
          </a:xfrm>
        </p:grpSpPr>
        <p:graphicFrame>
          <p:nvGraphicFramePr>
            <p:cNvPr id="19" name="Object 9"/>
            <p:cNvGraphicFramePr>
              <a:graphicFrameLocks noChangeAspect="1"/>
            </p:cNvGraphicFramePr>
            <p:nvPr/>
          </p:nvGraphicFramePr>
          <p:xfrm>
            <a:off x="1040716" y="3740150"/>
            <a:ext cx="1217612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759" name="Equation" r:id="rId7" imgW="850680" imgH="241200" progId="Equation.DSMT4">
                    <p:embed/>
                  </p:oleObj>
                </mc:Choice>
                <mc:Fallback>
                  <p:oleObj name="Equation" r:id="rId7" imgW="8506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0716" y="3740150"/>
                          <a:ext cx="1217612" cy="3397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Box 19"/>
            <p:cNvSpPr txBox="1"/>
            <p:nvPr/>
          </p:nvSpPr>
          <p:spPr>
            <a:xfrm>
              <a:off x="2143108" y="3735300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+mn-ea"/>
                  <a:ea typeface="+mn-ea"/>
                </a:rPr>
                <a:t>인 경우 </a:t>
              </a:r>
              <a:r>
                <a:rPr lang="en-US" altLang="ko-KR" dirty="0" smtClean="0">
                  <a:latin typeface="+mn-ea"/>
                  <a:ea typeface="+mn-ea"/>
                </a:rPr>
                <a:t>: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57224" y="3140968"/>
            <a:ext cx="7215238" cy="1103469"/>
            <a:chOff x="857224" y="3325663"/>
            <a:chExt cx="7215238" cy="1103469"/>
          </a:xfrm>
        </p:grpSpPr>
        <p:sp>
          <p:nvSpPr>
            <p:cNvPr id="25" name="직사각형 24"/>
            <p:cNvSpPr/>
            <p:nvPr/>
          </p:nvSpPr>
          <p:spPr>
            <a:xfrm>
              <a:off x="5225575" y="3325663"/>
              <a:ext cx="2846887" cy="1103469"/>
            </a:xfrm>
            <a:prstGeom prst="rect">
              <a:avLst/>
            </a:prstGeom>
            <a:noFill/>
            <a:ln>
              <a:solidFill>
                <a:srgbClr val="00A0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aphicFrame>
          <p:nvGraphicFramePr>
            <p:cNvPr id="26" name="Object 5"/>
            <p:cNvGraphicFramePr>
              <a:graphicFrameLocks noChangeAspect="1"/>
            </p:cNvGraphicFramePr>
            <p:nvPr/>
          </p:nvGraphicFramePr>
          <p:xfrm>
            <a:off x="857224" y="3402013"/>
            <a:ext cx="2762250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760" name="Equation" r:id="rId9" imgW="1930320" imgH="482400" progId="Equation.DSMT4">
                    <p:embed/>
                  </p:oleObj>
                </mc:Choice>
                <mc:Fallback>
                  <p:oleObj name="Equation" r:id="rId9" imgW="193032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7224" y="3402013"/>
                          <a:ext cx="2762250" cy="6778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6"/>
            <p:cNvGraphicFramePr>
              <a:graphicFrameLocks noChangeAspect="1"/>
            </p:cNvGraphicFramePr>
            <p:nvPr/>
          </p:nvGraphicFramePr>
          <p:xfrm>
            <a:off x="5367361" y="3421818"/>
            <a:ext cx="2562225" cy="946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761" name="Equation" r:id="rId11" imgW="1790640" imgH="672840" progId="Equation.DSMT4">
                    <p:embed/>
                  </p:oleObj>
                </mc:Choice>
                <mc:Fallback>
                  <p:oleObj name="Equation" r:id="rId11" imgW="1790640" imgH="6728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7361" y="3421818"/>
                          <a:ext cx="2562225" cy="946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TextBox 27"/>
            <p:cNvSpPr txBox="1"/>
            <p:nvPr/>
          </p:nvSpPr>
          <p:spPr>
            <a:xfrm>
              <a:off x="3921095" y="333701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>
                  <a:latin typeface="+mn-ea"/>
                  <a:ea typeface="+mn-ea"/>
                </a:rPr>
                <a:t>표준화</a:t>
              </a:r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9" name="오른쪽 화살표 28"/>
            <p:cNvSpPr/>
            <p:nvPr/>
          </p:nvSpPr>
          <p:spPr>
            <a:xfrm>
              <a:off x="3984893" y="3571876"/>
              <a:ext cx="1008095" cy="357190"/>
            </a:xfrm>
            <a:prstGeom prst="rightArrow">
              <a:avLst/>
            </a:prstGeom>
            <a:solidFill>
              <a:srgbClr val="80D0E3"/>
            </a:solidFill>
            <a:ln w="28575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03715" y="5133843"/>
            <a:ext cx="7368747" cy="1103469"/>
            <a:chOff x="703715" y="4968737"/>
            <a:chExt cx="7368747" cy="1103469"/>
          </a:xfrm>
        </p:grpSpPr>
        <p:sp>
          <p:nvSpPr>
            <p:cNvPr id="31" name="직사각형 30"/>
            <p:cNvSpPr/>
            <p:nvPr/>
          </p:nvSpPr>
          <p:spPr>
            <a:xfrm>
              <a:off x="5225575" y="4968737"/>
              <a:ext cx="2846887" cy="1103469"/>
            </a:xfrm>
            <a:prstGeom prst="rect">
              <a:avLst/>
            </a:prstGeom>
            <a:noFill/>
            <a:ln>
              <a:solidFill>
                <a:srgbClr val="00A0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aphicFrame>
          <p:nvGraphicFramePr>
            <p:cNvPr id="32" name="Object 5"/>
            <p:cNvGraphicFramePr>
              <a:graphicFrameLocks noChangeAspect="1"/>
            </p:cNvGraphicFramePr>
            <p:nvPr/>
          </p:nvGraphicFramePr>
          <p:xfrm>
            <a:off x="703715" y="5187636"/>
            <a:ext cx="3052762" cy="641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762" name="Equation" r:id="rId13" imgW="2133360" imgH="457200" progId="Equation.DSMT4">
                    <p:embed/>
                  </p:oleObj>
                </mc:Choice>
                <mc:Fallback>
                  <p:oleObj name="Equation" r:id="rId13" imgW="213336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715" y="5187636"/>
                          <a:ext cx="3052762" cy="641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6"/>
            <p:cNvGraphicFramePr>
              <a:graphicFrameLocks noChangeAspect="1"/>
            </p:cNvGraphicFramePr>
            <p:nvPr/>
          </p:nvGraphicFramePr>
          <p:xfrm>
            <a:off x="5347185" y="5089543"/>
            <a:ext cx="2562225" cy="911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763" name="Equation" r:id="rId15" imgW="1790640" imgH="647640" progId="Equation.DSMT4">
                    <p:embed/>
                  </p:oleObj>
                </mc:Choice>
                <mc:Fallback>
                  <p:oleObj name="Equation" r:id="rId15" imgW="1790640" imgH="647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7185" y="5089543"/>
                          <a:ext cx="2562225" cy="911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TextBox 33"/>
            <p:cNvSpPr txBox="1"/>
            <p:nvPr/>
          </p:nvSpPr>
          <p:spPr>
            <a:xfrm>
              <a:off x="3912048" y="5106017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>
                  <a:latin typeface="+mn-ea"/>
                  <a:ea typeface="+mn-ea"/>
                </a:rPr>
                <a:t>표준화</a:t>
              </a:r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35" name="오른쪽 화살표 34"/>
            <p:cNvSpPr/>
            <p:nvPr/>
          </p:nvSpPr>
          <p:spPr>
            <a:xfrm>
              <a:off x="3963627" y="5357826"/>
              <a:ext cx="1008095" cy="357190"/>
            </a:xfrm>
            <a:prstGeom prst="rightArrow">
              <a:avLst/>
            </a:prstGeom>
            <a:solidFill>
              <a:srgbClr val="80D0E3"/>
            </a:solidFill>
            <a:ln w="28575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79512" y="4610954"/>
            <a:ext cx="914400" cy="41752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ko-KR" sz="1600" dirty="0" smtClean="0">
                <a:solidFill>
                  <a:schemeClr val="bg1"/>
                </a:solidFill>
                <a:latin typeface="+mn-ea"/>
                <a:ea typeface="+mn-ea"/>
              </a:rPr>
              <a:t>d</a:t>
            </a:r>
            <a:endParaRPr lang="ko-KR" altLang="en-US" sz="16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762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746038" cy="474662"/>
          </a:xfrm>
        </p:spPr>
        <p:txBody>
          <a:bodyPr/>
          <a:lstStyle/>
          <a:p>
            <a:pPr lvl="0"/>
            <a:r>
              <a:rPr lang="ko-KR" altLang="en-US" dirty="0"/>
              <a:t>두 </a:t>
            </a:r>
            <a:r>
              <a:rPr lang="ko-KR" altLang="en-US" dirty="0" err="1" smtClean="0"/>
              <a:t>모분산이</a:t>
            </a:r>
            <a:r>
              <a:rPr lang="ko-KR" altLang="en-US" dirty="0" smtClean="0"/>
              <a:t> </a:t>
            </a:r>
            <a:r>
              <a:rPr lang="ko-KR" altLang="en-US" dirty="0"/>
              <a:t>알려진 임의의 정규모집단인 경우</a:t>
            </a:r>
          </a:p>
        </p:txBody>
      </p:sp>
      <p:pic>
        <p:nvPicPr>
          <p:cNvPr id="410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16" y="847392"/>
            <a:ext cx="8680537" cy="306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357158" y="3954474"/>
                <a:ext cx="8429684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표본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1</a:t>
                </a:r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과 표본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2</a:t>
                </a:r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의 표본평균을 각각           라 하면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ko-KR" i="1" dirty="0">
                        <a:latin typeface="Symbol" pitchFamily="18" charset="2"/>
                      </a:rPr>
                      <m:t>m</m:t>
                    </m:r>
                    <m:r>
                      <m:rPr>
                        <m:nor/>
                      </m:rPr>
                      <a:rPr lang="en-US" altLang="ko-KR" i="1" baseline="-25000" dirty="0">
                        <a:latin typeface="Book Antiqua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ko-KR" i="1" dirty="0">
                        <a:latin typeface="Book Antiqua" pitchFamily="18" charset="0"/>
                      </a:rPr>
                      <m:t> - </m:t>
                    </m:r>
                    <m:r>
                      <m:rPr>
                        <m:nor/>
                      </m:rPr>
                      <a:rPr lang="en-US" altLang="ko-KR" i="1" dirty="0">
                        <a:latin typeface="Symbol" pitchFamily="18" charset="2"/>
                      </a:rPr>
                      <m:t>m</m:t>
                    </m:r>
                    <m:r>
                      <m:rPr>
                        <m:nor/>
                      </m:rPr>
                      <a:rPr lang="en-US" altLang="ko-KR" i="1" baseline="-25000" dirty="0">
                        <a:latin typeface="Symbol" pitchFamily="18" charset="2"/>
                      </a:rPr>
                      <m:t>2</m:t>
                    </m:r>
                    <m:r>
                      <m:rPr>
                        <m:nor/>
                      </m:rPr>
                      <a:rPr lang="ko-KR" altLang="en-US" i="1" dirty="0">
                        <a:latin typeface="Book Antiqua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i="1" dirty="0">
                        <a:latin typeface="Book Antiqua" pitchFamily="18" charset="0"/>
                      </a:rPr>
                      <m:t>= 1</m:t>
                    </m:r>
                  </m:oMath>
                </a14:m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이고 다음을 얻는다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  <a:endParaRPr lang="en-US" altLang="ko-KR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58" y="3954474"/>
                <a:ext cx="8429684" cy="403124"/>
              </a:xfrm>
              <a:prstGeom prst="rect">
                <a:avLst/>
              </a:prstGeom>
              <a:blipFill rotWithShape="1">
                <a:blip r:embed="rId4"/>
                <a:stretch>
                  <a:fillRect l="-651" t="-6061" b="-24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25547"/>
              </p:ext>
            </p:extLst>
          </p:nvPr>
        </p:nvGraphicFramePr>
        <p:xfrm>
          <a:off x="884268" y="5793032"/>
          <a:ext cx="6939200" cy="660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63" name="Equation" r:id="rId5" imgW="4927320" imgH="482400" progId="Equation.DSMT4">
                  <p:embed/>
                </p:oleObj>
              </mc:Choice>
              <mc:Fallback>
                <p:oleObj name="Equation" r:id="rId5" imgW="49273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68" y="5793032"/>
                        <a:ext cx="6939200" cy="6603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490969"/>
              </p:ext>
            </p:extLst>
          </p:nvPr>
        </p:nvGraphicFramePr>
        <p:xfrm>
          <a:off x="3635896" y="4015854"/>
          <a:ext cx="5873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64" name="Equation" r:id="rId7" imgW="393480" imgH="241200" progId="Equation.DSMT4">
                  <p:embed/>
                </p:oleObj>
              </mc:Choice>
              <mc:Fallback>
                <p:oleObj name="Equation" r:id="rId7" imgW="393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015854"/>
                        <a:ext cx="587375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369333"/>
              </p:ext>
            </p:extLst>
          </p:nvPr>
        </p:nvGraphicFramePr>
        <p:xfrm>
          <a:off x="2640491" y="4441297"/>
          <a:ext cx="4023356" cy="62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65" name="Equation" r:id="rId9" imgW="2857320" imgH="457200" progId="Equation.DSMT4">
                  <p:embed/>
                </p:oleObj>
              </mc:Choice>
              <mc:Fallback>
                <p:oleObj name="Equation" r:id="rId9" imgW="28573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491" y="4441297"/>
                        <a:ext cx="4023356" cy="625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57158" y="5302412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따라서                                    이고 구하고자 하는 확률은 다음과 같다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4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329976"/>
              </p:ext>
            </p:extLst>
          </p:nvPr>
        </p:nvGraphicFramePr>
        <p:xfrm>
          <a:off x="1131290" y="5351308"/>
          <a:ext cx="2034135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66" name="Equation" r:id="rId11" imgW="1346040" imgH="241200" progId="Equation.DSMT4">
                  <p:embed/>
                </p:oleObj>
              </mc:Choice>
              <mc:Fallback>
                <p:oleObj name="Equation" r:id="rId11" imgW="1346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290" y="5351308"/>
                        <a:ext cx="2034135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14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746038" cy="474662"/>
          </a:xfrm>
        </p:spPr>
        <p:txBody>
          <a:bodyPr/>
          <a:lstStyle/>
          <a:p>
            <a:r>
              <a:rPr lang="ko-KR" altLang="en-US" dirty="0"/>
              <a:t>두 </a:t>
            </a:r>
            <a:r>
              <a:rPr lang="ko-KR" altLang="en-US" dirty="0" err="1"/>
              <a:t>모분산이</a:t>
            </a:r>
            <a:r>
              <a:rPr lang="ko-KR" altLang="en-US" dirty="0"/>
              <a:t> 알려진 정규모집단인 경우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062976" y="3151082"/>
            <a:ext cx="3181432" cy="1286030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4194" y="835320"/>
                <a:ext cx="83582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ko-KR" altLang="en-US" dirty="0" smtClean="0">
                    <a:latin typeface="+mn-ea"/>
                    <a:ea typeface="+mn-ea"/>
                  </a:rPr>
                  <a:t>독립이고 </a:t>
                </a:r>
                <a:r>
                  <a:rPr lang="ko-KR" altLang="en-US" dirty="0" err="1" smtClean="0">
                    <a:latin typeface="+mn-ea"/>
                    <a:ea typeface="+mn-ea"/>
                  </a:rPr>
                  <a:t>모비율이</a:t>
                </a:r>
                <a:r>
                  <a:rPr lang="ko-KR" altLang="en-US" dirty="0" smtClean="0">
                    <a:latin typeface="+mn-ea"/>
                    <a:ea typeface="+mn-ea"/>
                  </a:rPr>
                  <a:t> 각각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𝑝</m:t>
                    </m:r>
                    <m:r>
                      <a:rPr lang="en-US" altLang="ko-KR" i="1" baseline="-25000" dirty="0" smtClean="0">
                        <a:latin typeface="Cambria Math"/>
                        <a:ea typeface="+mn-ea"/>
                      </a:rPr>
                      <m:t>1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, 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𝑝</m:t>
                    </m:r>
                    <m:r>
                      <a:rPr lang="en-US" altLang="ko-KR" i="1" baseline="-25000" dirty="0" smtClean="0">
                        <a:latin typeface="Cambria Math"/>
                        <a:ea typeface="+mn-ea"/>
                      </a:rPr>
                      <m:t>2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인 두 모집단에서 표본의 크기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𝑛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,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𝑚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인 표본을 추출할 때</a:t>
                </a:r>
                <a:r>
                  <a:rPr lang="en-US" altLang="ko-KR" dirty="0" smtClean="0">
                    <a:latin typeface="+mn-ea"/>
                    <a:ea typeface="+mn-ea"/>
                  </a:rPr>
                  <a:t>, </a:t>
                </a:r>
                <a:r>
                  <a:rPr lang="ko-KR" altLang="en-US" dirty="0" smtClean="0">
                    <a:latin typeface="+mn-ea"/>
                    <a:ea typeface="+mn-ea"/>
                  </a:rPr>
                  <a:t>각각의 표본비율은</a:t>
                </a:r>
                <a:r>
                  <a:rPr lang="en-US" altLang="ko-KR" dirty="0" smtClean="0">
                    <a:latin typeface="+mn-ea"/>
                    <a:ea typeface="+mn-ea"/>
                  </a:rPr>
                  <a:t> </a:t>
                </a:r>
                <a:r>
                  <a:rPr lang="ko-KR" altLang="en-US" dirty="0" smtClean="0">
                    <a:latin typeface="+mn-ea"/>
                    <a:ea typeface="+mn-ea"/>
                  </a:rPr>
                  <a:t>다음과 같은 정규분포에 </a:t>
                </a:r>
                <a:r>
                  <a:rPr lang="ko-KR" altLang="en-US" dirty="0" err="1" smtClean="0">
                    <a:latin typeface="+mn-ea"/>
                    <a:ea typeface="+mn-ea"/>
                  </a:rPr>
                  <a:t>근사한다</a:t>
                </a:r>
                <a:r>
                  <a:rPr lang="en-US" altLang="ko-KR" dirty="0" smtClean="0">
                    <a:latin typeface="+mn-ea"/>
                    <a:ea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94" y="835320"/>
                <a:ext cx="8358246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511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706022"/>
              </p:ext>
            </p:extLst>
          </p:nvPr>
        </p:nvGraphicFramePr>
        <p:xfrm>
          <a:off x="1690688" y="1615232"/>
          <a:ext cx="57626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06" name="Equation" r:id="rId4" imgW="4025880" imgH="431640" progId="Equation.DSMT4">
                  <p:embed/>
                </p:oleObj>
              </mc:Choice>
              <mc:Fallback>
                <p:oleObj name="Equation" r:id="rId4" imgW="4025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1615232"/>
                        <a:ext cx="5762625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58798"/>
              </p:ext>
            </p:extLst>
          </p:nvPr>
        </p:nvGraphicFramePr>
        <p:xfrm>
          <a:off x="642910" y="3395399"/>
          <a:ext cx="307498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07" name="Equation" r:id="rId6" imgW="2145960" imgH="431640" progId="Equation.DSMT4">
                  <p:embed/>
                </p:oleObj>
              </mc:Choice>
              <mc:Fallback>
                <p:oleObj name="Equation" r:id="rId6" imgW="2145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3395399"/>
                        <a:ext cx="3074987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894910"/>
              </p:ext>
            </p:extLst>
          </p:nvPr>
        </p:nvGraphicFramePr>
        <p:xfrm>
          <a:off x="5330491" y="3356332"/>
          <a:ext cx="272891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08" name="Equation" r:id="rId8" imgW="1904760" imgH="660240" progId="Equation.DSMT4">
                  <p:embed/>
                </p:oleObj>
              </mc:Choice>
              <mc:Fallback>
                <p:oleObj name="Equation" r:id="rId8" imgW="190476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0491" y="3356332"/>
                        <a:ext cx="272891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00034" y="2540532"/>
            <a:ext cx="83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두 표본비율의 차           는 다음 정규분포에 </a:t>
            </a:r>
            <a:r>
              <a:rPr lang="ko-KR" altLang="en-US" dirty="0" err="1" smtClean="0">
                <a:latin typeface="+mn-ea"/>
                <a:ea typeface="+mn-ea"/>
              </a:rPr>
              <a:t>근사한다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</p:txBody>
      </p:sp>
      <p:graphicFrame>
        <p:nvGraphicFramePr>
          <p:cNvPr id="1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689401"/>
              </p:ext>
            </p:extLst>
          </p:nvPr>
        </p:nvGraphicFramePr>
        <p:xfrm>
          <a:off x="2567261" y="2565187"/>
          <a:ext cx="63658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09" name="Equation" r:id="rId10" imgW="444240" imgH="253800" progId="Equation.DSMT4">
                  <p:embed/>
                </p:oleObj>
              </mc:Choice>
              <mc:Fallback>
                <p:oleObj name="Equation" r:id="rId10" imgW="444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261" y="2565187"/>
                        <a:ext cx="636587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849657" y="3265711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+mn-ea"/>
                <a:ea typeface="+mn-ea"/>
              </a:rPr>
              <a:t>표준화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3921095" y="3581279"/>
            <a:ext cx="1008095" cy="357190"/>
          </a:xfrm>
          <a:prstGeom prst="rightArrow">
            <a:avLst/>
          </a:prstGeom>
          <a:solidFill>
            <a:srgbClr val="80D0E3"/>
          </a:solidFill>
          <a:ln w="28575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chemeClr val="tx1"/>
              </a:solidFill>
              <a:latin typeface="+mn-ea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27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746038" cy="474662"/>
          </a:xfrm>
        </p:spPr>
        <p:txBody>
          <a:bodyPr/>
          <a:lstStyle/>
          <a:p>
            <a:r>
              <a:rPr lang="ko-KR" altLang="en-US" dirty="0"/>
              <a:t>두 </a:t>
            </a:r>
            <a:r>
              <a:rPr lang="ko-KR" altLang="en-US" dirty="0" err="1"/>
              <a:t>모분산이</a:t>
            </a:r>
            <a:r>
              <a:rPr lang="ko-KR" altLang="en-US" dirty="0"/>
              <a:t> 알려진 정규모집단인 경우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50521" y="945368"/>
            <a:ext cx="8605380" cy="1196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375780" y="1103977"/>
                <a:ext cx="8372683" cy="794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2000" dirty="0" err="1">
                    <a:latin typeface="+mn-ea"/>
                    <a:ea typeface="+mn-ea"/>
                  </a:rPr>
                  <a:t>모비율</a:t>
                </a:r>
                <a:r>
                  <a:rPr lang="ko-KR" altLang="en-US" sz="2000" dirty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𝑝</m:t>
                    </m:r>
                    <m:r>
                      <a:rPr lang="en-US" altLang="ko-KR" sz="2000" i="1" baseline="-25000" dirty="0">
                        <a:latin typeface="Cambria Math"/>
                        <a:ea typeface="+mn-ea"/>
                      </a:rPr>
                      <m:t>1</m:t>
                    </m:r>
                    <m:r>
                      <a:rPr lang="en-US" altLang="ko-KR" sz="2000" i="1" dirty="0">
                        <a:latin typeface="Cambria Math"/>
                        <a:ea typeface="+mn-ea"/>
                      </a:rPr>
                      <m:t>, </m:t>
                    </m:r>
                    <m:r>
                      <a:rPr lang="en-US" altLang="ko-KR" sz="2000" i="1" dirty="0">
                        <a:latin typeface="Cambria Math"/>
                        <a:ea typeface="+mn-ea"/>
                      </a:rPr>
                      <m:t>𝑝</m:t>
                    </m:r>
                    <m:r>
                      <a:rPr lang="en-US" altLang="ko-KR" sz="2000" i="1" baseline="-25000" dirty="0">
                        <a:latin typeface="Cambria Math"/>
                        <a:ea typeface="+mn-ea"/>
                      </a:rPr>
                      <m:t>2</m:t>
                    </m:r>
                  </m:oMath>
                </a14:m>
                <a:r>
                  <a:rPr lang="ko-KR" altLang="en-US" sz="2000" dirty="0">
                    <a:latin typeface="+mn-ea"/>
                    <a:ea typeface="+mn-ea"/>
                  </a:rPr>
                  <a:t>인 두 모집단에서 각각 크기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𝑛</m:t>
                    </m:r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, </m:t>
                    </m:r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𝑚</m:t>
                    </m:r>
                  </m:oMath>
                </a14:m>
                <a:r>
                  <a:rPr lang="ko-KR" altLang="en-US" sz="2000" dirty="0">
                    <a:latin typeface="+mn-ea"/>
                    <a:ea typeface="+mn-ea"/>
                  </a:rPr>
                  <a:t>인 표본을 선정할 때</a:t>
                </a:r>
                <a:r>
                  <a:rPr lang="en-US" altLang="ko-KR" sz="2000" dirty="0">
                    <a:latin typeface="+mn-ea"/>
                    <a:ea typeface="+mn-ea"/>
                  </a:rPr>
                  <a:t>, </a:t>
                </a:r>
                <a:r>
                  <a:rPr lang="en-US" altLang="ko-KR" sz="2000" dirty="0" smtClean="0">
                    <a:latin typeface="+mn-ea"/>
                    <a:ea typeface="+mn-ea"/>
                  </a:rPr>
                  <a:t/>
                </a:r>
                <a:br>
                  <a:rPr lang="en-US" altLang="ko-KR" sz="2000" dirty="0" smtClean="0">
                    <a:latin typeface="+mn-ea"/>
                    <a:ea typeface="+mn-ea"/>
                  </a:rPr>
                </a:br>
                <a:r>
                  <a:rPr lang="ko-KR" altLang="en-US" sz="2000" dirty="0" smtClean="0">
                    <a:latin typeface="+mn-ea"/>
                    <a:ea typeface="+mn-ea"/>
                  </a:rPr>
                  <a:t>두 </a:t>
                </a:r>
                <a:r>
                  <a:rPr lang="ko-KR" altLang="en-US" sz="2000" dirty="0">
                    <a:latin typeface="+mn-ea"/>
                    <a:ea typeface="+mn-ea"/>
                  </a:rPr>
                  <a:t>표본비율의 차        </a:t>
                </a:r>
                <a:r>
                  <a:rPr lang="ko-KR" altLang="en-US" sz="2000" dirty="0" smtClean="0">
                    <a:latin typeface="+mn-ea"/>
                    <a:ea typeface="+mn-ea"/>
                  </a:rPr>
                  <a:t>에 </a:t>
                </a:r>
                <a:r>
                  <a:rPr lang="ko-KR" altLang="en-US" sz="2000" dirty="0">
                    <a:latin typeface="+mn-ea"/>
                    <a:ea typeface="+mn-ea"/>
                  </a:rPr>
                  <a:t>관한 표본분포는 다음 정규분포에 </a:t>
                </a:r>
                <a:r>
                  <a:rPr lang="ko-KR" altLang="en-US" sz="2000" dirty="0" err="1">
                    <a:latin typeface="+mn-ea"/>
                    <a:ea typeface="+mn-ea"/>
                  </a:rPr>
                  <a:t>근사한다</a:t>
                </a:r>
                <a:r>
                  <a:rPr lang="en-US" altLang="ko-KR" sz="2000" dirty="0">
                    <a:latin typeface="+mn-ea"/>
                    <a:ea typeface="+mn-ea"/>
                  </a:rPr>
                  <a:t>.</a:t>
                </a:r>
                <a:endParaRPr lang="ko-KR" altLang="en-US" sz="9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80" y="1103977"/>
                <a:ext cx="8372683" cy="794576"/>
              </a:xfrm>
              <a:prstGeom prst="rect">
                <a:avLst/>
              </a:prstGeom>
              <a:blipFill rotWithShape="1">
                <a:blip r:embed="rId3"/>
                <a:stretch>
                  <a:fillRect l="-801" t="-769" b="-1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846174"/>
              </p:ext>
            </p:extLst>
          </p:nvPr>
        </p:nvGraphicFramePr>
        <p:xfrm>
          <a:off x="2476827" y="1509974"/>
          <a:ext cx="63658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41" name="Equation" r:id="rId4" imgW="444114" imgH="253780" progId="Equation.DSMT4">
                  <p:embed/>
                </p:oleObj>
              </mc:Choice>
              <mc:Fallback>
                <p:oleObj name="Equation" r:id="rId4" imgW="444114" imgH="2537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827" y="1509974"/>
                        <a:ext cx="636587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793304" y="2441297"/>
            <a:ext cx="3532340" cy="1379142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591764"/>
              </p:ext>
            </p:extLst>
          </p:nvPr>
        </p:nvGraphicFramePr>
        <p:xfrm>
          <a:off x="3181351" y="2655525"/>
          <a:ext cx="272891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42" name="Equation" r:id="rId6" imgW="1904760" imgH="660240" progId="Equation.DSMT4">
                  <p:embed/>
                </p:oleObj>
              </mc:Choice>
              <mc:Fallback>
                <p:oleObj name="Equation" r:id="rId6" imgW="190476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1" y="2655525"/>
                        <a:ext cx="272891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12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표본평균의 분포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67543" y="892078"/>
            <a:ext cx="8110399" cy="14238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85800" y="1075740"/>
            <a:ext cx="77034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+mn-ea"/>
                <a:ea typeface="+mn-ea"/>
              </a:rPr>
              <a:t>모집단 분포</a:t>
            </a:r>
            <a:r>
              <a:rPr lang="en-US" altLang="ko-KR" sz="2000" b="1" baseline="30000" dirty="0">
                <a:latin typeface="+mn-ea"/>
                <a:ea typeface="+mn-ea"/>
              </a:rPr>
              <a:t>population </a:t>
            </a:r>
            <a:r>
              <a:rPr lang="en-US" altLang="ko-KR" sz="2000" b="1" baseline="30000" dirty="0" smtClean="0">
                <a:latin typeface="+mn-ea"/>
                <a:ea typeface="+mn-ea"/>
              </a:rPr>
              <a:t>distribution : </a:t>
            </a:r>
            <a:r>
              <a:rPr lang="en-US" altLang="ko-KR" sz="2000" dirty="0">
                <a:latin typeface="+mn-ea"/>
                <a:ea typeface="+mn-ea"/>
              </a:rPr>
              <a:t/>
            </a:r>
            <a:br>
              <a:rPr lang="en-US" altLang="ko-KR" sz="2000" dirty="0">
                <a:latin typeface="+mn-ea"/>
                <a:ea typeface="+mn-ea"/>
              </a:rPr>
            </a:br>
            <a:r>
              <a:rPr lang="ko-KR" altLang="en-US" sz="2000" dirty="0" smtClean="0">
                <a:latin typeface="+mn-ea"/>
                <a:ea typeface="+mn-ea"/>
              </a:rPr>
              <a:t>어떤 </a:t>
            </a:r>
            <a:r>
              <a:rPr lang="ko-KR" altLang="en-US" sz="2000" dirty="0">
                <a:latin typeface="+mn-ea"/>
                <a:ea typeface="+mn-ea"/>
              </a:rPr>
              <a:t>통계적 실험 </a:t>
            </a:r>
            <a:r>
              <a:rPr lang="ko-KR" altLang="en-US" sz="2000" dirty="0" err="1" smtClean="0">
                <a:latin typeface="+mn-ea"/>
                <a:ea typeface="+mn-ea"/>
              </a:rPr>
              <a:t>결과인모집단의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r>
              <a:rPr lang="ko-KR" altLang="en-US" sz="2000" dirty="0">
                <a:latin typeface="+mn-ea"/>
                <a:ea typeface="+mn-ea"/>
              </a:rPr>
              <a:t>자료가 가지는 확률분포를 의미한다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  <a:endParaRPr lang="ko-KR" altLang="en-US" sz="2000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00034" y="3140968"/>
                <a:ext cx="8143932" cy="216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300038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b="1" dirty="0" err="1" smtClean="0">
                    <a:latin typeface="+mn-ea"/>
                    <a:ea typeface="+mn-ea"/>
                  </a:rPr>
                  <a:t>모수</a:t>
                </a:r>
                <a:r>
                  <a:rPr lang="en-US" altLang="ko-KR" b="1" baseline="30000" dirty="0" smtClean="0">
                    <a:latin typeface="+mn-ea"/>
                    <a:ea typeface="+mn-ea"/>
                  </a:rPr>
                  <a:t>parameter</a:t>
                </a:r>
                <a:r>
                  <a:rPr lang="en-US" altLang="ko-KR" b="1" dirty="0" smtClean="0">
                    <a:latin typeface="+mn-ea"/>
                    <a:ea typeface="+mn-ea"/>
                  </a:rPr>
                  <a:t> </a:t>
                </a:r>
                <a:r>
                  <a:rPr lang="en-US" altLang="ko-KR" dirty="0" smtClean="0">
                    <a:latin typeface="+mn-ea"/>
                    <a:ea typeface="+mn-ea"/>
                  </a:rPr>
                  <a:t>:</a:t>
                </a:r>
                <a:r>
                  <a:rPr lang="ko-KR" altLang="en-US" dirty="0" smtClean="0">
                    <a:latin typeface="+mn-ea"/>
                    <a:ea typeface="+mn-ea"/>
                  </a:rPr>
                  <a:t>모집단의</a:t>
                </a:r>
                <a:r>
                  <a:rPr lang="en-US" altLang="ko-KR" dirty="0" smtClean="0">
                    <a:latin typeface="+mn-ea"/>
                    <a:ea typeface="+mn-ea"/>
                  </a:rPr>
                  <a:t> </a:t>
                </a:r>
                <a:r>
                  <a:rPr lang="ko-KR" altLang="en-US" dirty="0" smtClean="0">
                    <a:latin typeface="+mn-ea"/>
                    <a:ea typeface="+mn-ea"/>
                  </a:rPr>
                  <a:t>특성을 나타내는 수치</a:t>
                </a:r>
                <a:endParaRPr lang="en-US" altLang="ko-KR" dirty="0" smtClean="0">
                  <a:latin typeface="+mn-ea"/>
                  <a:ea typeface="+mn-ea"/>
                </a:endParaRPr>
              </a:p>
              <a:p>
                <a:pPr indent="300038">
                  <a:lnSpc>
                    <a:spcPct val="150000"/>
                  </a:lnSpc>
                </a:pPr>
                <a:r>
                  <a:rPr lang="ko-KR" altLang="en-US" b="1" dirty="0" smtClean="0">
                    <a:latin typeface="+mn-ea"/>
                    <a:ea typeface="+mn-ea"/>
                  </a:rPr>
                  <a:t>모평균</a:t>
                </a:r>
                <a:r>
                  <a:rPr lang="en-US" altLang="ko-KR" b="1" baseline="30000" dirty="0" smtClean="0">
                    <a:latin typeface="+mn-ea"/>
                    <a:ea typeface="+mn-ea"/>
                  </a:rPr>
                  <a:t>population</a:t>
                </a:r>
                <a:r>
                  <a:rPr lang="ko-KR" altLang="en-US" b="1" baseline="30000" dirty="0" smtClean="0">
                    <a:latin typeface="+mn-ea"/>
                    <a:ea typeface="+mn-ea"/>
                  </a:rPr>
                  <a:t> </a:t>
                </a:r>
                <a:r>
                  <a:rPr lang="en-US" altLang="ko-KR" b="1" baseline="30000" dirty="0" smtClean="0">
                    <a:latin typeface="+mn-ea"/>
                    <a:ea typeface="+mn-ea"/>
                  </a:rPr>
                  <a:t>mean</a:t>
                </a:r>
                <a:r>
                  <a:rPr lang="en-US" altLang="ko-KR" b="1" dirty="0" smtClean="0">
                    <a:latin typeface="+mn-ea"/>
                    <a:ea typeface="+mn-ea"/>
                  </a:rPr>
                  <a:t> </a:t>
                </a:r>
                <a:r>
                  <a:rPr lang="en-US" altLang="ko-KR" dirty="0" smtClean="0">
                    <a:latin typeface="+mn-ea"/>
                    <a:ea typeface="+mn-ea"/>
                  </a:rPr>
                  <a:t>: </a:t>
                </a:r>
                <a:r>
                  <a:rPr lang="ko-KR" altLang="en-US" dirty="0" smtClean="0">
                    <a:latin typeface="+mn-ea"/>
                    <a:ea typeface="+mn-ea"/>
                  </a:rPr>
                  <a:t>표본의 평균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(</m:t>
                    </m:r>
                    <m:r>
                      <m:rPr>
                        <m:nor/>
                      </m:rPr>
                      <a:rPr lang="en-US" altLang="ko-KR" dirty="0">
                        <a:latin typeface="Symbol" pitchFamily="18" charset="2"/>
                      </a:rPr>
                      <m:t>m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)</m:t>
                    </m:r>
                  </m:oMath>
                </a14:m>
                <a:endParaRPr lang="en-US" altLang="ko-KR" i="1" dirty="0" smtClean="0">
                  <a:latin typeface="+mn-ea"/>
                  <a:ea typeface="+mn-ea"/>
                </a:endParaRPr>
              </a:p>
              <a:p>
                <a:pPr indent="300038">
                  <a:lnSpc>
                    <a:spcPct val="150000"/>
                  </a:lnSpc>
                </a:pPr>
                <a:r>
                  <a:rPr lang="ko-KR" altLang="en-US" b="1" dirty="0" err="1" smtClean="0">
                    <a:latin typeface="+mn-ea"/>
                    <a:ea typeface="+mn-ea"/>
                  </a:rPr>
                  <a:t>모분산</a:t>
                </a:r>
                <a:r>
                  <a:rPr lang="en-US" altLang="ko-KR" b="1" baseline="30000" dirty="0" smtClean="0">
                    <a:latin typeface="+mn-ea"/>
                    <a:ea typeface="+mn-ea"/>
                  </a:rPr>
                  <a:t>population variance</a:t>
                </a:r>
                <a:r>
                  <a:rPr lang="en-US" altLang="ko-KR" b="1" dirty="0" smtClean="0">
                    <a:latin typeface="+mn-ea"/>
                    <a:ea typeface="+mn-ea"/>
                  </a:rPr>
                  <a:t> </a:t>
                </a:r>
                <a:r>
                  <a:rPr lang="en-US" altLang="ko-KR" dirty="0" smtClean="0">
                    <a:latin typeface="+mn-ea"/>
                    <a:ea typeface="+mn-ea"/>
                  </a:rPr>
                  <a:t>: </a:t>
                </a:r>
                <a:r>
                  <a:rPr lang="ko-KR" altLang="en-US" dirty="0" smtClean="0">
                    <a:latin typeface="+mn-ea"/>
                    <a:ea typeface="+mn-ea"/>
                  </a:rPr>
                  <a:t>표본의 분산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(</m:t>
                    </m:r>
                    <m:r>
                      <m:rPr>
                        <m:nor/>
                      </m:rPr>
                      <a:rPr lang="en-US" altLang="ko-KR" i="1" dirty="0">
                        <a:latin typeface="Symbol" pitchFamily="18" charset="2"/>
                      </a:rPr>
                      <m:t>s</m:t>
                    </m:r>
                    <m:r>
                      <m:rPr>
                        <m:nor/>
                      </m:rPr>
                      <a:rPr lang="en-US" altLang="ko-KR" i="1" baseline="40000" dirty="0">
                        <a:latin typeface="Book Antiqua" pitchFamily="18" charset="0"/>
                      </a:rPr>
                      <m:t>2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)</m:t>
                    </m:r>
                  </m:oMath>
                </a14:m>
                <a:endParaRPr lang="en-US" altLang="ko-KR" dirty="0" smtClean="0">
                  <a:latin typeface="+mn-ea"/>
                  <a:ea typeface="+mn-ea"/>
                </a:endParaRPr>
              </a:p>
              <a:p>
                <a:pPr indent="300038">
                  <a:lnSpc>
                    <a:spcPct val="150000"/>
                  </a:lnSpc>
                </a:pPr>
                <a:r>
                  <a:rPr lang="ko-KR" altLang="en-US" b="1" dirty="0" err="1" smtClean="0">
                    <a:latin typeface="+mn-ea"/>
                    <a:ea typeface="+mn-ea"/>
                  </a:rPr>
                  <a:t>모표준편차</a:t>
                </a:r>
                <a:r>
                  <a:rPr lang="en-US" altLang="ko-KR" b="1" baseline="30000" dirty="0" smtClean="0">
                    <a:latin typeface="+mn-ea"/>
                    <a:ea typeface="+mn-ea"/>
                  </a:rPr>
                  <a:t>population standard deviation</a:t>
                </a:r>
                <a:r>
                  <a:rPr lang="en-US" altLang="ko-KR" b="1" dirty="0" smtClean="0">
                    <a:latin typeface="+mn-ea"/>
                    <a:ea typeface="+mn-ea"/>
                  </a:rPr>
                  <a:t> </a:t>
                </a:r>
                <a:r>
                  <a:rPr lang="en-US" altLang="ko-KR" dirty="0" smtClean="0">
                    <a:latin typeface="+mn-ea"/>
                    <a:ea typeface="+mn-ea"/>
                  </a:rPr>
                  <a:t>: </a:t>
                </a:r>
                <a:r>
                  <a:rPr lang="ko-KR" altLang="en-US" dirty="0" smtClean="0">
                    <a:latin typeface="+mn-ea"/>
                    <a:ea typeface="+mn-ea"/>
                  </a:rPr>
                  <a:t>표본의 표준편차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(</m:t>
                    </m:r>
                    <m:r>
                      <m:rPr>
                        <m:nor/>
                      </m:rPr>
                      <a:rPr lang="en-US" altLang="ko-KR" i="1" dirty="0">
                        <a:latin typeface="Symbol" pitchFamily="18" charset="2"/>
                      </a:rPr>
                      <m:t>s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)</m:t>
                    </m:r>
                  </m:oMath>
                </a14:m>
                <a:endParaRPr lang="en-US" altLang="ko-KR" dirty="0" smtClean="0">
                  <a:latin typeface="+mn-ea"/>
                  <a:ea typeface="+mn-ea"/>
                </a:endParaRPr>
              </a:p>
              <a:p>
                <a:pPr indent="300038">
                  <a:lnSpc>
                    <a:spcPct val="150000"/>
                  </a:lnSpc>
                </a:pPr>
                <a:r>
                  <a:rPr lang="ko-KR" altLang="en-US" b="1" dirty="0" err="1" smtClean="0">
                    <a:latin typeface="+mn-ea"/>
                    <a:ea typeface="+mn-ea"/>
                  </a:rPr>
                  <a:t>모비율</a:t>
                </a:r>
                <a:r>
                  <a:rPr lang="en-US" altLang="ko-KR" b="1" baseline="30000" dirty="0" smtClean="0">
                    <a:latin typeface="+mn-ea"/>
                    <a:ea typeface="+mn-ea"/>
                  </a:rPr>
                  <a:t>population proportion</a:t>
                </a:r>
                <a:r>
                  <a:rPr lang="en-US" altLang="ko-KR" b="1" dirty="0" smtClean="0">
                    <a:latin typeface="+mn-ea"/>
                    <a:ea typeface="+mn-ea"/>
                  </a:rPr>
                  <a:t> </a:t>
                </a:r>
                <a:r>
                  <a:rPr lang="en-US" altLang="ko-KR" dirty="0" smtClean="0">
                    <a:latin typeface="+mn-ea"/>
                    <a:ea typeface="+mn-ea"/>
                  </a:rPr>
                  <a:t>: </a:t>
                </a:r>
                <a:r>
                  <a:rPr lang="ko-KR" altLang="en-US" dirty="0" smtClean="0">
                    <a:latin typeface="+mn-ea"/>
                    <a:ea typeface="+mn-ea"/>
                  </a:rPr>
                  <a:t>표본의 비율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(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𝑝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  )</m:t>
                    </m:r>
                  </m:oMath>
                </a14:m>
                <a:endParaRPr lang="ko-KR" altLang="en-US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34" y="3140968"/>
                <a:ext cx="8143932" cy="2169825"/>
              </a:xfrm>
              <a:prstGeom prst="rect">
                <a:avLst/>
              </a:prstGeom>
              <a:blipFill rotWithShape="1">
                <a:blip r:embed="rId2"/>
                <a:stretch>
                  <a:fillRect l="-449" b="-11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26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746038" cy="474662"/>
          </a:xfrm>
        </p:spPr>
        <p:txBody>
          <a:bodyPr/>
          <a:lstStyle/>
          <a:p>
            <a:r>
              <a:rPr lang="ko-KR" altLang="en-US" dirty="0"/>
              <a:t>두 </a:t>
            </a:r>
            <a:r>
              <a:rPr lang="ko-KR" altLang="en-US" dirty="0" err="1"/>
              <a:t>모분산이</a:t>
            </a:r>
            <a:r>
              <a:rPr lang="ko-KR" altLang="en-US" dirty="0"/>
              <a:t> 알려진 정규모집단인 경우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74171" y="856400"/>
            <a:ext cx="8780462" cy="2452858"/>
            <a:chOff x="0" y="1905000"/>
            <a:chExt cx="13763625" cy="3844925"/>
          </a:xfrm>
        </p:grpSpPr>
        <p:pic>
          <p:nvPicPr>
            <p:cNvPr id="4157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05000"/>
              <a:ext cx="13763625" cy="30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57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650" y="4968875"/>
              <a:ext cx="1181100" cy="78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7158" y="3356992"/>
                <a:ext cx="8429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표본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1</a:t>
                </a:r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과 표본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2</a:t>
                </a:r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의 표본비율을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</a:t>
                </a:r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각각           라 하면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𝑝</m:t>
                    </m:r>
                    <m:r>
                      <a:rPr lang="en-US" altLang="ko-KR" i="1" spc="-150" baseline="-25000" dirty="0" smtClean="0">
                        <a:latin typeface="Cambria Math"/>
                        <a:ea typeface="HY신명조" panose="02030600000101010101" pitchFamily="18" charset="-127"/>
                      </a:rPr>
                      <m:t>1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 − 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𝑝</m:t>
                    </m:r>
                    <m:r>
                      <a:rPr lang="en-US" altLang="ko-KR" i="1" spc="-150" baseline="-25000" dirty="0" smtClean="0">
                        <a:latin typeface="Cambria Math"/>
                        <a:ea typeface="HY신명조" panose="02030600000101010101" pitchFamily="18" charset="-127"/>
                      </a:rPr>
                      <m:t>2</m:t>
                    </m:r>
                    <m:r>
                      <a:rPr lang="ko-KR" altLang="en-US" i="1" spc="-150" dirty="0" smtClean="0">
                        <a:latin typeface="Cambria Math"/>
                        <a:ea typeface="HY신명조" panose="02030600000101010101" pitchFamily="18" charset="-127"/>
                      </a:rPr>
                      <m:t> 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= 0.001</m:t>
                    </m:r>
                  </m:oMath>
                </a14:m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이고 다음을 얻는다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  <a:endParaRPr lang="en-US" altLang="ko-KR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58" y="3356992"/>
                <a:ext cx="842968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51" t="-1166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673830"/>
              </p:ext>
            </p:extLst>
          </p:nvPr>
        </p:nvGraphicFramePr>
        <p:xfrm>
          <a:off x="881036" y="5301208"/>
          <a:ext cx="7215168" cy="1266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80" name="Equation" r:id="rId6" imgW="5410080" imgH="977760" progId="Equation.DSMT4">
                  <p:embed/>
                </p:oleObj>
              </mc:Choice>
              <mc:Fallback>
                <p:oleObj name="Equation" r:id="rId6" imgW="5410080" imgH="977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36" y="5301208"/>
                        <a:ext cx="7215168" cy="12664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460309"/>
              </p:ext>
            </p:extLst>
          </p:nvPr>
        </p:nvGraphicFramePr>
        <p:xfrm>
          <a:off x="3653972" y="3368681"/>
          <a:ext cx="64293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81" name="Equation" r:id="rId8" imgW="431640" imgH="253800" progId="Equation.DSMT4">
                  <p:embed/>
                </p:oleObj>
              </mc:Choice>
              <mc:Fallback>
                <p:oleObj name="Equation" r:id="rId8" imgW="431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3972" y="3368681"/>
                        <a:ext cx="642938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600702"/>
              </p:ext>
            </p:extLst>
          </p:nvPr>
        </p:nvGraphicFramePr>
        <p:xfrm>
          <a:off x="1713367" y="3861048"/>
          <a:ext cx="5877604" cy="575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82" name="Equation" r:id="rId10" imgW="4406760" imgH="444240" progId="Equation.DSMT4">
                  <p:embed/>
                </p:oleObj>
              </mc:Choice>
              <mc:Fallback>
                <p:oleObj name="Equation" r:id="rId10" imgW="4406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3367" y="3861048"/>
                        <a:ext cx="5877604" cy="5756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57158" y="4770852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따라서                                             이고 구하고자 하는 근사확률은 다음과 같다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515847"/>
              </p:ext>
            </p:extLst>
          </p:nvPr>
        </p:nvGraphicFramePr>
        <p:xfrm>
          <a:off x="1127330" y="4653136"/>
          <a:ext cx="24733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83" name="Equation" r:id="rId12" imgW="1726920" imgH="431640" progId="Equation.DSMT4">
                  <p:embed/>
                </p:oleObj>
              </mc:Choice>
              <mc:Fallback>
                <p:oleObj name="Equation" r:id="rId12" imgW="1726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330" y="4653136"/>
                        <a:ext cx="247332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361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07504" y="4757917"/>
            <a:ext cx="914400" cy="41752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ko-KR" sz="1600" dirty="0" smtClean="0">
                <a:solidFill>
                  <a:schemeClr val="bg1"/>
                </a:solidFill>
                <a:latin typeface="+mn-ea"/>
                <a:ea typeface="+mn-ea"/>
              </a:rPr>
              <a:t>d</a:t>
            </a:r>
            <a:endParaRPr lang="ko-KR" altLang="en-US" sz="16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3947371"/>
            <a:ext cx="914400" cy="41752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ko-KR" sz="1600" dirty="0" smtClean="0">
                <a:solidFill>
                  <a:schemeClr val="bg1"/>
                </a:solidFill>
                <a:latin typeface="+mn-ea"/>
                <a:ea typeface="+mn-ea"/>
              </a:rPr>
              <a:t>d</a:t>
            </a:r>
            <a:endParaRPr lang="ko-KR" altLang="en-US" sz="16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504" y="2221297"/>
            <a:ext cx="914400" cy="41752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ko-KR" sz="1600" dirty="0" smtClean="0">
                <a:solidFill>
                  <a:schemeClr val="bg1"/>
                </a:solidFill>
                <a:latin typeface="+mn-ea"/>
                <a:ea typeface="+mn-ea"/>
              </a:rPr>
              <a:t>d</a:t>
            </a:r>
            <a:endParaRPr lang="ko-KR" altLang="en-US" sz="16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504" y="764704"/>
            <a:ext cx="914400" cy="41752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ko-KR" sz="1600" dirty="0" smtClean="0">
                <a:solidFill>
                  <a:schemeClr val="bg1"/>
                </a:solidFill>
                <a:latin typeface="+mn-ea"/>
                <a:ea typeface="+mn-ea"/>
              </a:rPr>
              <a:t>d</a:t>
            </a:r>
            <a:endParaRPr lang="ko-KR" altLang="en-US" sz="16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746038" cy="474662"/>
          </a:xfrm>
        </p:spPr>
        <p:txBody>
          <a:bodyPr/>
          <a:lstStyle/>
          <a:p>
            <a:pPr lvl="0"/>
            <a:r>
              <a:rPr lang="ko-KR" altLang="en-US" dirty="0"/>
              <a:t>합동표본분산의 분포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06760" y="2255892"/>
                <a:ext cx="83080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  <a:ea typeface="+mn-ea"/>
                  </a:rPr>
                  <a:t>                </a:t>
                </a:r>
                <a:r>
                  <a:rPr lang="ko-KR" altLang="en-US" dirty="0" smtClean="0">
                    <a:latin typeface="+mn-ea"/>
                    <a:ea typeface="+mn-ea"/>
                  </a:rPr>
                  <a:t>인 </a:t>
                </a:r>
                <a:r>
                  <a:rPr lang="ko-KR" altLang="en-US" dirty="0" smtClean="0">
                    <a:latin typeface="+mn-ea"/>
                    <a:ea typeface="+mn-ea"/>
                  </a:rPr>
                  <a:t>두 정규모집단에서 표본의 크기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𝑛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,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𝑚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인 표본을 추출할 때</a:t>
                </a:r>
                <a:r>
                  <a:rPr lang="en-US" altLang="ko-KR" dirty="0" smtClean="0">
                    <a:latin typeface="+mn-ea"/>
                    <a:ea typeface="+mn-ea"/>
                  </a:rPr>
                  <a:t>, </a:t>
                </a:r>
                <a:r>
                  <a:rPr lang="ko-KR" altLang="en-US" dirty="0" smtClean="0">
                    <a:latin typeface="+mn-ea"/>
                    <a:ea typeface="+mn-ea"/>
                  </a:rPr>
                  <a:t>두 표본분산을 각각           이라 하면 다음을 얻는다</a:t>
                </a:r>
                <a:r>
                  <a:rPr lang="en-US" altLang="ko-KR" dirty="0" smtClean="0">
                    <a:latin typeface="+mn-ea"/>
                    <a:ea typeface="+mn-ea"/>
                  </a:rPr>
                  <a:t>.</a:t>
                </a:r>
                <a:endParaRPr lang="ko-KR" altLang="en-US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60" y="2255892"/>
                <a:ext cx="8308074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660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653792"/>
              </p:ext>
            </p:extLst>
          </p:nvPr>
        </p:nvGraphicFramePr>
        <p:xfrm>
          <a:off x="478198" y="2275225"/>
          <a:ext cx="12176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50" name="Equation" r:id="rId4" imgW="850680" imgH="241200" progId="Equation.DSMT4">
                  <p:embed/>
                </p:oleObj>
              </mc:Choice>
              <mc:Fallback>
                <p:oleObj name="Equation" r:id="rId4" imgW="850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98" y="2275225"/>
                        <a:ext cx="1217612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428026" y="803246"/>
                <a:ext cx="83582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  <a:ea typeface="+mn-ea"/>
                  </a:rPr>
                  <a:t>8.1</a:t>
                </a:r>
                <a:r>
                  <a:rPr lang="ko-KR" altLang="en-US" dirty="0" smtClean="0">
                    <a:latin typeface="+mn-ea"/>
                    <a:ea typeface="+mn-ea"/>
                  </a:rPr>
                  <a:t>절</a:t>
                </a:r>
                <a:r>
                  <a:rPr lang="en-US" altLang="ko-KR" dirty="0" smtClean="0">
                    <a:latin typeface="+mn-ea"/>
                    <a:ea typeface="+mn-ea"/>
                  </a:rPr>
                  <a:t> </a:t>
                </a:r>
                <a:r>
                  <a:rPr lang="ko-KR" altLang="en-US" dirty="0" smtClean="0">
                    <a:latin typeface="+mn-ea"/>
                    <a:ea typeface="+mn-ea"/>
                  </a:rPr>
                  <a:t>학습</a:t>
                </a:r>
                <a:r>
                  <a:rPr lang="en-US" altLang="ko-KR" dirty="0" smtClean="0">
                    <a:latin typeface="+mn-ea"/>
                    <a:ea typeface="+mn-ea"/>
                  </a:rPr>
                  <a:t> </a:t>
                </a:r>
                <a:r>
                  <a:rPr lang="ko-KR" altLang="en-US" dirty="0" smtClean="0">
                    <a:latin typeface="+mn-ea"/>
                    <a:ea typeface="+mn-ea"/>
                  </a:rPr>
                  <a:t>내용</a:t>
                </a:r>
                <a:r>
                  <a:rPr lang="en-US" altLang="ko-KR" dirty="0" smtClean="0">
                    <a:latin typeface="+mn-ea"/>
                    <a:ea typeface="+mn-ea"/>
                  </a:rPr>
                  <a:t>:</a:t>
                </a:r>
                <a:r>
                  <a:rPr lang="ko-KR" altLang="en-US" dirty="0" smtClean="0">
                    <a:latin typeface="+mn-ea"/>
                    <a:ea typeface="+mn-ea"/>
                  </a:rPr>
                  <a:t> </a:t>
                </a:r>
                <a:r>
                  <a:rPr lang="ko-KR" altLang="en-US" dirty="0" err="1" smtClean="0">
                    <a:latin typeface="+mn-ea"/>
                    <a:ea typeface="+mn-ea"/>
                  </a:rPr>
                  <a:t>모분산</a:t>
                </a:r>
                <a:r>
                  <a:rPr lang="ko-KR" altLang="en-US" dirty="0" smtClean="0">
                    <a:latin typeface="+mn-ea"/>
                    <a:ea typeface="+mn-ea"/>
                  </a:rPr>
                  <a:t> </a:t>
                </a:r>
                <a:r>
                  <a:rPr lang="en-US" altLang="ko-KR" dirty="0" smtClean="0">
                    <a:latin typeface="Symbol" pitchFamily="18" charset="2"/>
                  </a:rPr>
                  <a:t>s</a:t>
                </a:r>
                <a:r>
                  <a:rPr lang="en-US" altLang="ko-KR" baseline="40000" dirty="0" smtClean="0">
                    <a:latin typeface="Book Antiqua" pitchFamily="18" charset="0"/>
                  </a:rPr>
                  <a:t>2</a:t>
                </a:r>
                <a:r>
                  <a:rPr lang="ko-KR" altLang="en-US" dirty="0" smtClean="0">
                    <a:latin typeface="+mn-ea"/>
                    <a:ea typeface="+mn-ea"/>
                  </a:rPr>
                  <a:t>인 </a:t>
                </a:r>
                <a:r>
                  <a:rPr lang="ko-KR" altLang="en-US" dirty="0" smtClean="0">
                    <a:latin typeface="+mn-ea"/>
                    <a:ea typeface="+mn-ea"/>
                  </a:rPr>
                  <a:t>정규모집단에서 크기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𝑛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인 표본을 선정할 때 다음을 얻는다</a:t>
                </a:r>
                <a:r>
                  <a:rPr lang="en-US" altLang="ko-KR" dirty="0" smtClean="0">
                    <a:latin typeface="+mn-ea"/>
                    <a:ea typeface="+mn-ea"/>
                  </a:rPr>
                  <a:t>.</a:t>
                </a:r>
                <a:endParaRPr lang="ko-KR" altLang="en-US" dirty="0" smtClean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26" y="803246"/>
                <a:ext cx="8358246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584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94221"/>
              </p:ext>
            </p:extLst>
          </p:nvPr>
        </p:nvGraphicFramePr>
        <p:xfrm>
          <a:off x="3598926" y="1424922"/>
          <a:ext cx="177958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51" name="Equation" r:id="rId7" imgW="1244520" imgH="393480" progId="Equation.DSMT4">
                  <p:embed/>
                </p:oleObj>
              </mc:Choice>
              <mc:Fallback>
                <p:oleObj name="Equation" r:id="rId7" imgW="1244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926" y="1424922"/>
                        <a:ext cx="1779588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545757"/>
              </p:ext>
            </p:extLst>
          </p:nvPr>
        </p:nvGraphicFramePr>
        <p:xfrm>
          <a:off x="2339752" y="2541644"/>
          <a:ext cx="65405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52" name="Equation" r:id="rId9" imgW="457200" imgH="241200" progId="Equation.DSMT4">
                  <p:embed/>
                </p:oleObj>
              </mc:Choice>
              <mc:Fallback>
                <p:oleObj name="Equation" r:id="rId9" imgW="457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541644"/>
                        <a:ext cx="654050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293988"/>
              </p:ext>
            </p:extLst>
          </p:nvPr>
        </p:nvGraphicFramePr>
        <p:xfrm>
          <a:off x="2535788" y="3072469"/>
          <a:ext cx="383222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53" name="Equation" r:id="rId11" imgW="2679480" imgH="393480" progId="Equation.DSMT4">
                  <p:embed/>
                </p:oleObj>
              </mc:Choice>
              <mc:Fallback>
                <p:oleObj name="Equation" r:id="rId11" imgW="2679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788" y="3072469"/>
                        <a:ext cx="3832225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28026" y="3999281"/>
                <a:ext cx="83582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  <a:ea typeface="+mn-ea"/>
                  </a:rPr>
                  <a:t>6</a:t>
                </a:r>
                <a:r>
                  <a:rPr lang="ko-KR" altLang="en-US" dirty="0" smtClean="0">
                    <a:latin typeface="+mn-ea"/>
                    <a:ea typeface="+mn-ea"/>
                  </a:rPr>
                  <a:t>장</a:t>
                </a:r>
                <a:r>
                  <a:rPr lang="en-US" altLang="ko-KR" dirty="0" smtClean="0">
                    <a:latin typeface="+mn-ea"/>
                    <a:ea typeface="+mn-ea"/>
                  </a:rPr>
                  <a:t> </a:t>
                </a:r>
                <a:r>
                  <a:rPr lang="ko-KR" altLang="en-US" dirty="0" smtClean="0">
                    <a:latin typeface="+mn-ea"/>
                    <a:ea typeface="+mn-ea"/>
                  </a:rPr>
                  <a:t>학습</a:t>
                </a:r>
                <a:r>
                  <a:rPr lang="en-US" altLang="ko-KR" dirty="0" smtClean="0">
                    <a:latin typeface="+mn-ea"/>
                    <a:ea typeface="+mn-ea"/>
                  </a:rPr>
                  <a:t> </a:t>
                </a:r>
                <a:r>
                  <a:rPr lang="ko-KR" altLang="en-US" dirty="0" smtClean="0">
                    <a:latin typeface="+mn-ea"/>
                    <a:ea typeface="+mn-ea"/>
                  </a:rPr>
                  <a:t>내용</a:t>
                </a:r>
                <a:r>
                  <a:rPr lang="en-US" altLang="ko-KR" dirty="0" smtClean="0">
                    <a:latin typeface="+mn-ea"/>
                    <a:ea typeface="+mn-ea"/>
                  </a:rPr>
                  <a:t>:</a:t>
                </a:r>
                <a:r>
                  <a:rPr lang="ko-KR" altLang="en-US" dirty="0" smtClean="0">
                    <a:latin typeface="+mn-ea"/>
                    <a:ea typeface="+mn-ea"/>
                  </a:rPr>
                  <a:t> 독립인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𝑉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 ~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𝑐</m:t>
                    </m:r>
                    <m:r>
                      <a:rPr lang="en-US" altLang="ko-KR" i="1" baseline="40000" dirty="0" smtClean="0">
                        <a:latin typeface="Cambria Math"/>
                        <a:ea typeface="+mn-ea"/>
                      </a:rPr>
                      <m:t>2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𝑛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),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𝑈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 ~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𝑐</m:t>
                    </m:r>
                    <m:r>
                      <a:rPr lang="en-US" altLang="ko-KR" i="1" baseline="40000" dirty="0" smtClean="0">
                        <a:latin typeface="Cambria Math"/>
                        <a:ea typeface="+mn-ea"/>
                      </a:rPr>
                      <m:t>2 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𝑚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)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에 대하여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𝑉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 +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𝑈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 ~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𝑐</m:t>
                    </m:r>
                    <m:r>
                      <a:rPr lang="en-US" altLang="ko-KR" i="1" baseline="40000" dirty="0" smtClean="0">
                        <a:latin typeface="Cambria Math"/>
                        <a:ea typeface="+mn-ea"/>
                      </a:rPr>
                      <m:t>2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𝑛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 +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𝑚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)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이다</a:t>
                </a:r>
                <a:r>
                  <a:rPr lang="en-US" altLang="ko-KR" dirty="0" smtClean="0">
                    <a:latin typeface="+mn-ea"/>
                    <a:ea typeface="+mn-ea"/>
                  </a:rPr>
                  <a:t>.</a:t>
                </a:r>
                <a:endParaRPr lang="ko-KR" altLang="en-US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26" y="3999281"/>
                <a:ext cx="8358246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584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117332"/>
              </p:ext>
            </p:extLst>
          </p:nvPr>
        </p:nvGraphicFramePr>
        <p:xfrm>
          <a:off x="2714042" y="5505921"/>
          <a:ext cx="35369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54" name="Equation" r:id="rId14" imgW="2323800" imgH="393480" progId="Equation.DSMT4">
                  <p:embed/>
                </p:oleObj>
              </mc:Choice>
              <mc:Fallback>
                <p:oleObj name="Equation" r:id="rId14" imgW="2323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042" y="5505921"/>
                        <a:ext cx="353695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06760" y="4788152"/>
                <a:ext cx="83080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  <a:ea typeface="+mn-ea"/>
                  </a:rPr>
                  <a:t>               인 두 정규모집단에서 표본의 크기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𝑛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,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𝑚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인 표본을 추출할 때</a:t>
                </a:r>
                <a:r>
                  <a:rPr lang="en-US" altLang="ko-KR" dirty="0" smtClean="0">
                    <a:latin typeface="+mn-ea"/>
                    <a:ea typeface="+mn-ea"/>
                  </a:rPr>
                  <a:t>, </a:t>
                </a:r>
                <a:br>
                  <a:rPr lang="en-US" altLang="ko-KR" dirty="0" smtClean="0">
                    <a:latin typeface="+mn-ea"/>
                    <a:ea typeface="+mn-ea"/>
                  </a:rPr>
                </a:br>
                <a:r>
                  <a:rPr lang="ko-KR" altLang="en-US" dirty="0" smtClean="0">
                    <a:latin typeface="+mn-ea"/>
                    <a:ea typeface="+mn-ea"/>
                  </a:rPr>
                  <a:t>두 표본분산을 각각           이라 하면 합동표본분산을 다음과 같이 정의한다</a:t>
                </a:r>
                <a:r>
                  <a:rPr lang="en-US" altLang="ko-KR" dirty="0" smtClean="0">
                    <a:latin typeface="+mn-ea"/>
                    <a:ea typeface="+mn-ea"/>
                  </a:rPr>
                  <a:t>.</a:t>
                </a:r>
                <a:endParaRPr lang="ko-KR" altLang="en-US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60" y="4788152"/>
                <a:ext cx="8308074" cy="646331"/>
              </a:xfrm>
              <a:prstGeom prst="rect">
                <a:avLst/>
              </a:prstGeom>
              <a:blipFill rotWithShape="1">
                <a:blip r:embed="rId16"/>
                <a:stretch>
                  <a:fillRect l="-660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344678"/>
              </p:ext>
            </p:extLst>
          </p:nvPr>
        </p:nvGraphicFramePr>
        <p:xfrm>
          <a:off x="478198" y="4807485"/>
          <a:ext cx="12176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55" name="Equation" r:id="rId17" imgW="850680" imgH="241200" progId="Equation.DSMT4">
                  <p:embed/>
                </p:oleObj>
              </mc:Choice>
              <mc:Fallback>
                <p:oleObj name="Equation" r:id="rId17" imgW="850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98" y="4807485"/>
                        <a:ext cx="1217612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300617"/>
              </p:ext>
            </p:extLst>
          </p:nvPr>
        </p:nvGraphicFramePr>
        <p:xfrm>
          <a:off x="2627784" y="5073904"/>
          <a:ext cx="65405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56" name="Equation" r:id="rId18" imgW="457200" imgH="241200" progId="Equation.DSMT4">
                  <p:embed/>
                </p:oleObj>
              </mc:Choice>
              <mc:Fallback>
                <p:oleObj name="Equation" r:id="rId18" imgW="457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5073904"/>
                        <a:ext cx="654050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7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746038" cy="474662"/>
          </a:xfrm>
        </p:spPr>
        <p:txBody>
          <a:bodyPr/>
          <a:lstStyle/>
          <a:p>
            <a:pPr lvl="0"/>
            <a:r>
              <a:rPr lang="ko-KR" altLang="en-US" dirty="0"/>
              <a:t>합동표본분산의 분포</a:t>
            </a:r>
          </a:p>
        </p:txBody>
      </p:sp>
      <p:graphicFrame>
        <p:nvGraphicFramePr>
          <p:cNvPr id="2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742174"/>
              </p:ext>
            </p:extLst>
          </p:nvPr>
        </p:nvGraphicFramePr>
        <p:xfrm>
          <a:off x="1754088" y="1425650"/>
          <a:ext cx="5410200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47" name="Equation" r:id="rId3" imgW="3555720" imgH="812520" progId="Equation.DSMT4">
                  <p:embed/>
                </p:oleObj>
              </mc:Choice>
              <mc:Fallback>
                <p:oleObj name="Equation" r:id="rId3" imgW="355572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088" y="1425650"/>
                        <a:ext cx="5410200" cy="1211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07504" y="853576"/>
            <a:ext cx="830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  <a:ea typeface="+mn-ea"/>
              </a:rPr>
              <a:t>합동표본분산     은 다음과 같이 표현할 수 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2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999239"/>
              </p:ext>
            </p:extLst>
          </p:nvPr>
        </p:nvGraphicFramePr>
        <p:xfrm>
          <a:off x="2051720" y="864209"/>
          <a:ext cx="2555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48" name="Equation" r:id="rId5" imgW="177480" imgH="266400" progId="Equation.DSMT4">
                  <p:embed/>
                </p:oleObj>
              </mc:Choice>
              <mc:Fallback>
                <p:oleObj name="Equation" r:id="rId5" imgW="1774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864209"/>
                        <a:ext cx="255587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직사각형 34"/>
          <p:cNvSpPr/>
          <p:nvPr/>
        </p:nvSpPr>
        <p:spPr>
          <a:xfrm>
            <a:off x="250521" y="3152103"/>
            <a:ext cx="8605380" cy="1196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375780" y="3310712"/>
                <a:ext cx="8372683" cy="8308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2000" dirty="0" smtClean="0">
                    <a:latin typeface="+mn-ea"/>
                    <a:ea typeface="+mn-ea"/>
                  </a:rPr>
                  <a:t>              </a:t>
                </a:r>
                <a:r>
                  <a:rPr lang="ko-KR" altLang="en-US" sz="2000" dirty="0">
                    <a:latin typeface="+mn-ea"/>
                    <a:ea typeface="+mn-ea"/>
                  </a:rPr>
                  <a:t>인 두 정규모집단에서 표본의 크기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𝑛</m:t>
                    </m:r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, </m:t>
                    </m:r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𝑚</m:t>
                    </m:r>
                  </m:oMath>
                </a14:m>
                <a:r>
                  <a:rPr lang="ko-KR" altLang="en-US" sz="2000" dirty="0">
                    <a:latin typeface="+mn-ea"/>
                    <a:ea typeface="+mn-ea"/>
                  </a:rPr>
                  <a:t>인 표본에 대한 합동표본분산은 자유도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𝑛</m:t>
                    </m:r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 + </m:t>
                    </m:r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𝑚</m:t>
                    </m:r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 – 2</m:t>
                    </m:r>
                  </m:oMath>
                </a14:m>
                <a:r>
                  <a:rPr lang="ko-KR" altLang="en-US" sz="2000" dirty="0">
                    <a:latin typeface="+mn-ea"/>
                    <a:ea typeface="+mn-ea"/>
                  </a:rPr>
                  <a:t>인 </a:t>
                </a:r>
                <a:r>
                  <a:rPr lang="ko-KR" altLang="en-US" sz="2000" dirty="0" err="1">
                    <a:latin typeface="+mn-ea"/>
                    <a:ea typeface="+mn-ea"/>
                  </a:rPr>
                  <a:t>카이제곱분포를</a:t>
                </a:r>
                <a:r>
                  <a:rPr lang="ko-KR" altLang="en-US" sz="2000" dirty="0">
                    <a:latin typeface="+mn-ea"/>
                    <a:ea typeface="+mn-ea"/>
                  </a:rPr>
                  <a:t> 이룬다</a:t>
                </a:r>
                <a:r>
                  <a:rPr lang="en-US" altLang="ko-KR" sz="2000" dirty="0">
                    <a:latin typeface="+mn-ea"/>
                    <a:ea typeface="+mn-ea"/>
                  </a:rPr>
                  <a:t>.</a:t>
                </a:r>
                <a:endParaRPr lang="ko-KR" altLang="en-US" sz="9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80" y="3310712"/>
                <a:ext cx="8372683" cy="830868"/>
              </a:xfrm>
              <a:prstGeom prst="rect">
                <a:avLst/>
              </a:prstGeom>
              <a:blipFill rotWithShape="1">
                <a:blip r:embed="rId7"/>
                <a:stretch>
                  <a:fillRect l="-801" t="-73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133782"/>
              </p:ext>
            </p:extLst>
          </p:nvPr>
        </p:nvGraphicFramePr>
        <p:xfrm>
          <a:off x="485549" y="3364478"/>
          <a:ext cx="12176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49" name="Equation" r:id="rId8" imgW="850531" imgH="241195" progId="Equation.DSMT4">
                  <p:embed/>
                </p:oleObj>
              </mc:Choice>
              <mc:Fallback>
                <p:oleObj name="Equation" r:id="rId8" imgW="850531" imgH="241195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49" y="3364478"/>
                        <a:ext cx="1217612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직사각형 37"/>
          <p:cNvSpPr/>
          <p:nvPr/>
        </p:nvSpPr>
        <p:spPr>
          <a:xfrm>
            <a:off x="2612890" y="4686658"/>
            <a:ext cx="3687302" cy="1190614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594038"/>
              </p:ext>
            </p:extLst>
          </p:nvPr>
        </p:nvGraphicFramePr>
        <p:xfrm>
          <a:off x="2977051" y="4941918"/>
          <a:ext cx="3001824" cy="65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50" name="Equation" r:id="rId10" imgW="1765080" imgH="393480" progId="Equation.DSMT4">
                  <p:embed/>
                </p:oleObj>
              </mc:Choice>
              <mc:Fallback>
                <p:oleObj name="Equation" r:id="rId10" imgW="1765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7051" y="4941918"/>
                        <a:ext cx="3001824" cy="6564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415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746038" cy="474662"/>
          </a:xfrm>
        </p:spPr>
        <p:txBody>
          <a:bodyPr/>
          <a:lstStyle/>
          <a:p>
            <a:pPr lvl="0"/>
            <a:r>
              <a:rPr lang="ko-KR" altLang="en-US" dirty="0"/>
              <a:t>합동표본분산의 분포</a:t>
            </a:r>
          </a:p>
        </p:txBody>
      </p:sp>
      <p:pic>
        <p:nvPicPr>
          <p:cNvPr id="419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9" y="812790"/>
            <a:ext cx="8752114" cy="27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57158" y="3879097"/>
                <a:ext cx="8429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(a) 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𝑛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 = 6, 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𝑚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 = 8</m:t>
                    </m:r>
                  </m:oMath>
                </a14:m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이고                       이므로                         이고                          이다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  <a:endParaRPr lang="en-US" altLang="ko-KR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58" y="3879097"/>
                <a:ext cx="842968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651" t="-11475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626310"/>
              </p:ext>
            </p:extLst>
          </p:nvPr>
        </p:nvGraphicFramePr>
        <p:xfrm>
          <a:off x="2627784" y="3889689"/>
          <a:ext cx="12668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0" name="Equation" r:id="rId5" imgW="850680" imgH="241200" progId="Equation.DSMT4">
                  <p:embed/>
                </p:oleObj>
              </mc:Choice>
              <mc:Fallback>
                <p:oleObj name="Equation" r:id="rId5" imgW="850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889689"/>
                        <a:ext cx="1266825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154247"/>
              </p:ext>
            </p:extLst>
          </p:nvPr>
        </p:nvGraphicFramePr>
        <p:xfrm>
          <a:off x="4550734" y="3796022"/>
          <a:ext cx="13335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1" name="Equation" r:id="rId7" imgW="876240" imgH="393480" progId="Equation.DSMT4">
                  <p:embed/>
                </p:oleObj>
              </mc:Choice>
              <mc:Fallback>
                <p:oleObj name="Equation" r:id="rId7" imgW="876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0734" y="3796022"/>
                        <a:ext cx="1333500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760029"/>
              </p:ext>
            </p:extLst>
          </p:nvPr>
        </p:nvGraphicFramePr>
        <p:xfrm>
          <a:off x="6434160" y="3789040"/>
          <a:ext cx="13525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2" name="Equation" r:id="rId9" imgW="888840" imgH="393480" progId="Equation.DSMT4">
                  <p:embed/>
                </p:oleObj>
              </mc:Choice>
              <mc:Fallback>
                <p:oleObj name="Equation" r:id="rId9" imgW="888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4160" y="3789040"/>
                        <a:ext cx="135255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55576" y="4595755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자유도 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12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인 카이제곱분포에서                             이므로 다음을 얻는다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679291"/>
              </p:ext>
            </p:extLst>
          </p:nvPr>
        </p:nvGraphicFramePr>
        <p:xfrm>
          <a:off x="3779912" y="4624670"/>
          <a:ext cx="158908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3" name="Equation" r:id="rId11" imgW="1066680" imgH="241200" progId="Equation.DSMT4">
                  <p:embed/>
                </p:oleObj>
              </mc:Choice>
              <mc:Fallback>
                <p:oleObj name="Equation" r:id="rId11" imgW="1066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624670"/>
                        <a:ext cx="1589088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620957"/>
              </p:ext>
            </p:extLst>
          </p:nvPr>
        </p:nvGraphicFramePr>
        <p:xfrm>
          <a:off x="2267744" y="5198839"/>
          <a:ext cx="50546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4" name="Equation" r:id="rId13" imgW="3517560" imgH="431640" progId="Equation.DSMT4">
                  <p:embed/>
                </p:oleObj>
              </mc:Choice>
              <mc:Fallback>
                <p:oleObj name="Equation" r:id="rId13" imgW="3517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5198839"/>
                        <a:ext cx="5054600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011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746038" cy="474662"/>
          </a:xfrm>
        </p:spPr>
        <p:txBody>
          <a:bodyPr/>
          <a:lstStyle/>
          <a:p>
            <a:pPr lvl="0"/>
            <a:r>
              <a:rPr lang="ko-KR" altLang="en-US" dirty="0"/>
              <a:t>합동표본분산의 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55576" y="839960"/>
                <a:ext cx="8429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따라서 구하고자 하는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𝑠</m:t>
                    </m:r>
                    <m:r>
                      <a:rPr lang="en-US" altLang="ko-KR" i="1" spc="-150" baseline="-25000" dirty="0" smtClean="0">
                        <a:latin typeface="Cambria Math"/>
                        <a:ea typeface="HY신명조" panose="02030600000101010101" pitchFamily="18" charset="-127"/>
                      </a:rPr>
                      <m:t>0</m:t>
                    </m:r>
                  </m:oMath>
                </a14:m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은 다음과 같다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  <a:endParaRPr lang="en-US" altLang="ko-KR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839960"/>
                <a:ext cx="842968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51" t="-1166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125465"/>
              </p:ext>
            </p:extLst>
          </p:nvPr>
        </p:nvGraphicFramePr>
        <p:xfrm>
          <a:off x="2827307" y="1292374"/>
          <a:ext cx="42148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00" name="Equation" r:id="rId4" imgW="2933640" imgH="393480" progId="Equation.DSMT4">
                  <p:embed/>
                </p:oleObj>
              </mc:Choice>
              <mc:Fallback>
                <p:oleObj name="Equation" r:id="rId4" imgW="2933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07" y="1292374"/>
                        <a:ext cx="4214813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57158" y="2272710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(b) </a:t>
            </a:r>
            <a:r>
              <a:rPr lang="ko-KR" altLang="en-US" spc="-15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카이제곱분포표로부터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구하고자 하는 확률은 다음과 같다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4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47934"/>
              </p:ext>
            </p:extLst>
          </p:nvPr>
        </p:nvGraphicFramePr>
        <p:xfrm>
          <a:off x="2040435" y="2822575"/>
          <a:ext cx="50927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01" name="Equation" r:id="rId6" imgW="3543120" imgH="431640" progId="Equation.DSMT4">
                  <p:embed/>
                </p:oleObj>
              </mc:Choice>
              <mc:Fallback>
                <p:oleObj name="Equation" r:id="rId6" imgW="3543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0435" y="2822575"/>
                        <a:ext cx="5092700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29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51046" y="2622533"/>
            <a:ext cx="914400" cy="41752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ko-KR" sz="1600" dirty="0" smtClean="0">
                <a:solidFill>
                  <a:schemeClr val="bg1"/>
                </a:solidFill>
                <a:latin typeface="+mn-ea"/>
                <a:ea typeface="+mn-ea"/>
              </a:rPr>
              <a:t>d</a:t>
            </a:r>
            <a:endParaRPr lang="ko-KR" altLang="en-US" sz="16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1046" y="764704"/>
            <a:ext cx="914400" cy="41752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ko-KR" sz="1600" dirty="0" smtClean="0">
                <a:solidFill>
                  <a:schemeClr val="bg1"/>
                </a:solidFill>
                <a:latin typeface="+mn-ea"/>
                <a:ea typeface="+mn-ea"/>
              </a:rPr>
              <a:t>d</a:t>
            </a:r>
            <a:endParaRPr lang="ko-KR" altLang="en-US" sz="16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746038" cy="474662"/>
          </a:xfrm>
        </p:spPr>
        <p:txBody>
          <a:bodyPr/>
          <a:lstStyle/>
          <a:p>
            <a:r>
              <a:rPr lang="ko-KR" altLang="en-US" dirty="0"/>
              <a:t>표본분산 비의 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0034" y="832240"/>
                <a:ext cx="83582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  <a:ea typeface="+mn-ea"/>
                  </a:rPr>
                  <a:t>7</a:t>
                </a:r>
                <a:r>
                  <a:rPr lang="ko-KR" altLang="en-US" dirty="0" smtClean="0">
                    <a:latin typeface="+mn-ea"/>
                    <a:ea typeface="+mn-ea"/>
                  </a:rPr>
                  <a:t>장</a:t>
                </a:r>
                <a:r>
                  <a:rPr lang="en-US" altLang="ko-KR" dirty="0" smtClean="0">
                    <a:latin typeface="+mn-ea"/>
                    <a:ea typeface="+mn-ea"/>
                  </a:rPr>
                  <a:t> </a:t>
                </a:r>
                <a:r>
                  <a:rPr lang="ko-KR" altLang="en-US" dirty="0" smtClean="0">
                    <a:latin typeface="+mn-ea"/>
                    <a:ea typeface="+mn-ea"/>
                  </a:rPr>
                  <a:t>학습</a:t>
                </a:r>
                <a:r>
                  <a:rPr lang="en-US" altLang="ko-KR" dirty="0" smtClean="0">
                    <a:latin typeface="+mn-ea"/>
                    <a:ea typeface="+mn-ea"/>
                  </a:rPr>
                  <a:t> </a:t>
                </a:r>
                <a:r>
                  <a:rPr lang="ko-KR" altLang="en-US" dirty="0" smtClean="0">
                    <a:latin typeface="+mn-ea"/>
                    <a:ea typeface="+mn-ea"/>
                  </a:rPr>
                  <a:t>내용</a:t>
                </a:r>
                <a:r>
                  <a:rPr lang="en-US" altLang="ko-KR" dirty="0" smtClean="0">
                    <a:latin typeface="+mn-ea"/>
                    <a:ea typeface="+mn-ea"/>
                  </a:rPr>
                  <a:t>:</a:t>
                </a:r>
                <a:r>
                  <a:rPr lang="ko-KR" altLang="en-US" dirty="0" smtClean="0">
                    <a:latin typeface="+mn-ea"/>
                    <a:ea typeface="+mn-ea"/>
                  </a:rPr>
                  <a:t> 독립인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𝑈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 ~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𝑐</m:t>
                    </m:r>
                    <m:r>
                      <a:rPr lang="en-US" altLang="ko-KR" i="1" baseline="40000" dirty="0" smtClean="0">
                        <a:latin typeface="Cambria Math"/>
                        <a:ea typeface="+mn-ea"/>
                      </a:rPr>
                      <m:t>2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𝑛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),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𝑉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 ~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𝑐</m:t>
                    </m:r>
                    <m:r>
                      <a:rPr lang="en-US" altLang="ko-KR" i="1" baseline="40000" dirty="0" smtClean="0">
                        <a:latin typeface="Cambria Math"/>
                        <a:ea typeface="+mn-ea"/>
                      </a:rPr>
                      <m:t>2 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𝑚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)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에 대하여 다음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𝐹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 −</m:t>
                    </m:r>
                  </m:oMath>
                </a14:m>
                <a:r>
                  <a:rPr lang="en-US" altLang="ko-KR" dirty="0" smtClean="0">
                    <a:latin typeface="+mn-ea"/>
                    <a:ea typeface="+mn-ea"/>
                  </a:rPr>
                  <a:t> </a:t>
                </a:r>
                <a:r>
                  <a:rPr lang="ko-KR" altLang="en-US" dirty="0" smtClean="0">
                    <a:latin typeface="+mn-ea"/>
                    <a:ea typeface="+mn-ea"/>
                  </a:rPr>
                  <a:t>분포를 얻는다</a:t>
                </a:r>
                <a:r>
                  <a:rPr lang="en-US" altLang="ko-KR" dirty="0" smtClean="0">
                    <a:latin typeface="+mn-ea"/>
                    <a:ea typeface="+mn-ea"/>
                  </a:rPr>
                  <a:t>.</a:t>
                </a:r>
                <a:endParaRPr lang="ko-KR" altLang="en-US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34" y="832240"/>
                <a:ext cx="835824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84" t="-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93518"/>
              </p:ext>
            </p:extLst>
          </p:nvPr>
        </p:nvGraphicFramePr>
        <p:xfrm>
          <a:off x="3805238" y="1470298"/>
          <a:ext cx="15081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39" name="Equation" r:id="rId4" imgW="1054080" imgH="419040" progId="Equation.DSMT4">
                  <p:embed/>
                </p:oleObj>
              </mc:Choice>
              <mc:Fallback>
                <p:oleObj name="Equation" r:id="rId4" imgW="1054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238" y="1470298"/>
                        <a:ext cx="1508125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8768" y="2667172"/>
                <a:ext cx="8308074" cy="675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dirty="0" smtClean="0">
                    <a:latin typeface="+mn-ea"/>
                    <a:ea typeface="+mn-ea"/>
                  </a:rPr>
                  <a:t>         인 두 정규모집단에서 표본의 크기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𝑛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,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𝑚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인 표본을 추출할 때</a:t>
                </a:r>
                <a:r>
                  <a:rPr lang="en-US" altLang="ko-KR" dirty="0" smtClean="0">
                    <a:latin typeface="+mn-ea"/>
                    <a:ea typeface="+mn-ea"/>
                  </a:rPr>
                  <a:t>, </a:t>
                </a:r>
                <a:br>
                  <a:rPr lang="en-US" altLang="ko-KR" dirty="0" smtClean="0">
                    <a:latin typeface="+mn-ea"/>
                    <a:ea typeface="+mn-ea"/>
                  </a:rPr>
                </a:br>
                <a:r>
                  <a:rPr lang="ko-KR" altLang="en-US" dirty="0" smtClean="0">
                    <a:latin typeface="+mn-ea"/>
                    <a:ea typeface="+mn-ea"/>
                  </a:rPr>
                  <a:t>두 표본분산을 각각         이라 하면 다음을 얻는다</a:t>
                </a:r>
                <a:r>
                  <a:rPr lang="en-US" altLang="ko-KR" dirty="0" smtClean="0">
                    <a:latin typeface="+mn-ea"/>
                    <a:ea typeface="+mn-ea"/>
                  </a:rPr>
                  <a:t>.</a:t>
                </a:r>
                <a:endParaRPr lang="ko-KR" altLang="en-US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68" y="2667172"/>
                <a:ext cx="8308074" cy="675891"/>
              </a:xfrm>
              <a:prstGeom prst="rect">
                <a:avLst/>
              </a:prstGeom>
              <a:blipFill rotWithShape="1">
                <a:blip r:embed="rId6"/>
                <a:stretch>
                  <a:fillRect l="-661" t="-4545"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616621"/>
              </p:ext>
            </p:extLst>
          </p:nvPr>
        </p:nvGraphicFramePr>
        <p:xfrm>
          <a:off x="589745" y="2686378"/>
          <a:ext cx="65563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40" name="Equation" r:id="rId7" imgW="457200" imgH="241200" progId="Equation.DSMT4">
                  <p:embed/>
                </p:oleObj>
              </mc:Choice>
              <mc:Fallback>
                <p:oleObj name="Equation" r:id="rId7" imgW="457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745" y="2686378"/>
                        <a:ext cx="655638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094136"/>
              </p:ext>
            </p:extLst>
          </p:nvPr>
        </p:nvGraphicFramePr>
        <p:xfrm>
          <a:off x="2659792" y="2983404"/>
          <a:ext cx="65405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41" name="Equation" r:id="rId9" imgW="457200" imgH="241200" progId="Equation.DSMT4">
                  <p:embed/>
                </p:oleObj>
              </mc:Choice>
              <mc:Fallback>
                <p:oleObj name="Equation" r:id="rId9" imgW="457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792" y="2983404"/>
                        <a:ext cx="654050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443797"/>
              </p:ext>
            </p:extLst>
          </p:nvPr>
        </p:nvGraphicFramePr>
        <p:xfrm>
          <a:off x="2227263" y="3469059"/>
          <a:ext cx="459581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42" name="Equation" r:id="rId11" imgW="3213000" imgH="431640" progId="Equation.DSMT4">
                  <p:embed/>
                </p:oleObj>
              </mc:Choice>
              <mc:Fallback>
                <p:oleObj name="Equation" r:id="rId11" imgW="3213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3" y="3469059"/>
                        <a:ext cx="4595812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016921"/>
              </p:ext>
            </p:extLst>
          </p:nvPr>
        </p:nvGraphicFramePr>
        <p:xfrm>
          <a:off x="2130449" y="4723606"/>
          <a:ext cx="5249863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43" name="Equation" r:id="rId13" imgW="3670200" imgH="838080" progId="Equation.DSMT4">
                  <p:embed/>
                </p:oleObj>
              </mc:Choice>
              <mc:Fallback>
                <p:oleObj name="Equation" r:id="rId13" imgW="367020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49" y="4723606"/>
                        <a:ext cx="5249863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00034" y="4293096"/>
            <a:ext cx="83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따라서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다음을 얻는다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lang="ko-KR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085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746038" cy="474662"/>
          </a:xfrm>
        </p:spPr>
        <p:txBody>
          <a:bodyPr/>
          <a:lstStyle/>
          <a:p>
            <a:r>
              <a:rPr lang="ko-KR" altLang="en-US" dirty="0"/>
              <a:t>표본분산 비의 분포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50521" y="945368"/>
            <a:ext cx="8605380" cy="1681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/>
              <p:cNvSpPr/>
              <p:nvPr/>
            </p:nvSpPr>
            <p:spPr>
              <a:xfrm>
                <a:off x="375780" y="1103977"/>
                <a:ext cx="8372683" cy="1245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2000" dirty="0" smtClean="0">
                    <a:latin typeface="+mn-ea"/>
                    <a:ea typeface="+mn-ea"/>
                  </a:rPr>
                  <a:t>         </a:t>
                </a:r>
                <a:r>
                  <a:rPr lang="ko-KR" altLang="en-US" sz="2000" dirty="0">
                    <a:latin typeface="+mn-ea"/>
                    <a:ea typeface="+mn-ea"/>
                  </a:rPr>
                  <a:t>인 두 정규모집단에서 표본의 크기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𝑛</m:t>
                    </m:r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, </m:t>
                    </m:r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𝑚</m:t>
                    </m:r>
                  </m:oMath>
                </a14:m>
                <a:r>
                  <a:rPr lang="ko-KR" altLang="en-US" sz="2000" dirty="0">
                    <a:latin typeface="+mn-ea"/>
                    <a:ea typeface="+mn-ea"/>
                  </a:rPr>
                  <a:t>인 표본을 추출할 때</a:t>
                </a:r>
                <a:r>
                  <a:rPr lang="en-US" altLang="ko-KR" sz="2000" dirty="0">
                    <a:latin typeface="+mn-ea"/>
                    <a:ea typeface="+mn-ea"/>
                  </a:rPr>
                  <a:t>, </a:t>
                </a:r>
                <a:r>
                  <a:rPr lang="en-US" altLang="ko-KR" sz="2000" dirty="0" smtClean="0">
                    <a:latin typeface="+mn-ea"/>
                    <a:ea typeface="+mn-ea"/>
                  </a:rPr>
                  <a:t/>
                </a:r>
                <a:br>
                  <a:rPr lang="en-US" altLang="ko-KR" sz="2000" dirty="0" smtClean="0">
                    <a:latin typeface="+mn-ea"/>
                    <a:ea typeface="+mn-ea"/>
                  </a:rPr>
                </a:br>
                <a:r>
                  <a:rPr lang="ko-KR" altLang="en-US" sz="2000" dirty="0" smtClean="0">
                    <a:latin typeface="+mn-ea"/>
                    <a:ea typeface="+mn-ea"/>
                  </a:rPr>
                  <a:t>두 </a:t>
                </a:r>
                <a:r>
                  <a:rPr lang="ko-KR" altLang="en-US" sz="2000" dirty="0">
                    <a:latin typeface="+mn-ea"/>
                    <a:ea typeface="+mn-ea"/>
                  </a:rPr>
                  <a:t>표본분산을 각각         </a:t>
                </a:r>
                <a:r>
                  <a:rPr lang="ko-KR" altLang="en-US" sz="2000" dirty="0" smtClean="0">
                    <a:latin typeface="+mn-ea"/>
                    <a:ea typeface="+mn-ea"/>
                  </a:rPr>
                  <a:t>이라 하면 표본분산의 </a:t>
                </a:r>
                <a:r>
                  <a:rPr lang="ko-KR" altLang="en-US" sz="2000" dirty="0">
                    <a:latin typeface="+mn-ea"/>
                    <a:ea typeface="+mn-ea"/>
                  </a:rPr>
                  <a:t>비는 분자</a:t>
                </a:r>
                <a:r>
                  <a:rPr lang="en-US" altLang="ko-KR" sz="2000" dirty="0">
                    <a:latin typeface="+mn-ea"/>
                    <a:ea typeface="+mn-ea"/>
                  </a:rPr>
                  <a:t>, </a:t>
                </a:r>
                <a:r>
                  <a:rPr lang="ko-KR" altLang="en-US" sz="2000" dirty="0">
                    <a:latin typeface="+mn-ea"/>
                    <a:ea typeface="+mn-ea"/>
                  </a:rPr>
                  <a:t>분모의 자유도가 각각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𝑛</m:t>
                    </m:r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 –1,  </m:t>
                    </m:r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𝑚</m:t>
                    </m:r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 − 1</m:t>
                    </m:r>
                    <m:r>
                      <a:rPr lang="ko-KR" altLang="en-US" sz="2000" i="1" dirty="0">
                        <a:latin typeface="Cambria Math"/>
                        <a:ea typeface="+mn-ea"/>
                      </a:rPr>
                      <m:t>인</m:t>
                    </m:r>
                    <m:r>
                      <a:rPr lang="ko-KR" altLang="en-US" sz="2000" i="1" dirty="0">
                        <a:latin typeface="Cambria Math"/>
                        <a:ea typeface="+mn-ea"/>
                      </a:rPr>
                      <m:t> </m:t>
                    </m:r>
                    <m:r>
                      <a:rPr lang="en-US" altLang="ko-KR" sz="2000" i="1" dirty="0">
                        <a:latin typeface="Cambria Math"/>
                        <a:ea typeface="+mn-ea"/>
                      </a:rPr>
                      <m:t>𝐹</m:t>
                    </m:r>
                    <m:r>
                      <a:rPr lang="en-US" altLang="ko-KR" sz="2000" i="1" dirty="0">
                        <a:latin typeface="Cambria Math"/>
                        <a:ea typeface="+mn-ea"/>
                      </a:rPr>
                      <m:t> − </m:t>
                    </m:r>
                  </m:oMath>
                </a14:m>
                <a:r>
                  <a:rPr lang="ko-KR" altLang="en-US" sz="2000" dirty="0">
                    <a:latin typeface="+mn-ea"/>
                    <a:ea typeface="+mn-ea"/>
                  </a:rPr>
                  <a:t>분포를 이룬다</a:t>
                </a:r>
                <a:r>
                  <a:rPr lang="en-US" altLang="ko-KR" sz="2000" dirty="0">
                    <a:latin typeface="+mn-ea"/>
                    <a:ea typeface="+mn-ea"/>
                  </a:rPr>
                  <a:t>.</a:t>
                </a:r>
                <a:endParaRPr lang="ko-KR" altLang="en-US" sz="9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80" y="1103977"/>
                <a:ext cx="8372683" cy="1245406"/>
              </a:xfrm>
              <a:prstGeom prst="rect">
                <a:avLst/>
              </a:prstGeom>
              <a:blipFill rotWithShape="1">
                <a:blip r:embed="rId3"/>
                <a:stretch>
                  <a:fillRect l="-801" t="-490" b="-4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/>
          <p:cNvSpPr/>
          <p:nvPr/>
        </p:nvSpPr>
        <p:spPr>
          <a:xfrm>
            <a:off x="2793304" y="3094440"/>
            <a:ext cx="3532340" cy="1143731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930618"/>
              </p:ext>
            </p:extLst>
          </p:nvPr>
        </p:nvGraphicFramePr>
        <p:xfrm>
          <a:off x="500063" y="1124744"/>
          <a:ext cx="65563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84" name="Equation" r:id="rId4" imgW="457200" imgH="241300" progId="Equation.DSMT4">
                  <p:embed/>
                </p:oleObj>
              </mc:Choice>
              <mc:Fallback>
                <p:oleObj name="Equation" r:id="rId4" imgW="4572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1124744"/>
                        <a:ext cx="655637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974855"/>
              </p:ext>
            </p:extLst>
          </p:nvPr>
        </p:nvGraphicFramePr>
        <p:xfrm>
          <a:off x="2742051" y="1506686"/>
          <a:ext cx="65405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85" name="Equation" r:id="rId6" imgW="457200" imgH="241300" progId="Equation.DSMT4">
                  <p:embed/>
                </p:oleObj>
              </mc:Choice>
              <mc:Fallback>
                <p:oleObj name="Equation" r:id="rId6" imgW="4572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2051" y="1506686"/>
                        <a:ext cx="65405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062101"/>
              </p:ext>
            </p:extLst>
          </p:nvPr>
        </p:nvGraphicFramePr>
        <p:xfrm>
          <a:off x="3429000" y="3324452"/>
          <a:ext cx="22891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86" name="Equation" r:id="rId8" imgW="1600200" imgH="457200" progId="Equation.DSMT4">
                  <p:embed/>
                </p:oleObj>
              </mc:Choice>
              <mc:Fallback>
                <p:oleObj name="Equation" r:id="rId8" imgW="16002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324452"/>
                        <a:ext cx="228917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415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746038" cy="474662"/>
          </a:xfrm>
        </p:spPr>
        <p:txBody>
          <a:bodyPr/>
          <a:lstStyle/>
          <a:p>
            <a:r>
              <a:rPr lang="ko-KR" altLang="en-US" dirty="0"/>
              <a:t>표본분산 비의 분포</a:t>
            </a:r>
          </a:p>
        </p:txBody>
      </p:sp>
      <p:pic>
        <p:nvPicPr>
          <p:cNvPr id="423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7" y="873749"/>
            <a:ext cx="8839199" cy="2266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7158" y="3280882"/>
                <a:ext cx="8429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i="1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                                   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</a:t>
                </a:r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이고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𝑛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 = 4, 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𝑚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 = 6</m:t>
                    </m:r>
                  </m:oMath>
                </a14:m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이므로                                                     이다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  <a:endParaRPr lang="en-US" altLang="ko-KR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58" y="3280882"/>
                <a:ext cx="842968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475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552371"/>
              </p:ext>
            </p:extLst>
          </p:nvPr>
        </p:nvGraphicFramePr>
        <p:xfrm>
          <a:off x="428596" y="3291952"/>
          <a:ext cx="20986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55" name="Equation" r:id="rId5" imgW="1409400" imgH="241200" progId="Equation.DSMT4">
                  <p:embed/>
                </p:oleObj>
              </mc:Choice>
              <mc:Fallback>
                <p:oleObj name="Equation" r:id="rId5" imgW="1409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3291952"/>
                        <a:ext cx="2098675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362111"/>
              </p:ext>
            </p:extLst>
          </p:nvPr>
        </p:nvGraphicFramePr>
        <p:xfrm>
          <a:off x="5148064" y="3171716"/>
          <a:ext cx="2740458" cy="617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56" name="Equation" r:id="rId7" imgW="1981080" imgH="457200" progId="Equation.DSMT4">
                  <p:embed/>
                </p:oleObj>
              </mc:Choice>
              <mc:Fallback>
                <p:oleObj name="Equation" r:id="rId7" imgW="19810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3171716"/>
                        <a:ext cx="2740458" cy="6173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57158" y="3933056"/>
                <a:ext cx="8429684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분자와 분모의 자유도가 각각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3</m:t>
                    </m:r>
                    <m:r>
                      <a:rPr lang="ko-KR" altLang="en-US" i="1" spc="-150" dirty="0" smtClean="0">
                        <a:latin typeface="Cambria Math"/>
                        <a:ea typeface="HY신명조" panose="02030600000101010101" pitchFamily="18" charset="-127"/>
                      </a:rPr>
                      <m:t>과</m:t>
                    </m:r>
                    <m:r>
                      <a:rPr lang="ko-KR" altLang="en-US" i="1" spc="-150" dirty="0" smtClean="0">
                        <a:latin typeface="Cambria Math"/>
                        <a:ea typeface="HY신명조" panose="02030600000101010101" pitchFamily="18" charset="-127"/>
                      </a:rPr>
                      <m:t> 5</m:t>
                    </m:r>
                    <m:r>
                      <a:rPr lang="ko-KR" altLang="en-US" i="1" spc="-150" dirty="0" smtClean="0">
                        <a:latin typeface="Cambria Math"/>
                        <a:ea typeface="HY신명조" panose="02030600000101010101" pitchFamily="18" charset="-127"/>
                      </a:rPr>
                      <m:t>인</m:t>
                    </m:r>
                    <m:r>
                      <a:rPr lang="ko-KR" altLang="en-US" i="1" spc="-150" dirty="0" smtClean="0">
                        <a:latin typeface="Cambria Math"/>
                        <a:ea typeface="HY신명조" panose="02030600000101010101" pitchFamily="18" charset="-127"/>
                      </a:rPr>
                      <m:t> 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𝐹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 – </m:t>
                    </m:r>
                    <m:r>
                      <a:rPr lang="ko-KR" altLang="en-US" i="1" spc="-150" dirty="0" smtClean="0">
                        <a:latin typeface="Cambria Math"/>
                        <a:ea typeface="HY신명조" panose="02030600000101010101" pitchFamily="18" charset="-127"/>
                      </a:rPr>
                      <m:t>분포에서</m:t>
                    </m:r>
                    <m:r>
                      <a:rPr lang="ko-KR" altLang="en-US" i="1" spc="-150" dirty="0" smtClean="0">
                        <a:latin typeface="Cambria Math"/>
                        <a:ea typeface="HY신명조" panose="02030600000101010101" pitchFamily="18" charset="-127"/>
                      </a:rPr>
                      <m:t> 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𝑓</m:t>
                    </m:r>
                    <m:r>
                      <a:rPr lang="en-US" altLang="ko-KR" i="1" spc="-150" baseline="-25000" dirty="0" smtClean="0">
                        <a:latin typeface="Cambria Math"/>
                        <a:ea typeface="HY신명조" panose="02030600000101010101" pitchFamily="18" charset="-127"/>
                      </a:rPr>
                      <m:t>0.05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(3, 5) = 5.41</m:t>
                    </m:r>
                    <m:r>
                      <a:rPr lang="ko-KR" altLang="en-US" i="1" spc="-150" dirty="0" smtClean="0">
                        <a:latin typeface="Cambria Math"/>
                        <a:ea typeface="HY신명조" panose="02030600000101010101" pitchFamily="18" charset="-127"/>
                      </a:rPr>
                      <m:t>이므로</m:t>
                    </m:r>
                    <m:r>
                      <a:rPr lang="ko-KR" altLang="en-US" i="1" spc="-150" dirty="0" smtClean="0">
                        <a:latin typeface="Cambria Math"/>
                        <a:ea typeface="HY신명조" panose="02030600000101010101" pitchFamily="18" charset="-127"/>
                      </a:rPr>
                      <m:t> </m:t>
                    </m:r>
                  </m:oMath>
                </a14:m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다음을 얻는다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  <a:endParaRPr lang="en-US" altLang="ko-KR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58" y="3933056"/>
                <a:ext cx="8429684" cy="403124"/>
              </a:xfrm>
              <a:prstGeom prst="rect">
                <a:avLst/>
              </a:prstGeom>
              <a:blipFill rotWithShape="1">
                <a:blip r:embed="rId9"/>
                <a:stretch>
                  <a:fillRect l="-651" t="-3030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401454"/>
              </p:ext>
            </p:extLst>
          </p:nvPr>
        </p:nvGraphicFramePr>
        <p:xfrm>
          <a:off x="1547664" y="4509120"/>
          <a:ext cx="6174598" cy="649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57" name="Equation" r:id="rId10" imgW="4483080" imgH="482400" progId="Equation.DSMT4">
                  <p:embed/>
                </p:oleObj>
              </mc:Choice>
              <mc:Fallback>
                <p:oleObj name="Equation" r:id="rId10" imgW="44830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509120"/>
                        <a:ext cx="6174598" cy="6497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7158" y="5373216"/>
                <a:ext cx="8429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따라서 구하고자 하는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𝑠</m:t>
                    </m:r>
                    <m:r>
                      <a:rPr lang="en-US" altLang="ko-KR" i="1" spc="-150" baseline="-25000" dirty="0" smtClean="0">
                        <a:latin typeface="Cambria Math"/>
                        <a:ea typeface="HY신명조" panose="02030600000101010101" pitchFamily="18" charset="-127"/>
                      </a:rPr>
                      <m:t>0</m:t>
                    </m:r>
                  </m:oMath>
                </a14:m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은 다음과 같다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  <a:endParaRPr lang="en-US" altLang="ko-KR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58" y="5373216"/>
                <a:ext cx="8429684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651" t="-11475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739373"/>
              </p:ext>
            </p:extLst>
          </p:nvPr>
        </p:nvGraphicFramePr>
        <p:xfrm>
          <a:off x="2239293" y="5830143"/>
          <a:ext cx="485298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58" name="Equation" r:id="rId13" imgW="3377880" imgH="393480" progId="Equation.DSMT4">
                  <p:embed/>
                </p:oleObj>
              </mc:Choice>
              <mc:Fallback>
                <p:oleObj name="Equation" r:id="rId13" imgW="3377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293" y="5830143"/>
                        <a:ext cx="4852987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973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78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표본평균의 분포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5010" y="802282"/>
            <a:ext cx="8143932" cy="165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  <a:ea typeface="+mn-ea"/>
              </a:rPr>
              <a:t>대부분의 모집단 분포는 완전하게 알려진 것이 없으며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따라서 모집단 분포의 </a:t>
            </a:r>
            <a:r>
              <a:rPr lang="ko-KR" altLang="en-US" dirty="0" smtClean="0">
                <a:latin typeface="+mn-ea"/>
                <a:ea typeface="+mn-ea"/>
              </a:rPr>
              <a:t>정확한 </a:t>
            </a:r>
            <a:r>
              <a:rPr lang="ko-KR" altLang="en-US" dirty="0">
                <a:latin typeface="+mn-ea"/>
                <a:ea typeface="+mn-ea"/>
              </a:rPr>
              <a:t>중심의 위치나 산포도 등을 알 수 없다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  <a:ea typeface="+mn-ea"/>
              </a:rPr>
              <a:t>모집단의 확률분포를 비롯한 특성을 알기 위하여 전수조사를 한다는 것은 </a:t>
            </a:r>
            <a:r>
              <a:rPr lang="ko-KR" altLang="en-US" dirty="0" smtClean="0">
                <a:latin typeface="+mn-ea"/>
                <a:ea typeface="+mn-ea"/>
              </a:rPr>
              <a:t>경제적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공간적 또는 시간적인 제약에 의하여 거의 </a:t>
            </a:r>
            <a:r>
              <a:rPr lang="ko-KR" altLang="en-US" dirty="0" smtClean="0">
                <a:latin typeface="+mn-ea"/>
                <a:ea typeface="+mn-ea"/>
              </a:rPr>
              <a:t>불가능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Rectangle 283"/>
          <p:cNvSpPr>
            <a:spLocks noChangeArrowheads="1"/>
          </p:cNvSpPr>
          <p:nvPr/>
        </p:nvSpPr>
        <p:spPr bwMode="auto">
          <a:xfrm>
            <a:off x="3563888" y="2988553"/>
            <a:ext cx="1668463" cy="369332"/>
          </a:xfrm>
          <a:prstGeom prst="rect">
            <a:avLst/>
          </a:prstGeom>
          <a:noFill/>
          <a:ln w="38100">
            <a:solidFill>
              <a:srgbClr val="80D0E3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</a:rPr>
              <a:t>표본을 선정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691680" y="3665867"/>
            <a:ext cx="5452148" cy="2500330"/>
            <a:chOff x="1714480" y="3500438"/>
            <a:chExt cx="5452148" cy="250033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714480" y="3929066"/>
              <a:ext cx="2428892" cy="2071702"/>
            </a:xfrm>
            <a:prstGeom prst="roundRect">
              <a:avLst/>
            </a:prstGeom>
            <a:solidFill>
              <a:srgbClr val="00A0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000232" y="4071942"/>
              <a:ext cx="1285884" cy="1285884"/>
            </a:xfrm>
            <a:prstGeom prst="ellipse">
              <a:avLst/>
            </a:prstGeom>
            <a:solidFill>
              <a:srgbClr val="006699"/>
            </a:solidFill>
            <a:ln>
              <a:solidFill>
                <a:srgbClr val="006699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graphicFrame>
          <p:nvGraphicFramePr>
            <p:cNvPr id="12" name="Object 4"/>
            <p:cNvGraphicFramePr>
              <a:graphicFrameLocks noChangeAspect="1"/>
            </p:cNvGraphicFramePr>
            <p:nvPr/>
          </p:nvGraphicFramePr>
          <p:xfrm>
            <a:off x="2276461" y="4214818"/>
            <a:ext cx="295275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042" name="Equation" r:id="rId3" imgW="177480" imgH="228600" progId="Equation.DSMT4">
                    <p:embed/>
                  </p:oleObj>
                </mc:Choice>
                <mc:Fallback>
                  <p:oleObj name="Equation" r:id="rId3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6461" y="4214818"/>
                          <a:ext cx="295275" cy="374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4"/>
            <p:cNvGraphicFramePr>
              <a:graphicFrameLocks noChangeAspect="1"/>
            </p:cNvGraphicFramePr>
            <p:nvPr/>
          </p:nvGraphicFramePr>
          <p:xfrm>
            <a:off x="2643174" y="4214818"/>
            <a:ext cx="295275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043" name="Equation" r:id="rId5" imgW="177480" imgH="228600" progId="Equation.DSMT4">
                    <p:embed/>
                  </p:oleObj>
                </mc:Choice>
                <mc:Fallback>
                  <p:oleObj name="Equation" r:id="rId5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3174" y="4214818"/>
                          <a:ext cx="295275" cy="374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5"/>
            <p:cNvGraphicFramePr>
              <a:graphicFrameLocks noChangeAspect="1"/>
            </p:cNvGraphicFramePr>
            <p:nvPr/>
          </p:nvGraphicFramePr>
          <p:xfrm>
            <a:off x="2786050" y="4572008"/>
            <a:ext cx="295275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044" name="Equation" r:id="rId7" imgW="177480" imgH="228600" progId="Equation.DSMT4">
                    <p:embed/>
                  </p:oleObj>
                </mc:Choice>
                <mc:Fallback>
                  <p:oleObj name="Equation" r:id="rId7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6050" y="4572008"/>
                          <a:ext cx="295275" cy="374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6"/>
            <p:cNvGraphicFramePr>
              <a:graphicFrameLocks noChangeAspect="1"/>
            </p:cNvGraphicFramePr>
            <p:nvPr/>
          </p:nvGraphicFramePr>
          <p:xfrm>
            <a:off x="2214546" y="4929198"/>
            <a:ext cx="295275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045" name="Equation" r:id="rId9" imgW="177480" imgH="228600" progId="Equation.DSMT4">
                    <p:embed/>
                  </p:oleObj>
                </mc:Choice>
                <mc:Fallback>
                  <p:oleObj name="Equation" r:id="rId9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4546" y="4929198"/>
                          <a:ext cx="295275" cy="374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7"/>
            <p:cNvGraphicFramePr>
              <a:graphicFrameLocks noChangeAspect="1"/>
            </p:cNvGraphicFramePr>
            <p:nvPr/>
          </p:nvGraphicFramePr>
          <p:xfrm>
            <a:off x="2714612" y="5500702"/>
            <a:ext cx="338138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046" name="Equation" r:id="rId11" imgW="203040" imgH="228600" progId="Equation.DSMT4">
                    <p:embed/>
                  </p:oleObj>
                </mc:Choice>
                <mc:Fallback>
                  <p:oleObj name="Equation" r:id="rId11" imgW="2030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4612" y="5500702"/>
                          <a:ext cx="338138" cy="374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8"/>
            <p:cNvGraphicFramePr>
              <a:graphicFrameLocks noChangeAspect="1"/>
            </p:cNvGraphicFramePr>
            <p:nvPr/>
          </p:nvGraphicFramePr>
          <p:xfrm>
            <a:off x="3143240" y="5214950"/>
            <a:ext cx="506413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047" name="Equation" r:id="rId13" imgW="304560" imgH="228600" progId="Equation.DSMT4">
                    <p:embed/>
                  </p:oleObj>
                </mc:Choice>
                <mc:Fallback>
                  <p:oleObj name="Equation" r:id="rId13" imgW="3045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3240" y="5214950"/>
                          <a:ext cx="506413" cy="374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9"/>
            <p:cNvGraphicFramePr>
              <a:graphicFrameLocks noChangeAspect="1"/>
            </p:cNvGraphicFramePr>
            <p:nvPr/>
          </p:nvGraphicFramePr>
          <p:xfrm>
            <a:off x="2500298" y="4857760"/>
            <a:ext cx="285752" cy="281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048" name="Equation" r:id="rId15" imgW="177480" imgH="177480" progId="Equation.DSMT4">
                    <p:embed/>
                  </p:oleObj>
                </mc:Choice>
                <mc:Fallback>
                  <p:oleObj name="Equation" r:id="rId15" imgW="1774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0298" y="4857760"/>
                          <a:ext cx="285752" cy="2811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1" name="직선 화살표 연결선 20"/>
            <p:cNvCxnSpPr/>
            <p:nvPr/>
          </p:nvCxnSpPr>
          <p:spPr>
            <a:xfrm>
              <a:off x="3286116" y="4857760"/>
              <a:ext cx="2585941" cy="0"/>
            </a:xfrm>
            <a:prstGeom prst="straightConnector1">
              <a:avLst/>
            </a:prstGeom>
            <a:ln w="57150">
              <a:solidFill>
                <a:srgbClr val="0066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Object 17"/>
            <p:cNvGraphicFramePr>
              <a:graphicFrameLocks noChangeAspect="1"/>
            </p:cNvGraphicFramePr>
            <p:nvPr/>
          </p:nvGraphicFramePr>
          <p:xfrm>
            <a:off x="3344863" y="4500565"/>
            <a:ext cx="465137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049" name="Equation" r:id="rId17" imgW="279360" imgH="228600" progId="Equation.DSMT4">
                    <p:embed/>
                  </p:oleObj>
                </mc:Choice>
                <mc:Fallback>
                  <p:oleObj name="Equation" r:id="rId17" imgW="2793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4863" y="4500565"/>
                          <a:ext cx="465137" cy="374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8"/>
            <p:cNvGraphicFramePr>
              <a:graphicFrameLocks noChangeAspect="1"/>
            </p:cNvGraphicFramePr>
            <p:nvPr/>
          </p:nvGraphicFramePr>
          <p:xfrm>
            <a:off x="3438525" y="5005390"/>
            <a:ext cx="123825" cy="280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050" name="Equation" r:id="rId19" imgW="75960" imgH="177480" progId="Equation.DSMT4">
                    <p:embed/>
                  </p:oleObj>
                </mc:Choice>
                <mc:Fallback>
                  <p:oleObj name="Equation" r:id="rId19" imgW="759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8525" y="5005390"/>
                          <a:ext cx="123825" cy="280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타원 23"/>
            <p:cNvSpPr/>
            <p:nvPr/>
          </p:nvSpPr>
          <p:spPr>
            <a:xfrm>
              <a:off x="5880744" y="4214818"/>
              <a:ext cx="1285884" cy="1285884"/>
            </a:xfrm>
            <a:prstGeom prst="ellipse">
              <a:avLst/>
            </a:prstGeom>
            <a:solidFill>
              <a:srgbClr val="006699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graphicFrame>
          <p:nvGraphicFramePr>
            <p:cNvPr id="25" name="Object 4"/>
            <p:cNvGraphicFramePr>
              <a:graphicFrameLocks noChangeAspect="1"/>
            </p:cNvGraphicFramePr>
            <p:nvPr/>
          </p:nvGraphicFramePr>
          <p:xfrm>
            <a:off x="6156973" y="4357694"/>
            <a:ext cx="295275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051" name="Equation" r:id="rId21" imgW="177480" imgH="228600" progId="Equation.DSMT4">
                    <p:embed/>
                  </p:oleObj>
                </mc:Choice>
                <mc:Fallback>
                  <p:oleObj name="Equation" r:id="rId21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6973" y="4357694"/>
                          <a:ext cx="295275" cy="374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4"/>
            <p:cNvGraphicFramePr>
              <a:graphicFrameLocks noChangeAspect="1"/>
            </p:cNvGraphicFramePr>
            <p:nvPr/>
          </p:nvGraphicFramePr>
          <p:xfrm>
            <a:off x="6523686" y="4357694"/>
            <a:ext cx="295275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052" name="Equation" r:id="rId22" imgW="177480" imgH="228600" progId="Equation.DSMT4">
                    <p:embed/>
                  </p:oleObj>
                </mc:Choice>
                <mc:Fallback>
                  <p:oleObj name="Equation" r:id="rId22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3686" y="4357694"/>
                          <a:ext cx="295275" cy="374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5"/>
            <p:cNvGraphicFramePr>
              <a:graphicFrameLocks noChangeAspect="1"/>
            </p:cNvGraphicFramePr>
            <p:nvPr/>
          </p:nvGraphicFramePr>
          <p:xfrm>
            <a:off x="6666562" y="4714884"/>
            <a:ext cx="295275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053" name="Equation" r:id="rId23" imgW="177480" imgH="228600" progId="Equation.DSMT4">
                    <p:embed/>
                  </p:oleObj>
                </mc:Choice>
                <mc:Fallback>
                  <p:oleObj name="Equation" r:id="rId23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6562" y="4714884"/>
                          <a:ext cx="295275" cy="374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6"/>
            <p:cNvGraphicFramePr>
              <a:graphicFrameLocks noChangeAspect="1"/>
            </p:cNvGraphicFramePr>
            <p:nvPr/>
          </p:nvGraphicFramePr>
          <p:xfrm>
            <a:off x="6095058" y="5072074"/>
            <a:ext cx="295275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054" name="Equation" r:id="rId24" imgW="177480" imgH="228600" progId="Equation.DSMT4">
                    <p:embed/>
                  </p:oleObj>
                </mc:Choice>
                <mc:Fallback>
                  <p:oleObj name="Equation" r:id="rId24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5058" y="5072074"/>
                          <a:ext cx="295275" cy="374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9"/>
            <p:cNvGraphicFramePr>
              <a:graphicFrameLocks noChangeAspect="1"/>
            </p:cNvGraphicFramePr>
            <p:nvPr/>
          </p:nvGraphicFramePr>
          <p:xfrm>
            <a:off x="6380810" y="5000636"/>
            <a:ext cx="285752" cy="281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055" name="Equation" r:id="rId25" imgW="177480" imgH="177480" progId="Equation.DSMT4">
                    <p:embed/>
                  </p:oleObj>
                </mc:Choice>
                <mc:Fallback>
                  <p:oleObj name="Equation" r:id="rId25" imgW="1774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0810" y="5000636"/>
                          <a:ext cx="285752" cy="2811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직사각형 29"/>
            <p:cNvSpPr/>
            <p:nvPr/>
          </p:nvSpPr>
          <p:spPr>
            <a:xfrm>
              <a:off x="2500298" y="3500438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latin typeface="+mn-ea"/>
                  <a:ea typeface="+mn-ea"/>
                </a:rPr>
                <a:t>모집단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178976" y="3796908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latin typeface="+mn-ea"/>
                  <a:ea typeface="+mn-ea"/>
                </a:rPr>
                <a:t>표본</a:t>
              </a:r>
            </a:p>
          </p:txBody>
        </p:sp>
      </p:grpSp>
      <p:sp>
        <p:nvSpPr>
          <p:cNvPr id="32" name="아래쪽 화살표 31"/>
          <p:cNvSpPr/>
          <p:nvPr/>
        </p:nvSpPr>
        <p:spPr>
          <a:xfrm>
            <a:off x="4035241" y="2473919"/>
            <a:ext cx="725445" cy="457968"/>
          </a:xfrm>
          <a:prstGeom prst="downArrow">
            <a:avLst/>
          </a:prstGeom>
          <a:solidFill>
            <a:srgbClr val="80D0E3"/>
          </a:solidFill>
          <a:ln w="38100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781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표본평균의 분포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67543" y="892077"/>
            <a:ext cx="8110399" cy="11872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685800" y="1075740"/>
                <a:ext cx="7703457" cy="7407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2000" b="1" dirty="0">
                    <a:latin typeface="+mn-ea"/>
                    <a:ea typeface="+mn-ea"/>
                  </a:rPr>
                  <a:t>표본분포 </a:t>
                </a:r>
                <a:r>
                  <a:rPr lang="en-US" altLang="ko-KR" sz="2000" b="1" baseline="30000" dirty="0">
                    <a:latin typeface="+mn-ea"/>
                    <a:ea typeface="+mn-ea"/>
                  </a:rPr>
                  <a:t>sampling </a:t>
                </a:r>
                <a:r>
                  <a:rPr lang="en-US" altLang="ko-KR" sz="2000" b="1" baseline="30000" dirty="0" smtClean="0">
                    <a:latin typeface="+mn-ea"/>
                    <a:ea typeface="+mn-ea"/>
                  </a:rPr>
                  <a:t>distribution</a:t>
                </a:r>
                <a:r>
                  <a:rPr lang="ko-KR" altLang="en-US" sz="2000" b="1" dirty="0" smtClean="0">
                    <a:latin typeface="+mn-ea"/>
                    <a:ea typeface="+mn-ea"/>
                  </a:rPr>
                  <a:t> </a:t>
                </a:r>
                <a:r>
                  <a:rPr lang="en-US" altLang="ko-KR" sz="2000" dirty="0" smtClean="0">
                    <a:latin typeface="+mn-ea"/>
                    <a:ea typeface="+mn-ea"/>
                  </a:rPr>
                  <a:t>:</a:t>
                </a:r>
                <a:r>
                  <a:rPr lang="ko-KR" altLang="en-US" sz="2000" dirty="0" smtClean="0">
                    <a:latin typeface="+mn-ea"/>
                    <a:ea typeface="+mn-ea"/>
                  </a:rPr>
                  <a:t> </a:t>
                </a:r>
                <a:r>
                  <a:rPr lang="ko-KR" altLang="en-US" sz="2000" dirty="0">
                    <a:latin typeface="+mn-ea"/>
                    <a:ea typeface="+mn-ea"/>
                  </a:rPr>
                  <a:t>모집단에서 크기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𝑛</m:t>
                    </m:r>
                  </m:oMath>
                </a14:m>
                <a:r>
                  <a:rPr lang="ko-KR" altLang="en-US" sz="2000" dirty="0">
                    <a:latin typeface="+mn-ea"/>
                    <a:ea typeface="+mn-ea"/>
                  </a:rPr>
                  <a:t>인 표본을</a:t>
                </a:r>
                <a:r>
                  <a:rPr lang="en-US" altLang="ko-KR" sz="2000" dirty="0">
                    <a:latin typeface="+mn-ea"/>
                    <a:ea typeface="+mn-ea"/>
                  </a:rPr>
                  <a:t> </a:t>
                </a:r>
                <a:r>
                  <a:rPr lang="ko-KR" altLang="en-US" sz="2000" dirty="0" smtClean="0">
                    <a:latin typeface="+mn-ea"/>
                    <a:ea typeface="+mn-ea"/>
                  </a:rPr>
                  <a:t>반복하여 </a:t>
                </a:r>
                <a:r>
                  <a:rPr lang="ko-KR" altLang="en-US" sz="2000" dirty="0">
                    <a:latin typeface="+mn-ea"/>
                    <a:ea typeface="+mn-ea"/>
                  </a:rPr>
                  <a:t>선정할 때 얻어지는 통계량의 확률분포를 의미한다</a:t>
                </a:r>
                <a:r>
                  <a:rPr lang="en-US" altLang="ko-KR" sz="2000" dirty="0">
                    <a:latin typeface="+mn-ea"/>
                    <a:ea typeface="+mn-ea"/>
                  </a:rPr>
                  <a:t>.</a:t>
                </a:r>
                <a:endParaRPr lang="ko-KR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075740"/>
                <a:ext cx="7703457" cy="740716"/>
              </a:xfrm>
              <a:prstGeom prst="rect">
                <a:avLst/>
              </a:prstGeom>
              <a:blipFill rotWithShape="1">
                <a:blip r:embed="rId3"/>
                <a:stretch>
                  <a:fillRect l="-871" t="-4098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500034" y="2564904"/>
            <a:ext cx="814393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+mn-ea"/>
                <a:ea typeface="+mn-ea"/>
              </a:rPr>
              <a:t>통계량</a:t>
            </a:r>
            <a:r>
              <a:rPr lang="en-US" altLang="ko-KR" b="1" baseline="30000" dirty="0">
                <a:latin typeface="+mn-ea"/>
                <a:ea typeface="+mn-ea"/>
              </a:rPr>
              <a:t>statistics</a:t>
            </a:r>
            <a:r>
              <a:rPr lang="en-US" altLang="ko-KR" dirty="0">
                <a:latin typeface="+mn-ea"/>
                <a:ea typeface="+mn-ea"/>
              </a:rPr>
              <a:t>  : </a:t>
            </a:r>
            <a:r>
              <a:rPr lang="ko-KR" altLang="en-US" dirty="0">
                <a:latin typeface="+mn-ea"/>
                <a:ea typeface="+mn-ea"/>
              </a:rPr>
              <a:t>표본의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특성을 나타내는 수치</a:t>
            </a:r>
            <a:endParaRPr lang="en-US" altLang="ko-KR" dirty="0">
              <a:latin typeface="+mn-ea"/>
              <a:ea typeface="+mn-ea"/>
            </a:endParaRPr>
          </a:p>
          <a:p>
            <a:pPr indent="263525">
              <a:lnSpc>
                <a:spcPct val="150000"/>
              </a:lnSpc>
            </a:pPr>
            <a:r>
              <a:rPr lang="ko-KR" altLang="en-US" b="1" dirty="0">
                <a:latin typeface="+mn-ea"/>
                <a:ea typeface="+mn-ea"/>
              </a:rPr>
              <a:t>표본평균</a:t>
            </a:r>
            <a:r>
              <a:rPr lang="en-US" altLang="ko-KR" b="1" baseline="30000" dirty="0">
                <a:latin typeface="+mn-ea"/>
                <a:ea typeface="+mn-ea"/>
              </a:rPr>
              <a:t>sample</a:t>
            </a:r>
            <a:r>
              <a:rPr lang="ko-KR" altLang="en-US" b="1" baseline="30000" dirty="0">
                <a:latin typeface="+mn-ea"/>
                <a:ea typeface="+mn-ea"/>
              </a:rPr>
              <a:t> </a:t>
            </a:r>
            <a:r>
              <a:rPr lang="en-US" altLang="ko-KR" b="1" baseline="30000" dirty="0">
                <a:latin typeface="+mn-ea"/>
                <a:ea typeface="+mn-ea"/>
              </a:rPr>
              <a:t>mean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표본의 평균</a:t>
            </a:r>
            <a:r>
              <a:rPr lang="en-US" altLang="ko-KR" dirty="0">
                <a:latin typeface="+mn-ea"/>
                <a:ea typeface="+mn-ea"/>
              </a:rPr>
              <a:t>(   )</a:t>
            </a:r>
            <a:endParaRPr lang="en-US" altLang="ko-KR" i="1" dirty="0">
              <a:latin typeface="+mn-ea"/>
              <a:ea typeface="+mn-ea"/>
            </a:endParaRPr>
          </a:p>
          <a:p>
            <a:pPr indent="263525">
              <a:lnSpc>
                <a:spcPct val="150000"/>
              </a:lnSpc>
            </a:pPr>
            <a:r>
              <a:rPr lang="ko-KR" altLang="en-US" b="1" dirty="0">
                <a:latin typeface="+mn-ea"/>
                <a:ea typeface="+mn-ea"/>
              </a:rPr>
              <a:t>표본분산</a:t>
            </a:r>
            <a:r>
              <a:rPr lang="en-US" altLang="ko-KR" b="1" baseline="30000" dirty="0">
                <a:latin typeface="+mn-ea"/>
                <a:ea typeface="+mn-ea"/>
              </a:rPr>
              <a:t>sample variance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표본의 분산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en-US" altLang="ko-KR" i="1" dirty="0">
                <a:latin typeface="+mn-ea"/>
                <a:ea typeface="+mn-ea"/>
              </a:rPr>
              <a:t>s</a:t>
            </a:r>
            <a:r>
              <a:rPr lang="en-US" altLang="ko-KR" i="1" baseline="40000" dirty="0">
                <a:latin typeface="+mn-ea"/>
                <a:ea typeface="+mn-ea"/>
              </a:rPr>
              <a:t>2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indent="263525">
              <a:lnSpc>
                <a:spcPct val="150000"/>
              </a:lnSpc>
            </a:pPr>
            <a:r>
              <a:rPr lang="ko-KR" altLang="en-US" b="1" dirty="0">
                <a:latin typeface="+mn-ea"/>
                <a:ea typeface="+mn-ea"/>
              </a:rPr>
              <a:t>표본표준편차</a:t>
            </a:r>
            <a:r>
              <a:rPr lang="en-US" altLang="ko-KR" b="1" baseline="30000" dirty="0">
                <a:latin typeface="+mn-ea"/>
                <a:ea typeface="+mn-ea"/>
              </a:rPr>
              <a:t>sample standard deviation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표본의 표준편차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en-US" altLang="ko-KR" i="1" dirty="0">
                <a:latin typeface="+mn-ea"/>
                <a:ea typeface="+mn-ea"/>
              </a:rPr>
              <a:t>s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indent="263525">
              <a:lnSpc>
                <a:spcPct val="150000"/>
              </a:lnSpc>
            </a:pPr>
            <a:r>
              <a:rPr lang="ko-KR" altLang="en-US" b="1" dirty="0">
                <a:latin typeface="+mn-ea"/>
                <a:ea typeface="+mn-ea"/>
              </a:rPr>
              <a:t>표본비율</a:t>
            </a:r>
            <a:r>
              <a:rPr lang="en-US" altLang="ko-KR" b="1" baseline="30000" dirty="0">
                <a:latin typeface="+mn-ea"/>
                <a:ea typeface="+mn-ea"/>
              </a:rPr>
              <a:t>sample proportion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표본의 비율</a:t>
            </a:r>
            <a:r>
              <a:rPr lang="en-US" altLang="ko-KR" dirty="0">
                <a:latin typeface="+mn-ea"/>
                <a:ea typeface="+mn-ea"/>
              </a:rPr>
              <a:t>(   )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699663"/>
              </p:ext>
            </p:extLst>
          </p:nvPr>
        </p:nvGraphicFramePr>
        <p:xfrm>
          <a:off x="4234820" y="3121198"/>
          <a:ext cx="23177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78" name="Equation" r:id="rId4" imgW="139579" imgH="164957" progId="Equation.DSMT4">
                  <p:embed/>
                </p:oleObj>
              </mc:Choice>
              <mc:Fallback>
                <p:oleObj name="Equation" r:id="rId4" imgW="139579" imgH="16495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4820" y="3121198"/>
                        <a:ext cx="231775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035242"/>
              </p:ext>
            </p:extLst>
          </p:nvPr>
        </p:nvGraphicFramePr>
        <p:xfrm>
          <a:off x="4643125" y="4300711"/>
          <a:ext cx="2095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79" name="Equation" r:id="rId6" imgW="126780" imgH="215526" progId="Equation.DSMT4">
                  <p:embed/>
                </p:oleObj>
              </mc:Choice>
              <mc:Fallback>
                <p:oleObj name="Equation" r:id="rId6" imgW="126780" imgH="21552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125" y="4300711"/>
                        <a:ext cx="2095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853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표본평균의 분포</a:t>
            </a:r>
          </a:p>
        </p:txBody>
      </p:sp>
      <p:sp>
        <p:nvSpPr>
          <p:cNvPr id="8" name="Rectangle 90"/>
          <p:cNvSpPr>
            <a:spLocks noChangeArrowheads="1"/>
          </p:cNvSpPr>
          <p:nvPr/>
        </p:nvSpPr>
        <p:spPr bwMode="auto">
          <a:xfrm>
            <a:off x="2195736" y="2278613"/>
            <a:ext cx="4392488" cy="646331"/>
          </a:xfrm>
          <a:prstGeom prst="rect">
            <a:avLst/>
          </a:prstGeom>
          <a:noFill/>
          <a:ln w="38100">
            <a:solidFill>
              <a:srgbClr val="80D0E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  <a:ea typeface="+mn-ea"/>
              </a:rPr>
              <a:t>통계량은 확률변수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  <a:ea typeface="+mn-ea"/>
              </a:rPr>
              <a:t>통계량의 확률분포를 표본분포라 한다</a:t>
            </a:r>
            <a:r>
              <a:rPr lang="en-US" altLang="ko-KR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714348" y="4093029"/>
            <a:ext cx="2428892" cy="2322285"/>
          </a:xfrm>
          <a:prstGeom prst="roundRect">
            <a:avLst>
              <a:gd name="adj" fmla="val 11062"/>
            </a:avLst>
          </a:prstGeom>
          <a:solidFill>
            <a:srgbClr val="00A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00100" y="4265166"/>
            <a:ext cx="1285884" cy="1285884"/>
          </a:xfrm>
          <a:prstGeom prst="ellipse">
            <a:avLst/>
          </a:prstGeom>
          <a:solidFill>
            <a:srgbClr val="006699"/>
          </a:solidFill>
          <a:ln>
            <a:solidFill>
              <a:srgbClr val="006699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786314" y="3355852"/>
            <a:ext cx="1285884" cy="1285884"/>
          </a:xfrm>
          <a:prstGeom prst="ellipse">
            <a:avLst/>
          </a:prstGeom>
          <a:solidFill>
            <a:srgbClr val="0066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786314" y="5115074"/>
            <a:ext cx="1285884" cy="1285884"/>
          </a:xfrm>
          <a:prstGeom prst="ellipse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582396"/>
              </p:ext>
            </p:extLst>
          </p:nvPr>
        </p:nvGraphicFramePr>
        <p:xfrm>
          <a:off x="1276329" y="4408042"/>
          <a:ext cx="2952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46" name="Equation" r:id="rId3" imgW="177480" imgH="228600" progId="Equation.DSMT4">
                  <p:embed/>
                </p:oleObj>
              </mc:Choice>
              <mc:Fallback>
                <p:oleObj name="Equation" r:id="rId3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29" y="4408042"/>
                        <a:ext cx="295275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469996"/>
              </p:ext>
            </p:extLst>
          </p:nvPr>
        </p:nvGraphicFramePr>
        <p:xfrm>
          <a:off x="1704957" y="4479480"/>
          <a:ext cx="2952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47" name="Equation" r:id="rId5" imgW="177480" imgH="228600" progId="Equation.DSMT4">
                  <p:embed/>
                </p:oleObj>
              </mc:Choice>
              <mc:Fallback>
                <p:oleObj name="Equation" r:id="rId5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57" y="4479480"/>
                        <a:ext cx="295275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455552"/>
              </p:ext>
            </p:extLst>
          </p:nvPr>
        </p:nvGraphicFramePr>
        <p:xfrm>
          <a:off x="1714480" y="4962086"/>
          <a:ext cx="2952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48" name="Equation" r:id="rId7" imgW="177480" imgH="228600" progId="Equation.DSMT4">
                  <p:embed/>
                </p:oleObj>
              </mc:Choice>
              <mc:Fallback>
                <p:oleObj name="Equation" r:id="rId7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4962086"/>
                        <a:ext cx="295275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993127"/>
              </p:ext>
            </p:extLst>
          </p:nvPr>
        </p:nvGraphicFramePr>
        <p:xfrm>
          <a:off x="1785918" y="5622488"/>
          <a:ext cx="2952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49" name="Equation" r:id="rId9" imgW="177480" imgH="228600" progId="Equation.DSMT4">
                  <p:embed/>
                </p:oleObj>
              </mc:Choice>
              <mc:Fallback>
                <p:oleObj name="Equation" r:id="rId9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5622488"/>
                        <a:ext cx="295275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563634"/>
              </p:ext>
            </p:extLst>
          </p:nvPr>
        </p:nvGraphicFramePr>
        <p:xfrm>
          <a:off x="2714612" y="4908108"/>
          <a:ext cx="3381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50" name="Equation" r:id="rId11" imgW="203040" imgH="228600" progId="Equation.DSMT4">
                  <p:embed/>
                </p:oleObj>
              </mc:Choice>
              <mc:Fallback>
                <p:oleObj name="Equation" r:id="rId11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4908108"/>
                        <a:ext cx="338138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080471"/>
              </p:ext>
            </p:extLst>
          </p:nvPr>
        </p:nvGraphicFramePr>
        <p:xfrm>
          <a:off x="2143108" y="5408174"/>
          <a:ext cx="50641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51" name="Equation" r:id="rId13" imgW="304560" imgH="228600" progId="Equation.DSMT4">
                  <p:embed/>
                </p:oleObj>
              </mc:Choice>
              <mc:Fallback>
                <p:oleObj name="Equation" r:id="rId13" imgW="304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5408174"/>
                        <a:ext cx="506413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875477"/>
              </p:ext>
            </p:extLst>
          </p:nvPr>
        </p:nvGraphicFramePr>
        <p:xfrm>
          <a:off x="2235094" y="5193860"/>
          <a:ext cx="295275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52" name="Equation" r:id="rId15" imgW="177480" imgH="177480" progId="Equation.DSMT4">
                  <p:embed/>
                </p:oleObj>
              </mc:Choice>
              <mc:Fallback>
                <p:oleObj name="Equation" r:id="rId15" imgW="1774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094" y="5193860"/>
                        <a:ext cx="295275" cy="290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140428"/>
              </p:ext>
            </p:extLst>
          </p:nvPr>
        </p:nvGraphicFramePr>
        <p:xfrm>
          <a:off x="5429256" y="3927356"/>
          <a:ext cx="295275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53" name="Equation" r:id="rId17" imgW="177480" imgH="177480" progId="Equation.DSMT4">
                  <p:embed/>
                </p:oleObj>
              </mc:Choice>
              <mc:Fallback>
                <p:oleObj name="Equation" r:id="rId17" imgW="1774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6" y="3927356"/>
                        <a:ext cx="295275" cy="290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761862"/>
              </p:ext>
            </p:extLst>
          </p:nvPr>
        </p:nvGraphicFramePr>
        <p:xfrm>
          <a:off x="5286378" y="5257950"/>
          <a:ext cx="2952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54" name="Equation" r:id="rId19" imgW="177480" imgH="228600" progId="Equation.DSMT4">
                  <p:embed/>
                </p:oleObj>
              </mc:Choice>
              <mc:Fallback>
                <p:oleObj name="Equation" r:id="rId19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8" y="5257950"/>
                        <a:ext cx="295275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123117"/>
              </p:ext>
            </p:extLst>
          </p:nvPr>
        </p:nvGraphicFramePr>
        <p:xfrm>
          <a:off x="5000628" y="5615138"/>
          <a:ext cx="2952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55" name="Equation" r:id="rId21" imgW="177480" imgH="228600" progId="Equation.DSMT4">
                  <p:embed/>
                </p:oleObj>
              </mc:Choice>
              <mc:Fallback>
                <p:oleObj name="Equation" r:id="rId21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5615138"/>
                        <a:ext cx="295275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138133"/>
              </p:ext>
            </p:extLst>
          </p:nvPr>
        </p:nvGraphicFramePr>
        <p:xfrm>
          <a:off x="5351463" y="5900877"/>
          <a:ext cx="50641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56" name="Equation" r:id="rId23" imgW="304560" imgH="228600" progId="Equation.DSMT4">
                  <p:embed/>
                </p:oleObj>
              </mc:Choice>
              <mc:Fallback>
                <p:oleObj name="Equation" r:id="rId23" imgW="304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463" y="5900877"/>
                        <a:ext cx="506412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419226"/>
              </p:ext>
            </p:extLst>
          </p:nvPr>
        </p:nvGraphicFramePr>
        <p:xfrm>
          <a:off x="5443540" y="5686575"/>
          <a:ext cx="29527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57" name="Equation" r:id="rId25" imgW="177480" imgH="177480" progId="Equation.DSMT4">
                  <p:embed/>
                </p:oleObj>
              </mc:Choice>
              <mc:Fallback>
                <p:oleObj name="Equation" r:id="rId25" imgW="1774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540" y="5686575"/>
                        <a:ext cx="295275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직선 화살표 연결선 26"/>
          <p:cNvCxnSpPr/>
          <p:nvPr/>
        </p:nvCxnSpPr>
        <p:spPr>
          <a:xfrm flipV="1">
            <a:off x="2209800" y="4180114"/>
            <a:ext cx="2550886" cy="483326"/>
          </a:xfrm>
          <a:prstGeom prst="straightConnector1">
            <a:avLst/>
          </a:prstGeom>
          <a:ln w="57150">
            <a:solidFill>
              <a:srgbClr val="0066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656114" y="5766952"/>
            <a:ext cx="2058762" cy="0"/>
          </a:xfrm>
          <a:prstGeom prst="straightConnector1">
            <a:avLst/>
          </a:prstGeom>
          <a:ln w="57150">
            <a:solidFill>
              <a:srgbClr val="0066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322831"/>
              </p:ext>
            </p:extLst>
          </p:nvPr>
        </p:nvGraphicFramePr>
        <p:xfrm>
          <a:off x="6332565" y="3212976"/>
          <a:ext cx="2239963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58" name="Equation" r:id="rId27" imgW="1346040" imgH="863280" progId="Equation.DSMT4">
                  <p:embed/>
                </p:oleObj>
              </mc:Choice>
              <mc:Fallback>
                <p:oleObj name="Equation" r:id="rId27" imgW="134604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2565" y="3212976"/>
                        <a:ext cx="2239963" cy="140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8359"/>
              </p:ext>
            </p:extLst>
          </p:nvPr>
        </p:nvGraphicFramePr>
        <p:xfrm>
          <a:off x="6327608" y="5043636"/>
          <a:ext cx="2239962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59" name="Equation" r:id="rId29" imgW="1346040" imgH="863280" progId="Equation.DSMT4">
                  <p:embed/>
                </p:oleObj>
              </mc:Choice>
              <mc:Fallback>
                <p:oleObj name="Equation" r:id="rId29" imgW="134604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7608" y="5043636"/>
                        <a:ext cx="2239962" cy="140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847750"/>
              </p:ext>
            </p:extLst>
          </p:nvPr>
        </p:nvGraphicFramePr>
        <p:xfrm>
          <a:off x="5053021" y="3427290"/>
          <a:ext cx="2952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60" name="Equation" r:id="rId31" imgW="177480" imgH="228600" progId="Equation.DSMT4">
                  <p:embed/>
                </p:oleObj>
              </mc:Choice>
              <mc:Fallback>
                <p:oleObj name="Equation" r:id="rId31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3021" y="3427290"/>
                        <a:ext cx="295275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159224"/>
              </p:ext>
            </p:extLst>
          </p:nvPr>
        </p:nvGraphicFramePr>
        <p:xfrm>
          <a:off x="5481646" y="3498728"/>
          <a:ext cx="2952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61" name="Equation" r:id="rId32" imgW="177480" imgH="228600" progId="Equation.DSMT4">
                  <p:embed/>
                </p:oleObj>
              </mc:Choice>
              <mc:Fallback>
                <p:oleObj name="Equation" r:id="rId32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1646" y="3498728"/>
                        <a:ext cx="295275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126829"/>
              </p:ext>
            </p:extLst>
          </p:nvPr>
        </p:nvGraphicFramePr>
        <p:xfrm>
          <a:off x="5000628" y="3855918"/>
          <a:ext cx="2952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62" name="Equation" r:id="rId33" imgW="177480" imgH="228600" progId="Equation.DSMT4">
                  <p:embed/>
                </p:oleObj>
              </mc:Choice>
              <mc:Fallback>
                <p:oleObj name="Equation" r:id="rId33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3855918"/>
                        <a:ext cx="295275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022822"/>
              </p:ext>
            </p:extLst>
          </p:nvPr>
        </p:nvGraphicFramePr>
        <p:xfrm>
          <a:off x="5357818" y="4141670"/>
          <a:ext cx="2952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63" name="Equation" r:id="rId34" imgW="177480" imgH="228600" progId="Equation.DSMT4">
                  <p:embed/>
                </p:oleObj>
              </mc:Choice>
              <mc:Fallback>
                <p:oleObj name="Equation" r:id="rId34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8" y="4141670"/>
                        <a:ext cx="295275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/>
              <p:cNvSpPr/>
              <p:nvPr/>
            </p:nvSpPr>
            <p:spPr>
              <a:xfrm>
                <a:off x="3591714" y="3789040"/>
                <a:ext cx="5501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𝑛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개</a:t>
                </a:r>
                <a:endParaRPr lang="ko-KR" altLang="en-US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714" y="3789040"/>
                <a:ext cx="550151" cy="369332"/>
              </a:xfrm>
              <a:prstGeom prst="rect">
                <a:avLst/>
              </a:prstGeom>
              <a:blipFill rotWithShape="1">
                <a:blip r:embed="rId36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/>
              <p:cNvSpPr/>
              <p:nvPr/>
            </p:nvSpPr>
            <p:spPr>
              <a:xfrm>
                <a:off x="3593221" y="5373216"/>
                <a:ext cx="5501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𝑛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개</a:t>
                </a:r>
                <a:endParaRPr lang="ko-KR" altLang="en-US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221" y="5373216"/>
                <a:ext cx="550151" cy="369332"/>
              </a:xfrm>
              <a:prstGeom prst="rect">
                <a:avLst/>
              </a:prstGeom>
              <a:blipFill rotWithShape="1">
                <a:blip r:embed="rId37"/>
                <a:stretch>
                  <a:fillRect t="-8197" r="-8791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107503" y="836712"/>
            <a:ext cx="8749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  <a:ea typeface="+mn-ea"/>
              </a:rPr>
              <a:t>통계량은 표본을 어떻게 선정하느냐에 따라서 그 값이 다르게 나타난다</a:t>
            </a:r>
            <a:r>
              <a:rPr lang="en-US" altLang="ko-KR" dirty="0" smtClean="0">
                <a:latin typeface="+mn-ea"/>
                <a:ea typeface="+mn-ea"/>
              </a:rPr>
              <a:t>. </a:t>
            </a:r>
            <a:r>
              <a:rPr lang="ko-KR" altLang="en-US" dirty="0" smtClean="0">
                <a:latin typeface="+mn-ea"/>
                <a:ea typeface="+mn-ea"/>
              </a:rPr>
              <a:t>즉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동일한 모집단에서 동일한 크기의 표본을 선정하더라도 각 표본의 평균은  서로 다르게 나타남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</p:txBody>
      </p:sp>
      <p:cxnSp>
        <p:nvCxnSpPr>
          <p:cNvPr id="42" name="직선 연결선 41"/>
          <p:cNvCxnSpPr/>
          <p:nvPr/>
        </p:nvCxnSpPr>
        <p:spPr>
          <a:xfrm>
            <a:off x="4786314" y="4795564"/>
            <a:ext cx="3714776" cy="158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152267" y="3306074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표본 </a:t>
            </a:r>
            <a:r>
              <a:rPr lang="en-US" altLang="ko-KR" dirty="0" smtClean="0">
                <a:latin typeface="+mn-ea"/>
                <a:ea typeface="+mn-ea"/>
              </a:rPr>
              <a:t>1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143372" y="5005258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표본 </a:t>
            </a:r>
            <a:r>
              <a:rPr lang="en-US" altLang="ko-KR" dirty="0" smtClean="0">
                <a:latin typeface="+mn-ea"/>
                <a:ea typeface="+mn-ea"/>
              </a:rPr>
              <a:t>2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4035241" y="1700808"/>
            <a:ext cx="725445" cy="457968"/>
          </a:xfrm>
          <a:prstGeom prst="downArrow">
            <a:avLst/>
          </a:prstGeom>
          <a:solidFill>
            <a:srgbClr val="80D0E3"/>
          </a:solidFill>
          <a:ln w="38100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438252" y="4836670"/>
            <a:ext cx="1285884" cy="1285884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72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표본평균의 분포</a:t>
            </a:r>
          </a:p>
        </p:txBody>
      </p:sp>
      <p:pic>
        <p:nvPicPr>
          <p:cNvPr id="3758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85" y="1286309"/>
            <a:ext cx="7950255" cy="270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107503" y="4443742"/>
            <a:ext cx="8749159" cy="1721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9088" indent="-319088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  <a:ea typeface="+mn-ea"/>
              </a:rPr>
              <a:t>배터리 제조업체에서 생산된 모든 배터리의 하루 평균 사용시간을 알기 위하여</a:t>
            </a:r>
            <a:r>
              <a:rPr lang="en-US" altLang="ko-KR" dirty="0" smtClean="0">
                <a:latin typeface="+mn-ea"/>
                <a:ea typeface="+mn-ea"/>
              </a:rPr>
              <a:t>, 10</a:t>
            </a:r>
            <a:r>
              <a:rPr lang="ko-KR" altLang="en-US" dirty="0">
                <a:latin typeface="+mn-ea"/>
                <a:ea typeface="+mn-ea"/>
              </a:rPr>
              <a:t>개로 구성된 표본 </a:t>
            </a:r>
            <a:r>
              <a:rPr lang="en-US" altLang="ko-KR" dirty="0">
                <a:latin typeface="+mn-ea"/>
                <a:ea typeface="+mn-ea"/>
              </a:rPr>
              <a:t>500</a:t>
            </a:r>
            <a:r>
              <a:rPr lang="ko-KR" altLang="en-US" dirty="0">
                <a:latin typeface="+mn-ea"/>
                <a:ea typeface="+mn-ea"/>
              </a:rPr>
              <a:t>개를 임의로 선정하여 각 표본의 평균을 구하면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각 표본평균으로 구성된 </a:t>
            </a:r>
            <a:r>
              <a:rPr lang="en-US" altLang="ko-KR" dirty="0">
                <a:latin typeface="+mn-ea"/>
                <a:ea typeface="+mn-ea"/>
              </a:rPr>
              <a:t>500</a:t>
            </a:r>
            <a:r>
              <a:rPr lang="ko-KR" altLang="en-US" dirty="0">
                <a:latin typeface="+mn-ea"/>
                <a:ea typeface="+mn-ea"/>
              </a:rPr>
              <a:t>개의 자료가 갖는 특성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특히 표본평균들의 평균을 얻을 수 있다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그러면 표본평균들의 평균을 이용하여 이 회사에서 생산한 배터리의 하루 평균 사용시간</a:t>
            </a:r>
            <a:r>
              <a:rPr lang="en-US" altLang="ko-KR" dirty="0">
                <a:latin typeface="+mn-ea"/>
                <a:ea typeface="+mn-ea"/>
              </a:rPr>
              <a:t>(10.23</a:t>
            </a:r>
            <a:r>
              <a:rPr lang="ko-KR" altLang="en-US" dirty="0">
                <a:latin typeface="+mn-ea"/>
                <a:ea typeface="+mn-ea"/>
              </a:rPr>
              <a:t>시간</a:t>
            </a:r>
            <a:r>
              <a:rPr lang="en-US" altLang="ko-KR" dirty="0">
                <a:latin typeface="+mn-ea"/>
                <a:ea typeface="+mn-ea"/>
              </a:rPr>
              <a:t>)</a:t>
            </a:r>
            <a:r>
              <a:rPr lang="ko-KR" altLang="en-US" dirty="0">
                <a:latin typeface="+mn-ea"/>
                <a:ea typeface="+mn-ea"/>
              </a:rPr>
              <a:t>을 추론할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789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A0C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6679</TotalTime>
  <Words>1742</Words>
  <Application>Microsoft Office PowerPoint</Application>
  <PresentationFormat>화면 슬라이드 쇼(4:3)</PresentationFormat>
  <Paragraphs>210</Paragraphs>
  <Slides>58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8" baseType="lpstr">
      <vt:lpstr>굴림</vt:lpstr>
      <vt:lpstr>Arial</vt:lpstr>
      <vt:lpstr>맑은 고딕</vt:lpstr>
      <vt:lpstr>Cambria Math</vt:lpstr>
      <vt:lpstr>Wingdings</vt:lpstr>
      <vt:lpstr>Book Antiqua</vt:lpstr>
      <vt:lpstr>HY신명조</vt:lpstr>
      <vt:lpstr>Symbol</vt:lpstr>
      <vt:lpstr>Office 테마</vt:lpstr>
      <vt:lpstr>Equation</vt:lpstr>
      <vt:lpstr>PowerPoint 프레젠테이션</vt:lpstr>
      <vt:lpstr>PowerPoint 프레젠테이션</vt:lpstr>
      <vt:lpstr>목 차</vt:lpstr>
      <vt:lpstr>PowerPoint 프레젠테이션</vt:lpstr>
      <vt:lpstr>표본평균의 분포</vt:lpstr>
      <vt:lpstr>표본평균의 분포</vt:lpstr>
      <vt:lpstr>표본평균의 분포</vt:lpstr>
      <vt:lpstr>표본평균의 분포</vt:lpstr>
      <vt:lpstr>표본평균의 분포</vt:lpstr>
      <vt:lpstr>모분산이 알려진 정규모집단인 경우</vt:lpstr>
      <vt:lpstr>모분산이 알려진 정규모집단인 경우</vt:lpstr>
      <vt:lpstr>모분산이 알려진 정규모집단인 경우</vt:lpstr>
      <vt:lpstr>모분산이 알려진 정규모집단인 경우</vt:lpstr>
      <vt:lpstr>모분산이 알려지지 않은 정규모집단인 경우</vt:lpstr>
      <vt:lpstr>모분산이 알려지지 않은 정규모집단인 경우</vt:lpstr>
      <vt:lpstr>모분산이 알려지지 않은 정규모집단인 경우</vt:lpstr>
      <vt:lpstr>모분산이 알려지지 않은 정규모집단인 경우</vt:lpstr>
      <vt:lpstr>모분산이 알려지지 않은 정규모집단인 경우</vt:lpstr>
      <vt:lpstr>임의의 모집단인 경우</vt:lpstr>
      <vt:lpstr>임의의 모집단인 경우</vt:lpstr>
      <vt:lpstr>임의의 모집단인 경우</vt:lpstr>
      <vt:lpstr>임의의 모집단인 경우</vt:lpstr>
      <vt:lpstr>표본비율의 분포</vt:lpstr>
      <vt:lpstr>표본비율의 분포</vt:lpstr>
      <vt:lpstr>표본비율의 분포</vt:lpstr>
      <vt:lpstr>표본분산의  분포</vt:lpstr>
      <vt:lpstr>표본분산의  분포</vt:lpstr>
      <vt:lpstr>표본분산의  분포</vt:lpstr>
      <vt:lpstr>표본분산의  분포</vt:lpstr>
      <vt:lpstr>표본분산의  분포</vt:lpstr>
      <vt:lpstr>PowerPoint 프레젠테이션</vt:lpstr>
      <vt:lpstr>두 모분산이 알려진 정규모집단인 경우</vt:lpstr>
      <vt:lpstr>두 표본평균 차의 분포</vt:lpstr>
      <vt:lpstr>두 표본평균 차의 분포</vt:lpstr>
      <vt:lpstr>두 표본평균 차의 분포</vt:lpstr>
      <vt:lpstr>두 표본평균 차의 분포</vt:lpstr>
      <vt:lpstr>두 표본평균 차의 분포</vt:lpstr>
      <vt:lpstr>두 모분산이 같지만 알려지지 않은 정규모집단인 경우</vt:lpstr>
      <vt:lpstr>두 모분산이 같지만 알려지지 않은 정규모집단인 경우</vt:lpstr>
      <vt:lpstr>두 모분산이 같지만 알려지지 않은 정규모집단인 경우</vt:lpstr>
      <vt:lpstr>두 표본평균 차의 분포</vt:lpstr>
      <vt:lpstr>두 표본평균 차의 분포</vt:lpstr>
      <vt:lpstr>두 모분산이 다르고 알려지지 않은 정규모집단인 경우</vt:lpstr>
      <vt:lpstr>두 모분산이 다르고 알려지지 않은 정규모집단인 경우</vt:lpstr>
      <vt:lpstr>두 모분산이 다르고 알려지지 않은 정규모집단인 경우</vt:lpstr>
      <vt:lpstr>두 모분산이 알려진 임의의 정규모집단인 경우</vt:lpstr>
      <vt:lpstr>두 모분산이 알려진 임의의 정규모집단인 경우</vt:lpstr>
      <vt:lpstr>두 모분산이 알려진 정규모집단인 경우</vt:lpstr>
      <vt:lpstr>두 모분산이 알려진 정규모집단인 경우</vt:lpstr>
      <vt:lpstr>두 모분산이 알려진 정규모집단인 경우</vt:lpstr>
      <vt:lpstr>합동표본분산의 분포</vt:lpstr>
      <vt:lpstr>합동표본분산의 분포</vt:lpstr>
      <vt:lpstr>합동표본분산의 분포</vt:lpstr>
      <vt:lpstr>합동표본분산의 분포</vt:lpstr>
      <vt:lpstr>표본분산 비의 분포</vt:lpstr>
      <vt:lpstr>표본분산 비의 분포</vt:lpstr>
      <vt:lpstr>표본분산 비의 분포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?? ?</cp:lastModifiedBy>
  <cp:revision>828</cp:revision>
  <dcterms:created xsi:type="dcterms:W3CDTF">2012-07-11T10:23:22Z</dcterms:created>
  <dcterms:modified xsi:type="dcterms:W3CDTF">2016-08-17T13:31:15Z</dcterms:modified>
</cp:coreProperties>
</file>