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65" r:id="rId2"/>
    <p:sldId id="256" r:id="rId3"/>
    <p:sldId id="425" r:id="rId4"/>
    <p:sldId id="424" r:id="rId5"/>
    <p:sldId id="685" r:id="rId6"/>
    <p:sldId id="949" r:id="rId7"/>
    <p:sldId id="1000" r:id="rId8"/>
    <p:sldId id="1001" r:id="rId9"/>
    <p:sldId id="950" r:id="rId10"/>
    <p:sldId id="951" r:id="rId11"/>
    <p:sldId id="1002" r:id="rId12"/>
    <p:sldId id="1003" r:id="rId13"/>
    <p:sldId id="1004" r:id="rId14"/>
    <p:sldId id="1005" r:id="rId15"/>
    <p:sldId id="952" r:id="rId16"/>
    <p:sldId id="1006" r:id="rId17"/>
    <p:sldId id="874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953" r:id="rId30"/>
    <p:sldId id="1018" r:id="rId31"/>
    <p:sldId id="1019" r:id="rId32"/>
    <p:sldId id="1020" r:id="rId33"/>
    <p:sldId id="1021" r:id="rId34"/>
    <p:sldId id="1022" r:id="rId35"/>
    <p:sldId id="1023" r:id="rId36"/>
    <p:sldId id="1024" r:id="rId37"/>
    <p:sldId id="954" r:id="rId38"/>
    <p:sldId id="1025" r:id="rId39"/>
    <p:sldId id="955" r:id="rId40"/>
    <p:sldId id="956" r:id="rId41"/>
    <p:sldId id="1027" r:id="rId42"/>
    <p:sldId id="1028" r:id="rId43"/>
    <p:sldId id="1029" r:id="rId44"/>
    <p:sldId id="1026" r:id="rId45"/>
    <p:sldId id="957" r:id="rId46"/>
    <p:sldId id="1030" r:id="rId47"/>
    <p:sldId id="1031" r:id="rId48"/>
    <p:sldId id="1032" r:id="rId49"/>
    <p:sldId id="1033" r:id="rId50"/>
    <p:sldId id="958" r:id="rId51"/>
    <p:sldId id="959" r:id="rId52"/>
    <p:sldId id="1034" r:id="rId53"/>
    <p:sldId id="1035" r:id="rId54"/>
    <p:sldId id="960" r:id="rId55"/>
    <p:sldId id="1036" r:id="rId56"/>
    <p:sldId id="1037" r:id="rId57"/>
    <p:sldId id="1038" r:id="rId58"/>
    <p:sldId id="1039" r:id="rId59"/>
    <p:sldId id="1040" r:id="rId60"/>
    <p:sldId id="1041" r:id="rId61"/>
    <p:sldId id="1042" r:id="rId62"/>
    <p:sldId id="961" r:id="rId63"/>
    <p:sldId id="1043" r:id="rId64"/>
    <p:sldId id="1044" r:id="rId65"/>
    <p:sldId id="1045" r:id="rId66"/>
    <p:sldId id="962" r:id="rId67"/>
    <p:sldId id="1046" r:id="rId68"/>
    <p:sldId id="948" r:id="rId6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72"/>
      <p:bold r:id="rId73"/>
      <p:italic r:id="rId74"/>
      <p:boldItalic r:id="rId75"/>
    </p:embeddedFont>
    <p:embeddedFont>
      <p:font typeface="맑은 고딕" panose="020B0503020000020004" pitchFamily="50" charset="-127"/>
      <p:regular r:id="rId76"/>
      <p:bold r:id="rId77"/>
    </p:embeddedFont>
    <p:embeddedFont>
      <p:font typeface="Cambria Math" panose="02040503050406030204" pitchFamily="18" charset="0"/>
      <p:regular r:id="rId78"/>
    </p:embeddedFont>
    <p:embeddedFont>
      <p:font typeface="Book Antiqua" panose="02040602050305030304" pitchFamily="18" charset="0"/>
      <p:regular r:id="rId79"/>
      <p:bold r:id="rId80"/>
      <p:italic r:id="rId81"/>
      <p:boldItalic r:id="rId82"/>
    </p:embeddedFont>
    <p:embeddedFont>
      <p:font typeface="HY신명조" panose="02030600000101010101" pitchFamily="18" charset="-127"/>
      <p:regular r:id="rId8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A0C6"/>
    <a:srgbClr val="8BE9FF"/>
    <a:srgbClr val="80D0E3"/>
    <a:srgbClr val="006699"/>
    <a:srgbClr val="FF9933"/>
    <a:srgbClr val="009E9A"/>
    <a:srgbClr val="00C4F2"/>
    <a:srgbClr val="C35D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160" autoAdjust="0"/>
  </p:normalViewPr>
  <p:slideViewPr>
    <p:cSldViewPr>
      <p:cViewPr>
        <p:scale>
          <a:sx n="75" d="100"/>
          <a:sy n="75" d="100"/>
        </p:scale>
        <p:origin x="-156" y="-786"/>
      </p:cViewPr>
      <p:guideLst>
        <p:guide orient="horz" pos="572"/>
        <p:guide orient="horz"/>
        <p:guide pos="204"/>
        <p:guide pos="573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58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3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33.wmf"/><Relationship Id="rId1" Type="http://schemas.openxmlformats.org/officeDocument/2006/relationships/image" Target="../media/image151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198.wmf"/><Relationship Id="rId4" Type="http://schemas.openxmlformats.org/officeDocument/2006/relationships/image" Target="../media/image20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4" Type="http://schemas.openxmlformats.org/officeDocument/2006/relationships/image" Target="../media/image22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wmf"/><Relationship Id="rId1" Type="http://schemas.openxmlformats.org/officeDocument/2006/relationships/image" Target="../media/image22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4" Type="http://schemas.openxmlformats.org/officeDocument/2006/relationships/image" Target="../media/image24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26.wmf"/><Relationship Id="rId1" Type="http://schemas.openxmlformats.org/officeDocument/2006/relationships/image" Target="../media/image252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15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2016-08-17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2016-08-17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09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5689193" y="4974267"/>
            <a:ext cx="3248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대표본</a:t>
            </a: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추정</a:t>
            </a:r>
            <a:endParaRPr kumimoji="1" lang="ko-KR" altLang="en-US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00116" y="5805264"/>
            <a:ext cx="3636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Large Sample Estimation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436096" y="93663"/>
            <a:ext cx="3568239" cy="523220"/>
            <a:chOff x="6037173" y="188640"/>
            <a:chExt cx="3569675" cy="521913"/>
          </a:xfrm>
        </p:grpSpPr>
        <p:sp>
          <p:nvSpPr>
            <p:cNvPr id="4" name="직사각형 3"/>
            <p:cNvSpPr/>
            <p:nvPr/>
          </p:nvSpPr>
          <p:spPr>
            <a:xfrm>
              <a:off x="7614795" y="188640"/>
              <a:ext cx="1992053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150" dirty="0" err="1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대표본</a:t>
              </a:r>
              <a:r>
                <a:rPr kumimoji="1" lang="ko-KR" altLang="en-US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추정</a:t>
              </a:r>
              <a:endParaRPr kumimoji="1" lang="ko-KR" altLang="en-US" sz="2800" b="1" kern="1200" spc="-150" dirty="0">
                <a:solidFill>
                  <a:srgbClr val="00C4F2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037173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09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2016-08-17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6.png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15" Type="http://schemas.openxmlformats.org/officeDocument/2006/relationships/image" Target="../media/image47.wmf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63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4.png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68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73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71.w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82.png"/><Relationship Id="rId3" Type="http://schemas.openxmlformats.org/officeDocument/2006/relationships/image" Target="../media/image81.png"/><Relationship Id="rId21" Type="http://schemas.openxmlformats.org/officeDocument/2006/relationships/image" Target="../media/image80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6.wmf"/><Relationship Id="rId1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9.wmf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8.pn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png"/><Relationship Id="rId5" Type="http://schemas.openxmlformats.org/officeDocument/2006/relationships/image" Target="../media/image85.wmf"/><Relationship Id="rId10" Type="http://schemas.openxmlformats.org/officeDocument/2006/relationships/image" Target="../media/image87.wmf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96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00.png"/><Relationship Id="rId5" Type="http://schemas.openxmlformats.org/officeDocument/2006/relationships/image" Target="../media/image98.png"/><Relationship Id="rId10" Type="http://schemas.openxmlformats.org/officeDocument/2006/relationships/image" Target="../media/image99.png"/><Relationship Id="rId4" Type="http://schemas.openxmlformats.org/officeDocument/2006/relationships/image" Target="../media/image97.png"/><Relationship Id="rId9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107.png"/><Relationship Id="rId3" Type="http://schemas.openxmlformats.org/officeDocument/2006/relationships/image" Target="../media/image105.png"/><Relationship Id="rId7" Type="http://schemas.openxmlformats.org/officeDocument/2006/relationships/image" Target="../media/image102.wmf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0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1.wmf"/><Relationship Id="rId3" Type="http://schemas.openxmlformats.org/officeDocument/2006/relationships/oleObject" Target="../embeddings/oleObject65.bin"/><Relationship Id="rId7" Type="http://schemas.openxmlformats.org/officeDocument/2006/relationships/image" Target="../media/image114.png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18.png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112.wmf"/><Relationship Id="rId10" Type="http://schemas.openxmlformats.org/officeDocument/2006/relationships/image" Target="../media/image117.png"/><Relationship Id="rId4" Type="http://schemas.openxmlformats.org/officeDocument/2006/relationships/image" Target="../media/image109.wmf"/><Relationship Id="rId9" Type="http://schemas.openxmlformats.org/officeDocument/2006/relationships/image" Target="../media/image116.png"/><Relationship Id="rId14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21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png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7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8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png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9.png"/><Relationship Id="rId3" Type="http://schemas.openxmlformats.org/officeDocument/2006/relationships/image" Target="../media/image137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8.png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132.wmf"/><Relationship Id="rId15" Type="http://schemas.openxmlformats.org/officeDocument/2006/relationships/image" Target="../media/image136.wmf"/><Relationship Id="rId10" Type="http://schemas.openxmlformats.org/officeDocument/2006/relationships/image" Target="../media/image134.w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oleObject" Target="../embeddings/oleObject82.bin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41.png"/><Relationship Id="rId10" Type="http://schemas.openxmlformats.org/officeDocument/2006/relationships/image" Target="../media/image144.png"/><Relationship Id="rId4" Type="http://schemas.openxmlformats.org/officeDocument/2006/relationships/image" Target="../media/image140.wmf"/><Relationship Id="rId9" Type="http://schemas.openxmlformats.org/officeDocument/2006/relationships/image" Target="../media/image1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8.png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png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149.png"/><Relationship Id="rId10" Type="http://schemas.openxmlformats.org/officeDocument/2006/relationships/image" Target="../media/image146.wmf"/><Relationship Id="rId4" Type="http://schemas.openxmlformats.org/officeDocument/2006/relationships/image" Target="../media/image142.png"/><Relationship Id="rId9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57.png"/><Relationship Id="rId3" Type="http://schemas.openxmlformats.org/officeDocument/2006/relationships/image" Target="../media/image155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6.png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151.wmf"/><Relationship Id="rId15" Type="http://schemas.openxmlformats.org/officeDocument/2006/relationships/image" Target="../media/image154.wmf"/><Relationship Id="rId10" Type="http://schemas.openxmlformats.org/officeDocument/2006/relationships/image" Target="../media/image152.wmf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165.png"/><Relationship Id="rId7" Type="http://schemas.openxmlformats.org/officeDocument/2006/relationships/image" Target="../media/image159.wmf"/><Relationship Id="rId12" Type="http://schemas.openxmlformats.org/officeDocument/2006/relationships/image" Target="../media/image161.wmf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5.bin"/><Relationship Id="rId5" Type="http://schemas.openxmlformats.org/officeDocument/2006/relationships/image" Target="../media/image158.wmf"/><Relationship Id="rId15" Type="http://schemas.openxmlformats.org/officeDocument/2006/relationships/image" Target="../media/image167.png"/><Relationship Id="rId10" Type="http://schemas.openxmlformats.org/officeDocument/2006/relationships/image" Target="../media/image166.png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60.wmf"/><Relationship Id="rId14" Type="http://schemas.openxmlformats.org/officeDocument/2006/relationships/image" Target="../media/image16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72.wmf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73.png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9.wmf"/><Relationship Id="rId11" Type="http://schemas.openxmlformats.org/officeDocument/2006/relationships/image" Target="../media/image171.wmf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168.wmf"/><Relationship Id="rId9" Type="http://schemas.openxmlformats.org/officeDocument/2006/relationships/image" Target="../media/image17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0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82.wmf"/><Relationship Id="rId19" Type="http://schemas.openxmlformats.org/officeDocument/2006/relationships/image" Target="../media/image187.png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8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7.png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195.png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91.wmf"/><Relationship Id="rId17" Type="http://schemas.openxmlformats.org/officeDocument/2006/relationships/image" Target="../media/image193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6.png"/><Relationship Id="rId11" Type="http://schemas.openxmlformats.org/officeDocument/2006/relationships/oleObject" Target="../embeddings/oleObject120.bin"/><Relationship Id="rId5" Type="http://schemas.openxmlformats.org/officeDocument/2006/relationships/image" Target="../media/image188.wmf"/><Relationship Id="rId15" Type="http://schemas.openxmlformats.org/officeDocument/2006/relationships/image" Target="../media/image192.wmf"/><Relationship Id="rId10" Type="http://schemas.openxmlformats.org/officeDocument/2006/relationships/image" Target="../media/image190.wmf"/><Relationship Id="rId19" Type="http://schemas.openxmlformats.org/officeDocument/2006/relationships/image" Target="../media/image194.wmf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19.bin"/><Relationship Id="rId14" Type="http://schemas.openxmlformats.org/officeDocument/2006/relationships/oleObject" Target="../embeddings/oleObject12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12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205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13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../media/image20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13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11.png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90.wmf"/><Relationship Id="rId10" Type="http://schemas.openxmlformats.org/officeDocument/2006/relationships/image" Target="../media/image210.wmf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3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16.png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9.png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218.png"/><Relationship Id="rId10" Type="http://schemas.openxmlformats.org/officeDocument/2006/relationships/image" Target="../media/image214.wmf"/><Relationship Id="rId4" Type="http://schemas.openxmlformats.org/officeDocument/2006/relationships/image" Target="../media/image217.png"/><Relationship Id="rId9" Type="http://schemas.openxmlformats.org/officeDocument/2006/relationships/oleObject" Target="../embeddings/oleObject14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5.png"/><Relationship Id="rId11" Type="http://schemas.openxmlformats.org/officeDocument/2006/relationships/oleObject" Target="../embeddings/oleObject145.bin"/><Relationship Id="rId5" Type="http://schemas.openxmlformats.org/officeDocument/2006/relationships/image" Target="../media/image224.png"/><Relationship Id="rId10" Type="http://schemas.openxmlformats.org/officeDocument/2006/relationships/image" Target="../media/image222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14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230.wmf"/><Relationship Id="rId3" Type="http://schemas.openxmlformats.org/officeDocument/2006/relationships/image" Target="../media/image232.png"/><Relationship Id="rId7" Type="http://schemas.openxmlformats.org/officeDocument/2006/relationships/image" Target="../media/image227.wmf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229.wmf"/><Relationship Id="rId5" Type="http://schemas.openxmlformats.org/officeDocument/2006/relationships/image" Target="../media/image226.wmf"/><Relationship Id="rId15" Type="http://schemas.openxmlformats.org/officeDocument/2006/relationships/image" Target="../media/image231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15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oleObject" Target="../embeddings/oleObject152.bin"/><Relationship Id="rId7" Type="http://schemas.openxmlformats.org/officeDocument/2006/relationships/image" Target="../media/image23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226.wmf"/><Relationship Id="rId9" Type="http://schemas.openxmlformats.org/officeDocument/2006/relationships/image" Target="../media/image23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57.bin"/><Relationship Id="rId3" Type="http://schemas.openxmlformats.org/officeDocument/2006/relationships/image" Target="../media/image208.png"/><Relationship Id="rId7" Type="http://schemas.openxmlformats.org/officeDocument/2006/relationships/image" Target="../media/image237.wmf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6.bin"/><Relationship Id="rId5" Type="http://schemas.openxmlformats.org/officeDocument/2006/relationships/image" Target="../media/image242.png"/><Relationship Id="rId10" Type="http://schemas.openxmlformats.org/officeDocument/2006/relationships/image" Target="../media/image243.png"/><Relationship Id="rId4" Type="http://schemas.openxmlformats.org/officeDocument/2006/relationships/image" Target="../media/image241.png"/><Relationship Id="rId9" Type="http://schemas.openxmlformats.org/officeDocument/2006/relationships/image" Target="../media/image238.wmf"/><Relationship Id="rId14" Type="http://schemas.openxmlformats.org/officeDocument/2006/relationships/image" Target="../media/image24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247.wmf"/><Relationship Id="rId3" Type="http://schemas.openxmlformats.org/officeDocument/2006/relationships/image" Target="../media/image249.png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246.wmf"/><Relationship Id="rId5" Type="http://schemas.openxmlformats.org/officeDocument/2006/relationships/image" Target="../media/image251.png"/><Relationship Id="rId15" Type="http://schemas.openxmlformats.org/officeDocument/2006/relationships/image" Target="../media/image248.wmf"/><Relationship Id="rId10" Type="http://schemas.openxmlformats.org/officeDocument/2006/relationships/oleObject" Target="../embeddings/oleObject160.bin"/><Relationship Id="rId4" Type="http://schemas.openxmlformats.org/officeDocument/2006/relationships/image" Target="../media/image250.png"/><Relationship Id="rId9" Type="http://schemas.openxmlformats.org/officeDocument/2006/relationships/image" Target="../media/image245.wmf"/><Relationship Id="rId14" Type="http://schemas.openxmlformats.org/officeDocument/2006/relationships/oleObject" Target="../embeddings/oleObject16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255.wmf"/><Relationship Id="rId3" Type="http://schemas.openxmlformats.org/officeDocument/2006/relationships/oleObject" Target="../embeddings/oleObject163.bin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254.wmf"/><Relationship Id="rId5" Type="http://schemas.openxmlformats.org/officeDocument/2006/relationships/image" Target="../media/image256.png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252.wmf"/><Relationship Id="rId9" Type="http://schemas.openxmlformats.org/officeDocument/2006/relationships/image" Target="../media/image25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8.bin"/><Relationship Id="rId7" Type="http://schemas.openxmlformats.org/officeDocument/2006/relationships/image" Target="../media/image25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2.bin"/><Relationship Id="rId5" Type="http://schemas.openxmlformats.org/officeDocument/2006/relationships/image" Target="../media/image260.png"/><Relationship Id="rId10" Type="http://schemas.openxmlformats.org/officeDocument/2006/relationships/oleObject" Target="../embeddings/oleObject171.bin"/><Relationship Id="rId4" Type="http://schemas.openxmlformats.org/officeDocument/2006/relationships/image" Target="../media/image257.wmf"/><Relationship Id="rId9" Type="http://schemas.openxmlformats.org/officeDocument/2006/relationships/image" Target="../media/image25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7" Type="http://schemas.openxmlformats.org/officeDocument/2006/relationships/image" Target="../media/image26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image" Target="../media/image268.png"/><Relationship Id="rId7" Type="http://schemas.openxmlformats.org/officeDocument/2006/relationships/image" Target="../media/image26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26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oleObject" Target="../embeddings/oleObject177.bin"/><Relationship Id="rId7" Type="http://schemas.openxmlformats.org/officeDocument/2006/relationships/image" Target="../media/image27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272.png"/><Relationship Id="rId10" Type="http://schemas.openxmlformats.org/officeDocument/2006/relationships/image" Target="../media/image271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179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6.png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7.png"/><Relationship Id="rId5" Type="http://schemas.openxmlformats.org/officeDocument/2006/relationships/image" Target="../media/image274.wmf"/><Relationship Id="rId4" Type="http://schemas.openxmlformats.org/officeDocument/2006/relationships/oleObject" Target="../embeddings/oleObject18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28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image" Target="../media/image283.png"/><Relationship Id="rId7" Type="http://schemas.openxmlformats.org/officeDocument/2006/relationships/image" Target="../media/image28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28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8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91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oleObject" Target="../embeddings/oleObject1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8.wmf"/><Relationship Id="rId11" Type="http://schemas.openxmlformats.org/officeDocument/2006/relationships/image" Target="../media/image290.wmf"/><Relationship Id="rId5" Type="http://schemas.openxmlformats.org/officeDocument/2006/relationships/oleObject" Target="../embeddings/oleObject188.bin"/><Relationship Id="rId15" Type="http://schemas.openxmlformats.org/officeDocument/2006/relationships/image" Target="../media/image292.wmf"/><Relationship Id="rId10" Type="http://schemas.openxmlformats.org/officeDocument/2006/relationships/oleObject" Target="../embeddings/oleObject190.bin"/><Relationship Id="rId4" Type="http://schemas.openxmlformats.org/officeDocument/2006/relationships/image" Target="../media/image287.wmf"/><Relationship Id="rId9" Type="http://schemas.openxmlformats.org/officeDocument/2006/relationships/image" Target="../media/image293.png"/><Relationship Id="rId14" Type="http://schemas.openxmlformats.org/officeDocument/2006/relationships/oleObject" Target="../embeddings/oleObject19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294.wmf"/><Relationship Id="rId4" Type="http://schemas.openxmlformats.org/officeDocument/2006/relationships/oleObject" Target="../embeddings/oleObject193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png"/><Relationship Id="rId4" Type="http://schemas.openxmlformats.org/officeDocument/2006/relationships/image" Target="../media/image17.wmf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불편추정량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685800" y="1077450"/>
                <a:ext cx="7703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 err="1">
                    <a:latin typeface="+mn-ea"/>
                    <a:ea typeface="+mn-ea"/>
                  </a:rPr>
                  <a:t>불편추정량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unbiased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estimator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추정량의</a:t>
                </a:r>
                <a:r>
                  <a:rPr lang="ko-KR" altLang="en-US" sz="2000" dirty="0">
                    <a:latin typeface="+mn-ea"/>
                    <a:ea typeface="+mn-ea"/>
                  </a:rPr>
                  <a:t> 평균이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모수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i="1" dirty="0">
                        <a:latin typeface="Symbol" pitchFamily="18" charset="2"/>
                      </a:rPr>
                      <m:t>q</m:t>
                    </m:r>
                  </m:oMath>
                </a14:m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의 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  <a:ea typeface="+mn-ea"/>
                  </a:rPr>
                  <a:t>참값과 일치하는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추정량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즉                  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를 </a:t>
                </a:r>
                <a:r>
                  <a:rPr lang="ko-KR" altLang="en-US" sz="2000" dirty="0">
                    <a:latin typeface="+mn-ea"/>
                    <a:ea typeface="+mn-ea"/>
                  </a:rPr>
                  <a:t>만족하는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추정량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7450"/>
                <a:ext cx="770345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871" t="-735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93248"/>
              </p:ext>
            </p:extLst>
          </p:nvPr>
        </p:nvGraphicFramePr>
        <p:xfrm>
          <a:off x="4048940" y="1453766"/>
          <a:ext cx="1500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76" name="Equation" r:id="rId4" imgW="914003" imgH="266584" progId="Equation.DSMT4">
                  <p:embed/>
                </p:oleObj>
              </mc:Choice>
              <mc:Fallback>
                <p:oleObj name="Equation" r:id="rId4" imgW="914003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940" y="1453766"/>
                        <a:ext cx="15001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7543" y="2310714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5800" y="2461406"/>
            <a:ext cx="7703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+mn-ea"/>
                <a:ea typeface="+mn-ea"/>
              </a:rPr>
              <a:t>편의추정량</a:t>
            </a:r>
            <a:r>
              <a:rPr lang="en-US" altLang="ko-KR" sz="2000" b="1" baseline="30000" dirty="0">
                <a:latin typeface="+mn-ea"/>
                <a:ea typeface="+mn-ea"/>
              </a:rPr>
              <a:t>biased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estimator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불편추정량이</a:t>
            </a:r>
            <a:r>
              <a:rPr lang="ko-KR" altLang="en-US" sz="2000" dirty="0">
                <a:latin typeface="+mn-ea"/>
                <a:ea typeface="+mn-ea"/>
              </a:rPr>
              <a:t> 아닌 </a:t>
            </a:r>
            <a:r>
              <a:rPr lang="ko-KR" altLang="en-US" sz="2000" dirty="0" err="1">
                <a:latin typeface="+mn-ea"/>
                <a:ea typeface="+mn-ea"/>
              </a:rPr>
              <a:t>추정량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  <a:ea typeface="+mn-ea"/>
              </a:rPr>
              <a:t>               </a:t>
            </a:r>
            <a:r>
              <a:rPr lang="ko-KR" altLang="en-US" sz="2000" dirty="0" err="1" smtClean="0">
                <a:latin typeface="+mn-ea"/>
                <a:ea typeface="+mn-ea"/>
              </a:rPr>
              <a:t>를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편의</a:t>
            </a:r>
            <a:r>
              <a:rPr lang="en-US" altLang="ko-KR" sz="2000" b="1" baseline="30000" dirty="0">
                <a:latin typeface="+mn-ea"/>
                <a:ea typeface="+mn-ea"/>
              </a:rPr>
              <a:t>bias</a:t>
            </a:r>
            <a:r>
              <a:rPr lang="ko-KR" altLang="en-US" sz="2000" dirty="0">
                <a:latin typeface="+mn-ea"/>
                <a:ea typeface="+mn-ea"/>
              </a:rPr>
              <a:t>라 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41269"/>
              </p:ext>
            </p:extLst>
          </p:nvPr>
        </p:nvGraphicFramePr>
        <p:xfrm>
          <a:off x="789588" y="2856901"/>
          <a:ext cx="13128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77" name="Equation" r:id="rId6" imgW="799753" imgH="253890" progId="Equation.DSMT4">
                  <p:embed/>
                </p:oleObj>
              </mc:Choice>
              <mc:Fallback>
                <p:oleObj name="Equation" r:id="rId6" imgW="799753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88" y="2856901"/>
                        <a:ext cx="13128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5131" name="Picture 3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2" y="3743849"/>
            <a:ext cx="6746790" cy="259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6047"/>
            <a:ext cx="4843846" cy="315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불편추정량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72261" y="1785530"/>
            <a:ext cx="1642290" cy="71937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2484" y="836712"/>
                <a:ext cx="8143932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정규모집단에서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선정할 때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표본평균     에 대하여 다음이 성립한다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 </a:t>
                </a:r>
                <a:r>
                  <a:rPr lang="ko-KR" altLang="en-US" dirty="0" smtClean="0">
                    <a:latin typeface="+mn-ea"/>
                    <a:ea typeface="+mn-ea"/>
                  </a:rPr>
                  <a:t>따라서 </a:t>
                </a:r>
                <a:r>
                  <a:rPr lang="ko-KR" altLang="en-US" dirty="0" smtClean="0">
                    <a:latin typeface="+mn-ea"/>
                    <a:ea typeface="+mn-ea"/>
                  </a:rPr>
                  <a:t>모평균</a:t>
                </a:r>
                <a:r>
                  <a:rPr lang="en-US" altLang="ko-KR" i="1" dirty="0">
                    <a:latin typeface="Symbol" pitchFamily="18" charset="2"/>
                  </a:rPr>
                  <a:t>m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추정량 중에서 표본평균        </a:t>
                </a:r>
                <a:r>
                  <a:rPr lang="ko-KR" altLang="en-US" dirty="0" smtClean="0">
                    <a:latin typeface="+mn-ea"/>
                    <a:ea typeface="+mn-ea"/>
                  </a:rPr>
                  <a:t>는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4" y="836712"/>
                <a:ext cx="8143932" cy="1089529"/>
              </a:xfrm>
              <a:prstGeom prst="rect">
                <a:avLst/>
              </a:prstGeom>
              <a:blipFill rotWithShape="1">
                <a:blip r:embed="rId4"/>
                <a:stretch>
                  <a:fillRect l="-449" t="-559" r="-299" b="-5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98673"/>
              </p:ext>
            </p:extLst>
          </p:nvPr>
        </p:nvGraphicFramePr>
        <p:xfrm>
          <a:off x="6528476" y="1237617"/>
          <a:ext cx="5445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3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476" y="1237617"/>
                        <a:ext cx="544512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56707"/>
              </p:ext>
            </p:extLst>
          </p:nvPr>
        </p:nvGraphicFramePr>
        <p:xfrm>
          <a:off x="6170244" y="893685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4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244" y="893685"/>
                        <a:ext cx="2143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23223"/>
              </p:ext>
            </p:extLst>
          </p:nvPr>
        </p:nvGraphicFramePr>
        <p:xfrm>
          <a:off x="3856038" y="1950834"/>
          <a:ext cx="1003546" cy="3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5" name="Equation" r:id="rId9" imgW="609480" imgH="241200" progId="Equation.DSMT4">
                  <p:embed/>
                </p:oleObj>
              </mc:Choice>
              <mc:Fallback>
                <p:oleObj name="Equation" r:id="rId9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1950834"/>
                        <a:ext cx="1003546" cy="3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2484" y="2924944"/>
            <a:ext cx="8143932" cy="401259"/>
            <a:chOff x="172484" y="2955733"/>
            <a:chExt cx="8143932" cy="401259"/>
          </a:xfrm>
        </p:grpSpPr>
        <p:sp>
          <p:nvSpPr>
            <p:cNvPr id="20" name="TextBox 19"/>
            <p:cNvSpPr txBox="1"/>
            <p:nvPr/>
          </p:nvSpPr>
          <p:spPr>
            <a:xfrm>
              <a:off x="172484" y="2965025"/>
              <a:ext cx="8143932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Clr>
                  <a:schemeClr val="tx1"/>
                </a:buClr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chemeClr val="bg1"/>
                  </a:solidFill>
                  <a:latin typeface="+mn-ea"/>
                  <a:ea typeface="+mn-ea"/>
                </a:rPr>
                <a:t>정</a:t>
              </a:r>
              <a:endParaRPr lang="ko-KR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71472" y="2955733"/>
              <a:ext cx="6376792" cy="369332"/>
              <a:chOff x="571472" y="2000240"/>
              <a:chExt cx="6376792" cy="369332"/>
            </a:xfrm>
          </p:grpSpPr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571472" y="2041525"/>
              <a:ext cx="5222875" cy="315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126" name="Equation" r:id="rId11" imgW="3733560" imgH="228600" progId="Equation.DSMT4">
                      <p:embed/>
                    </p:oleObj>
                  </mc:Choice>
                  <mc:Fallback>
                    <p:oleObj name="Equation" r:id="rId11" imgW="37335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472" y="2041525"/>
                            <a:ext cx="5222875" cy="3159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Box 17"/>
              <p:cNvSpPr txBox="1"/>
              <p:nvPr/>
            </p:nvSpPr>
            <p:spPr>
              <a:xfrm>
                <a:off x="5733818" y="2000240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인 경우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1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불편추정량</a:t>
            </a:r>
            <a:endParaRPr lang="ko-KR" altLang="en-US" dirty="0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3" y="829328"/>
            <a:ext cx="8674445" cy="2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66852" y="3448411"/>
                <a:ext cx="7389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𝐸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1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𝐸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m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다음을 얻는다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52" y="3448411"/>
                <a:ext cx="7389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78968"/>
              </p:ext>
            </p:extLst>
          </p:nvPr>
        </p:nvGraphicFramePr>
        <p:xfrm>
          <a:off x="2251169" y="3921491"/>
          <a:ext cx="57848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9" name="Equation" r:id="rId5" imgW="3886200" imgH="431640" progId="Equation.DSMT4">
                  <p:embed/>
                </p:oleObj>
              </mc:Choice>
              <mc:Fallback>
                <p:oleObj name="Equation" r:id="rId5" imgW="3886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69" y="3921491"/>
                        <a:ext cx="578485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66852" y="4734295"/>
                <a:ext cx="7389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</a:t>
                </a:r>
                <a:r>
                  <a:rPr lang="ko-KR" altLang="en-US" spc="-150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점추정량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는 모평균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m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의 불편추정량이다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52" y="4734295"/>
                <a:ext cx="738974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43" t="-11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448"/>
              </p:ext>
            </p:extLst>
          </p:nvPr>
        </p:nvGraphicFramePr>
        <p:xfrm>
          <a:off x="2722433" y="4781784"/>
          <a:ext cx="2270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0" name="Equation" r:id="rId8" imgW="152280" imgH="203040" progId="Equation.DSMT4">
                  <p:embed/>
                </p:oleObj>
              </mc:Choice>
              <mc:Fallback>
                <p:oleObj name="Equation" r:id="rId8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433" y="4781784"/>
                        <a:ext cx="227013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1472" y="566298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가중표본평균과 표본평균      는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모평균</a:t>
            </a:r>
            <a:r>
              <a:rPr lang="en-US" altLang="ko-KR" i="1" dirty="0">
                <a:latin typeface="Symbol" pitchFamily="18" charset="2"/>
              </a:rPr>
              <a:t>m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대한 불편추정량이지만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일반적으로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절사평균은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모평균에 대한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불편추정량이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아니다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38081"/>
              </p:ext>
            </p:extLst>
          </p:nvPr>
        </p:nvGraphicFramePr>
        <p:xfrm>
          <a:off x="3421583" y="5714718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1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583" y="5714718"/>
                        <a:ext cx="2143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2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불편추정량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3624" y="836712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표본분산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은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i="1" dirty="0">
                    <a:latin typeface="Symbol" pitchFamily="18" charset="2"/>
                  </a:rPr>
                  <a:t>s </a:t>
                </a:r>
                <a:r>
                  <a:rPr lang="en-US" altLang="ko-KR" i="1" baseline="40000" dirty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의 </a:t>
                </a:r>
                <a:r>
                  <a:rPr lang="ko-KR" altLang="en-US" dirty="0" smtClean="0">
                    <a:latin typeface="+mn-ea"/>
                    <a:ea typeface="+mn-ea"/>
                  </a:rPr>
                  <a:t>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4" y="836712"/>
                <a:ext cx="828680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6200056" y="2186612"/>
            <a:ext cx="1775317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B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74780" y="2165346"/>
            <a:ext cx="1500198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B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74635"/>
              </p:ext>
            </p:extLst>
          </p:nvPr>
        </p:nvGraphicFramePr>
        <p:xfrm>
          <a:off x="1339610" y="1455743"/>
          <a:ext cx="46355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2" name="Equation" r:id="rId4" imgW="3377880" imgH="1473120" progId="Equation.DSMT4">
                  <p:embed/>
                </p:oleObj>
              </mc:Choice>
              <mc:Fallback>
                <p:oleObj name="Equation" r:id="rId4" imgW="33778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610" y="1455743"/>
                        <a:ext cx="4635500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6260862" y="2165346"/>
            <a:ext cx="1857388" cy="585788"/>
            <a:chOff x="6357950" y="1643050"/>
            <a:chExt cx="1857388" cy="585788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6357950" y="1643050"/>
            <a:ext cx="993775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63" name="Equation" r:id="rId6" imgW="723600" imgH="431640" progId="Equation.DSMT4">
                    <p:embed/>
                  </p:oleObj>
                </mc:Choice>
                <mc:Fallback>
                  <p:oleObj name="Equation" r:id="rId6" imgW="723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1643050"/>
                          <a:ext cx="993775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7215206" y="1775293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이므로</a:t>
              </a:r>
              <a:endParaRPr lang="ko-KR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00189" y="3573016"/>
            <a:ext cx="4689499" cy="569913"/>
            <a:chOff x="3382963" y="3071810"/>
            <a:chExt cx="4689499" cy="569913"/>
          </a:xfrm>
        </p:grpSpPr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3382963" y="3071810"/>
            <a:ext cx="380047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64" name="Equation" r:id="rId8" imgW="2768400" imgH="419040" progId="Equation.DSMT4">
                    <p:embed/>
                  </p:oleObj>
                </mc:Choice>
                <mc:Fallback>
                  <p:oleObj name="Equation" r:id="rId8" imgW="27684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963" y="3071810"/>
                          <a:ext cx="3800475" cy="569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7072330" y="3191911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이므로</a:t>
              </a:r>
              <a:endParaRPr lang="ko-KR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36924"/>
              </p:ext>
            </p:extLst>
          </p:nvPr>
        </p:nvGraphicFramePr>
        <p:xfrm>
          <a:off x="1331640" y="4241824"/>
          <a:ext cx="40767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5" name="Equation" r:id="rId10" imgW="2971800" imgH="1473120" progId="Equation.DSMT4">
                  <p:embed/>
                </p:oleObj>
              </mc:Choice>
              <mc:Fallback>
                <p:oleObj name="Equation" r:id="rId10" imgW="29718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41824"/>
                        <a:ext cx="4076700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4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불편추정량</a:t>
            </a:r>
            <a:endParaRPr lang="ko-KR" altLang="en-US" dirty="0"/>
          </a:p>
        </p:txBody>
      </p:sp>
      <p:sp>
        <p:nvSpPr>
          <p:cNvPr id="15" name="모서리가 접힌 도형 14"/>
          <p:cNvSpPr/>
          <p:nvPr/>
        </p:nvSpPr>
        <p:spPr>
          <a:xfrm rot="21355194">
            <a:off x="434478" y="1200977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60996" y="1197865"/>
                <a:ext cx="7071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표본분산을 다음과 같이 정의하면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i="1" baseline="40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은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baseline="40000" dirty="0">
                        <a:latin typeface="Book Antiqua" pitchFamily="18" charset="0"/>
                      </a:rPr>
                      <m:t>2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에 대한 편의추정량이다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6" y="1197865"/>
                <a:ext cx="70714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76" t="-833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34040"/>
              </p:ext>
            </p:extLst>
          </p:nvPr>
        </p:nvGraphicFramePr>
        <p:xfrm>
          <a:off x="2348436" y="1757313"/>
          <a:ext cx="4754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6" name="Equation" r:id="rId4" imgW="3047760" imgH="431640" progId="Equation.DSMT4">
                  <p:embed/>
                </p:oleObj>
              </mc:Choice>
              <mc:Fallback>
                <p:oleObj name="Equation" r:id="rId4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436" y="1757313"/>
                        <a:ext cx="4754562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629307"/>
              </p:ext>
            </p:extLst>
          </p:nvPr>
        </p:nvGraphicFramePr>
        <p:xfrm>
          <a:off x="3477220" y="2424435"/>
          <a:ext cx="26987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7"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220" y="2424435"/>
                        <a:ext cx="269875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1272" y="3471518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표본비율     은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모비율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의 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2" y="3471518"/>
                <a:ext cx="828680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1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313085"/>
              </p:ext>
            </p:extLst>
          </p:nvPr>
        </p:nvGraphicFramePr>
        <p:xfrm>
          <a:off x="1681142" y="3457379"/>
          <a:ext cx="253561" cy="32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8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42" y="3457379"/>
                        <a:ext cx="253561" cy="328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12401"/>
              </p:ext>
            </p:extLst>
          </p:nvPr>
        </p:nvGraphicFramePr>
        <p:xfrm>
          <a:off x="1997139" y="3861048"/>
          <a:ext cx="5125363" cy="64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9" name="Equation" r:id="rId11" imgW="3377880" imgH="431640" progId="Equation.DSMT4">
                  <p:embed/>
                </p:oleObj>
              </mc:Choice>
              <mc:Fallback>
                <p:oleObj name="Equation" r:id="rId11" imgW="337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139" y="3861048"/>
                        <a:ext cx="5125363" cy="647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71472" y="4828840"/>
                <a:ext cx="771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𝐸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=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𝑛𝑝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이고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표본비율의 평균은 다음과 같다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4828840"/>
                <a:ext cx="77153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2682888" y="5328906"/>
          <a:ext cx="3603624" cy="67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0" name="Equation" r:id="rId14" imgW="2247840" imgH="431640" progId="Equation.DSMT4">
                  <p:embed/>
                </p:oleObj>
              </mc:Choice>
              <mc:Fallback>
                <p:oleObj name="Equation" r:id="rId14" imgW="2247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8" y="5328906"/>
                        <a:ext cx="3603624" cy="67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9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모수에</a:t>
            </a:r>
            <a:r>
              <a:rPr lang="ko-KR" altLang="en-US" dirty="0"/>
              <a:t> 대한 </a:t>
            </a:r>
            <a:r>
              <a:rPr lang="ko-KR" altLang="en-US" dirty="0" err="1"/>
              <a:t>불편추정량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980728"/>
                <a:ext cx="8143932" cy="25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80000"/>
                  </a:lnSpc>
                  <a:spcBef>
                    <a:spcPts val="3600"/>
                  </a:spcBef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표본평균                     는 모평균 </a:t>
                </a:r>
                <a:r>
                  <a:rPr lang="en-US" altLang="ko-KR" dirty="0" smtClean="0">
                    <a:latin typeface="Symbol" pitchFamily="18" charset="2"/>
                  </a:rPr>
                  <a:t>m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i="1" dirty="0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80000"/>
                  </a:lnSpc>
                  <a:spcBef>
                    <a:spcPts val="3600"/>
                  </a:spcBef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표본분산                                   은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i="1" dirty="0">
                    <a:latin typeface="Symbol" pitchFamily="18" charset="2"/>
                  </a:rPr>
                  <a:t>s</a:t>
                </a:r>
                <a:r>
                  <a:rPr lang="en-US" altLang="ko-KR" i="1" baseline="40000" dirty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endParaRPr lang="en-US" altLang="ko-KR" dirty="0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80000"/>
                  </a:lnSpc>
                  <a:spcBef>
                    <a:spcPts val="3600"/>
                  </a:spcBef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표본비율             는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모비율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에 대한 불편추정량이다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8143932" cy="2511457"/>
              </a:xfrm>
              <a:prstGeom prst="rect">
                <a:avLst/>
              </a:prstGeom>
              <a:blipFill rotWithShape="1"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79478"/>
              </p:ext>
            </p:extLst>
          </p:nvPr>
        </p:nvGraphicFramePr>
        <p:xfrm>
          <a:off x="1790506" y="984275"/>
          <a:ext cx="1517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5" name="Equation" r:id="rId4" imgW="914400" imgH="393480" progId="Equation.DSMT4">
                  <p:embed/>
                </p:oleObj>
              </mc:Choice>
              <mc:Fallback>
                <p:oleObj name="Equation" r:id="rId4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506" y="984275"/>
                        <a:ext cx="151765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41547"/>
              </p:ext>
            </p:extLst>
          </p:nvPr>
        </p:nvGraphicFramePr>
        <p:xfrm>
          <a:off x="1803107" y="1916063"/>
          <a:ext cx="25923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6" name="Equation" r:id="rId6" imgW="1562040" imgH="393480" progId="Equation.DSMT4">
                  <p:embed/>
                </p:oleObj>
              </mc:Choice>
              <mc:Fallback>
                <p:oleObj name="Equation" r:id="rId6" imgW="1562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107" y="1916063"/>
                        <a:ext cx="259238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41457"/>
              </p:ext>
            </p:extLst>
          </p:nvPr>
        </p:nvGraphicFramePr>
        <p:xfrm>
          <a:off x="1803206" y="2852936"/>
          <a:ext cx="715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7"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206" y="2852936"/>
                        <a:ext cx="7159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모수에</a:t>
            </a:r>
            <a:r>
              <a:rPr lang="ko-KR" altLang="en-US" dirty="0"/>
              <a:t> 대한 </a:t>
            </a:r>
            <a:r>
              <a:rPr lang="ko-KR" altLang="en-US" dirty="0" err="1"/>
              <a:t>불편추정량</a:t>
            </a:r>
            <a:endParaRPr lang="ko-KR" altLang="en-US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811165"/>
            <a:ext cx="8813800" cy="33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5738" y="3789040"/>
                <a:ext cx="7786742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+mn-ea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+mn-ea"/>
                        <a:ea typeface="+mn-ea"/>
                      </a:rPr>
                      <m:t>1</m:t>
                    </m:r>
                    <m:r>
                      <a:rPr lang="en-US" altLang="ko-KR" i="1" spc="-150" dirty="0" smtClean="0">
                        <a:latin typeface="+mn-ea"/>
                        <a:ea typeface="+mn-ea"/>
                      </a:rPr>
                      <m:t>, </m:t>
                    </m:r>
                    <m:r>
                      <a:rPr lang="en-US" altLang="ko-KR" i="1" spc="-150" dirty="0" smtClean="0">
                        <a:latin typeface="+mn-ea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+mn-ea"/>
                        <a:ea typeface="+mn-ea"/>
                      </a:rPr>
                      <m:t>2</m:t>
                    </m:r>
                    <m:r>
                      <a:rPr lang="en-US" altLang="ko-KR" i="1" spc="-150" dirty="0" smtClean="0">
                        <a:latin typeface="+mn-ea"/>
                        <a:ea typeface="+mn-ea"/>
                      </a:rPr>
                      <m:t>, </m:t>
                    </m:r>
                    <m:r>
                      <a:rPr lang="en-US" altLang="ko-KR" i="1" spc="-150" dirty="0" smtClean="0">
                        <a:latin typeface="+mn-ea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+mn-ea"/>
                        <a:ea typeface="+mn-ea"/>
                      </a:rPr>
                      <m:t>3 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 동일한 모집단 분포에 따르므로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𝐸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) = 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𝐸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) = 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𝐸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+mn-ea"/>
                      </a:rPr>
                      <m:t>3</m:t>
                    </m:r>
                    <m:r>
                      <a:rPr lang="en-US" altLang="ko-KR" i="1" spc="-150" dirty="0" smtClean="0">
                        <a:latin typeface="Cambria Math"/>
                        <a:ea typeface="+mn-ea"/>
                      </a:rPr>
                      <m:t>) =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m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따라서 각 </a:t>
                </a:r>
                <a:r>
                  <a:rPr lang="ko-KR" altLang="en-US" spc="-150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추정량의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pc="-150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기댓값을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구하면 각각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38" y="3789040"/>
                <a:ext cx="7786742" cy="757130"/>
              </a:xfrm>
              <a:prstGeom prst="rect">
                <a:avLst/>
              </a:prstGeom>
              <a:blipFill rotWithShape="1">
                <a:blip r:embed="rId4"/>
                <a:stretch>
                  <a:fillRect l="-626" t="-241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2879"/>
              </p:ext>
            </p:extLst>
          </p:nvPr>
        </p:nvGraphicFramePr>
        <p:xfrm>
          <a:off x="2123728" y="4547923"/>
          <a:ext cx="4302472" cy="21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0" name="Equation" r:id="rId5" imgW="3187440" imgH="1600200" progId="Equation.DSMT4">
                  <p:embed/>
                </p:oleObj>
              </mc:Choice>
              <mc:Fallback>
                <p:oleObj name="Equation" r:id="rId5" imgW="31874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47923"/>
                        <a:ext cx="4302472" cy="2121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7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0" y="1077450"/>
            <a:ext cx="7703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+mn-ea"/>
                <a:ea typeface="+mn-ea"/>
              </a:rPr>
              <a:t>유효추정량</a:t>
            </a:r>
            <a:r>
              <a:rPr lang="en-US" altLang="ko-KR" sz="2000" b="1" baseline="30000" dirty="0">
                <a:latin typeface="+mn-ea"/>
                <a:ea typeface="+mn-ea"/>
              </a:rPr>
              <a:t>efficient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estimator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추정량의</a:t>
            </a:r>
            <a:r>
              <a:rPr lang="ko-KR" altLang="en-US" sz="2000" dirty="0">
                <a:latin typeface="+mn-ea"/>
                <a:ea typeface="+mn-ea"/>
              </a:rPr>
              <a:t> 표본분포가 </a:t>
            </a:r>
            <a:r>
              <a:rPr lang="ko-KR" altLang="en-US" sz="2000" dirty="0" err="1">
                <a:latin typeface="+mn-ea"/>
                <a:ea typeface="+mn-ea"/>
              </a:rPr>
              <a:t>모수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i="1" dirty="0">
                <a:latin typeface="Symbol" pitchFamily="18" charset="2"/>
              </a:rPr>
              <a:t>q </a:t>
            </a:r>
            <a:r>
              <a:rPr lang="ko-KR" altLang="en-US" sz="2000" dirty="0" smtClean="0">
                <a:latin typeface="+mn-ea"/>
                <a:ea typeface="+mn-ea"/>
              </a:rPr>
              <a:t>의 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  <a:ea typeface="+mn-ea"/>
              </a:rPr>
              <a:t>참값에 가장 가까운 </a:t>
            </a:r>
            <a:r>
              <a:rPr lang="ko-KR" altLang="en-US" sz="2000" dirty="0" err="1">
                <a:latin typeface="+mn-ea"/>
                <a:ea typeface="+mn-ea"/>
              </a:rPr>
              <a:t>추정량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즉 다음을 만족하는 </a:t>
            </a:r>
            <a:r>
              <a:rPr lang="ko-KR" altLang="en-US" sz="2000" dirty="0" err="1">
                <a:latin typeface="+mn-ea"/>
                <a:ea typeface="+mn-ea"/>
              </a:rPr>
              <a:t>추정량</a:t>
            </a:r>
            <a:r>
              <a:rPr lang="ko-KR" altLang="en-US" sz="2000" dirty="0">
                <a:latin typeface="+mn-ea"/>
                <a:ea typeface="+mn-ea"/>
              </a:rPr>
              <a:t>     </a:t>
            </a:r>
            <a:endParaRPr lang="en-US" altLang="ko-KR" sz="2000" dirty="0"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20290"/>
              </p:ext>
            </p:extLst>
          </p:nvPr>
        </p:nvGraphicFramePr>
        <p:xfrm>
          <a:off x="7092280" y="1484784"/>
          <a:ext cx="271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0" name="Equation" r:id="rId3" imgW="164885" imgH="215619" progId="Equation.DSMT4">
                  <p:embed/>
                </p:oleObj>
              </mc:Choice>
              <mc:Fallback>
                <p:oleObj name="Equation" r:id="rId3" imgW="164885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484784"/>
                        <a:ext cx="2714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9255"/>
              </p:ext>
            </p:extLst>
          </p:nvPr>
        </p:nvGraphicFramePr>
        <p:xfrm>
          <a:off x="2148905" y="2643188"/>
          <a:ext cx="4708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1" name="Equation" r:id="rId5" imgW="2870200" imgH="254000" progId="Equation.DSMT4">
                  <p:embed/>
                </p:oleObj>
              </mc:Choice>
              <mc:Fallback>
                <p:oleObj name="Equation" r:id="rId5" imgW="28702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05" y="2643188"/>
                        <a:ext cx="4708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91680" y="2420888"/>
            <a:ext cx="5564212" cy="86841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0" y="1077450"/>
            <a:ext cx="7703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n-ea"/>
                <a:ea typeface="+mn-ea"/>
              </a:rPr>
              <a:t>표준오차</a:t>
            </a:r>
            <a:r>
              <a:rPr lang="en-US" altLang="ko-KR" sz="2000" b="1" baseline="30000" dirty="0">
                <a:latin typeface="+mn-ea"/>
                <a:ea typeface="+mn-ea"/>
              </a:rPr>
              <a:t>standard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error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모수</a:t>
            </a:r>
            <a:r>
              <a:rPr lang="en-US" altLang="ko-KR" sz="2000" i="1" dirty="0">
                <a:latin typeface="Symbol" pitchFamily="18" charset="2"/>
              </a:rPr>
              <a:t>q</a:t>
            </a:r>
            <a:r>
              <a:rPr lang="ko-KR" altLang="en-US" sz="2000" dirty="0" smtClean="0">
                <a:latin typeface="+mn-ea"/>
                <a:ea typeface="+mn-ea"/>
              </a:rPr>
              <a:t>를 </a:t>
            </a:r>
            <a:r>
              <a:rPr lang="ko-KR" altLang="en-US" sz="2000" dirty="0">
                <a:latin typeface="+mn-ea"/>
                <a:ea typeface="+mn-ea"/>
              </a:rPr>
              <a:t>추정하기 위해 사용되는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atin typeface="+mn-ea"/>
                <a:ea typeface="+mn-ea"/>
              </a:rPr>
              <a:t>추정량의</a:t>
            </a:r>
            <a:r>
              <a:rPr lang="ko-KR" altLang="en-US" sz="2000" dirty="0">
                <a:latin typeface="+mn-ea"/>
                <a:ea typeface="+mn-ea"/>
              </a:rPr>
              <a:t> 표준편차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1072" y="2420888"/>
            <a:ext cx="3625428" cy="86841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12363"/>
              </p:ext>
            </p:extLst>
          </p:nvPr>
        </p:nvGraphicFramePr>
        <p:xfrm>
          <a:off x="3624263" y="2599726"/>
          <a:ext cx="1887538" cy="46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75" name="Equation" r:id="rId3" imgW="1205977" imgH="304668" progId="Equation.DSMT4">
                  <p:embed/>
                </p:oleObj>
              </mc:Choice>
              <mc:Fallback>
                <p:oleObj name="Equation" r:id="rId3" imgW="1205977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2599726"/>
                        <a:ext cx="1887538" cy="469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1" y="633695"/>
            <a:ext cx="5080000" cy="333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9552" y="4416990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j-ea"/>
                    <a:ea typeface="+mj-ea"/>
                  </a:rPr>
                  <a:t>표본평균    </a:t>
                </a:r>
                <a:r>
                  <a:rPr lang="ko-KR" altLang="en-US" dirty="0" smtClean="0">
                    <a:latin typeface="+mj-ea"/>
                    <a:ea typeface="+mj-ea"/>
                  </a:rPr>
                  <a:t>와 </a:t>
                </a:r>
                <a:r>
                  <a:rPr lang="ko-KR" altLang="en-US" dirty="0" err="1" smtClean="0">
                    <a:latin typeface="+mj-ea"/>
                    <a:ea typeface="+mj-ea"/>
                  </a:rPr>
                  <a:t>표본중위수</a:t>
                </a:r>
                <a:r>
                  <a:rPr lang="ko-KR" altLang="en-US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𝑀𝑒</m:t>
                    </m:r>
                  </m:oMath>
                </a14:m>
                <a:r>
                  <a:rPr lang="ko-KR" altLang="en-US" dirty="0" smtClean="0">
                    <a:latin typeface="+mj-ea"/>
                    <a:ea typeface="+mj-ea"/>
                  </a:rPr>
                  <a:t>를 이용하여 </a:t>
                </a:r>
                <a:r>
                  <a:rPr lang="ko-KR" altLang="en-US" dirty="0" smtClean="0">
                    <a:latin typeface="+mj-ea"/>
                    <a:ea typeface="+mj-ea"/>
                  </a:rPr>
                  <a:t>모평균</a:t>
                </a:r>
                <a:r>
                  <a:rPr lang="en-US" altLang="ko-KR" dirty="0">
                    <a:latin typeface="Symbol" pitchFamily="18" charset="2"/>
                  </a:rPr>
                  <a:t>m</a:t>
                </a:r>
                <a:r>
                  <a:rPr lang="ko-KR" altLang="en-US" dirty="0" smtClean="0">
                    <a:latin typeface="+mj-ea"/>
                    <a:ea typeface="+mj-ea"/>
                  </a:rPr>
                  <a:t>을 </a:t>
                </a:r>
                <a:r>
                  <a:rPr lang="ko-KR" altLang="en-US" dirty="0" smtClean="0">
                    <a:latin typeface="+mj-ea"/>
                    <a:ea typeface="+mj-ea"/>
                  </a:rPr>
                  <a:t>추정하는 경우 </a:t>
                </a:r>
                <a:r>
                  <a:rPr lang="en-US" altLang="ko-KR" dirty="0" smtClean="0">
                    <a:latin typeface="+mj-ea"/>
                    <a:ea typeface="+mj-ea"/>
                  </a:rPr>
                  <a:t>:</a:t>
                </a:r>
                <a:endParaRPr lang="en-US" altLang="ko-KR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16990"/>
                <a:ext cx="8286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15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72628"/>
              </p:ext>
            </p:extLst>
          </p:nvPr>
        </p:nvGraphicFramePr>
        <p:xfrm>
          <a:off x="1917878" y="4418167"/>
          <a:ext cx="276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9" name="Equation" r:id="rId5" imgW="164880" imgH="190440" progId="Equation.DSMT4">
                  <p:embed/>
                </p:oleObj>
              </mc:Choice>
              <mc:Fallback>
                <p:oleObj name="Equation" r:id="rId5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78" y="4418167"/>
                        <a:ext cx="2762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75657"/>
              </p:ext>
            </p:extLst>
          </p:nvPr>
        </p:nvGraphicFramePr>
        <p:xfrm>
          <a:off x="2671593" y="4835530"/>
          <a:ext cx="37052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0" name="Equation" r:id="rId7" imgW="2298600" imgH="393480" progId="Equation.DSMT4">
                  <p:embed/>
                </p:oleObj>
              </mc:Choice>
              <mc:Fallback>
                <p:oleObj name="Equation" r:id="rId7" imgW="229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593" y="4835530"/>
                        <a:ext cx="37052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579597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j-ea"/>
                <a:ea typeface="+mj-ea"/>
              </a:rPr>
              <a:t>표본평균    </a:t>
            </a:r>
            <a:r>
              <a:rPr lang="ko-KR" altLang="en-US" dirty="0" smtClean="0">
                <a:latin typeface="+mj-ea"/>
                <a:ea typeface="+mj-ea"/>
              </a:rPr>
              <a:t>가 </a:t>
            </a:r>
            <a:r>
              <a:rPr lang="ko-KR" altLang="en-US" dirty="0" err="1" smtClean="0">
                <a:latin typeface="+mj-ea"/>
                <a:ea typeface="+mj-ea"/>
              </a:rPr>
              <a:t>표본중위수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i="1" dirty="0" smtClean="0">
                <a:latin typeface="+mj-ea"/>
                <a:ea typeface="+mj-ea"/>
              </a:rPr>
              <a:t>Me</a:t>
            </a:r>
            <a:r>
              <a:rPr lang="ko-KR" altLang="en-US" dirty="0" smtClean="0">
                <a:latin typeface="+mj-ea"/>
                <a:ea typeface="+mj-ea"/>
              </a:rPr>
              <a:t>보다 더 효과적이다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82675"/>
              </p:ext>
            </p:extLst>
          </p:nvPr>
        </p:nvGraphicFramePr>
        <p:xfrm>
          <a:off x="1907704" y="5822940"/>
          <a:ext cx="276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1" name="Equation" r:id="rId9" imgW="164880" imgH="190440" progId="Equation.DSMT4">
                  <p:embed/>
                </p:oleObj>
              </mc:Choice>
              <mc:Fallback>
                <p:oleObj name="Equation" r:id="rId9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22940"/>
                        <a:ext cx="2762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5800" y="1077450"/>
            <a:ext cx="7703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+mn-ea"/>
                <a:ea typeface="+mn-ea"/>
              </a:rPr>
              <a:t>최소분산불편추정량</a:t>
            </a:r>
            <a:r>
              <a:rPr lang="en-US" altLang="ko-KR" sz="2000" b="1" baseline="30000" dirty="0">
                <a:latin typeface="+mn-ea"/>
                <a:ea typeface="+mn-ea"/>
              </a:rPr>
              <a:t>minimum variance </a:t>
            </a:r>
            <a:r>
              <a:rPr lang="en-US" altLang="ko-KR" sz="2000" b="1" baseline="30000" dirty="0" err="1">
                <a:latin typeface="+mn-ea"/>
                <a:ea typeface="+mn-ea"/>
              </a:rPr>
              <a:t>unbised</a:t>
            </a:r>
            <a:r>
              <a:rPr lang="en-US" altLang="ko-KR" sz="2000" b="1" baseline="30000" dirty="0">
                <a:latin typeface="+mn-ea"/>
                <a:ea typeface="+mn-ea"/>
              </a:rPr>
              <a:t>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estimator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모수</a:t>
            </a:r>
            <a:r>
              <a:rPr lang="en-US" altLang="ko-KR" sz="2000" i="1" dirty="0" smtClean="0">
                <a:latin typeface="Symbol" pitchFamily="18" charset="2"/>
              </a:rPr>
              <a:t>q </a:t>
            </a:r>
            <a:r>
              <a:rPr lang="ko-KR" altLang="en-US" sz="2000" dirty="0" smtClean="0">
                <a:latin typeface="+mn-ea"/>
                <a:ea typeface="+mn-ea"/>
              </a:rPr>
              <a:t>의 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  <a:ea typeface="+mn-ea"/>
              </a:rPr>
              <a:t>불편성과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유효성을 갖는 </a:t>
            </a:r>
            <a:r>
              <a:rPr lang="ko-KR" altLang="en-US" sz="2000" dirty="0" err="1">
                <a:latin typeface="+mn-ea"/>
                <a:ea typeface="+mn-ea"/>
              </a:rPr>
              <a:t>추정량</a:t>
            </a:r>
            <a:endParaRPr lang="en-US" altLang="ko-KR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9512" y="2432686"/>
                <a:ext cx="8286808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표본의 크기가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과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경우의 표본평균을 각각          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이라 </a:t>
                </a:r>
                <a:r>
                  <a:rPr lang="ko-KR" altLang="en-US" dirty="0" smtClean="0">
                    <a:latin typeface="+mn-ea"/>
                    <a:ea typeface="+mn-ea"/>
                  </a:rPr>
                  <a:t>하면 </a:t>
                </a:r>
                <a:r>
                  <a:rPr lang="en-US" altLang="ko-KR" dirty="0" smtClean="0">
                    <a:latin typeface="+mn-ea"/>
                    <a:ea typeface="+mn-ea"/>
                  </a:rPr>
                  <a:t/>
                </a:r>
                <a:br>
                  <a:rPr lang="en-US" altLang="ko-KR" dirty="0" smtClean="0">
                    <a:latin typeface="+mn-ea"/>
                    <a:ea typeface="+mn-ea"/>
                  </a:rPr>
                </a:br>
                <a:r>
                  <a:rPr lang="ko-KR" altLang="en-US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표본평균의 분산은 각각 다음과 같다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32686"/>
                <a:ext cx="8286808" cy="724365"/>
              </a:xfrm>
              <a:prstGeom prst="rect">
                <a:avLst/>
              </a:prstGeom>
              <a:blipFill rotWithShape="1">
                <a:blip r:embed="rId3"/>
                <a:stretch>
                  <a:fillRect l="-441" t="-840" b="-12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75326"/>
              </p:ext>
            </p:extLst>
          </p:nvPr>
        </p:nvGraphicFramePr>
        <p:xfrm>
          <a:off x="5652120" y="2432686"/>
          <a:ext cx="933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9" name="Equation" r:id="rId4" imgW="558720" imgH="241200" progId="Equation.DSMT4">
                  <p:embed/>
                </p:oleObj>
              </mc:Choice>
              <mc:Fallback>
                <p:oleObj name="Equation" r:id="rId4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432686"/>
                        <a:ext cx="9334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48382"/>
              </p:ext>
            </p:extLst>
          </p:nvPr>
        </p:nvGraphicFramePr>
        <p:xfrm>
          <a:off x="2046304" y="3404497"/>
          <a:ext cx="5026026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0" name="Equation" r:id="rId6" imgW="3009600" imgH="812520" progId="Equation.DSMT4">
                  <p:embed/>
                </p:oleObj>
              </mc:Choice>
              <mc:Fallback>
                <p:oleObj name="Equation" r:id="rId6" imgW="3009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04" y="3404497"/>
                        <a:ext cx="5026026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5651956"/>
            <a:ext cx="78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표본의 크기가 클수록 유효성이 크다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70730"/>
              </p:ext>
            </p:extLst>
          </p:nvPr>
        </p:nvGraphicFramePr>
        <p:xfrm>
          <a:off x="3524250" y="4898331"/>
          <a:ext cx="21193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1" name="Equation" r:id="rId8" imgW="1269720" imgH="241200" progId="Equation.DSMT4">
                  <p:embed/>
                </p:oleObj>
              </mc:Choice>
              <mc:Fallback>
                <p:oleObj name="Equation" r:id="rId8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898331"/>
                        <a:ext cx="21193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987824" y="4947069"/>
            <a:ext cx="357190" cy="285752"/>
          </a:xfrm>
          <a:prstGeom prst="rightArrow">
            <a:avLst/>
          </a:prstGeom>
          <a:solidFill>
            <a:srgbClr val="80D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pic>
        <p:nvPicPr>
          <p:cNvPr id="4372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218380" y="836712"/>
            <a:ext cx="8638283" cy="153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0034" y="2566645"/>
                <a:ext cx="8286808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𝑉𝑎𝑟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1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</m:t>
                    </m:r>
                    <m:r>
                      <a:rPr lang="en-US" altLang="ko-KR" i="1" spc="-150" dirty="0" err="1" smtClean="0">
                        <a:latin typeface="Cambria Math"/>
                        <a:ea typeface="HY신명조" panose="02030600000101010101" pitchFamily="18" charset="-127"/>
                      </a:rPr>
                      <m:t>𝑉𝑎𝑟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</m:t>
                    </m:r>
                    <m:r>
                      <a:rPr lang="en-US" altLang="ko-KR" i="1" spc="-150" dirty="0" err="1" smtClean="0">
                        <a:latin typeface="Cambria Math"/>
                        <a:ea typeface="HY신명조" panose="02030600000101010101" pitchFamily="18" charset="-127"/>
                      </a:rPr>
                      <m:t>𝑉𝑎𝑟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𝑋</m:t>
                    </m:r>
                    <m:r>
                      <a:rPr lang="en-US" altLang="ko-KR" i="1" spc="-150" baseline="-25000" dirty="0" smtClean="0">
                        <a:latin typeface="Cambria Math"/>
                        <a:ea typeface="HY신명조" panose="02030600000101010101" pitchFamily="18" charset="-127"/>
                      </a:rPr>
                      <m:t>3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𝑠</m:t>
                    </m:r>
                    <m:r>
                      <a:rPr lang="en-US" altLang="ko-KR" i="1" spc="-150" baseline="40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모평균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𝑚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에 대한 불편추정량은                    이다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이 </a:t>
                </a:r>
                <a:r>
                  <a:rPr lang="ko-KR" altLang="en-US" spc="-150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추정량들의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분산을 구하면 각각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2566645"/>
                <a:ext cx="8286808" cy="713272"/>
              </a:xfrm>
              <a:prstGeom prst="rect">
                <a:avLst/>
              </a:prstGeom>
              <a:blipFill rotWithShape="1">
                <a:blip r:embed="rId4"/>
                <a:stretch>
                  <a:fillRect l="-589" t="-2564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92715"/>
              </p:ext>
            </p:extLst>
          </p:nvPr>
        </p:nvGraphicFramePr>
        <p:xfrm>
          <a:off x="2525727" y="3442477"/>
          <a:ext cx="40465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7" name="Equation" r:id="rId5" imgW="2679480" imgH="1206360" progId="Equation.DSMT4">
                  <p:embed/>
                </p:oleObj>
              </mc:Choice>
              <mc:Fallback>
                <p:oleObj name="Equation" r:id="rId5" imgW="267948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27" y="3442477"/>
                        <a:ext cx="4046537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1271"/>
              </p:ext>
            </p:extLst>
          </p:nvPr>
        </p:nvGraphicFramePr>
        <p:xfrm>
          <a:off x="7170285" y="2584045"/>
          <a:ext cx="11128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8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285" y="2584045"/>
                        <a:ext cx="1112838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15311"/>
              </p:ext>
            </p:extLst>
          </p:nvPr>
        </p:nvGraphicFramePr>
        <p:xfrm>
          <a:off x="3186113" y="5371303"/>
          <a:ext cx="27432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29" name="Equation" r:id="rId9" imgW="1815840" imgH="228600" progId="Equation.DSMT4">
                  <p:embed/>
                </p:oleObj>
              </mc:Choice>
              <mc:Fallback>
                <p:oleObj name="Equation" r:id="rId9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5371303"/>
                        <a:ext cx="27432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오른쪽 화살표 23"/>
          <p:cNvSpPr/>
          <p:nvPr/>
        </p:nvSpPr>
        <p:spPr>
          <a:xfrm>
            <a:off x="2714612" y="5375496"/>
            <a:ext cx="357190" cy="285752"/>
          </a:xfrm>
          <a:prstGeom prst="rightArrow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0034" y="5939988"/>
            <a:ext cx="33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유효추정량은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이다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91559"/>
              </p:ext>
            </p:extLst>
          </p:nvPr>
        </p:nvGraphicFramePr>
        <p:xfrm>
          <a:off x="2627784" y="5954010"/>
          <a:ext cx="2889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30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954010"/>
                        <a:ext cx="2889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685800" y="1077450"/>
                <a:ext cx="7703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구간추정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interval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estimation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모수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i="1" dirty="0">
                        <a:latin typeface="Symbol" pitchFamily="18" charset="2"/>
                      </a:rPr>
                      <m:t>q</m:t>
                    </m:r>
                  </m:oMath>
                </a14:m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의 참값이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포함될 것으로 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  <a:ea typeface="+mn-ea"/>
                  </a:rPr>
                  <a:t>믿어지는 구간을 추정하는 것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7450"/>
                <a:ext cx="770345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871" t="-735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4125558" y="5605264"/>
            <a:ext cx="2817150" cy="61996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61610"/>
              </p:ext>
            </p:extLst>
          </p:nvPr>
        </p:nvGraphicFramePr>
        <p:xfrm>
          <a:off x="2915816" y="2492896"/>
          <a:ext cx="271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4" name="Equation" r:id="rId4" imgW="164880" imgH="215640" progId="Equation.DSMT4">
                  <p:embed/>
                </p:oleObj>
              </mc:Choice>
              <mc:Fallback>
                <p:oleObj name="Equation" r:id="rId4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92896"/>
                        <a:ext cx="2714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3624" y="2521406"/>
            <a:ext cx="857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표본에 의한 </a:t>
            </a:r>
            <a:r>
              <a:rPr lang="ko-KR" altLang="en-US" dirty="0" err="1" smtClean="0">
                <a:latin typeface="+mn-ea"/>
                <a:ea typeface="+mn-ea"/>
              </a:rPr>
              <a:t>점추정량</a:t>
            </a:r>
            <a:r>
              <a:rPr lang="ko-KR" altLang="en-US" dirty="0" smtClean="0">
                <a:latin typeface="+mn-ea"/>
                <a:ea typeface="+mn-ea"/>
              </a:rPr>
              <a:t>      의 </a:t>
            </a:r>
            <a:r>
              <a:rPr lang="ko-KR" altLang="en-US" dirty="0" err="1" smtClean="0">
                <a:latin typeface="+mn-ea"/>
                <a:ea typeface="+mn-ea"/>
              </a:rPr>
              <a:t>관찰값</a:t>
            </a:r>
            <a:r>
              <a:rPr lang="ko-KR" altLang="en-US" dirty="0" smtClean="0">
                <a:latin typeface="+mn-ea"/>
                <a:ea typeface="+mn-ea"/>
              </a:rPr>
              <a:t>          </a:t>
            </a:r>
            <a:r>
              <a:rPr lang="ko-KR" altLang="en-US" dirty="0" smtClean="0">
                <a:latin typeface="+mn-ea"/>
                <a:ea typeface="+mn-ea"/>
              </a:rPr>
              <a:t>에 </a:t>
            </a:r>
            <a:r>
              <a:rPr lang="ko-KR" altLang="en-US" dirty="0" smtClean="0">
                <a:latin typeface="+mn-ea"/>
                <a:ea typeface="+mn-ea"/>
              </a:rPr>
              <a:t>대하여 </a:t>
            </a:r>
            <a:r>
              <a:rPr lang="ko-KR" altLang="en-US" dirty="0" err="1" smtClean="0">
                <a:latin typeface="+mn-ea"/>
                <a:ea typeface="+mn-ea"/>
              </a:rPr>
              <a:t>모수</a:t>
            </a:r>
            <a:r>
              <a:rPr lang="en-US" altLang="ko-KR" i="1" dirty="0">
                <a:latin typeface="Symbol" pitchFamily="18" charset="2"/>
              </a:rPr>
              <a:t>q</a:t>
            </a:r>
            <a:r>
              <a:rPr lang="ko-KR" altLang="en-US" dirty="0" smtClean="0">
                <a:latin typeface="+mn-ea"/>
                <a:ea typeface="+mn-ea"/>
              </a:rPr>
              <a:t>가                      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만족하는 구간           </a:t>
            </a:r>
            <a:r>
              <a:rPr lang="ko-KR" altLang="en-US" dirty="0" smtClean="0">
                <a:latin typeface="+mn-ea"/>
                <a:ea typeface="+mn-ea"/>
              </a:rPr>
              <a:t>를 </a:t>
            </a:r>
            <a:r>
              <a:rPr lang="ko-KR" altLang="en-US" dirty="0" smtClean="0">
                <a:latin typeface="+mn-ea"/>
                <a:ea typeface="+mn-ea"/>
              </a:rPr>
              <a:t>추정하는 방법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99728"/>
              </p:ext>
            </p:extLst>
          </p:nvPr>
        </p:nvGraphicFramePr>
        <p:xfrm>
          <a:off x="4407719" y="2503529"/>
          <a:ext cx="6683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5" name="Equation" r:id="rId6" imgW="406080" imgH="253800" progId="Equation.DSMT4">
                  <p:embed/>
                </p:oleObj>
              </mc:Choice>
              <mc:Fallback>
                <p:oleObj name="Equation" r:id="rId6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19" y="2503529"/>
                        <a:ext cx="6683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97827"/>
              </p:ext>
            </p:extLst>
          </p:nvPr>
        </p:nvGraphicFramePr>
        <p:xfrm>
          <a:off x="7092280" y="2499729"/>
          <a:ext cx="1108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6" name="Equation" r:id="rId8" imgW="672840" imgH="253800" progId="Equation.DSMT4">
                  <p:embed/>
                </p:oleObj>
              </mc:Choice>
              <mc:Fallback>
                <p:oleObj name="Equation" r:id="rId8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499729"/>
                        <a:ext cx="11080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20000"/>
              </p:ext>
            </p:extLst>
          </p:nvPr>
        </p:nvGraphicFramePr>
        <p:xfrm>
          <a:off x="2367235" y="2756575"/>
          <a:ext cx="836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7" name="Equation" r:id="rId10" imgW="507960" imgH="253800" progId="Equation.DSMT4">
                  <p:embed/>
                </p:oleObj>
              </mc:Choice>
              <mc:Fallback>
                <p:oleObj name="Equation" r:id="rId10" imgW="50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235" y="2756575"/>
                        <a:ext cx="8366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3664" y="3382051"/>
            <a:ext cx="8286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표본에 따라 </a:t>
            </a:r>
            <a:r>
              <a:rPr lang="ko-KR" altLang="en-US" dirty="0" err="1" smtClean="0">
                <a:latin typeface="+mn-ea"/>
                <a:ea typeface="+mn-ea"/>
              </a:rPr>
              <a:t>점추정량</a:t>
            </a:r>
            <a:r>
              <a:rPr lang="ko-KR" altLang="en-US" dirty="0" smtClean="0">
                <a:latin typeface="+mn-ea"/>
                <a:ea typeface="+mn-ea"/>
              </a:rPr>
              <a:t>      의 </a:t>
            </a:r>
            <a:r>
              <a:rPr lang="ko-KR" altLang="en-US" dirty="0" err="1" smtClean="0">
                <a:latin typeface="+mn-ea"/>
                <a:ea typeface="+mn-ea"/>
              </a:rPr>
              <a:t>관찰값</a:t>
            </a:r>
            <a:r>
              <a:rPr lang="ko-KR" altLang="en-US" dirty="0" smtClean="0">
                <a:latin typeface="+mn-ea"/>
                <a:ea typeface="+mn-ea"/>
              </a:rPr>
              <a:t>          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 smtClean="0">
                <a:latin typeface="+mn-ea"/>
                <a:ea typeface="+mn-ea"/>
              </a:rPr>
              <a:t>값이 다르게 나타난다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따라서 양 </a:t>
            </a:r>
            <a:r>
              <a:rPr lang="ko-KR" altLang="en-US" dirty="0" smtClean="0">
                <a:latin typeface="+mn-ea"/>
                <a:ea typeface="+mn-ea"/>
              </a:rPr>
              <a:t>끝점은     에 </a:t>
            </a:r>
            <a:r>
              <a:rPr lang="ko-KR" altLang="en-US" dirty="0" smtClean="0">
                <a:latin typeface="+mn-ea"/>
                <a:ea typeface="+mn-ea"/>
              </a:rPr>
              <a:t>의해 결정되는 두 </a:t>
            </a:r>
            <a:r>
              <a:rPr lang="ko-KR" altLang="en-US" dirty="0" err="1" smtClean="0">
                <a:latin typeface="+mn-ea"/>
                <a:ea typeface="+mn-ea"/>
              </a:rPr>
              <a:t>추정량</a:t>
            </a:r>
            <a:r>
              <a:rPr lang="ko-KR" altLang="en-US" dirty="0" smtClean="0">
                <a:latin typeface="+mn-ea"/>
                <a:ea typeface="+mn-ea"/>
              </a:rPr>
              <a:t>            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latin typeface="+mn-ea"/>
                <a:ea typeface="+mn-ea"/>
              </a:rPr>
              <a:t>관찰값으로</a:t>
            </a:r>
            <a:r>
              <a:rPr lang="ko-KR" altLang="en-US" dirty="0" smtClean="0">
                <a:latin typeface="+mn-ea"/>
                <a:ea typeface="+mn-ea"/>
              </a:rPr>
              <a:t> 생각할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19862"/>
              </p:ext>
            </p:extLst>
          </p:nvPr>
        </p:nvGraphicFramePr>
        <p:xfrm>
          <a:off x="3059832" y="3463231"/>
          <a:ext cx="271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8" name="Equation" r:id="rId12" imgW="164880" imgH="215640" progId="Equation.DSMT4">
                  <p:embed/>
                </p:oleObj>
              </mc:Choice>
              <mc:Fallback>
                <p:oleObj name="Equation" r:id="rId12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63231"/>
                        <a:ext cx="2714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10875"/>
              </p:ext>
            </p:extLst>
          </p:nvPr>
        </p:nvGraphicFramePr>
        <p:xfrm>
          <a:off x="4499992" y="3454059"/>
          <a:ext cx="6683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49" name="Equation" r:id="rId13" imgW="406080" imgH="253800" progId="Equation.DSMT4">
                  <p:embed/>
                </p:oleObj>
              </mc:Choice>
              <mc:Fallback>
                <p:oleObj name="Equation" r:id="rId13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454059"/>
                        <a:ext cx="66833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88135"/>
              </p:ext>
            </p:extLst>
          </p:nvPr>
        </p:nvGraphicFramePr>
        <p:xfrm>
          <a:off x="1708249" y="3891859"/>
          <a:ext cx="271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0" name="Equation" r:id="rId15" imgW="164880" imgH="215640" progId="Equation.DSMT4">
                  <p:embed/>
                </p:oleObj>
              </mc:Choice>
              <mc:Fallback>
                <p:oleObj name="Equation" r:id="rId15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49" y="3891859"/>
                        <a:ext cx="2714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49466"/>
              </p:ext>
            </p:extLst>
          </p:nvPr>
        </p:nvGraphicFramePr>
        <p:xfrm>
          <a:off x="5004048" y="3886107"/>
          <a:ext cx="793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1" name="Equation" r:id="rId16" imgW="482400" imgH="253800" progId="Equation.DSMT4">
                  <p:embed/>
                </p:oleObj>
              </mc:Choice>
              <mc:Fallback>
                <p:oleObj name="Equation" r:id="rId16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886107"/>
                        <a:ext cx="7937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3664" y="4690165"/>
                <a:ext cx="8286808" cy="9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+mn-ea"/>
                    <a:ea typeface="+mn-ea"/>
                  </a:rPr>
                  <a:t>이때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모수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q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의 참값이 포함될 확률이 다음과 같이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0 &lt;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&lt; 1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 되도록 두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추정량</a:t>
                </a:r>
                <a:r>
                  <a:rPr lang="ko-KR" altLang="en-US" dirty="0" smtClean="0">
                    <a:latin typeface="+mn-ea"/>
                    <a:ea typeface="+mn-ea"/>
                  </a:rPr>
                  <a:t>         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을 </a:t>
                </a:r>
                <a:r>
                  <a:rPr lang="ko-KR" altLang="en-US" dirty="0" smtClean="0">
                    <a:latin typeface="+mn-ea"/>
                    <a:ea typeface="+mn-ea"/>
                  </a:rPr>
                  <a:t>결정한다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4" y="4690165"/>
                <a:ext cx="8286808" cy="974049"/>
              </a:xfrm>
              <a:prstGeom prst="rect">
                <a:avLst/>
              </a:prstGeom>
              <a:blipFill rotWithShape="1">
                <a:blip r:embed="rId18"/>
                <a:stretch>
                  <a:fillRect l="-662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36996"/>
              </p:ext>
            </p:extLst>
          </p:nvPr>
        </p:nvGraphicFramePr>
        <p:xfrm>
          <a:off x="1762026" y="5182251"/>
          <a:ext cx="793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2" name="Equation" r:id="rId19" imgW="482400" imgH="253800" progId="Equation.DSMT4">
                  <p:embed/>
                </p:oleObj>
              </mc:Choice>
              <mc:Fallback>
                <p:oleObj name="Equation" r:id="rId19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26" y="5182251"/>
                        <a:ext cx="7937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25620"/>
              </p:ext>
            </p:extLst>
          </p:nvPr>
        </p:nvGraphicFramePr>
        <p:xfrm>
          <a:off x="4355406" y="5723664"/>
          <a:ext cx="23606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53" name="Equation" r:id="rId20" imgW="1434960" imgH="253800" progId="Equation.DSMT4">
                  <p:embed/>
                </p:oleObj>
              </mc:Choice>
              <mc:Fallback>
                <p:oleObj name="Equation" r:id="rId20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406" y="5723664"/>
                        <a:ext cx="236061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815504"/>
            <a:ext cx="828680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pc="-100" dirty="0" smtClean="0">
                <a:latin typeface="+mn-ea"/>
                <a:ea typeface="+mn-ea"/>
              </a:rPr>
              <a:t>선정된 표본에 따라              </a:t>
            </a:r>
            <a:r>
              <a:rPr lang="ko-KR" altLang="en-US" spc="-100" dirty="0" smtClean="0">
                <a:latin typeface="+mn-ea"/>
                <a:ea typeface="+mn-ea"/>
              </a:rPr>
              <a:t>의 </a:t>
            </a:r>
            <a:r>
              <a:rPr lang="ko-KR" altLang="en-US" spc="-100" dirty="0" err="1" smtClean="0">
                <a:latin typeface="+mn-ea"/>
                <a:ea typeface="+mn-ea"/>
              </a:rPr>
              <a:t>관찰값</a:t>
            </a:r>
            <a:r>
              <a:rPr lang="ko-KR" altLang="en-US" spc="-100" dirty="0" smtClean="0">
                <a:latin typeface="+mn-ea"/>
                <a:ea typeface="+mn-ea"/>
              </a:rPr>
              <a:t>            에 의한 구간                     </a:t>
            </a:r>
            <a:r>
              <a:rPr lang="ko-KR" altLang="en-US" spc="-100" dirty="0" err="1" smtClean="0">
                <a:latin typeface="+mn-ea"/>
                <a:ea typeface="+mn-ea"/>
              </a:rPr>
              <a:t>를</a:t>
            </a:r>
            <a:r>
              <a:rPr lang="ko-KR" altLang="en-US" spc="-100" dirty="0" smtClean="0">
                <a:latin typeface="+mn-ea"/>
                <a:ea typeface="+mn-ea"/>
              </a:rPr>
              <a:t> 얻는다</a:t>
            </a:r>
            <a:r>
              <a:rPr lang="en-US" altLang="ko-KR" spc="-100" dirty="0" smtClean="0">
                <a:latin typeface="+mn-ea"/>
                <a:ea typeface="+mn-ea"/>
              </a:rPr>
              <a:t>.</a:t>
            </a:r>
            <a:endParaRPr lang="en-US" altLang="ko-KR" spc="-100" dirty="0">
              <a:latin typeface="+mn-ea"/>
              <a:ea typeface="+mn-ea"/>
            </a:endParaRPr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86671"/>
              </p:ext>
            </p:extLst>
          </p:nvPr>
        </p:nvGraphicFramePr>
        <p:xfrm>
          <a:off x="2475176" y="836142"/>
          <a:ext cx="793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49" name="Equation" r:id="rId3" imgW="482400" imgH="253800" progId="Equation.DSMT4">
                  <p:embed/>
                </p:oleObj>
              </mc:Choice>
              <mc:Fallback>
                <p:oleObj name="Equation" r:id="rId3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176" y="836142"/>
                        <a:ext cx="7937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45865"/>
              </p:ext>
            </p:extLst>
          </p:nvPr>
        </p:nvGraphicFramePr>
        <p:xfrm>
          <a:off x="4390827" y="836142"/>
          <a:ext cx="6683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0" name="Equation" r:id="rId5" imgW="406080" imgH="253800" progId="Equation.DSMT4">
                  <p:embed/>
                </p:oleObj>
              </mc:Choice>
              <mc:Fallback>
                <p:oleObj name="Equation" r:id="rId5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27" y="836142"/>
                        <a:ext cx="6683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43201"/>
              </p:ext>
            </p:extLst>
          </p:nvPr>
        </p:nvGraphicFramePr>
        <p:xfrm>
          <a:off x="6568777" y="836142"/>
          <a:ext cx="1108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1" name="Equation" r:id="rId7" imgW="672840" imgH="253800" progId="Equation.DSMT4">
                  <p:embed/>
                </p:oleObj>
              </mc:Choice>
              <mc:Fallback>
                <p:oleObj name="Equation" r:id="rId7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777" y="836142"/>
                        <a:ext cx="11080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67543" y="1803058"/>
            <a:ext cx="8110399" cy="1676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685800" y="1953750"/>
                <a:ext cx="7703457" cy="1290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신뢰도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degree of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confidence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sz="2000" i="1" dirty="0" smtClean="0">
                    <a:latin typeface="Symbol" pitchFamily="18" charset="2"/>
                  </a:rPr>
                  <a:t>q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의 </a:t>
                </a:r>
                <a:r>
                  <a:rPr lang="ko-KR" altLang="en-US" sz="2000" dirty="0">
                    <a:latin typeface="+mn-ea"/>
                    <a:ea typeface="+mn-ea"/>
                  </a:rPr>
                  <a:t>참값이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추정한 구간 안에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  <a:ea typeface="+mn-ea"/>
                  </a:rPr>
                  <a:t>포함될 것으로 믿어지는 미리 정한 확신의 정도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1 – 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. </m:t>
                    </m:r>
                  </m:oMath>
                </a14:m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  <a:ea typeface="+mn-ea"/>
                  </a:rPr>
                  <a:t>일반적으로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)%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로 나타낸다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53750"/>
                <a:ext cx="7703457" cy="1290481"/>
              </a:xfrm>
              <a:prstGeom prst="rect">
                <a:avLst/>
              </a:prstGeom>
              <a:blipFill rotWithShape="1">
                <a:blip r:embed="rId9"/>
                <a:stretch>
                  <a:fillRect l="-871" t="-472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7543" y="921698"/>
            <a:ext cx="8110399" cy="1148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685800" y="1072390"/>
                <a:ext cx="77034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latin typeface="+mn-ea"/>
                    <a:ea typeface="+mn-ea"/>
                  </a:rPr>
                  <a:t>신뢰구간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confidence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interval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신뢰도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)%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에서 </a:t>
                </a:r>
                <a:r>
                  <a:rPr lang="ko-KR" altLang="en-US" sz="2000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sz="2000" i="1" dirty="0" smtClean="0">
                    <a:latin typeface="Symbol" pitchFamily="18" charset="2"/>
                  </a:rPr>
                  <a:t>q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의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r>
                  <a:rPr lang="ko-KR" altLang="en-US" sz="2000" dirty="0">
                    <a:latin typeface="+mn-ea"/>
                    <a:ea typeface="+mn-ea"/>
                  </a:rPr>
                  <a:t>참값이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포함될 것으로 믿어지는 구간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2390"/>
                <a:ext cx="7703457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871" b="-1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0147" y="2641501"/>
            <a:ext cx="1520354" cy="797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19614"/>
              </p:ext>
            </p:extLst>
          </p:nvPr>
        </p:nvGraphicFramePr>
        <p:xfrm>
          <a:off x="2709855" y="2751216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4" name="Equation" r:id="rId4" imgW="533160" imgH="304560" progId="Equation.DSMT4">
                  <p:embed/>
                </p:oleObj>
              </mc:Choice>
              <mc:Fallback>
                <p:oleObj name="Equation" r:id="rId4" imgW="533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55" y="2751216"/>
                        <a:ext cx="10668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528" y="3858004"/>
                <a:ext cx="8286808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i="1" dirty="0" smtClean="0">
                    <a:latin typeface="Symbol" pitchFamily="18" charset="2"/>
                  </a:rPr>
                  <a:t>q 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신뢰구간은 점추정값    을 중심으로 동일한 길이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𝑒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만큼 떨어진 구간을 사용하며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보편적으로 신뢰도는 </a:t>
                </a:r>
                <a:r>
                  <a:rPr lang="en-US" altLang="ko-KR" i="1" dirty="0" smtClean="0">
                    <a:latin typeface="+mn-ea"/>
                    <a:ea typeface="+mn-ea"/>
                  </a:rPr>
                  <a:t>90%, 95%, 99%</a:t>
                </a:r>
                <a:r>
                  <a:rPr lang="ko-KR" altLang="en-US" dirty="0" smtClean="0">
                    <a:latin typeface="+mn-ea"/>
                    <a:ea typeface="+mn-ea"/>
                  </a:rPr>
                  <a:t>를 자주 사용한다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58004"/>
                <a:ext cx="8286808" cy="1089529"/>
              </a:xfrm>
              <a:prstGeom prst="rect">
                <a:avLst/>
              </a:prstGeom>
              <a:blipFill rotWithShape="1">
                <a:blip r:embed="rId6"/>
                <a:stretch>
                  <a:fillRect l="-442" t="-559" b="-5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97590"/>
              </p:ext>
            </p:extLst>
          </p:nvPr>
        </p:nvGraphicFramePr>
        <p:xfrm>
          <a:off x="4440817" y="3892527"/>
          <a:ext cx="223832" cy="33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5" name="Equation" r:id="rId7" imgW="139680" imgH="215640" progId="Equation.DSMT4">
                  <p:embed/>
                </p:oleObj>
              </mc:Choice>
              <mc:Fallback>
                <p:oleObj name="Equation" r:id="rId7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817" y="3892527"/>
                        <a:ext cx="223832" cy="33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638681" y="2564904"/>
            <a:ext cx="2286016" cy="817716"/>
            <a:chOff x="5929322" y="4572009"/>
            <a:chExt cx="2286016" cy="817716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929322" y="4572009"/>
            <a:ext cx="379188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96" name="Equation" r:id="rId9" imgW="241200" imgH="507960" progId="Equation.DSMT4">
                    <p:embed/>
                  </p:oleObj>
                </mc:Choice>
                <mc:Fallback>
                  <p:oleObj name="Equation" r:id="rId9" imgW="24120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4572009"/>
                          <a:ext cx="379188" cy="785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직사각형 14"/>
            <p:cNvSpPr/>
            <p:nvPr/>
          </p:nvSpPr>
          <p:spPr>
            <a:xfrm>
              <a:off x="6286512" y="4610038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신뢰구간의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latin typeface="+mn-ea"/>
                  <a:ea typeface="+mn-ea"/>
                </a:rPr>
                <a:t>하한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6512" y="5020393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신뢰구간의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latin typeface="+mn-ea"/>
                  <a:ea typeface="+mn-ea"/>
                </a:rPr>
                <a:t>상한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7543" y="921698"/>
            <a:ext cx="8110399" cy="1173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685800" y="1072390"/>
                <a:ext cx="7703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오차한계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margin of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error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sz="2000" i="1" dirty="0" smtClean="0">
                    <a:latin typeface="Symbol" pitchFamily="18" charset="2"/>
                  </a:rPr>
                  <a:t>q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의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점추정값을</a:t>
                </a:r>
                <a:r>
                  <a:rPr lang="ko-KR" altLang="en-US" sz="2000" dirty="0">
                    <a:latin typeface="+mn-ea"/>
                    <a:ea typeface="+mn-ea"/>
                  </a:rPr>
                  <a:t> 중심으로</a:t>
                </a:r>
                <a:endParaRPr lang="en-US" altLang="ko-KR" sz="2000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  <a:ea typeface="+mn-ea"/>
                  </a:rPr>
                  <a:t>동일한 거리만큼 떨어진 길이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𝑒</m:t>
                    </m:r>
                  </m:oMath>
                </a14:m>
                <a:endParaRPr lang="ko-KR" altLang="en-US" sz="20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2390"/>
                <a:ext cx="770345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871" t="-735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55290"/>
            <a:ext cx="5130800" cy="21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5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유효추정량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734" y="84233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신뢰도가 클수록 </a:t>
            </a:r>
            <a:r>
              <a:rPr lang="ko-KR" altLang="en-US" dirty="0" err="1" smtClean="0">
                <a:latin typeface="+mn-ea"/>
                <a:ea typeface="+mn-ea"/>
              </a:rPr>
              <a:t>모수</a:t>
            </a:r>
            <a:r>
              <a:rPr lang="en-US" altLang="ko-KR" i="1" dirty="0" smtClean="0">
                <a:latin typeface="Symbol" pitchFamily="18" charset="2"/>
              </a:rPr>
              <a:t>q </a:t>
            </a:r>
            <a:r>
              <a:rPr lang="ko-KR" altLang="en-US" dirty="0" smtClean="0">
                <a:latin typeface="+mn-ea"/>
                <a:ea typeface="+mn-ea"/>
              </a:rPr>
              <a:t>에 </a:t>
            </a:r>
            <a:r>
              <a:rPr lang="ko-KR" altLang="en-US" dirty="0" smtClean="0">
                <a:latin typeface="+mn-ea"/>
                <a:ea typeface="+mn-ea"/>
              </a:rPr>
              <a:t>대한 신뢰구간은 커진다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7" name="_x38473680" descr="EMB00001220ad7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3800" y="1490965"/>
            <a:ext cx="4216400" cy="2047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87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9"/>
          <a:stretch/>
        </p:blipFill>
        <p:spPr bwMode="auto">
          <a:xfrm>
            <a:off x="3111500" y="2346527"/>
            <a:ext cx="4152900" cy="404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95% </a:t>
            </a:r>
            <a:r>
              <a:rPr lang="ko-KR" altLang="en-US" dirty="0"/>
              <a:t>신뢰도의 의미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734" y="842338"/>
            <a:ext cx="8286808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0200" indent="-330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동일한 모집단으로부터 동일한 크기의 표본 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개를 임의로 추출하였을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이 </a:t>
            </a:r>
            <a:r>
              <a:rPr lang="ko-KR" altLang="en-US" dirty="0">
                <a:latin typeface="+mn-ea"/>
                <a:ea typeface="+mn-ea"/>
              </a:rPr>
              <a:t>표본들로부터 얻은 신뢰구간들 중에서 </a:t>
            </a:r>
            <a:r>
              <a:rPr lang="en-US" altLang="ko-KR" dirty="0">
                <a:latin typeface="+mn-ea"/>
                <a:ea typeface="+mn-ea"/>
              </a:rPr>
              <a:t>90%</a:t>
            </a:r>
            <a:r>
              <a:rPr lang="ko-KR" altLang="en-US" dirty="0">
                <a:latin typeface="+mn-ea"/>
                <a:ea typeface="+mn-ea"/>
              </a:rPr>
              <a:t>에 해당하는 </a:t>
            </a:r>
            <a:r>
              <a:rPr lang="en-US" altLang="ko-KR" dirty="0">
                <a:latin typeface="+mn-ea"/>
                <a:ea typeface="+mn-ea"/>
              </a:rPr>
              <a:t>9</a:t>
            </a:r>
            <a:r>
              <a:rPr lang="ko-KR" altLang="en-US" dirty="0">
                <a:latin typeface="+mn-ea"/>
                <a:ea typeface="+mn-ea"/>
              </a:rPr>
              <a:t>개의 구간이 모평균의 참값을 포함하고 최대 </a:t>
            </a:r>
            <a:r>
              <a:rPr lang="en-US" altLang="ko-KR" dirty="0">
                <a:latin typeface="+mn-ea"/>
                <a:ea typeface="+mn-ea"/>
              </a:rPr>
              <a:t>10%</a:t>
            </a:r>
            <a:r>
              <a:rPr lang="ko-KR" altLang="en-US" dirty="0">
                <a:latin typeface="+mn-ea"/>
                <a:ea typeface="+mn-ea"/>
              </a:rPr>
              <a:t>에 해당하는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개의 구간은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포함하지 않을 수 있음을 의미한다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0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97604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9.2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모평균의 추정</a:t>
            </a:r>
          </a:p>
        </p:txBody>
      </p:sp>
    </p:spTree>
    <p:extLst>
      <p:ext uri="{BB962C8B-B14F-4D97-AF65-F5344CB8AC3E}">
        <p14:creationId xmlns:p14="http://schemas.microsoft.com/office/powerpoint/2010/main" val="750091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모분산이</a:t>
            </a:r>
            <a:r>
              <a:rPr lang="ko-KR" altLang="en-US" dirty="0"/>
              <a:t> 알려진 단일 정규모집단인 경우</a:t>
            </a:r>
          </a:p>
        </p:txBody>
      </p:sp>
      <p:sp>
        <p:nvSpPr>
          <p:cNvPr id="7" name="Rectangle 118"/>
          <p:cNvSpPr>
            <a:spLocks noChangeArrowheads="1"/>
          </p:cNvSpPr>
          <p:nvPr/>
        </p:nvSpPr>
        <p:spPr bwMode="auto">
          <a:xfrm>
            <a:off x="1358876" y="5322040"/>
            <a:ext cx="2476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800" b="0" i="0" smtClean="0">
                <a:latin typeface="+mn-ea"/>
                <a:ea typeface="+mn-ea"/>
              </a:rPr>
              <a:t>표본평균의 </a:t>
            </a:r>
            <a:r>
              <a:rPr lang="ko-KR" altLang="en-US" sz="1800" b="0" i="0" dirty="0">
                <a:latin typeface="+mn-ea"/>
                <a:ea typeface="+mn-ea"/>
              </a:rPr>
              <a:t>확률분포 </a:t>
            </a:r>
            <a:r>
              <a:rPr lang="en-US" altLang="ko-KR" sz="1800" b="0" i="0" dirty="0">
                <a:latin typeface="+mn-ea"/>
                <a:ea typeface="+mn-ea"/>
              </a:rPr>
              <a:t>: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224194" y="1739900"/>
            <a:ext cx="2592387" cy="598578"/>
          </a:xfrm>
          <a:prstGeom prst="curvedDownArrow">
            <a:avLst>
              <a:gd name="adj1" fmla="val 75248"/>
              <a:gd name="adj2" fmla="val 151971"/>
              <a:gd name="adj3" fmla="val 333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664057" y="2400390"/>
            <a:ext cx="1336703" cy="130809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19872" y="1406103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b="0" i="1" dirty="0">
                <a:latin typeface="+mn-ea"/>
                <a:ea typeface="+mn-ea"/>
              </a:rPr>
              <a:t>n</a:t>
            </a:r>
            <a:r>
              <a:rPr lang="ko-KR" altLang="en-US" sz="1800" b="0" i="0" dirty="0">
                <a:latin typeface="+mn-ea"/>
                <a:ea typeface="+mn-ea"/>
              </a:rPr>
              <a:t>개를 임의추출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48"/>
              <p:cNvSpPr txBox="1">
                <a:spLocks noChangeArrowheads="1"/>
              </p:cNvSpPr>
              <p:nvPr/>
            </p:nvSpPr>
            <p:spPr bwMode="auto">
              <a:xfrm>
                <a:off x="4951394" y="2558231"/>
                <a:ext cx="431800" cy="366713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/>
                          <a:ea typeface="+mn-ea"/>
                        </a:rPr>
                        <m:t>𝑥</m:t>
                      </m:r>
                      <m:r>
                        <a:rPr lang="en-US" altLang="ko-KR" sz="1800" b="0" i="1" baseline="-25000" dirty="0">
                          <a:latin typeface="Cambria Math"/>
                          <a:ea typeface="+mn-ea"/>
                        </a:rPr>
                        <m:t>1</m:t>
                      </m:r>
                    </m:oMath>
                  </m:oMathPara>
                </a14:m>
                <a:endParaRPr lang="en-US" altLang="ko-KR" sz="1800" b="0" i="1" baseline="-25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1394" y="2558231"/>
                <a:ext cx="431800" cy="3667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5383194" y="2636912"/>
                <a:ext cx="431800" cy="366713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/>
                          <a:ea typeface="+mn-ea"/>
                        </a:rPr>
                        <m:t>𝑥</m:t>
                      </m:r>
                      <m:r>
                        <a:rPr lang="en-US" altLang="ko-KR" sz="1800" b="0" i="1" baseline="-25000" dirty="0">
                          <a:latin typeface="Cambria Math"/>
                          <a:ea typeface="+mn-ea"/>
                        </a:rPr>
                        <m:t>2</m:t>
                      </m:r>
                    </m:oMath>
                  </m:oMathPara>
                </a14:m>
                <a:endParaRPr lang="en-US" altLang="ko-KR" sz="1800" b="0" i="1" baseline="-25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194" y="2636912"/>
                <a:ext cx="431800" cy="3667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50"/>
              <p:cNvSpPr txBox="1">
                <a:spLocks noChangeArrowheads="1"/>
              </p:cNvSpPr>
              <p:nvPr/>
            </p:nvSpPr>
            <p:spPr bwMode="auto">
              <a:xfrm>
                <a:off x="5024419" y="3117940"/>
                <a:ext cx="431800" cy="366713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/>
                          <a:ea typeface="+mn-ea"/>
                        </a:rPr>
                        <m:t>𝑥</m:t>
                      </m:r>
                      <m:r>
                        <a:rPr lang="en-US" altLang="ko-KR" sz="1800" b="0" i="1" baseline="-25000" dirty="0" err="1">
                          <a:latin typeface="Cambria Math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ko-KR" sz="1800" b="0" i="1" baseline="-25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0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4419" y="3117940"/>
                <a:ext cx="431800" cy="3667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51"/>
          <p:cNvSpPr txBox="1">
            <a:spLocks noChangeArrowheads="1"/>
          </p:cNvSpPr>
          <p:nvPr/>
        </p:nvSpPr>
        <p:spPr bwMode="auto">
          <a:xfrm rot="7321308">
            <a:off x="5430819" y="2956015"/>
            <a:ext cx="288925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600" b="0" i="1">
                <a:latin typeface="+mn-ea"/>
                <a:ea typeface="+mn-ea"/>
              </a:rPr>
              <a:t>…</a:t>
            </a:r>
          </a:p>
        </p:txBody>
      </p:sp>
      <p:grpSp>
        <p:nvGrpSpPr>
          <p:cNvPr id="22" name="그룹 51"/>
          <p:cNvGrpSpPr/>
          <p:nvPr/>
        </p:nvGrpSpPr>
        <p:grpSpPr>
          <a:xfrm>
            <a:off x="4286248" y="3755504"/>
            <a:ext cx="2245329" cy="609600"/>
            <a:chOff x="3878239" y="4123312"/>
            <a:chExt cx="2245329" cy="60960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3878239" y="4200539"/>
              <a:ext cx="15843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800" b="0" i="0">
                  <a:latin typeface="+mn-ea"/>
                  <a:ea typeface="+mn-ea"/>
                </a:rPr>
                <a:t>점추정량 </a:t>
              </a:r>
              <a:r>
                <a:rPr lang="en-US" altLang="ko-KR" sz="1800" b="0" i="0"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24" name="Object 10"/>
            <p:cNvGraphicFramePr>
              <a:graphicFrameLocks noChangeAspect="1"/>
            </p:cNvGraphicFramePr>
            <p:nvPr/>
          </p:nvGraphicFramePr>
          <p:xfrm>
            <a:off x="5007555" y="4123312"/>
            <a:ext cx="1116013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94" name="Equation" r:id="rId6" imgW="774360" imgH="431640" progId="Equation.DSMT4">
                    <p:embed/>
                  </p:oleObj>
                </mc:Choice>
                <mc:Fallback>
                  <p:oleObj name="Equation" r:id="rId6" imgW="774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555" y="4123312"/>
                          <a:ext cx="1116013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67535"/>
              </p:ext>
            </p:extLst>
          </p:nvPr>
        </p:nvGraphicFramePr>
        <p:xfrm>
          <a:off x="3786182" y="5157192"/>
          <a:ext cx="37861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95" name="Equation" r:id="rId8" imgW="2628720" imgH="482400" progId="Equation.DSMT4">
                  <p:embed/>
                </p:oleObj>
              </mc:Choice>
              <mc:Fallback>
                <p:oleObj name="Equation" r:id="rId8" imgW="2628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157192"/>
                        <a:ext cx="378618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000232" y="2111465"/>
            <a:ext cx="1944687" cy="1943101"/>
            <a:chOff x="2000232" y="2111465"/>
            <a:chExt cx="1944687" cy="1943101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000232" y="2111465"/>
              <a:ext cx="1944687" cy="1943101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2360594" y="2686141"/>
              <a:ext cx="1223962" cy="806451"/>
              <a:chOff x="703" y="1298"/>
              <a:chExt cx="771" cy="50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1298"/>
                    <a:ext cx="771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𝑁</m:t>
                          </m:r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(</m:t>
                          </m:r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𝑚</m:t>
                          </m:r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, </m:t>
                          </m:r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𝑠</m:t>
                          </m:r>
                          <m:r>
                            <a:rPr lang="en-US" altLang="ko-KR" sz="1800" b="0" i="1" baseline="40000" dirty="0">
                              <a:latin typeface="Cambria Math"/>
                              <a:ea typeface="+mn-ea"/>
                            </a:rPr>
                            <m:t>2</m:t>
                          </m:r>
                          <m:r>
                            <a:rPr lang="en-US" altLang="ko-KR" sz="1800" b="0" i="1" baseline="70000" dirty="0">
                              <a:latin typeface="Cambria Math"/>
                              <a:ea typeface="+mn-ea"/>
                            </a:rPr>
                            <m:t> </m:t>
                          </m:r>
                          <m:r>
                            <a:rPr lang="en-US" altLang="ko-KR" sz="1800" b="0" i="1" dirty="0">
                              <a:latin typeface="Cambria Math"/>
                              <a:ea typeface="+mn-ea"/>
                            </a:rPr>
                            <m:t>)</m:t>
                          </m:r>
                        </m:oMath>
                      </m:oMathPara>
                    </a14:m>
                    <a:endParaRPr lang="el-GR" altLang="ko-KR" sz="1800" b="0" i="1" dirty="0">
                      <a:latin typeface="+mn-ea"/>
                      <a:ea typeface="+mn-ea"/>
                    </a:endParaRPr>
                  </a:p>
                </p:txBody>
              </p:sp>
            </mc:Choice>
            <mc:Fallback>
              <p:sp>
                <p:nvSpPr>
                  <p:cNvPr id="1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3" y="1298"/>
                    <a:ext cx="771" cy="23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13333" b="-1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10" y="1570"/>
                    <a:ext cx="719" cy="2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dirty="0">
                              <a:latin typeface="Symbol" pitchFamily="18" charset="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l-GR" altLang="ko-KR" baseline="40000" dirty="0">
                              <a:latin typeface="Book Antiqua" pitchFamily="18" charset="0"/>
                            </a:rPr>
                            <m:t>2</m:t>
                          </m:r>
                          <m:r>
                            <a:rPr lang="en-US" altLang="ko-KR" sz="1800" b="0" i="1" dirty="0">
                              <a:latin typeface="Cambria Math"/>
                              <a:ea typeface="+mn-ea"/>
                            </a:rPr>
                            <m:t>: </m:t>
                          </m:r>
                          <m:r>
                            <a:rPr lang="ko-KR" altLang="en-US" sz="1800" b="0" i="1" dirty="0">
                              <a:latin typeface="Cambria Math"/>
                              <a:ea typeface="+mn-ea"/>
                            </a:rPr>
                            <m:t>기지</m:t>
                          </m:r>
                          <m:r>
                            <a:rPr lang="ko-KR" altLang="en-US" sz="1800" b="0" i="1" dirty="0">
                              <a:latin typeface="Cambria Math"/>
                              <a:ea typeface="+mn-ea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800" b="0" i="0" baseline="70000" dirty="0">
                      <a:latin typeface="+mn-ea"/>
                      <a:ea typeface="+mn-ea"/>
                    </a:endParaRPr>
                  </a:p>
                </p:txBody>
              </p:sp>
            </mc:Choice>
            <mc:Fallback>
              <p:sp>
                <p:nvSpPr>
                  <p:cNvPr id="12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0" y="1570"/>
                    <a:ext cx="719" cy="236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6452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8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9.1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점추정과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구간추정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모평균의 구간추정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3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9.2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  <p:grpSp>
        <p:nvGrpSpPr>
          <p:cNvPr id="14" name="그룹 11"/>
          <p:cNvGrpSpPr>
            <a:grpSpLocks/>
          </p:cNvGrpSpPr>
          <p:nvPr/>
        </p:nvGrpSpPr>
        <p:grpSpPr bwMode="auto">
          <a:xfrm>
            <a:off x="642938" y="3406775"/>
            <a:ext cx="6953250" cy="719138"/>
            <a:chOff x="643260" y="980728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9.3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모비율의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구간추정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10"/>
          <p:cNvGrpSpPr>
            <a:grpSpLocks/>
          </p:cNvGrpSpPr>
          <p:nvPr/>
        </p:nvGrpSpPr>
        <p:grpSpPr bwMode="auto">
          <a:xfrm>
            <a:off x="642938" y="4527550"/>
            <a:ext cx="6953250" cy="720725"/>
            <a:chOff x="643260" y="2077057"/>
            <a:chExt cx="6953076" cy="720000"/>
          </a:xfrm>
        </p:grpSpPr>
        <p:sp>
          <p:nvSpPr>
            <p:cNvPr id="25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26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7" name="직사각형 26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표본의 크기 결정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5503" y="46687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9.4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5632" y="764704"/>
            <a:ext cx="8286808" cy="1944216"/>
            <a:chOff x="245632" y="836712"/>
            <a:chExt cx="8286808" cy="19442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5632" y="836712"/>
                  <a:ext cx="8286808" cy="1462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17500" indent="-317500">
                    <a:lnSpc>
                      <a:spcPct val="120000"/>
                    </a:lnSpc>
                    <a:buFont typeface="Wingdings" panose="05000000000000000000" pitchFamily="2" charset="2"/>
                    <a:buChar char="v"/>
                  </a:pPr>
                  <a:r>
                    <a:rPr lang="ko-KR" altLang="en-US" b="1" dirty="0" smtClean="0">
                      <a:latin typeface="+mn-ea"/>
                      <a:ea typeface="+mn-ea"/>
                    </a:rPr>
                    <a:t>모평균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:r>
                    <a:rPr lang="ko-KR" altLang="en-US" b="1" dirty="0" smtClean="0">
                      <a:latin typeface="+mn-ea"/>
                      <a:ea typeface="+mn-ea"/>
                    </a:rPr>
                    <a:t>에 </a:t>
                  </a:r>
                  <a:r>
                    <a:rPr lang="ko-KR" altLang="en-US" b="1" dirty="0" smtClean="0">
                      <a:latin typeface="+mn-ea"/>
                      <a:ea typeface="+mn-ea"/>
                    </a:rPr>
                    <a:t>대한 </a:t>
                  </a:r>
                  <a14:m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𝟏𝟎𝟎</m:t>
                      </m:r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𝟏</m:t>
                      </m:r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 – </m:t>
                      </m:r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𝒂</m:t>
                      </m:r>
                      <m:r>
                        <a:rPr lang="en-US" altLang="ko-KR" b="1" i="1" dirty="0" smtClean="0">
                          <a:latin typeface="Cambria Math"/>
                          <a:ea typeface="+mn-ea"/>
                        </a:rPr>
                        <m:t>)% </m:t>
                      </m:r>
                    </m:oMath>
                  </a14:m>
                  <a:r>
                    <a:rPr lang="ko-KR" altLang="en-US" b="1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b="1" dirty="0" smtClean="0">
                      <a:latin typeface="+mn-ea"/>
                      <a:ea typeface="+mn-ea"/>
                    </a:rPr>
                    <a:t>:</a:t>
                  </a:r>
                </a:p>
                <a:p>
                  <a:pPr marL="317500" indent="-317500">
                    <a:lnSpc>
                      <a:spcPct val="120000"/>
                    </a:lnSpc>
                  </a:pPr>
                  <a:endParaRPr lang="en-US" altLang="ko-KR" dirty="0" smtClean="0">
                    <a:latin typeface="+mn-ea"/>
                    <a:ea typeface="+mn-ea"/>
                  </a:endParaRPr>
                </a:p>
                <a:p>
                  <a:pPr marL="317500">
                    <a:lnSpc>
                      <a:spcPct val="120000"/>
                    </a:lnSpc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모평균에 대한 </a:t>
                  </a:r>
                  <a:r>
                    <a:rPr lang="ko-KR" altLang="en-US" dirty="0" err="1" smtClean="0">
                      <a:latin typeface="+mn-ea"/>
                      <a:ea typeface="+mn-ea"/>
                    </a:rPr>
                    <a:t>추정값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   </a:t>
                  </a:r>
                  <a:r>
                    <a:rPr lang="ko-KR" altLang="en-US" dirty="0" err="1" smtClean="0">
                      <a:latin typeface="+mn-ea"/>
                      <a:ea typeface="+mn-ea"/>
                    </a:rPr>
                    <a:t>를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중심으로 신뢰구간의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하한 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과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상한      에 대해 다음을 만족하는 구간        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를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구한다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.</a:t>
                  </a:r>
                  <a:endParaRPr lang="en-US" altLang="ko-KR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2" y="836712"/>
                  <a:ext cx="8286808" cy="14624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4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9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49390227"/>
                    </p:ext>
                  </p:extLst>
                </p:nvPr>
              </p:nvGraphicFramePr>
              <p:xfrm>
                <a:off x="6300192" y="1546945"/>
                <a:ext cx="269875" cy="3698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5" name="Equation" r:id="rId4" imgW="164880" imgH="228600" progId="Equation.DSMT4">
                        <p:embed/>
                      </p:oleObj>
                    </mc:Choice>
                    <mc:Fallback>
                      <p:oleObj name="Equation" r:id="rId4" imgW="1648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192" y="1546945"/>
                              <a:ext cx="269875" cy="3698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9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49390227"/>
                    </p:ext>
                  </p:extLst>
                </p:nvPr>
              </p:nvGraphicFramePr>
              <p:xfrm>
                <a:off x="6300192" y="1546945"/>
                <a:ext cx="269875" cy="3698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5" name="Equation" r:id="rId4" imgW="164880" imgH="228600" progId="Equation.DSMT4">
                        <p:embed/>
                      </p:oleObj>
                    </mc:Choice>
                    <mc:Fallback>
                      <p:oleObj name="Equation" r:id="rId4" imgW="1648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192" y="1546945"/>
                              <a:ext cx="269875" cy="3698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1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745274"/>
                    </p:ext>
                  </p:extLst>
                </p:nvPr>
              </p:nvGraphicFramePr>
              <p:xfrm>
                <a:off x="2973661" y="1603524"/>
                <a:ext cx="230187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6" name="Equation" r:id="rId6" imgW="139680" imgH="164880" progId="Equation.DSMT4">
                        <p:embed/>
                      </p:oleObj>
                    </mc:Choice>
                    <mc:Fallback>
                      <p:oleObj name="Equation" r:id="rId6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3661" y="1603524"/>
                              <a:ext cx="230187" cy="266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1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745274"/>
                    </p:ext>
                  </p:extLst>
                </p:nvPr>
              </p:nvGraphicFramePr>
              <p:xfrm>
                <a:off x="2973661" y="1603524"/>
                <a:ext cx="230187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6" name="Equation" r:id="rId6" imgW="139680" imgH="164880" progId="Equation.DSMT4">
                        <p:embed/>
                      </p:oleObj>
                    </mc:Choice>
                    <mc:Fallback>
                      <p:oleObj name="Equation" r:id="rId6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3661" y="1603524"/>
                              <a:ext cx="230187" cy="266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2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6657833"/>
                    </p:ext>
                  </p:extLst>
                </p:nvPr>
              </p:nvGraphicFramePr>
              <p:xfrm>
                <a:off x="7524328" y="1546944"/>
                <a:ext cx="312737" cy="369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7" name="Equation" r:id="rId8" imgW="190440" imgH="228600" progId="Equation.DSMT4">
                        <p:embed/>
                      </p:oleObj>
                    </mc:Choice>
                    <mc:Fallback>
                      <p:oleObj name="Equation" r:id="rId8" imgW="1904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24328" y="1546944"/>
                              <a:ext cx="312737" cy="3698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2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6657833"/>
                    </p:ext>
                  </p:extLst>
                </p:nvPr>
              </p:nvGraphicFramePr>
              <p:xfrm>
                <a:off x="7524328" y="1546944"/>
                <a:ext cx="312737" cy="369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7" name="Equation" r:id="rId8" imgW="190440" imgH="228600" progId="Equation.DSMT4">
                        <p:embed/>
                      </p:oleObj>
                    </mc:Choice>
                    <mc:Fallback>
                      <p:oleObj name="Equation" r:id="rId8" imgW="1904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24328" y="1546944"/>
                              <a:ext cx="312737" cy="3698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3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92922740"/>
                    </p:ext>
                  </p:extLst>
                </p:nvPr>
              </p:nvGraphicFramePr>
              <p:xfrm>
                <a:off x="3491880" y="1844824"/>
                <a:ext cx="873125" cy="411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8" name="Equation" r:id="rId10" imgW="533160" imgH="253800" progId="Equation.DSMT4">
                        <p:embed/>
                      </p:oleObj>
                    </mc:Choice>
                    <mc:Fallback>
                      <p:oleObj name="Equation" r:id="rId10" imgW="533160" imgH="253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1880" y="1844824"/>
                              <a:ext cx="873125" cy="4111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3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92922740"/>
                    </p:ext>
                  </p:extLst>
                </p:nvPr>
              </p:nvGraphicFramePr>
              <p:xfrm>
                <a:off x="3491880" y="1844824"/>
                <a:ext cx="873125" cy="411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3458" name="Equation" r:id="rId10" imgW="533160" imgH="253800" progId="Equation.DSMT4">
                        <p:embed/>
                      </p:oleObj>
                    </mc:Choice>
                    <mc:Fallback>
                      <p:oleObj name="Equation" r:id="rId10" imgW="533160" imgH="253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1880" y="1844824"/>
                              <a:ext cx="873125" cy="4111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직사각형 33"/>
                <p:cNvSpPr/>
                <p:nvPr/>
              </p:nvSpPr>
              <p:spPr>
                <a:xfrm>
                  <a:off x="602822" y="2411596"/>
                  <a:ext cx="792961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표준정규본포에서 양쪽 꼬리확률이 각각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/2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인 임계점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− </m:t>
                      </m:r>
                      <m:r>
                        <a:rPr lang="en-US" altLang="ko-KR" i="1" dirty="0" err="1" smtClean="0">
                          <a:latin typeface="Cambria Math"/>
                          <a:ea typeface="+mn-ea"/>
                        </a:rPr>
                        <m:t>𝑧</m:t>
                      </m:r>
                      <m:r>
                        <a:rPr lang="en-US" altLang="ko-KR" i="1" baseline="-25000" dirty="0" err="1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i="1" baseline="-25000" dirty="0" smtClean="0">
                          <a:latin typeface="Cambria Math"/>
                          <a:ea typeface="+mn-ea"/>
                        </a:rPr>
                        <m:t>/2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, </m:t>
                      </m:r>
                      <m:r>
                        <a:rPr lang="en-US" altLang="ko-KR" i="1" dirty="0" err="1" smtClean="0">
                          <a:latin typeface="Cambria Math"/>
                          <a:ea typeface="+mn-ea"/>
                        </a:rPr>
                        <m:t>𝑧</m:t>
                      </m:r>
                      <m:r>
                        <a:rPr lang="en-US" altLang="ko-KR" i="1" baseline="-25000" dirty="0" err="1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i="1" baseline="-25000" dirty="0" smtClean="0">
                          <a:latin typeface="Cambria Math"/>
                          <a:ea typeface="+mn-ea"/>
                        </a:rPr>
                        <m:t>/2</m:t>
                      </m:r>
                    </m:oMath>
                  </a14:m>
                  <a:endParaRPr lang="ko-KR" altLang="en-US" i="1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34" name="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22" y="2411596"/>
                  <a:ext cx="792961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92"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3394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4"/>
          <a:stretch/>
        </p:blipFill>
        <p:spPr bwMode="auto">
          <a:xfrm>
            <a:off x="2088704" y="3095841"/>
            <a:ext cx="4845496" cy="323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55576" y="2393750"/>
            <a:ext cx="7668725" cy="819226"/>
            <a:chOff x="755576" y="4581128"/>
            <a:chExt cx="7668725" cy="819226"/>
          </a:xfrm>
        </p:grpSpPr>
        <p:sp>
          <p:nvSpPr>
            <p:cNvPr id="35" name="타원 34"/>
            <p:cNvSpPr/>
            <p:nvPr/>
          </p:nvSpPr>
          <p:spPr>
            <a:xfrm>
              <a:off x="3041592" y="4685974"/>
              <a:ext cx="1214446" cy="71438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684666" y="4685974"/>
              <a:ext cx="1214446" cy="71438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rot="10800000">
              <a:off x="5756236" y="4757412"/>
              <a:ext cx="85725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10800000">
              <a:off x="2541526" y="4757412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755576" y="4581128"/>
              <a:ext cx="1963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신뢰구간의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latin typeface="+mn-ea"/>
                  <a:ea typeface="+mn-ea"/>
                </a:rPr>
                <a:t>하한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2054" y="4581128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신뢰구간의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latin typeface="+mn-ea"/>
                  <a:ea typeface="+mn-ea"/>
                </a:rPr>
                <a:t>상한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pic>
        <p:nvPicPr>
          <p:cNvPr id="4444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40496" y="126876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2"/>
          <a:stretch/>
        </p:blipFill>
        <p:spPr bwMode="auto">
          <a:xfrm>
            <a:off x="2755900" y="2426940"/>
            <a:ext cx="4495800" cy="6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9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02360"/>
              </p:ext>
            </p:extLst>
          </p:nvPr>
        </p:nvGraphicFramePr>
        <p:xfrm>
          <a:off x="956592" y="799666"/>
          <a:ext cx="44989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2" name="Equation" r:id="rId3" imgW="3124080" imgH="507960" progId="Equation.DSMT4">
                  <p:embed/>
                </p:oleObj>
              </mc:Choice>
              <mc:Fallback>
                <p:oleObj name="Equation" r:id="rId3" imgW="3124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592" y="799666"/>
                        <a:ext cx="44989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>
          <a:xfrm>
            <a:off x="3955384" y="786778"/>
            <a:ext cx="787422" cy="744722"/>
          </a:xfrm>
          <a:prstGeom prst="ellipse">
            <a:avLst/>
          </a:prstGeom>
          <a:noFill/>
          <a:ln>
            <a:solidFill>
              <a:srgbClr val="00A0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41"/>
          <p:cNvGrpSpPr/>
          <p:nvPr/>
        </p:nvGrpSpPr>
        <p:grpSpPr>
          <a:xfrm>
            <a:off x="5783554" y="906213"/>
            <a:ext cx="2316838" cy="528637"/>
            <a:chOff x="71406" y="3163796"/>
            <a:chExt cx="2316838" cy="528637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1265882" y="3163796"/>
            <a:ext cx="1122362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513" name="Equation" r:id="rId5" imgW="863280" imgH="419040" progId="Equation.DSMT4">
                    <p:embed/>
                  </p:oleObj>
                </mc:Choice>
                <mc:Fallback>
                  <p:oleObj name="Equation" r:id="rId5" imgW="8632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882" y="3163796"/>
                          <a:ext cx="1122362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71406" y="3224960"/>
              <a:ext cx="1241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표준오차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397325" y="1857944"/>
                <a:ext cx="591097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신뢰도에서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i="1" dirty="0">
                    <a:latin typeface="Symbol" pitchFamily="18" charset="2"/>
                  </a:rPr>
                  <a:t> m 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오차한계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5" y="1857944"/>
                <a:ext cx="5910979" cy="403124"/>
              </a:xfrm>
              <a:prstGeom prst="rect">
                <a:avLst/>
              </a:prstGeom>
              <a:blipFill rotWithShape="1"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4349087" y="1556792"/>
            <a:ext cx="0" cy="306212"/>
          </a:xfrm>
          <a:prstGeom prst="straightConnector1">
            <a:avLst/>
          </a:prstGeom>
          <a:ln w="38100">
            <a:solidFill>
              <a:srgbClr val="00A0C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108117" y="2434266"/>
            <a:ext cx="4823065" cy="3859250"/>
            <a:chOff x="1598632" y="1606569"/>
            <a:chExt cx="5759450" cy="4608513"/>
          </a:xfrm>
        </p:grpSpPr>
        <p:sp>
          <p:nvSpPr>
            <p:cNvPr id="42" name="AutoShape 152"/>
            <p:cNvSpPr>
              <a:spLocks noChangeArrowheads="1"/>
            </p:cNvSpPr>
            <p:nvPr/>
          </p:nvSpPr>
          <p:spPr bwMode="auto">
            <a:xfrm>
              <a:off x="1598632" y="1606569"/>
              <a:ext cx="5759450" cy="4608513"/>
            </a:xfrm>
            <a:prstGeom prst="roundRect">
              <a:avLst>
                <a:gd name="adj" fmla="val 3991"/>
              </a:avLst>
            </a:prstGeom>
            <a:solidFill>
              <a:schemeClr val="bg1">
                <a:lumMod val="95000"/>
              </a:schemeClr>
            </a:solidFill>
            <a:ln w="28575" cap="sq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600" b="0">
                <a:latin typeface="+mn-ea"/>
                <a:ea typeface="+mn-ea"/>
              </a:endParaRPr>
            </a:p>
          </p:txBody>
        </p:sp>
        <p:grpSp>
          <p:nvGrpSpPr>
            <p:cNvPr id="43" name="Group 167"/>
            <p:cNvGrpSpPr>
              <a:grpSpLocks/>
            </p:cNvGrpSpPr>
            <p:nvPr/>
          </p:nvGrpSpPr>
          <p:grpSpPr bwMode="auto">
            <a:xfrm>
              <a:off x="2097111" y="1609748"/>
              <a:ext cx="4678367" cy="3138492"/>
              <a:chOff x="564" y="1164"/>
              <a:chExt cx="2947" cy="1977"/>
            </a:xfrm>
          </p:grpSpPr>
          <p:sp>
            <p:nvSpPr>
              <p:cNvPr id="63" name="Freeform 109"/>
              <p:cNvSpPr>
                <a:spLocks/>
              </p:cNvSpPr>
              <p:nvPr/>
            </p:nvSpPr>
            <p:spPr bwMode="auto">
              <a:xfrm>
                <a:off x="670" y="1211"/>
                <a:ext cx="2774" cy="1925"/>
              </a:xfrm>
              <a:custGeom>
                <a:avLst/>
                <a:gdLst/>
                <a:ahLst/>
                <a:cxnLst>
                  <a:cxn ang="0">
                    <a:pos x="1318" y="18"/>
                  </a:cxn>
                  <a:cxn ang="0">
                    <a:pos x="1234" y="108"/>
                  </a:cxn>
                  <a:cxn ang="0">
                    <a:pos x="1176" y="208"/>
                  </a:cxn>
                  <a:cxn ang="0">
                    <a:pos x="1114" y="334"/>
                  </a:cxn>
                  <a:cxn ang="0">
                    <a:pos x="1068" y="438"/>
                  </a:cxn>
                  <a:cxn ang="0">
                    <a:pos x="1030" y="542"/>
                  </a:cxn>
                  <a:cxn ang="0">
                    <a:pos x="988" y="652"/>
                  </a:cxn>
                  <a:cxn ang="0">
                    <a:pos x="957" y="756"/>
                  </a:cxn>
                  <a:cxn ang="0">
                    <a:pos x="930" y="861"/>
                  </a:cxn>
                  <a:cxn ang="0">
                    <a:pos x="901" y="975"/>
                  </a:cxn>
                  <a:cxn ang="0">
                    <a:pos x="867" y="1075"/>
                  </a:cxn>
                  <a:cxn ang="0">
                    <a:pos x="830" y="1194"/>
                  </a:cxn>
                  <a:cxn ang="0">
                    <a:pos x="786" y="1293"/>
                  </a:cxn>
                  <a:cxn ang="0">
                    <a:pos x="732" y="1399"/>
                  </a:cxn>
                  <a:cxn ang="0">
                    <a:pos x="662" y="1513"/>
                  </a:cxn>
                  <a:cxn ang="0">
                    <a:pos x="586" y="1605"/>
                  </a:cxn>
                  <a:cxn ang="0">
                    <a:pos x="490" y="1683"/>
                  </a:cxn>
                  <a:cxn ang="0">
                    <a:pos x="388" y="1743"/>
                  </a:cxn>
                  <a:cxn ang="0">
                    <a:pos x="295" y="1787"/>
                  </a:cxn>
                  <a:cxn ang="0">
                    <a:pos x="193" y="1826"/>
                  </a:cxn>
                  <a:cxn ang="0">
                    <a:pos x="79" y="1865"/>
                  </a:cxn>
                  <a:cxn ang="0">
                    <a:pos x="6" y="1883"/>
                  </a:cxn>
                  <a:cxn ang="0">
                    <a:pos x="2774" y="1922"/>
                  </a:cxn>
                  <a:cxn ang="0">
                    <a:pos x="2726" y="1877"/>
                  </a:cxn>
                  <a:cxn ang="0">
                    <a:pos x="2622" y="1845"/>
                  </a:cxn>
                  <a:cxn ang="0">
                    <a:pos x="2510" y="1803"/>
                  </a:cxn>
                  <a:cxn ang="0">
                    <a:pos x="2396" y="1755"/>
                  </a:cxn>
                  <a:cxn ang="0">
                    <a:pos x="2278" y="1693"/>
                  </a:cxn>
                  <a:cxn ang="0">
                    <a:pos x="2220" y="1655"/>
                  </a:cxn>
                  <a:cxn ang="0">
                    <a:pos x="2156" y="1589"/>
                  </a:cxn>
                  <a:cxn ang="0">
                    <a:pos x="2082" y="1503"/>
                  </a:cxn>
                  <a:cxn ang="0">
                    <a:pos x="2022" y="1398"/>
                  </a:cxn>
                  <a:cxn ang="0">
                    <a:pos x="1970" y="1298"/>
                  </a:cxn>
                  <a:cxn ang="0">
                    <a:pos x="1928" y="1200"/>
                  </a:cxn>
                  <a:cxn ang="0">
                    <a:pos x="1892" y="1100"/>
                  </a:cxn>
                  <a:cxn ang="0">
                    <a:pos x="1862" y="1010"/>
                  </a:cxn>
                  <a:cxn ang="0">
                    <a:pos x="1830" y="900"/>
                  </a:cxn>
                  <a:cxn ang="0">
                    <a:pos x="1798" y="782"/>
                  </a:cxn>
                  <a:cxn ang="0">
                    <a:pos x="1760" y="656"/>
                  </a:cxn>
                  <a:cxn ang="0">
                    <a:pos x="1712" y="524"/>
                  </a:cxn>
                  <a:cxn ang="0">
                    <a:pos x="1670" y="410"/>
                  </a:cxn>
                  <a:cxn ang="0">
                    <a:pos x="1632" y="328"/>
                  </a:cxn>
                  <a:cxn ang="0">
                    <a:pos x="1590" y="232"/>
                  </a:cxn>
                  <a:cxn ang="0">
                    <a:pos x="1546" y="156"/>
                  </a:cxn>
                  <a:cxn ang="0">
                    <a:pos x="1570" y="194"/>
                  </a:cxn>
                  <a:cxn ang="0">
                    <a:pos x="1550" y="156"/>
                  </a:cxn>
                  <a:cxn ang="0">
                    <a:pos x="1476" y="56"/>
                  </a:cxn>
                  <a:cxn ang="0">
                    <a:pos x="1413" y="8"/>
                  </a:cxn>
                </a:cxnLst>
                <a:rect l="0" t="0" r="r" b="b"/>
                <a:pathLst>
                  <a:path w="2774" h="1925">
                    <a:moveTo>
                      <a:pt x="1390" y="0"/>
                    </a:moveTo>
                    <a:lnTo>
                      <a:pt x="1350" y="0"/>
                    </a:lnTo>
                    <a:lnTo>
                      <a:pt x="1318" y="18"/>
                    </a:lnTo>
                    <a:lnTo>
                      <a:pt x="1289" y="40"/>
                    </a:lnTo>
                    <a:lnTo>
                      <a:pt x="1261" y="70"/>
                    </a:lnTo>
                    <a:lnTo>
                      <a:pt x="1234" y="108"/>
                    </a:lnTo>
                    <a:lnTo>
                      <a:pt x="1211" y="144"/>
                    </a:lnTo>
                    <a:lnTo>
                      <a:pt x="1193" y="173"/>
                    </a:lnTo>
                    <a:lnTo>
                      <a:pt x="1176" y="208"/>
                    </a:lnTo>
                    <a:lnTo>
                      <a:pt x="1152" y="256"/>
                    </a:lnTo>
                    <a:lnTo>
                      <a:pt x="1132" y="296"/>
                    </a:lnTo>
                    <a:lnTo>
                      <a:pt x="1114" y="334"/>
                    </a:lnTo>
                    <a:lnTo>
                      <a:pt x="1094" y="378"/>
                    </a:lnTo>
                    <a:lnTo>
                      <a:pt x="1082" y="410"/>
                    </a:lnTo>
                    <a:lnTo>
                      <a:pt x="1068" y="438"/>
                    </a:lnTo>
                    <a:lnTo>
                      <a:pt x="1052" y="482"/>
                    </a:lnTo>
                    <a:lnTo>
                      <a:pt x="1040" y="514"/>
                    </a:lnTo>
                    <a:lnTo>
                      <a:pt x="1030" y="542"/>
                    </a:lnTo>
                    <a:lnTo>
                      <a:pt x="1022" y="570"/>
                    </a:lnTo>
                    <a:lnTo>
                      <a:pt x="1008" y="606"/>
                    </a:lnTo>
                    <a:lnTo>
                      <a:pt x="988" y="652"/>
                    </a:lnTo>
                    <a:lnTo>
                      <a:pt x="979" y="688"/>
                    </a:lnTo>
                    <a:lnTo>
                      <a:pt x="965" y="726"/>
                    </a:lnTo>
                    <a:lnTo>
                      <a:pt x="957" y="756"/>
                    </a:lnTo>
                    <a:lnTo>
                      <a:pt x="949" y="786"/>
                    </a:lnTo>
                    <a:lnTo>
                      <a:pt x="940" y="829"/>
                    </a:lnTo>
                    <a:lnTo>
                      <a:pt x="930" y="861"/>
                    </a:lnTo>
                    <a:lnTo>
                      <a:pt x="922" y="902"/>
                    </a:lnTo>
                    <a:lnTo>
                      <a:pt x="908" y="942"/>
                    </a:lnTo>
                    <a:lnTo>
                      <a:pt x="901" y="975"/>
                    </a:lnTo>
                    <a:lnTo>
                      <a:pt x="891" y="1007"/>
                    </a:lnTo>
                    <a:lnTo>
                      <a:pt x="883" y="1041"/>
                    </a:lnTo>
                    <a:lnTo>
                      <a:pt x="867" y="1075"/>
                    </a:lnTo>
                    <a:lnTo>
                      <a:pt x="852" y="1123"/>
                    </a:lnTo>
                    <a:lnTo>
                      <a:pt x="836" y="1168"/>
                    </a:lnTo>
                    <a:lnTo>
                      <a:pt x="830" y="1194"/>
                    </a:lnTo>
                    <a:lnTo>
                      <a:pt x="819" y="1222"/>
                    </a:lnTo>
                    <a:lnTo>
                      <a:pt x="800" y="1263"/>
                    </a:lnTo>
                    <a:lnTo>
                      <a:pt x="786" y="1293"/>
                    </a:lnTo>
                    <a:lnTo>
                      <a:pt x="772" y="1330"/>
                    </a:lnTo>
                    <a:lnTo>
                      <a:pt x="750" y="1367"/>
                    </a:lnTo>
                    <a:lnTo>
                      <a:pt x="732" y="1399"/>
                    </a:lnTo>
                    <a:lnTo>
                      <a:pt x="708" y="1437"/>
                    </a:lnTo>
                    <a:lnTo>
                      <a:pt x="686" y="1477"/>
                    </a:lnTo>
                    <a:lnTo>
                      <a:pt x="662" y="1513"/>
                    </a:lnTo>
                    <a:lnTo>
                      <a:pt x="634" y="1551"/>
                    </a:lnTo>
                    <a:lnTo>
                      <a:pt x="614" y="1579"/>
                    </a:lnTo>
                    <a:lnTo>
                      <a:pt x="586" y="1605"/>
                    </a:lnTo>
                    <a:lnTo>
                      <a:pt x="558" y="1633"/>
                    </a:lnTo>
                    <a:lnTo>
                      <a:pt x="536" y="1653"/>
                    </a:lnTo>
                    <a:lnTo>
                      <a:pt x="490" y="1683"/>
                    </a:lnTo>
                    <a:lnTo>
                      <a:pt x="450" y="1711"/>
                    </a:lnTo>
                    <a:lnTo>
                      <a:pt x="416" y="1723"/>
                    </a:lnTo>
                    <a:lnTo>
                      <a:pt x="388" y="1743"/>
                    </a:lnTo>
                    <a:lnTo>
                      <a:pt x="357" y="1759"/>
                    </a:lnTo>
                    <a:lnTo>
                      <a:pt x="327" y="1772"/>
                    </a:lnTo>
                    <a:lnTo>
                      <a:pt x="295" y="1787"/>
                    </a:lnTo>
                    <a:lnTo>
                      <a:pt x="263" y="1799"/>
                    </a:lnTo>
                    <a:lnTo>
                      <a:pt x="231" y="1808"/>
                    </a:lnTo>
                    <a:lnTo>
                      <a:pt x="193" y="1826"/>
                    </a:lnTo>
                    <a:lnTo>
                      <a:pt x="158" y="1838"/>
                    </a:lnTo>
                    <a:lnTo>
                      <a:pt x="117" y="1853"/>
                    </a:lnTo>
                    <a:lnTo>
                      <a:pt x="79" y="1865"/>
                    </a:lnTo>
                    <a:lnTo>
                      <a:pt x="44" y="1874"/>
                    </a:lnTo>
                    <a:lnTo>
                      <a:pt x="29" y="1877"/>
                    </a:lnTo>
                    <a:lnTo>
                      <a:pt x="6" y="1883"/>
                    </a:lnTo>
                    <a:lnTo>
                      <a:pt x="3" y="1907"/>
                    </a:lnTo>
                    <a:lnTo>
                      <a:pt x="0" y="1925"/>
                    </a:lnTo>
                    <a:lnTo>
                      <a:pt x="2774" y="1922"/>
                    </a:lnTo>
                    <a:lnTo>
                      <a:pt x="2772" y="1891"/>
                    </a:lnTo>
                    <a:lnTo>
                      <a:pt x="2750" y="1881"/>
                    </a:lnTo>
                    <a:lnTo>
                      <a:pt x="2726" y="1877"/>
                    </a:lnTo>
                    <a:lnTo>
                      <a:pt x="2684" y="1865"/>
                    </a:lnTo>
                    <a:lnTo>
                      <a:pt x="2654" y="1855"/>
                    </a:lnTo>
                    <a:lnTo>
                      <a:pt x="2622" y="1845"/>
                    </a:lnTo>
                    <a:lnTo>
                      <a:pt x="2596" y="1835"/>
                    </a:lnTo>
                    <a:lnTo>
                      <a:pt x="2558" y="1825"/>
                    </a:lnTo>
                    <a:lnTo>
                      <a:pt x="2510" y="1803"/>
                    </a:lnTo>
                    <a:lnTo>
                      <a:pt x="2468" y="1789"/>
                    </a:lnTo>
                    <a:lnTo>
                      <a:pt x="2432" y="1775"/>
                    </a:lnTo>
                    <a:lnTo>
                      <a:pt x="2396" y="1755"/>
                    </a:lnTo>
                    <a:lnTo>
                      <a:pt x="2362" y="1737"/>
                    </a:lnTo>
                    <a:lnTo>
                      <a:pt x="2316" y="1715"/>
                    </a:lnTo>
                    <a:lnTo>
                      <a:pt x="2278" y="1693"/>
                    </a:lnTo>
                    <a:lnTo>
                      <a:pt x="2258" y="1681"/>
                    </a:lnTo>
                    <a:lnTo>
                      <a:pt x="2240" y="1671"/>
                    </a:lnTo>
                    <a:lnTo>
                      <a:pt x="2220" y="1655"/>
                    </a:lnTo>
                    <a:lnTo>
                      <a:pt x="2206" y="1643"/>
                    </a:lnTo>
                    <a:lnTo>
                      <a:pt x="2181" y="1615"/>
                    </a:lnTo>
                    <a:lnTo>
                      <a:pt x="2156" y="1589"/>
                    </a:lnTo>
                    <a:lnTo>
                      <a:pt x="2129" y="1563"/>
                    </a:lnTo>
                    <a:lnTo>
                      <a:pt x="2105" y="1531"/>
                    </a:lnTo>
                    <a:lnTo>
                      <a:pt x="2082" y="1503"/>
                    </a:lnTo>
                    <a:lnTo>
                      <a:pt x="2057" y="1461"/>
                    </a:lnTo>
                    <a:lnTo>
                      <a:pt x="2039" y="1432"/>
                    </a:lnTo>
                    <a:lnTo>
                      <a:pt x="2022" y="1398"/>
                    </a:lnTo>
                    <a:lnTo>
                      <a:pt x="2004" y="1364"/>
                    </a:lnTo>
                    <a:lnTo>
                      <a:pt x="1986" y="1332"/>
                    </a:lnTo>
                    <a:lnTo>
                      <a:pt x="1970" y="1298"/>
                    </a:lnTo>
                    <a:lnTo>
                      <a:pt x="1956" y="1270"/>
                    </a:lnTo>
                    <a:lnTo>
                      <a:pt x="1944" y="1240"/>
                    </a:lnTo>
                    <a:lnTo>
                      <a:pt x="1928" y="1200"/>
                    </a:lnTo>
                    <a:lnTo>
                      <a:pt x="1914" y="1158"/>
                    </a:lnTo>
                    <a:lnTo>
                      <a:pt x="1904" y="1132"/>
                    </a:lnTo>
                    <a:lnTo>
                      <a:pt x="1892" y="1100"/>
                    </a:lnTo>
                    <a:lnTo>
                      <a:pt x="1882" y="1072"/>
                    </a:lnTo>
                    <a:lnTo>
                      <a:pt x="1872" y="1044"/>
                    </a:lnTo>
                    <a:lnTo>
                      <a:pt x="1862" y="1010"/>
                    </a:lnTo>
                    <a:lnTo>
                      <a:pt x="1852" y="976"/>
                    </a:lnTo>
                    <a:lnTo>
                      <a:pt x="1840" y="932"/>
                    </a:lnTo>
                    <a:lnTo>
                      <a:pt x="1830" y="900"/>
                    </a:lnTo>
                    <a:lnTo>
                      <a:pt x="1818" y="854"/>
                    </a:lnTo>
                    <a:lnTo>
                      <a:pt x="1808" y="818"/>
                    </a:lnTo>
                    <a:lnTo>
                      <a:pt x="1798" y="782"/>
                    </a:lnTo>
                    <a:lnTo>
                      <a:pt x="1788" y="744"/>
                    </a:lnTo>
                    <a:lnTo>
                      <a:pt x="1778" y="710"/>
                    </a:lnTo>
                    <a:lnTo>
                      <a:pt x="1760" y="656"/>
                    </a:lnTo>
                    <a:lnTo>
                      <a:pt x="1742" y="598"/>
                    </a:lnTo>
                    <a:lnTo>
                      <a:pt x="1726" y="560"/>
                    </a:lnTo>
                    <a:lnTo>
                      <a:pt x="1712" y="524"/>
                    </a:lnTo>
                    <a:lnTo>
                      <a:pt x="1702" y="494"/>
                    </a:lnTo>
                    <a:lnTo>
                      <a:pt x="1686" y="450"/>
                    </a:lnTo>
                    <a:lnTo>
                      <a:pt x="1670" y="410"/>
                    </a:lnTo>
                    <a:lnTo>
                      <a:pt x="1648" y="354"/>
                    </a:lnTo>
                    <a:lnTo>
                      <a:pt x="1660" y="384"/>
                    </a:lnTo>
                    <a:lnTo>
                      <a:pt x="1632" y="328"/>
                    </a:lnTo>
                    <a:lnTo>
                      <a:pt x="1622" y="298"/>
                    </a:lnTo>
                    <a:lnTo>
                      <a:pt x="1608" y="266"/>
                    </a:lnTo>
                    <a:lnTo>
                      <a:pt x="1590" y="232"/>
                    </a:lnTo>
                    <a:lnTo>
                      <a:pt x="1564" y="178"/>
                    </a:lnTo>
                    <a:lnTo>
                      <a:pt x="1560" y="178"/>
                    </a:lnTo>
                    <a:lnTo>
                      <a:pt x="1546" y="156"/>
                    </a:lnTo>
                    <a:lnTo>
                      <a:pt x="1530" y="128"/>
                    </a:lnTo>
                    <a:lnTo>
                      <a:pt x="1542" y="144"/>
                    </a:lnTo>
                    <a:lnTo>
                      <a:pt x="1570" y="194"/>
                    </a:lnTo>
                    <a:lnTo>
                      <a:pt x="1580" y="214"/>
                    </a:lnTo>
                    <a:lnTo>
                      <a:pt x="1560" y="169"/>
                    </a:lnTo>
                    <a:lnTo>
                      <a:pt x="1550" y="156"/>
                    </a:lnTo>
                    <a:lnTo>
                      <a:pt x="1518" y="110"/>
                    </a:lnTo>
                    <a:lnTo>
                      <a:pt x="1498" y="84"/>
                    </a:lnTo>
                    <a:lnTo>
                      <a:pt x="1476" y="56"/>
                    </a:lnTo>
                    <a:lnTo>
                      <a:pt x="1456" y="36"/>
                    </a:lnTo>
                    <a:lnTo>
                      <a:pt x="1434" y="22"/>
                    </a:lnTo>
                    <a:lnTo>
                      <a:pt x="1413" y="8"/>
                    </a:lnTo>
                    <a:lnTo>
                      <a:pt x="1390" y="0"/>
                    </a:lnTo>
                  </a:path>
                </a:pathLst>
              </a:custGeom>
              <a:solidFill>
                <a:srgbClr val="8BE9FF"/>
              </a:solidFill>
              <a:ln w="12700" cap="rnd" cmpd="sng">
                <a:solidFill>
                  <a:srgbClr val="00A0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grpSp>
            <p:nvGrpSpPr>
              <p:cNvPr id="64" name="Group 115"/>
              <p:cNvGrpSpPr>
                <a:grpSpLocks/>
              </p:cNvGrpSpPr>
              <p:nvPr/>
            </p:nvGrpSpPr>
            <p:grpSpPr bwMode="auto">
              <a:xfrm>
                <a:off x="564" y="1164"/>
                <a:ext cx="2947" cy="1863"/>
                <a:chOff x="1078" y="789"/>
                <a:chExt cx="2947" cy="1852"/>
              </a:xfrm>
            </p:grpSpPr>
            <p:sp>
              <p:nvSpPr>
                <p:cNvPr id="66" name="Arc 116"/>
                <p:cNvSpPr>
                  <a:spLocks/>
                </p:cNvSpPr>
                <p:nvPr/>
              </p:nvSpPr>
              <p:spPr bwMode="auto">
                <a:xfrm rot="6300000">
                  <a:off x="185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7" name="Arc 117"/>
                <p:cNvSpPr>
                  <a:spLocks/>
                </p:cNvSpPr>
                <p:nvPr/>
              </p:nvSpPr>
              <p:spPr bwMode="auto">
                <a:xfrm rot="17057622">
                  <a:off x="1474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Arc 118"/>
                <p:cNvSpPr>
                  <a:spLocks/>
                </p:cNvSpPr>
                <p:nvPr/>
              </p:nvSpPr>
              <p:spPr bwMode="auto">
                <a:xfrm rot="20700000">
                  <a:off x="1078" y="2475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Arc 119"/>
                <p:cNvSpPr>
                  <a:spLocks/>
                </p:cNvSpPr>
                <p:nvPr/>
              </p:nvSpPr>
              <p:spPr bwMode="auto">
                <a:xfrm rot="15300000" flipH="1">
                  <a:off x="2293" y="1162"/>
                  <a:ext cx="960" cy="213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Arc 120"/>
                <p:cNvSpPr>
                  <a:spLocks/>
                </p:cNvSpPr>
                <p:nvPr/>
              </p:nvSpPr>
              <p:spPr bwMode="auto">
                <a:xfrm rot="4542378" flipH="1">
                  <a:off x="2841" y="1914"/>
                  <a:ext cx="790" cy="284"/>
                </a:xfrm>
                <a:custGeom>
                  <a:avLst/>
                  <a:gdLst>
                    <a:gd name="G0" fmla="+- 19433 0 0"/>
                    <a:gd name="G1" fmla="+- 0 0 0"/>
                    <a:gd name="G2" fmla="+- 21600 0 0"/>
                    <a:gd name="T0" fmla="*/ 19433 w 19433"/>
                    <a:gd name="T1" fmla="*/ 21600 h 21600"/>
                    <a:gd name="T2" fmla="*/ 0 w 19433"/>
                    <a:gd name="T3" fmla="*/ 9430 h 21600"/>
                    <a:gd name="T4" fmla="*/ 19433 w 1943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33" h="21600" fill="none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</a:path>
                    <a:path w="19433" h="21600" stroke="0" extrusionOk="0">
                      <a:moveTo>
                        <a:pt x="19433" y="21600"/>
                      </a:moveTo>
                      <a:cubicBezTo>
                        <a:pt x="11159" y="21600"/>
                        <a:pt x="3612" y="16873"/>
                        <a:pt x="0" y="9429"/>
                      </a:cubicBezTo>
                      <a:lnTo>
                        <a:pt x="19433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Arc 121"/>
                <p:cNvSpPr>
                  <a:spLocks/>
                </p:cNvSpPr>
                <p:nvPr/>
              </p:nvSpPr>
              <p:spPr bwMode="auto">
                <a:xfrm rot="900000" flipH="1">
                  <a:off x="3328" y="2477"/>
                  <a:ext cx="697" cy="16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0693 w 20693"/>
                    <a:gd name="T1" fmla="*/ 6194 h 21576"/>
                    <a:gd name="T2" fmla="*/ 1014 w 20693"/>
                    <a:gd name="T3" fmla="*/ 21576 h 21576"/>
                    <a:gd name="T4" fmla="*/ 0 w 20693"/>
                    <a:gd name="T5" fmla="*/ 0 h 2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93" h="21576" fill="none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</a:path>
                    <a:path w="20693" h="21576" stroke="0" extrusionOk="0">
                      <a:moveTo>
                        <a:pt x="20692" y="6193"/>
                      </a:moveTo>
                      <a:cubicBezTo>
                        <a:pt x="18063" y="14978"/>
                        <a:pt x="10173" y="21145"/>
                        <a:pt x="1014" y="215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5" name="Line 166"/>
              <p:cNvSpPr>
                <a:spLocks noChangeShapeType="1"/>
              </p:cNvSpPr>
              <p:nvPr/>
            </p:nvSpPr>
            <p:spPr bwMode="auto">
              <a:xfrm>
                <a:off x="613" y="3141"/>
                <a:ext cx="28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2174895" y="3551257"/>
                  <a:ext cx="889962" cy="4747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latinLnBrk="0" hangingPunct="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dirty="0" smtClean="0">
                            <a:latin typeface="Cambria Math"/>
                            <a:ea typeface="+mn-ea"/>
                          </a:rPr>
                          <m:t>𝑎</m:t>
                        </m:r>
                        <m:r>
                          <a:rPr kumimoji="0" lang="en-US" altLang="ko-KR" sz="2000" b="0" i="1" dirty="0" smtClean="0">
                            <a:latin typeface="Cambria Math"/>
                            <a:ea typeface="+mn-ea"/>
                          </a:rPr>
                          <m:t>/ 2</m:t>
                        </m:r>
                      </m:oMath>
                    </m:oMathPara>
                  </a14:m>
                  <a:endParaRPr kumimoji="0" lang="en-US" altLang="ko-KR" sz="2000" b="0" i="1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44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4895" y="3551257"/>
                  <a:ext cx="889962" cy="47472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67"/>
                  </a:stretch>
                </a:blip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Freeform 169"/>
            <p:cNvSpPr>
              <a:spLocks/>
            </p:cNvSpPr>
            <p:nvPr/>
          </p:nvSpPr>
          <p:spPr bwMode="auto">
            <a:xfrm>
              <a:off x="2192357" y="4445019"/>
              <a:ext cx="685800" cy="292100"/>
            </a:xfrm>
            <a:custGeom>
              <a:avLst/>
              <a:gdLst/>
              <a:ahLst/>
              <a:cxnLst>
                <a:cxn ang="0">
                  <a:pos x="429" y="18"/>
                </a:cxn>
                <a:cxn ang="0">
                  <a:pos x="432" y="12"/>
                </a:cxn>
                <a:cxn ang="0">
                  <a:pos x="429" y="42"/>
                </a:cxn>
                <a:cxn ang="0">
                  <a:pos x="429" y="66"/>
                </a:cxn>
                <a:cxn ang="0">
                  <a:pos x="428" y="90"/>
                </a:cxn>
                <a:cxn ang="0">
                  <a:pos x="428" y="114"/>
                </a:cxn>
                <a:cxn ang="0">
                  <a:pos x="428" y="138"/>
                </a:cxn>
                <a:cxn ang="0">
                  <a:pos x="428" y="162"/>
                </a:cxn>
                <a:cxn ang="0">
                  <a:pos x="426" y="184"/>
                </a:cxn>
                <a:cxn ang="0">
                  <a:pos x="2" y="184"/>
                </a:cxn>
                <a:cxn ang="0">
                  <a:pos x="0" y="178"/>
                </a:cxn>
                <a:cxn ang="0">
                  <a:pos x="3" y="174"/>
                </a:cxn>
                <a:cxn ang="0">
                  <a:pos x="6" y="162"/>
                </a:cxn>
                <a:cxn ang="0">
                  <a:pos x="24" y="153"/>
                </a:cxn>
                <a:cxn ang="0">
                  <a:pos x="60" y="144"/>
                </a:cxn>
                <a:cxn ang="0">
                  <a:pos x="75" y="138"/>
                </a:cxn>
                <a:cxn ang="0">
                  <a:pos x="99" y="129"/>
                </a:cxn>
                <a:cxn ang="0">
                  <a:pos x="123" y="123"/>
                </a:cxn>
                <a:cxn ang="0">
                  <a:pos x="147" y="117"/>
                </a:cxn>
                <a:cxn ang="0">
                  <a:pos x="172" y="106"/>
                </a:cxn>
                <a:cxn ang="0">
                  <a:pos x="196" y="98"/>
                </a:cxn>
                <a:cxn ang="0">
                  <a:pos x="222" y="90"/>
                </a:cxn>
                <a:cxn ang="0">
                  <a:pos x="246" y="81"/>
                </a:cxn>
                <a:cxn ang="0">
                  <a:pos x="268" y="74"/>
                </a:cxn>
                <a:cxn ang="0">
                  <a:pos x="288" y="63"/>
                </a:cxn>
                <a:cxn ang="0">
                  <a:pos x="316" y="50"/>
                </a:cxn>
                <a:cxn ang="0">
                  <a:pos x="340" y="42"/>
                </a:cxn>
                <a:cxn ang="0">
                  <a:pos x="364" y="34"/>
                </a:cxn>
                <a:cxn ang="0">
                  <a:pos x="384" y="24"/>
                </a:cxn>
                <a:cxn ang="0">
                  <a:pos x="412" y="10"/>
                </a:cxn>
                <a:cxn ang="0">
                  <a:pos x="432" y="0"/>
                </a:cxn>
                <a:cxn ang="0">
                  <a:pos x="432" y="0"/>
                </a:cxn>
              </a:cxnLst>
              <a:rect l="0" t="0" r="r" b="b"/>
              <a:pathLst>
                <a:path w="432" h="184">
                  <a:moveTo>
                    <a:pt x="429" y="18"/>
                  </a:moveTo>
                  <a:lnTo>
                    <a:pt x="432" y="12"/>
                  </a:lnTo>
                  <a:lnTo>
                    <a:pt x="429" y="42"/>
                  </a:lnTo>
                  <a:lnTo>
                    <a:pt x="429" y="66"/>
                  </a:lnTo>
                  <a:lnTo>
                    <a:pt x="428" y="90"/>
                  </a:lnTo>
                  <a:lnTo>
                    <a:pt x="428" y="114"/>
                  </a:lnTo>
                  <a:lnTo>
                    <a:pt x="428" y="138"/>
                  </a:lnTo>
                  <a:lnTo>
                    <a:pt x="428" y="162"/>
                  </a:lnTo>
                  <a:lnTo>
                    <a:pt x="426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3" y="174"/>
                  </a:lnTo>
                  <a:lnTo>
                    <a:pt x="6" y="162"/>
                  </a:lnTo>
                  <a:lnTo>
                    <a:pt x="24" y="153"/>
                  </a:lnTo>
                  <a:lnTo>
                    <a:pt x="60" y="144"/>
                  </a:lnTo>
                  <a:lnTo>
                    <a:pt x="75" y="138"/>
                  </a:lnTo>
                  <a:lnTo>
                    <a:pt x="99" y="129"/>
                  </a:lnTo>
                  <a:lnTo>
                    <a:pt x="123" y="123"/>
                  </a:lnTo>
                  <a:lnTo>
                    <a:pt x="147" y="117"/>
                  </a:lnTo>
                  <a:lnTo>
                    <a:pt x="172" y="106"/>
                  </a:lnTo>
                  <a:lnTo>
                    <a:pt x="196" y="98"/>
                  </a:lnTo>
                  <a:lnTo>
                    <a:pt x="222" y="90"/>
                  </a:lnTo>
                  <a:lnTo>
                    <a:pt x="246" y="81"/>
                  </a:lnTo>
                  <a:lnTo>
                    <a:pt x="268" y="74"/>
                  </a:lnTo>
                  <a:lnTo>
                    <a:pt x="288" y="63"/>
                  </a:lnTo>
                  <a:lnTo>
                    <a:pt x="316" y="50"/>
                  </a:lnTo>
                  <a:lnTo>
                    <a:pt x="340" y="42"/>
                  </a:lnTo>
                  <a:lnTo>
                    <a:pt x="364" y="34"/>
                  </a:lnTo>
                  <a:lnTo>
                    <a:pt x="384" y="24"/>
                  </a:lnTo>
                  <a:lnTo>
                    <a:pt x="412" y="10"/>
                  </a:lnTo>
                  <a:lnTo>
                    <a:pt x="432" y="0"/>
                  </a:lnTo>
                  <a:lnTo>
                    <a:pt x="432" y="0"/>
                  </a:lnTo>
                </a:path>
              </a:pathLst>
            </a:custGeom>
            <a:solidFill>
              <a:srgbClr val="00A0C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6" name="Freeform 170"/>
            <p:cNvSpPr>
              <a:spLocks/>
            </p:cNvSpPr>
            <p:nvPr/>
          </p:nvSpPr>
          <p:spPr bwMode="auto">
            <a:xfrm>
              <a:off x="6069032" y="4476769"/>
              <a:ext cx="692150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4"/>
                </a:cxn>
                <a:cxn ang="0">
                  <a:pos x="2" y="52"/>
                </a:cxn>
                <a:cxn ang="0">
                  <a:pos x="1" y="77"/>
                </a:cxn>
                <a:cxn ang="0">
                  <a:pos x="1" y="99"/>
                </a:cxn>
                <a:cxn ang="0">
                  <a:pos x="1" y="122"/>
                </a:cxn>
                <a:cxn ang="0">
                  <a:pos x="1" y="144"/>
                </a:cxn>
                <a:cxn ang="0">
                  <a:pos x="2" y="166"/>
                </a:cxn>
                <a:cxn ang="0">
                  <a:pos x="436" y="166"/>
                </a:cxn>
                <a:cxn ang="0">
                  <a:pos x="426" y="148"/>
                </a:cxn>
                <a:cxn ang="0">
                  <a:pos x="412" y="142"/>
                </a:cxn>
                <a:cxn ang="0">
                  <a:pos x="402" y="140"/>
                </a:cxn>
                <a:cxn ang="0">
                  <a:pos x="388" y="136"/>
                </a:cxn>
                <a:cxn ang="0">
                  <a:pos x="372" y="130"/>
                </a:cxn>
                <a:cxn ang="0">
                  <a:pos x="350" y="124"/>
                </a:cxn>
                <a:cxn ang="0">
                  <a:pos x="328" y="118"/>
                </a:cxn>
                <a:cxn ang="0">
                  <a:pos x="308" y="112"/>
                </a:cxn>
                <a:cxn ang="0">
                  <a:pos x="280" y="104"/>
                </a:cxn>
                <a:cxn ang="0">
                  <a:pos x="258" y="96"/>
                </a:cxn>
                <a:cxn ang="0">
                  <a:pos x="234" y="88"/>
                </a:cxn>
                <a:cxn ang="0">
                  <a:pos x="208" y="80"/>
                </a:cxn>
                <a:cxn ang="0">
                  <a:pos x="178" y="68"/>
                </a:cxn>
                <a:cxn ang="0">
                  <a:pos x="148" y="58"/>
                </a:cxn>
                <a:cxn ang="0">
                  <a:pos x="128" y="50"/>
                </a:cxn>
                <a:cxn ang="0">
                  <a:pos x="111" y="43"/>
                </a:cxn>
                <a:cxn ang="0">
                  <a:pos x="90" y="34"/>
                </a:cxn>
                <a:cxn ang="0">
                  <a:pos x="64" y="24"/>
                </a:cxn>
                <a:cxn ang="0">
                  <a:pos x="36" y="14"/>
                </a:cxn>
                <a:cxn ang="0">
                  <a:pos x="15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36" h="166">
                  <a:moveTo>
                    <a:pt x="0" y="0"/>
                  </a:moveTo>
                  <a:lnTo>
                    <a:pt x="3" y="2"/>
                  </a:lnTo>
                  <a:lnTo>
                    <a:pt x="2" y="24"/>
                  </a:lnTo>
                  <a:lnTo>
                    <a:pt x="2" y="52"/>
                  </a:lnTo>
                  <a:lnTo>
                    <a:pt x="1" y="77"/>
                  </a:lnTo>
                  <a:lnTo>
                    <a:pt x="1" y="99"/>
                  </a:lnTo>
                  <a:lnTo>
                    <a:pt x="1" y="122"/>
                  </a:lnTo>
                  <a:lnTo>
                    <a:pt x="1" y="144"/>
                  </a:lnTo>
                  <a:lnTo>
                    <a:pt x="2" y="166"/>
                  </a:lnTo>
                  <a:lnTo>
                    <a:pt x="436" y="166"/>
                  </a:lnTo>
                  <a:lnTo>
                    <a:pt x="426" y="148"/>
                  </a:lnTo>
                  <a:lnTo>
                    <a:pt x="412" y="142"/>
                  </a:lnTo>
                  <a:lnTo>
                    <a:pt x="402" y="140"/>
                  </a:lnTo>
                  <a:lnTo>
                    <a:pt x="388" y="136"/>
                  </a:lnTo>
                  <a:lnTo>
                    <a:pt x="372" y="130"/>
                  </a:lnTo>
                  <a:lnTo>
                    <a:pt x="350" y="124"/>
                  </a:lnTo>
                  <a:lnTo>
                    <a:pt x="328" y="118"/>
                  </a:lnTo>
                  <a:lnTo>
                    <a:pt x="308" y="112"/>
                  </a:lnTo>
                  <a:lnTo>
                    <a:pt x="280" y="104"/>
                  </a:lnTo>
                  <a:lnTo>
                    <a:pt x="258" y="96"/>
                  </a:lnTo>
                  <a:lnTo>
                    <a:pt x="234" y="88"/>
                  </a:lnTo>
                  <a:lnTo>
                    <a:pt x="208" y="80"/>
                  </a:lnTo>
                  <a:lnTo>
                    <a:pt x="178" y="68"/>
                  </a:lnTo>
                  <a:lnTo>
                    <a:pt x="148" y="58"/>
                  </a:lnTo>
                  <a:lnTo>
                    <a:pt x="128" y="50"/>
                  </a:lnTo>
                  <a:lnTo>
                    <a:pt x="111" y="43"/>
                  </a:lnTo>
                  <a:lnTo>
                    <a:pt x="90" y="34"/>
                  </a:lnTo>
                  <a:lnTo>
                    <a:pt x="64" y="24"/>
                  </a:lnTo>
                  <a:lnTo>
                    <a:pt x="36" y="14"/>
                  </a:lnTo>
                  <a:lnTo>
                    <a:pt x="15" y="4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solidFill>
              <a:srgbClr val="00A0C6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7" name="Line 171"/>
            <p:cNvSpPr>
              <a:spLocks noChangeShapeType="1"/>
            </p:cNvSpPr>
            <p:nvPr/>
          </p:nvSpPr>
          <p:spPr bwMode="auto">
            <a:xfrm>
              <a:off x="2533670" y="4052907"/>
              <a:ext cx="0" cy="45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8" name="Line 172"/>
            <p:cNvSpPr>
              <a:spLocks noChangeShapeType="1"/>
            </p:cNvSpPr>
            <p:nvPr/>
          </p:nvSpPr>
          <p:spPr bwMode="auto">
            <a:xfrm>
              <a:off x="6383357" y="4059257"/>
              <a:ext cx="0" cy="488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3844931" y="3468711"/>
                  <a:ext cx="1228720" cy="551296"/>
                </a:xfrm>
                <a:prstGeom prst="rect">
                  <a:avLst/>
                </a:prstGeom>
                <a:noFill/>
                <a:ln w="28575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/>
                            <a:ea typeface="+mn-ea"/>
                          </a:rPr>
                          <m:t>1 </m:t>
                        </m:r>
                        <m:r>
                          <a:rPr lang="en-US" altLang="ko-KR" sz="2400" b="0" i="1" dirty="0">
                            <a:latin typeface="Cambria Math"/>
                            <a:ea typeface="+mn-ea"/>
                          </a:rPr>
                          <m:t>− </m:t>
                        </m:r>
                        <m:r>
                          <a:rPr lang="en-US" altLang="ko-KR" sz="2400" b="0" i="1" dirty="0">
                            <a:latin typeface="Cambria Math"/>
                            <a:ea typeface="+mn-ea"/>
                          </a:rPr>
                          <m:t>𝑎</m:t>
                        </m:r>
                      </m:oMath>
                    </m:oMathPara>
                  </a14:m>
                  <a:endParaRPr lang="en-US" altLang="ko-KR" sz="2400" b="0" i="1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49" name="Text 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4931" y="3468711"/>
                  <a:ext cx="1228720" cy="55129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509"/>
                  </a:stretch>
                </a:blipFill>
                <a:ln w="28575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5964629" y="3551257"/>
                  <a:ext cx="889962" cy="4747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latinLnBrk="0" hangingPunct="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dirty="0" smtClean="0">
                            <a:latin typeface="Cambria Math"/>
                            <a:ea typeface="+mn-ea"/>
                          </a:rPr>
                          <m:t>𝑎</m:t>
                        </m:r>
                        <m:r>
                          <a:rPr kumimoji="0" lang="en-US" altLang="ko-KR" sz="2000" b="0" i="1" dirty="0" smtClean="0">
                            <a:latin typeface="Cambria Math"/>
                            <a:ea typeface="+mn-ea"/>
                          </a:rPr>
                          <m:t>/ 2</m:t>
                        </m:r>
                      </m:oMath>
                    </m:oMathPara>
                  </a14:m>
                  <a:endParaRPr kumimoji="0" lang="en-US" altLang="ko-KR" sz="2000" b="0" i="1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50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4629" y="3551257"/>
                  <a:ext cx="889962" cy="47472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667"/>
                  </a:stretch>
                </a:blip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175"/>
            <p:cNvSpPr>
              <a:spLocks noChangeShapeType="1"/>
            </p:cNvSpPr>
            <p:nvPr/>
          </p:nvSpPr>
          <p:spPr bwMode="auto">
            <a:xfrm>
              <a:off x="2882920" y="4343419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52" name="Line 176"/>
            <p:cNvSpPr>
              <a:spLocks noChangeShapeType="1"/>
            </p:cNvSpPr>
            <p:nvPr/>
          </p:nvSpPr>
          <p:spPr bwMode="auto">
            <a:xfrm>
              <a:off x="6073795" y="4343419"/>
              <a:ext cx="0" cy="1727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grpSp>
          <p:nvGrpSpPr>
            <p:cNvPr id="53" name="그룹 56"/>
            <p:cNvGrpSpPr/>
            <p:nvPr/>
          </p:nvGrpSpPr>
          <p:grpSpPr>
            <a:xfrm>
              <a:off x="4479934" y="4606965"/>
              <a:ext cx="80" cy="792163"/>
              <a:chOff x="3265488" y="4868863"/>
              <a:chExt cx="80" cy="792163"/>
            </a:xfrm>
          </p:grpSpPr>
          <p:sp>
            <p:nvSpPr>
              <p:cNvPr id="61" name="Line 178"/>
              <p:cNvSpPr>
                <a:spLocks noChangeShapeType="1"/>
              </p:cNvSpPr>
              <p:nvPr/>
            </p:nvSpPr>
            <p:spPr bwMode="auto">
              <a:xfrm>
                <a:off x="3265488" y="4868863"/>
                <a:ext cx="0" cy="792163"/>
              </a:xfrm>
              <a:prstGeom prst="line">
                <a:avLst/>
              </a:prstGeom>
              <a:noFill/>
              <a:ln w="28575" cap="rnd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62" name="Line 182"/>
              <p:cNvSpPr>
                <a:spLocks noChangeShapeType="1"/>
              </p:cNvSpPr>
              <p:nvPr/>
            </p:nvSpPr>
            <p:spPr bwMode="auto">
              <a:xfrm>
                <a:off x="3265568" y="4886326"/>
                <a:ext cx="0" cy="21590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54" name="Line 184"/>
            <p:cNvSpPr>
              <a:spLocks noChangeShapeType="1"/>
            </p:cNvSpPr>
            <p:nvPr/>
          </p:nvSpPr>
          <p:spPr bwMode="auto">
            <a:xfrm>
              <a:off x="4468832" y="5143519"/>
              <a:ext cx="1593850" cy="0"/>
            </a:xfrm>
            <a:prstGeom prst="line">
              <a:avLst/>
            </a:prstGeom>
            <a:noFill/>
            <a:ln w="28575" cap="sq">
              <a:solidFill>
                <a:srgbClr val="777777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55" name="Line 185"/>
            <p:cNvSpPr>
              <a:spLocks noChangeShapeType="1"/>
            </p:cNvSpPr>
            <p:nvPr/>
          </p:nvSpPr>
          <p:spPr bwMode="auto">
            <a:xfrm>
              <a:off x="2894032" y="5143519"/>
              <a:ext cx="1584325" cy="0"/>
            </a:xfrm>
            <a:prstGeom prst="line">
              <a:avLst/>
            </a:prstGeom>
            <a:noFill/>
            <a:ln w="28575" cap="sq">
              <a:solidFill>
                <a:srgbClr val="777777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56" name="Rectangle 205"/>
            <p:cNvSpPr>
              <a:spLocks noChangeArrowheads="1"/>
            </p:cNvSpPr>
            <p:nvPr/>
          </p:nvSpPr>
          <p:spPr bwMode="auto">
            <a:xfrm>
              <a:off x="2773034" y="5317853"/>
              <a:ext cx="3556623" cy="382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kumimoji="0" lang="en-US" altLang="ko-KR" sz="1600" dirty="0" smtClean="0">
                  <a:latin typeface="Arial Narrow" pitchFamily="34" charset="0"/>
                </a:rPr>
                <a:t>[----------------------      --------------------]</a:t>
              </a:r>
              <a:endParaRPr kumimoji="0" lang="en-US" altLang="ko-KR" sz="1600" dirty="0">
                <a:latin typeface="Arial Narrow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116829" y="5737831"/>
                  <a:ext cx="2731670" cy="361636"/>
                </a:xfrm>
                <a:prstGeom prst="rect">
                  <a:avLst/>
                </a:prstGeom>
                <a:noFill/>
                <a:ln w="28575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i="1" dirty="0" smtClean="0">
                            <a:solidFill>
                              <a:srgbClr val="FF6600"/>
                            </a:solidFill>
                            <a:latin typeface="Symbol" pitchFamily="18" charset="2"/>
                          </a:rPr>
                          <m:t>m</m:t>
                        </m:r>
                        <m:r>
                          <a:rPr lang="ko-KR" altLang="en-US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에</m:t>
                        </m:r>
                        <m:r>
                          <a:rPr lang="ko-KR" altLang="en-US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 </m:t>
                        </m:r>
                        <m:r>
                          <a:rPr lang="ko-KR" altLang="en-US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대한</m:t>
                        </m:r>
                        <m:r>
                          <a:rPr lang="ko-KR" altLang="en-US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 100(1 − </m:t>
                        </m:r>
                        <m:r>
                          <a:rPr lang="en-US" altLang="ko-KR" sz="1100" b="0" i="1" dirty="0" smtClean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𝑎</m:t>
                        </m:r>
                        <m:r>
                          <a:rPr lang="en-US" altLang="ko-KR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)% </m:t>
                        </m:r>
                        <m:r>
                          <a:rPr lang="ko-KR" altLang="en-US" sz="1100" b="0" i="1" dirty="0">
                            <a:solidFill>
                              <a:srgbClr val="FF6600"/>
                            </a:solidFill>
                            <a:latin typeface="Cambria Math"/>
                            <a:ea typeface="+mn-ea"/>
                          </a:rPr>
                          <m:t>신뢰구간</m:t>
                        </m:r>
                      </m:oMath>
                    </m:oMathPara>
                  </a14:m>
                  <a:endParaRPr lang="ko-KR" altLang="en-US" sz="1300" b="0" i="0" dirty="0">
                    <a:solidFill>
                      <a:srgbClr val="FF66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5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829" y="5737831"/>
                  <a:ext cx="2731670" cy="3616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4000"/>
                  </a:stretch>
                </a:blipFill>
                <a:ln w="28575" cap="sq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144056"/>
                    </p:ext>
                  </p:extLst>
                </p:nvPr>
              </p:nvGraphicFramePr>
              <p:xfrm>
                <a:off x="3303584" y="4821279"/>
                <a:ext cx="768350" cy="593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4" name="Equation" r:id="rId12" imgW="533160" imgH="419040" progId="Equation.DSMT4">
                        <p:embed/>
                      </p:oleObj>
                    </mc:Choice>
                    <mc:Fallback>
                      <p:oleObj name="Equation" r:id="rId12" imgW="53316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3584" y="4821279"/>
                              <a:ext cx="768350" cy="593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5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144056"/>
                    </p:ext>
                  </p:extLst>
                </p:nvPr>
              </p:nvGraphicFramePr>
              <p:xfrm>
                <a:off x="3303584" y="4821279"/>
                <a:ext cx="768350" cy="593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4" name="Equation" r:id="rId12" imgW="533160" imgH="419040" progId="Equation.DSMT4">
                        <p:embed/>
                      </p:oleObj>
                    </mc:Choice>
                    <mc:Fallback>
                      <p:oleObj name="Equation" r:id="rId12" imgW="53316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3584" y="4821279"/>
                              <a:ext cx="768350" cy="593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8741812"/>
                    </p:ext>
                  </p:extLst>
                </p:nvPr>
              </p:nvGraphicFramePr>
              <p:xfrm>
                <a:off x="4875220" y="4822867"/>
                <a:ext cx="768350" cy="593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5" name="Equation" r:id="rId14" imgW="533160" imgH="419040" progId="Equation.DSMT4">
                        <p:embed/>
                      </p:oleObj>
                    </mc:Choice>
                    <mc:Fallback>
                      <p:oleObj name="Equation" r:id="rId14" imgW="53316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75220" y="4822867"/>
                              <a:ext cx="768350" cy="593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5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8741812"/>
                    </p:ext>
                  </p:extLst>
                </p:nvPr>
              </p:nvGraphicFramePr>
              <p:xfrm>
                <a:off x="4875220" y="4822867"/>
                <a:ext cx="768350" cy="593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5" name="Equation" r:id="rId14" imgW="533160" imgH="419040" progId="Equation.DSMT4">
                        <p:embed/>
                      </p:oleObj>
                    </mc:Choice>
                    <mc:Fallback>
                      <p:oleObj name="Equation" r:id="rId14" imgW="53316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75220" y="4822867"/>
                              <a:ext cx="768350" cy="5937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0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8002842"/>
                    </p:ext>
                  </p:extLst>
                </p:nvPr>
              </p:nvGraphicFramePr>
              <p:xfrm>
                <a:off x="4368895" y="5461291"/>
                <a:ext cx="279399" cy="323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6" name="Equation" r:id="rId16" imgW="139680" imgH="164880" progId="Equation.DSMT4">
                        <p:embed/>
                      </p:oleObj>
                    </mc:Choice>
                    <mc:Fallback>
                      <p:oleObj name="Equation" r:id="rId16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895" y="5461291"/>
                              <a:ext cx="279399" cy="3238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0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8002842"/>
                    </p:ext>
                  </p:extLst>
                </p:nvPr>
              </p:nvGraphicFramePr>
              <p:xfrm>
                <a:off x="4368895" y="5461291"/>
                <a:ext cx="279399" cy="323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5516" name="Equation" r:id="rId16" imgW="139680" imgH="164880" progId="Equation.DSMT4">
                        <p:embed/>
                      </p:oleObj>
                    </mc:Choice>
                    <mc:Fallback>
                      <p:oleObj name="Equation" r:id="rId16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895" y="5461291"/>
                              <a:ext cx="279399" cy="3238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2562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99792" y="1582048"/>
            <a:ext cx="3185636" cy="105486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45632" y="880697"/>
                <a:ext cx="8286808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i="1" dirty="0">
                    <a:latin typeface="Symbol" pitchFamily="18" charset="2"/>
                  </a:rPr>
                  <a:t>s </a:t>
                </a:r>
                <a:r>
                  <a:rPr lang="en-US" altLang="ko-KR" i="1" baseline="40000" dirty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dirty="0" smtClean="0">
                    <a:latin typeface="+mn-ea"/>
                    <a:ea typeface="+mn-ea"/>
                  </a:rPr>
                  <a:t>알려진 정규모집단의 </a:t>
                </a:r>
                <a:r>
                  <a:rPr lang="ko-KR" altLang="en-US" dirty="0" smtClean="0">
                    <a:latin typeface="+mn-ea"/>
                    <a:ea typeface="+mn-ea"/>
                  </a:rPr>
                  <a:t>모평균 </a:t>
                </a:r>
                <a:r>
                  <a:rPr lang="en-US" altLang="ko-KR" dirty="0" smtClean="0"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에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대한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100(1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신뢰구간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32" y="880697"/>
                <a:ext cx="8286808" cy="403124"/>
              </a:xfrm>
              <a:prstGeom prst="rect">
                <a:avLst/>
              </a:prstGeom>
              <a:blipFill rotWithShape="1">
                <a:blip r:embed="rId3"/>
                <a:stretch>
                  <a:fillRect l="-441"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5468"/>
              </p:ext>
            </p:extLst>
          </p:nvPr>
        </p:nvGraphicFramePr>
        <p:xfrm>
          <a:off x="2962840" y="1764523"/>
          <a:ext cx="25987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4" name="Equation" r:id="rId4" imgW="1803240" imgH="457200" progId="Equation.DSMT4">
                  <p:embed/>
                </p:oleObj>
              </mc:Choice>
              <mc:Fallback>
                <p:oleObj name="Equation" r:id="rId4" imgW="1803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840" y="1764523"/>
                        <a:ext cx="25987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그룹 45"/>
          <p:cNvGrpSpPr/>
          <p:nvPr/>
        </p:nvGrpSpPr>
        <p:grpSpPr>
          <a:xfrm>
            <a:off x="5364088" y="3140968"/>
            <a:ext cx="3419456" cy="2214578"/>
            <a:chOff x="2482181" y="2705114"/>
            <a:chExt cx="4161521" cy="2724150"/>
          </a:xfrm>
        </p:grpSpPr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57477" y="2705114"/>
              <a:ext cx="4086225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" name="TextBox 76"/>
            <p:cNvSpPr txBox="1"/>
            <p:nvPr/>
          </p:nvSpPr>
          <p:spPr>
            <a:xfrm>
              <a:off x="4118359" y="3682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90%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18359" y="41114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95%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8359" y="46217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99%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51028" y="4048426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1.96</a:t>
              </a:r>
              <a:endParaRPr lang="ko-KR" altLang="en-US" i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843625" y="4640478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2.58</a:t>
              </a:r>
              <a:endParaRPr lang="ko-KR" altLang="en-US" i="1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384242" y="3640346"/>
              <a:ext cx="704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1.645</a:t>
              </a:r>
              <a:endParaRPr lang="ko-KR" altLang="en-US" i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823209" y="4050294"/>
              <a:ext cx="665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-1.96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2181" y="4642346"/>
              <a:ext cx="665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-2.58</a:t>
              </a:r>
              <a:endParaRPr lang="ko-KR" altLang="en-US" i="1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43757" y="3642214"/>
              <a:ext cx="780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-1.645</a:t>
              </a:r>
              <a:endParaRPr lang="ko-KR" altLang="en-US" i="1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23227" y="4991130"/>
              <a:ext cx="2500330" cy="1588"/>
            </a:xfrm>
            <a:prstGeom prst="line">
              <a:avLst/>
            </a:prstGeom>
            <a:ln>
              <a:solidFill>
                <a:srgbClr val="00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629047" y="4491064"/>
              <a:ext cx="1928826" cy="1588"/>
            </a:xfrm>
            <a:prstGeom prst="line">
              <a:avLst/>
            </a:prstGeom>
            <a:ln>
              <a:solidFill>
                <a:srgbClr val="0066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792471" y="4062436"/>
              <a:ext cx="1571636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34187"/>
              </p:ext>
            </p:extLst>
          </p:nvPr>
        </p:nvGraphicFramePr>
        <p:xfrm>
          <a:off x="462223" y="3359819"/>
          <a:ext cx="4719637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5" name="Equation" r:id="rId7" imgW="3276360" imgH="1523880" progId="Equation.DSMT4">
                  <p:embed/>
                </p:oleObj>
              </mc:Choice>
              <mc:Fallback>
                <p:oleObj name="Equation" r:id="rId7" imgW="327636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3" y="3359819"/>
                        <a:ext cx="4719637" cy="215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0028" y="1377153"/>
            <a:ext cx="5496148" cy="2267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5632" y="88069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신뢰도에 따른 오차한계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631950"/>
            <a:ext cx="4608512" cy="1797050"/>
            <a:chOff x="755576" y="1415926"/>
            <a:chExt cx="4608512" cy="1797050"/>
          </a:xfrm>
        </p:grpSpPr>
        <p:graphicFrame>
          <p:nvGraphicFramePr>
            <p:cNvPr id="2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278077"/>
                </p:ext>
              </p:extLst>
            </p:nvPr>
          </p:nvGraphicFramePr>
          <p:xfrm>
            <a:off x="3900413" y="1415926"/>
            <a:ext cx="1463675" cy="179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62" name="Equation" r:id="rId3" imgW="1015920" imgH="1269720" progId="Equation.DSMT4">
                    <p:embed/>
                  </p:oleObj>
                </mc:Choice>
                <mc:Fallback>
                  <p:oleObj name="Equation" r:id="rId3" imgW="1015920" imgH="1269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413" y="1415926"/>
                          <a:ext cx="1463675" cy="179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934710"/>
                </p:ext>
              </p:extLst>
            </p:nvPr>
          </p:nvGraphicFramePr>
          <p:xfrm>
            <a:off x="755576" y="1504814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63" name="Equation" r:id="rId5" imgW="457200" imgH="279360" progId="Equation.DSMT4">
                    <p:embed/>
                  </p:oleObj>
                </mc:Choice>
                <mc:Fallback>
                  <p:oleObj name="Equation" r:id="rId5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504814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349193" y="1535156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90%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2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7552633"/>
                </p:ext>
              </p:extLst>
            </p:nvPr>
          </p:nvGraphicFramePr>
          <p:xfrm>
            <a:off x="755576" y="2105272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64" name="Equation" r:id="rId7" imgW="457200" imgH="279360" progId="Equation.DSMT4">
                    <p:embed/>
                  </p:oleObj>
                </mc:Choice>
                <mc:Fallback>
                  <p:oleObj name="Equation" r:id="rId7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105272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1349193" y="213561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95%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504826"/>
                </p:ext>
              </p:extLst>
            </p:nvPr>
          </p:nvGraphicFramePr>
          <p:xfrm>
            <a:off x="755576" y="2717872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565" name="Equation" r:id="rId9" imgW="457200" imgH="279360" progId="Equation.DSMT4">
                    <p:embed/>
                  </p:oleObj>
                </mc:Choice>
                <mc:Fallback>
                  <p:oleObj name="Equation" r:id="rId9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717872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349193" y="274821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99%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0028" y="1402801"/>
            <a:ext cx="6985372" cy="2530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45632" y="880697"/>
                <a:ext cx="868246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모분산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b="1" i="1" dirty="0" smtClean="0">
                    <a:latin typeface="Symbol" pitchFamily="18" charset="2"/>
                  </a:rPr>
                  <a:t>s </a:t>
                </a:r>
                <a:r>
                  <a:rPr lang="en-US" altLang="ko-KR" b="1" i="1" baseline="40000" dirty="0">
                    <a:latin typeface="Book Antiqua" pitchFamily="18" charset="0"/>
                  </a:rPr>
                  <a:t>2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b="1" dirty="0">
                    <a:latin typeface="+mn-ea"/>
                    <a:ea typeface="+mn-ea"/>
                  </a:rPr>
                  <a:t>알려진 정규모집단의 모평균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 dirty="0">
                        <a:latin typeface="Symbol" pitchFamily="18" charset="2"/>
                      </a:rPr>
                      <m:t>m</m:t>
                    </m:r>
                  </m:oMath>
                </a14:m>
                <a:r>
                  <a:rPr lang="ko-KR" altLang="en-US" b="1" dirty="0">
                    <a:latin typeface="+mn-ea"/>
                    <a:ea typeface="+mn-ea"/>
                  </a:rPr>
                  <a:t>에 대한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𝟗𝟎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𝟗𝟓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𝟗𝟗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 </m:t>
                    </m:r>
                  </m:oMath>
                </a14:m>
                <a:r>
                  <a:rPr lang="ko-KR" altLang="en-US" b="1" dirty="0">
                    <a:latin typeface="+mn-ea"/>
                    <a:ea typeface="+mn-ea"/>
                  </a:rPr>
                  <a:t>신뢰구간</a:t>
                </a:r>
                <a:endParaRPr lang="en-US" altLang="ko-KR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32" y="880697"/>
                <a:ext cx="8682468" cy="424732"/>
              </a:xfrm>
              <a:prstGeom prst="rect">
                <a:avLst/>
              </a:prstGeom>
              <a:blipFill rotWithShape="1">
                <a:blip r:embed="rId3"/>
                <a:stretch>
                  <a:fillRect l="-421"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38106" y="1700808"/>
            <a:ext cx="6154174" cy="1834601"/>
            <a:chOff x="1320800" y="3810016"/>
            <a:chExt cx="6390328" cy="1905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3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3174476"/>
                    </p:ext>
                  </p:extLst>
                </p:nvPr>
              </p:nvGraphicFramePr>
              <p:xfrm>
                <a:off x="4820291" y="3810016"/>
                <a:ext cx="2890837" cy="1905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9551" name="Equation" r:id="rId4" imgW="2006280" imgH="1346040" progId="Equation.DSMT4">
                        <p:embed/>
                      </p:oleObj>
                    </mc:Choice>
                    <mc:Fallback>
                      <p:oleObj name="Equation" r:id="rId4" imgW="2006280" imgH="1346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0291" y="3810016"/>
                              <a:ext cx="2890837" cy="1905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3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3174476"/>
                    </p:ext>
                  </p:extLst>
                </p:nvPr>
              </p:nvGraphicFramePr>
              <p:xfrm>
                <a:off x="4820291" y="3810016"/>
                <a:ext cx="2890837" cy="1905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9551" name="Equation" r:id="rId4" imgW="2006280" imgH="1346040" progId="Equation.DSMT4">
                        <p:embed/>
                      </p:oleObj>
                    </mc:Choice>
                    <mc:Fallback>
                      <p:oleObj name="Equation" r:id="rId4" imgW="2006280" imgH="1346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0291" y="3810016"/>
                              <a:ext cx="2890837" cy="1905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20800" y="3929066"/>
                  <a:ext cx="3536952" cy="38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90%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3929066"/>
                  <a:ext cx="3536952" cy="3888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10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20800" y="4580414"/>
                  <a:ext cx="3536952" cy="38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95%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4580414"/>
                  <a:ext cx="3536952" cy="3888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10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20800" y="5202808"/>
                  <a:ext cx="3536952" cy="388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99%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800" y="5202808"/>
                  <a:ext cx="3536952" cy="3888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610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81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</a:p>
        </p:txBody>
      </p:sp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2" y="890561"/>
            <a:ext cx="8611087" cy="197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5672" y="305761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             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표본평균     의 표준오차는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5456"/>
              </p:ext>
            </p:extLst>
          </p:nvPr>
        </p:nvGraphicFramePr>
        <p:xfrm>
          <a:off x="645190" y="3068960"/>
          <a:ext cx="2206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6" name="Equation" r:id="rId4" imgW="1460160" imgH="241200" progId="Equation.DSMT4">
                  <p:embed/>
                </p:oleObj>
              </mc:Choice>
              <mc:Fallback>
                <p:oleObj name="Equation" r:id="rId4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90" y="3068960"/>
                        <a:ext cx="2206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00034" y="4328514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모평균 </a:t>
                </a:r>
                <a:r>
                  <a:rPr lang="en-US" altLang="ko-KR" dirty="0" smtClean="0"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에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대한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90% 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신뢰구간의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오차한계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4328514"/>
                <a:ext cx="828680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89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39613"/>
              </p:ext>
            </p:extLst>
          </p:nvPr>
        </p:nvGraphicFramePr>
        <p:xfrm>
          <a:off x="4351506" y="3094360"/>
          <a:ext cx="2492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7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506" y="3094360"/>
                        <a:ext cx="24923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42890"/>
              </p:ext>
            </p:extLst>
          </p:nvPr>
        </p:nvGraphicFramePr>
        <p:xfrm>
          <a:off x="3598429" y="3429000"/>
          <a:ext cx="2071702" cy="56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8" name="Equation" r:id="rId9" imgW="1498320" imgH="419040" progId="Equation.DSMT4">
                  <p:embed/>
                </p:oleObj>
              </mc:Choice>
              <mc:Fallback>
                <p:oleObj name="Equation" r:id="rId9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429" y="3429000"/>
                        <a:ext cx="2071702" cy="56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55292"/>
              </p:ext>
            </p:extLst>
          </p:nvPr>
        </p:nvGraphicFramePr>
        <p:xfrm>
          <a:off x="2747963" y="4725144"/>
          <a:ext cx="359886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9" name="Equation" r:id="rId11" imgW="2603160" imgH="241200" progId="Equation.DSMT4">
                  <p:embed/>
                </p:oleObj>
              </mc:Choice>
              <mc:Fallback>
                <p:oleObj name="Equation" r:id="rId11" imgW="260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725144"/>
                        <a:ext cx="359886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0034" y="5354095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모평균 </a:t>
                </a:r>
                <a:r>
                  <a:rPr lang="en-US" altLang="ko-KR" dirty="0" smtClean="0">
                    <a:latin typeface="Symbol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에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대한</m:t>
                    </m:r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90%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5354095"/>
                <a:ext cx="82868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9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46396"/>
              </p:ext>
            </p:extLst>
          </p:nvPr>
        </p:nvGraphicFramePr>
        <p:xfrm>
          <a:off x="2774950" y="5805264"/>
          <a:ext cx="35448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0" name="Equation" r:id="rId14" imgW="2565360" imgH="215640" progId="Equation.DSMT4">
                  <p:embed/>
                </p:oleObj>
              </mc:Choice>
              <mc:Fallback>
                <p:oleObj name="Equation" r:id="rId14" imgW="2565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805264"/>
                        <a:ext cx="354488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4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모분산이</a:t>
            </a:r>
            <a:r>
              <a:rPr lang="ko-KR" altLang="en-US" dirty="0"/>
              <a:t> 알려진 단일 임의의 모집단인 경우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04344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+mn-ea"/>
                <a:ea typeface="+mn-ea"/>
              </a:rPr>
              <a:t>모분산</a:t>
            </a:r>
            <a:r>
              <a:rPr lang="en-US" altLang="ko-KR" b="1" i="1" dirty="0">
                <a:latin typeface="Symbol" pitchFamily="18" charset="2"/>
              </a:rPr>
              <a:t>s</a:t>
            </a:r>
            <a:r>
              <a:rPr lang="en-US" altLang="ko-KR" b="1" i="1" dirty="0">
                <a:latin typeface="Book Antiqua" pitchFamily="18" charset="0"/>
              </a:rPr>
              <a:t> </a:t>
            </a:r>
            <a:r>
              <a:rPr lang="en-US" altLang="ko-KR" b="1" i="1" baseline="40000" dirty="0">
                <a:latin typeface="Book Antiqua" pitchFamily="18" charset="0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이 </a:t>
            </a:r>
            <a:r>
              <a:rPr lang="ko-KR" altLang="en-US" b="1" dirty="0" smtClean="0">
                <a:latin typeface="+mn-ea"/>
                <a:ea typeface="+mn-ea"/>
              </a:rPr>
              <a:t>알려진 임의의 모집단에 대해 다음을 얻는다</a:t>
            </a:r>
            <a:r>
              <a:rPr lang="en-US" altLang="ko-KR" b="1" dirty="0" smtClean="0">
                <a:latin typeface="+mn-ea"/>
                <a:ea typeface="+mn-ea"/>
              </a:rPr>
              <a:t>.(</a:t>
            </a:r>
            <a:r>
              <a:rPr lang="ko-KR" altLang="en-US" b="1" dirty="0" smtClean="0">
                <a:latin typeface="+mn-ea"/>
                <a:ea typeface="+mn-ea"/>
              </a:rPr>
              <a:t>중심극한정리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73654"/>
              </p:ext>
            </p:extLst>
          </p:nvPr>
        </p:nvGraphicFramePr>
        <p:xfrm>
          <a:off x="3347864" y="1628800"/>
          <a:ext cx="1976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5" name="Equation" r:id="rId3" imgW="1371600" imgH="457200" progId="Equation.DSMT4">
                  <p:embed/>
                </p:oleObj>
              </mc:Choice>
              <mc:Fallback>
                <p:oleObj name="Equation" r:id="rId3" imgW="1371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28800"/>
                        <a:ext cx="1976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520" y="2697005"/>
                <a:ext cx="8286808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b="1" i="1" dirty="0">
                    <a:latin typeface="Symbol" pitchFamily="18" charset="2"/>
                  </a:rPr>
                  <a:t> s</a:t>
                </a:r>
                <a:r>
                  <a:rPr lang="en-US" altLang="ko-KR" b="1" i="1" dirty="0">
                    <a:latin typeface="Book Antiqua" pitchFamily="18" charset="0"/>
                  </a:rPr>
                  <a:t> </a:t>
                </a:r>
                <a:r>
                  <a:rPr lang="en-US" altLang="ko-KR" b="1" i="1" baseline="40000" dirty="0">
                    <a:latin typeface="Book Antiqua" pitchFamily="18" charset="0"/>
                  </a:rPr>
                  <a:t>2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알려진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임의의 모집단의 모평균</a:t>
                </a:r>
                <a:r>
                  <a:rPr lang="en-US" altLang="ko-KR" b="1" dirty="0">
                    <a:latin typeface="Symbol" pitchFamily="18" charset="2"/>
                  </a:rPr>
                  <a:t>m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에 대한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𝟗𝟎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𝟗𝟓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𝟗𝟗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 </m:t>
                    </m:r>
                  </m:oMath>
                </a14:m>
                <a:r>
                  <a:rPr lang="ko-KR" altLang="en-US" b="1" dirty="0" smtClean="0">
                    <a:latin typeface="+mn-ea"/>
                    <a:ea typeface="+mn-ea"/>
                  </a:rPr>
                  <a:t>근사신뢰구간</a:t>
                </a:r>
                <a:endParaRPr lang="en-US" altLang="ko-KR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97005"/>
                <a:ext cx="8286808" cy="725135"/>
              </a:xfrm>
              <a:prstGeom prst="rect">
                <a:avLst/>
              </a:prstGeom>
              <a:blipFill rotWithShape="1">
                <a:blip r:embed="rId5"/>
                <a:stretch>
                  <a:fillRect l="-441" t="-840" b="-12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60028" y="3498301"/>
            <a:ext cx="6985372" cy="2530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3738578"/>
            <a:ext cx="6480720" cy="1905000"/>
            <a:chOff x="1500166" y="3738578"/>
            <a:chExt cx="6480720" cy="190500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5579632"/>
                    </p:ext>
                  </p:extLst>
                </p:nvPr>
              </p:nvGraphicFramePr>
              <p:xfrm>
                <a:off x="5090049" y="3738578"/>
                <a:ext cx="2890837" cy="1905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0586" name="Equation" r:id="rId6" imgW="2006280" imgH="1346040" progId="Equation.DSMT4">
                        <p:embed/>
                      </p:oleObj>
                    </mc:Choice>
                    <mc:Fallback>
                      <p:oleObj name="Equation" r:id="rId6" imgW="2006280" imgH="1346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0049" y="3738578"/>
                              <a:ext cx="2890837" cy="1905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8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5579632"/>
                    </p:ext>
                  </p:extLst>
                </p:nvPr>
              </p:nvGraphicFramePr>
              <p:xfrm>
                <a:off x="5090049" y="3738578"/>
                <a:ext cx="2890837" cy="1905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0586" name="Equation" r:id="rId6" imgW="2006280" imgH="1346040" progId="Equation.DSMT4">
                        <p:embed/>
                      </p:oleObj>
                    </mc:Choice>
                    <mc:Fallback>
                      <p:oleObj name="Equation" r:id="rId6" imgW="2006280" imgH="1346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0049" y="3738578"/>
                              <a:ext cx="2890837" cy="1905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00166" y="3868261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에 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대한 </a:t>
                  </a:r>
                  <a14:m>
                    <m:oMath xmlns:m="http://schemas.openxmlformats.org/officeDocument/2006/math"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90%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3868261"/>
                  <a:ext cx="36433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508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00166" y="4519609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smtClean="0">
                      <a:latin typeface="+mn-ea"/>
                      <a:ea typeface="+mn-ea"/>
                    </a:rPr>
                    <a:t>모수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에 대한</a:t>
                  </a:r>
                  <a14:m>
                    <m:oMath xmlns:m="http://schemas.openxmlformats.org/officeDocument/2006/math">
                      <m:r>
                        <a:rPr lang="ko-KR" altLang="en-US" i="1" spc="-100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95%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4519609"/>
                  <a:ext cx="364333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0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00166" y="5142003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smtClean="0">
                      <a:latin typeface="+mn-ea"/>
                      <a:ea typeface="+mn-ea"/>
                    </a:rPr>
                    <a:t>모수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에 대한</a:t>
                  </a:r>
                  <a14:m>
                    <m:oMath xmlns:m="http://schemas.openxmlformats.org/officeDocument/2006/math">
                      <m:r>
                        <a:rPr lang="ko-KR" altLang="en-US" i="1" spc="-100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99%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5142003"/>
                  <a:ext cx="36433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508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60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모분산을</a:t>
            </a:r>
            <a:r>
              <a:rPr lang="ko-KR" altLang="en-US" dirty="0"/>
              <a:t> 모르는 단일 임의의 모집단인 경우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04344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표본의 크기가 충분히 크면         이므로 다음을 얻는다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520" y="2697005"/>
                <a:ext cx="828680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b="1" i="1" dirty="0">
                    <a:latin typeface="Symbol" pitchFamily="18" charset="2"/>
                  </a:rPr>
                  <a:t>s </a:t>
                </a:r>
                <a:r>
                  <a:rPr lang="en-US" altLang="ko-KR" b="1" i="1" baseline="40000" dirty="0">
                    <a:latin typeface="Book Antiqua" pitchFamily="18" charset="0"/>
                  </a:rPr>
                  <a:t>2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알려진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임의의 모집단의 모평균 </a:t>
                </a:r>
                <a:r>
                  <a:rPr lang="en-US" altLang="ko-KR" b="1" dirty="0" smtClean="0">
                    <a:latin typeface="Symbol" pitchFamily="18" charset="2"/>
                  </a:rPr>
                  <a:t>m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에 대한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𝟗𝟎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𝟗𝟓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%, 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𝟗𝟗</m:t>
                    </m:r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% </m:t>
                    </m:r>
                  </m:oMath>
                </a14:m>
                <a:r>
                  <a:rPr lang="ko-KR" altLang="en-US" b="1" dirty="0" smtClean="0">
                    <a:latin typeface="+mn-ea"/>
                    <a:ea typeface="+mn-ea"/>
                  </a:rPr>
                  <a:t>근사신뢰구간</a:t>
                </a:r>
                <a:endParaRPr lang="en-US" altLang="ko-KR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97005"/>
                <a:ext cx="8286808" cy="757130"/>
              </a:xfrm>
              <a:prstGeom prst="rect">
                <a:avLst/>
              </a:prstGeom>
              <a:blipFill rotWithShape="1">
                <a:blip r:embed="rId3"/>
                <a:stretch>
                  <a:fillRect l="-441" t="-800" b="-7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60028" y="3498301"/>
            <a:ext cx="6985372" cy="2530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3868261"/>
            <a:ext cx="3643338" cy="1643074"/>
            <a:chOff x="1500166" y="3868261"/>
            <a:chExt cx="3643338" cy="16430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00166" y="3868261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에 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대한 </a:t>
                  </a:r>
                  <a14:m>
                    <m:oMath xmlns:m="http://schemas.openxmlformats.org/officeDocument/2006/math"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90%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3868261"/>
                  <a:ext cx="364333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08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00166" y="4519609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에 대한</a:t>
                  </a:r>
                  <a14:m>
                    <m:oMath xmlns:m="http://schemas.openxmlformats.org/officeDocument/2006/math">
                      <m:r>
                        <a:rPr lang="ko-KR" altLang="en-US" i="1" spc="-100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95%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4519609"/>
                  <a:ext cx="36433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0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00166" y="5142003"/>
                  <a:ext cx="3643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00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spc="-100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에 대한</a:t>
                  </a:r>
                  <a14:m>
                    <m:oMath xmlns:m="http://schemas.openxmlformats.org/officeDocument/2006/math">
                      <m:r>
                        <a:rPr lang="ko-KR" altLang="en-US" i="1" spc="-100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99% </m:t>
                      </m:r>
                    </m:oMath>
                  </a14:m>
                  <a:r>
                    <a:rPr lang="ko-KR" altLang="en-US" spc="-100" dirty="0" smtClean="0">
                      <a:latin typeface="+mn-ea"/>
                      <a:ea typeface="+mn-ea"/>
                    </a:rPr>
                    <a:t>근사신뢰구간 </a:t>
                  </a:r>
                  <a:r>
                    <a:rPr lang="en-US" altLang="ko-KR" spc="-100" dirty="0" smtClean="0">
                      <a:latin typeface="+mn-ea"/>
                      <a:ea typeface="+mn-ea"/>
                    </a:rPr>
                    <a:t>:</a:t>
                  </a:r>
                  <a:endParaRPr lang="ko-KR" altLang="en-US" spc="-1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6" y="5142003"/>
                  <a:ext cx="36433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508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52399"/>
              </p:ext>
            </p:extLst>
          </p:nvPr>
        </p:nvGraphicFramePr>
        <p:xfrm>
          <a:off x="3444627" y="1069975"/>
          <a:ext cx="695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5" name="Equation" r:id="rId7" imgW="482391" imgH="203112" progId="Equation.DSMT4">
                  <p:embed/>
                </p:oleObj>
              </mc:Choice>
              <mc:Fallback>
                <p:oleObj name="Equation" r:id="rId7" imgW="4823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627" y="1069975"/>
                        <a:ext cx="6953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40786"/>
              </p:ext>
            </p:extLst>
          </p:nvPr>
        </p:nvGraphicFramePr>
        <p:xfrm>
          <a:off x="3419872" y="1629172"/>
          <a:ext cx="1901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6" name="Equation" r:id="rId9" imgW="1320800" imgH="457200" progId="Equation.DSMT4">
                  <p:embed/>
                </p:oleObj>
              </mc:Choice>
              <mc:Fallback>
                <p:oleObj name="Equation" r:id="rId9" imgW="1320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629172"/>
                        <a:ext cx="1901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90456"/>
              </p:ext>
            </p:extLst>
          </p:nvPr>
        </p:nvGraphicFramePr>
        <p:xfrm>
          <a:off x="4457700" y="3738563"/>
          <a:ext cx="28908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7" name="Equation" r:id="rId11" imgW="2006600" imgH="1346200" progId="Equation.DSMT4">
                  <p:embed/>
                </p:oleObj>
              </mc:Choice>
              <mc:Fallback>
                <p:oleObj name="Equation" r:id="rId11" imgW="2006600" imgH="1346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738563"/>
                        <a:ext cx="28908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8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모평균의 신뢰구간</a:t>
            </a:r>
            <a:endParaRPr lang="ko-KR" altLang="en-US" dirty="0"/>
          </a:p>
        </p:txBody>
      </p:sp>
      <p:pic>
        <p:nvPicPr>
          <p:cNvPr id="378999" name="Picture 1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878271"/>
            <a:ext cx="8686801" cy="194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0034" y="2975744"/>
            <a:ext cx="8286808" cy="3061245"/>
            <a:chOff x="500034" y="1838747"/>
            <a:chExt cx="8286808" cy="3061245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1838747"/>
              <a:ext cx="828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                          </a:t>
              </a:r>
              <a:r>
                <a:rPr lang="en-US" altLang="ko-KR" i="1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           </a:t>
              </a:r>
              <a:r>
                <a:rPr lang="ko-KR" altLang="en-US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이므로 표본평균      의 </a:t>
              </a:r>
              <a:r>
                <a:rPr lang="ko-KR" altLang="en-US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표준오차는 다음과 같다</a:t>
              </a:r>
              <a:r>
                <a: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  <a:endPara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3919195"/>
                    </p:ext>
                  </p:extLst>
                </p:nvPr>
              </p:nvGraphicFramePr>
              <p:xfrm>
                <a:off x="638175" y="1849438"/>
                <a:ext cx="2071688" cy="3571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5" name="Equation" r:id="rId4" imgW="1371600" imgH="241200" progId="Equation.DSMT4">
                        <p:embed/>
                      </p:oleObj>
                    </mc:Choice>
                    <mc:Fallback>
                      <p:oleObj name="Equation" r:id="rId4" imgW="13716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8175" y="1849438"/>
                              <a:ext cx="2071688" cy="3571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1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3919195"/>
                    </p:ext>
                  </p:extLst>
                </p:nvPr>
              </p:nvGraphicFramePr>
              <p:xfrm>
                <a:off x="638175" y="1849438"/>
                <a:ext cx="2071688" cy="3571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5" name="Equation" r:id="rId4" imgW="1371600" imgH="241200" progId="Equation.DSMT4">
                        <p:embed/>
                      </p:oleObj>
                    </mc:Choice>
                    <mc:Fallback>
                      <p:oleObj name="Equation" r:id="rId4" imgW="13716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8175" y="1849438"/>
                              <a:ext cx="2071688" cy="3571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034" y="3000372"/>
                  <a:ext cx="8286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모평균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에 </a:t>
                  </a:r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대한 </a:t>
                  </a:r>
                  <a14:m>
                    <m:oMath xmlns:m="http://schemas.openxmlformats.org/officeDocument/2006/math">
                      <m:r>
                        <a:rPr lang="en-US" altLang="ko-KR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90% </m:t>
                      </m:r>
                    </m:oMath>
                  </a14:m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근사신뢰구간의 오차한계 </a:t>
                  </a:r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:</a:t>
                  </a:r>
                  <a:endPara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34" y="3000372"/>
                  <a:ext cx="82868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89" t="-1166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3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05586064"/>
                    </p:ext>
                  </p:extLst>
                </p:nvPr>
              </p:nvGraphicFramePr>
              <p:xfrm>
                <a:off x="4336721" y="1871653"/>
                <a:ext cx="249238" cy="282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6" name="Equation" r:id="rId7" imgW="164880" imgH="190440" progId="Equation.DSMT4">
                        <p:embed/>
                      </p:oleObj>
                    </mc:Choice>
                    <mc:Fallback>
                      <p:oleObj name="Equation" r:id="rId7" imgW="16488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6721" y="1871653"/>
                              <a:ext cx="249238" cy="2825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3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05586064"/>
                    </p:ext>
                  </p:extLst>
                </p:nvPr>
              </p:nvGraphicFramePr>
              <p:xfrm>
                <a:off x="4336721" y="1871653"/>
                <a:ext cx="249238" cy="282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6" name="Equation" r:id="rId7" imgW="164880" imgH="190440" progId="Equation.DSMT4">
                        <p:embed/>
                      </p:oleObj>
                    </mc:Choice>
                    <mc:Fallback>
                      <p:oleObj name="Equation" r:id="rId7" imgW="16488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6721" y="1871653"/>
                              <a:ext cx="249238" cy="2825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8397839"/>
                    </p:ext>
                  </p:extLst>
                </p:nvPr>
              </p:nvGraphicFramePr>
              <p:xfrm>
                <a:off x="3552825" y="2235200"/>
                <a:ext cx="1949450" cy="569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7" name="Equation" r:id="rId9" imgW="1409400" imgH="419040" progId="Equation.DSMT4">
                        <p:embed/>
                      </p:oleObj>
                    </mc:Choice>
                    <mc:Fallback>
                      <p:oleObj name="Equation" r:id="rId9" imgW="140940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825" y="2235200"/>
                              <a:ext cx="1949450" cy="5699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8397839"/>
                    </p:ext>
                  </p:extLst>
                </p:nvPr>
              </p:nvGraphicFramePr>
              <p:xfrm>
                <a:off x="3552825" y="2235200"/>
                <a:ext cx="1949450" cy="5699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7" name="Equation" r:id="rId9" imgW="1409400" imgH="419040" progId="Equation.DSMT4">
                        <p:embed/>
                      </p:oleObj>
                    </mc:Choice>
                    <mc:Fallback>
                      <p:oleObj name="Equation" r:id="rId9" imgW="140940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825" y="2235200"/>
                              <a:ext cx="1949450" cy="5699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983871"/>
                    </p:ext>
                  </p:extLst>
                </p:nvPr>
              </p:nvGraphicFramePr>
              <p:xfrm>
                <a:off x="2747963" y="3444131"/>
                <a:ext cx="3598862" cy="3286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8" name="Equation" r:id="rId11" imgW="2603160" imgH="241200" progId="Equation.DSMT4">
                        <p:embed/>
                      </p:oleObj>
                    </mc:Choice>
                    <mc:Fallback>
                      <p:oleObj name="Equation" r:id="rId11" imgW="26031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47963" y="3444131"/>
                              <a:ext cx="3598862" cy="3286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5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983871"/>
                    </p:ext>
                  </p:extLst>
                </p:nvPr>
              </p:nvGraphicFramePr>
              <p:xfrm>
                <a:off x="2747963" y="3444131"/>
                <a:ext cx="3598862" cy="3286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8" name="Equation" r:id="rId11" imgW="2603160" imgH="241200" progId="Equation.DSMT4">
                        <p:embed/>
                      </p:oleObj>
                    </mc:Choice>
                    <mc:Fallback>
                      <p:oleObj name="Equation" r:id="rId11" imgW="26031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47963" y="3444131"/>
                              <a:ext cx="3598862" cy="3286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0034" y="4145090"/>
                  <a:ext cx="8286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모평균 </a:t>
                  </a:r>
                  <a:r>
                    <a:rPr lang="en-US" altLang="ko-KR" dirty="0" smtClean="0">
                      <a:latin typeface="Symbol" pitchFamily="18" charset="2"/>
                    </a:rPr>
                    <a:t>m</a:t>
                  </a:r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에 </a:t>
                  </a:r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대한 </a:t>
                  </a:r>
                  <a14:m>
                    <m:oMath xmlns:m="http://schemas.openxmlformats.org/officeDocument/2006/math">
                      <m:r>
                        <a:rPr lang="en-US" altLang="ko-KR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90%</m:t>
                      </m:r>
                    </m:oMath>
                  </a14:m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ko-KR" altLang="en-US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근사신뢰구간 </a:t>
                  </a:r>
                  <a:r>
                    <a:rPr lang="en-US" altLang="ko-KR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:</a:t>
                  </a:r>
                  <a:endPara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34" y="4145090"/>
                  <a:ext cx="82868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89" t="-11475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2907124"/>
                    </p:ext>
                  </p:extLst>
                </p:nvPr>
              </p:nvGraphicFramePr>
              <p:xfrm>
                <a:off x="2565400" y="4604717"/>
                <a:ext cx="3965575" cy="2952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9" name="Equation" r:id="rId14" imgW="2869920" imgH="215640" progId="Equation.DSMT4">
                        <p:embed/>
                      </p:oleObj>
                    </mc:Choice>
                    <mc:Fallback>
                      <p:oleObj name="Equation" r:id="rId14" imgW="286992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5400" y="4604717"/>
                              <a:ext cx="3965575" cy="295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7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2907124"/>
                    </p:ext>
                  </p:extLst>
                </p:nvPr>
              </p:nvGraphicFramePr>
              <p:xfrm>
                <a:off x="2565400" y="4604717"/>
                <a:ext cx="3965575" cy="2952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9059" name="Equation" r:id="rId14" imgW="2869920" imgH="215640" progId="Equation.DSMT4">
                        <p:embed/>
                      </p:oleObj>
                    </mc:Choice>
                    <mc:Fallback>
                      <p:oleObj name="Equation" r:id="rId14" imgW="286992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5400" y="4604717"/>
                              <a:ext cx="3965575" cy="295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7811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6168676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9.1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점추정과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구간추정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19" y="871670"/>
            <a:ext cx="8641655" cy="757130"/>
            <a:chOff x="714347" y="1925412"/>
            <a:chExt cx="8641655" cy="757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4347" y="1925412"/>
                  <a:ext cx="8641655" cy="75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두 </a:t>
                  </a:r>
                  <a:r>
                    <a:rPr lang="ko-KR" altLang="en-US" dirty="0" err="1" smtClean="0">
                      <a:latin typeface="+mn-ea"/>
                      <a:ea typeface="+mn-ea"/>
                    </a:rPr>
                    <a:t>모분산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      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을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알고 있는 독립인 정규모집단                      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에서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각각 크기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𝑛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과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𝑚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인 표본을 선정하여 표본평균을    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라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하자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.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47" y="1925412"/>
                  <a:ext cx="8641655" cy="7571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64" t="-806" b="-80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2059472"/>
                    </p:ext>
                  </p:extLst>
                </p:nvPr>
              </p:nvGraphicFramePr>
              <p:xfrm>
                <a:off x="1979712" y="1928801"/>
                <a:ext cx="712787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1" name="Equation" r:id="rId4" imgW="495000" imgH="241200" progId="Equation.DSMT4">
                        <p:embed/>
                      </p:oleObj>
                    </mc:Choice>
                    <mc:Fallback>
                      <p:oleObj name="Equation" r:id="rId4" imgW="4950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9712" y="1928801"/>
                              <a:ext cx="712787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2059472"/>
                    </p:ext>
                  </p:extLst>
                </p:nvPr>
              </p:nvGraphicFramePr>
              <p:xfrm>
                <a:off x="1979712" y="1928801"/>
                <a:ext cx="712787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1" name="Equation" r:id="rId4" imgW="495000" imgH="241200" progId="Equation.DSMT4">
                        <p:embed/>
                      </p:oleObj>
                    </mc:Choice>
                    <mc:Fallback>
                      <p:oleObj name="Equation" r:id="rId4" imgW="4950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9712" y="1928801"/>
                              <a:ext cx="712787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67225508"/>
                    </p:ext>
                  </p:extLst>
                </p:nvPr>
              </p:nvGraphicFramePr>
              <p:xfrm>
                <a:off x="6012160" y="1928817"/>
                <a:ext cx="2065338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2" name="Equation" r:id="rId6" imgW="1434960" imgH="241200" progId="Equation.DSMT4">
                        <p:embed/>
                      </p:oleObj>
                    </mc:Choice>
                    <mc:Fallback>
                      <p:oleObj name="Equation" r:id="rId6" imgW="14349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2160" y="1928817"/>
                              <a:ext cx="2065338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67225508"/>
                    </p:ext>
                  </p:extLst>
                </p:nvPr>
              </p:nvGraphicFramePr>
              <p:xfrm>
                <a:off x="6012160" y="1928817"/>
                <a:ext cx="2065338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2" name="Equation" r:id="rId6" imgW="1434960" imgH="241200" progId="Equation.DSMT4">
                        <p:embed/>
                      </p:oleObj>
                    </mc:Choice>
                    <mc:Fallback>
                      <p:oleObj name="Equation" r:id="rId6" imgW="14349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2160" y="1928817"/>
                              <a:ext cx="2065338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0399493"/>
                    </p:ext>
                  </p:extLst>
                </p:nvPr>
              </p:nvGraphicFramePr>
              <p:xfrm>
                <a:off x="5260178" y="2295599"/>
                <a:ext cx="566738" cy="341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3" name="Equation" r:id="rId8" imgW="393480" imgH="241200" progId="Equation.DSMT4">
                        <p:embed/>
                      </p:oleObj>
                    </mc:Choice>
                    <mc:Fallback>
                      <p:oleObj name="Equation" r:id="rId8" imgW="3934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0178" y="2295599"/>
                              <a:ext cx="566738" cy="3413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0399493"/>
                    </p:ext>
                  </p:extLst>
                </p:nvPr>
              </p:nvGraphicFramePr>
              <p:xfrm>
                <a:off x="5260178" y="2295599"/>
                <a:ext cx="566738" cy="341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3" name="Equation" r:id="rId8" imgW="393480" imgH="241200" progId="Equation.DSMT4">
                        <p:embed/>
                      </p:oleObj>
                    </mc:Choice>
                    <mc:Fallback>
                      <p:oleObj name="Equation" r:id="rId8" imgW="3934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0178" y="2295599"/>
                              <a:ext cx="566738" cy="3413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1330920" y="2132856"/>
            <a:ext cx="6598666" cy="1512168"/>
            <a:chOff x="1330920" y="2492896"/>
            <a:chExt cx="6598666" cy="1512168"/>
          </a:xfrm>
        </p:grpSpPr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3806801" y="2709664"/>
              <a:ext cx="1223962" cy="1079500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2199503" y="2492896"/>
              <a:ext cx="2008337" cy="349241"/>
            </a:xfrm>
            <a:prstGeom prst="curvedDownArrow">
              <a:avLst>
                <a:gd name="adj1" fmla="val 115249"/>
                <a:gd name="adj2" fmla="val 230497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52551" y="2997002"/>
                  <a:ext cx="647700" cy="3745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dirty="0" smtClean="0">
                            <a:latin typeface="Cambria Math"/>
                            <a:ea typeface="+mn-ea"/>
                          </a:rPr>
                          <m:t>𝑛</m:t>
                        </m:r>
                        <m:r>
                          <a:rPr lang="ko-KR" altLang="en-US" sz="1800" b="0" i="1" dirty="0">
                            <a:latin typeface="Cambria Math"/>
                            <a:ea typeface="+mn-ea"/>
                          </a:rPr>
                          <m:t>개</m:t>
                        </m:r>
                      </m:oMath>
                    </m:oMathPara>
                  </a14:m>
                  <a:endParaRPr lang="ko-KR" altLang="en-US" sz="1800" b="0" i="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2551" y="2997002"/>
                  <a:ext cx="647700" cy="37452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1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5127621" y="3001759"/>
              <a:ext cx="14398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800" b="0" i="0" dirty="0">
                  <a:latin typeface="+mn-ea"/>
                  <a:ea typeface="+mn-ea"/>
                </a:rPr>
                <a:t>표본평균 </a:t>
              </a:r>
              <a:r>
                <a:rPr lang="en-US" altLang="ko-KR" sz="1800" b="0" i="0" dirty="0">
                  <a:latin typeface="+mn-ea"/>
                  <a:ea typeface="+mn-ea"/>
                </a:rPr>
                <a:t>:</a:t>
              </a:r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4165576" y="270966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>
                  <a:latin typeface="Book Antiqua" pitchFamily="18" charset="0"/>
                </a:rPr>
                <a:t>x</a:t>
              </a:r>
              <a:r>
                <a:rPr lang="en-US" altLang="ko-KR" sz="1600" b="0" i="1" baseline="-25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4381476" y="292556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>
                  <a:latin typeface="Book Antiqua" pitchFamily="18" charset="0"/>
                </a:rPr>
                <a:t>x</a:t>
              </a:r>
              <a:r>
                <a:rPr lang="en-US" altLang="ko-KR" sz="1600" b="0" i="1" baseline="-25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4094139" y="3381177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>
                  <a:latin typeface="Book Antiqua" pitchFamily="18" charset="0"/>
                </a:rPr>
                <a:t>x</a:t>
              </a:r>
              <a:r>
                <a:rPr lang="en-US" altLang="ko-KR" sz="1600" b="0" i="1" baseline="-25000">
                  <a:latin typeface="Book Antiqua" pitchFamily="18" charset="0"/>
                </a:rPr>
                <a:t>n</a:t>
              </a: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 rot="19033777">
              <a:off x="4238601" y="3206552"/>
              <a:ext cx="503237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>
                  <a:latin typeface="Book Antiqua" pitchFamily="18" charset="0"/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7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70715094"/>
                    </p:ext>
                  </p:extLst>
                </p:nvPr>
              </p:nvGraphicFramePr>
              <p:xfrm>
                <a:off x="6372249" y="2884935"/>
                <a:ext cx="1557337" cy="679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4" name="Equation" r:id="rId11" imgW="1079280" imgH="482400" progId="Equation.DSMT4">
                        <p:embed/>
                      </p:oleObj>
                    </mc:Choice>
                    <mc:Fallback>
                      <p:oleObj name="Equation" r:id="rId11" imgW="1079280" imgH="482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72249" y="2884935"/>
                              <a:ext cx="1557337" cy="679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7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70715094"/>
                    </p:ext>
                  </p:extLst>
                </p:nvPr>
              </p:nvGraphicFramePr>
              <p:xfrm>
                <a:off x="6372249" y="2884935"/>
                <a:ext cx="1557337" cy="679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174" name="Equation" r:id="rId11" imgW="1079280" imgH="482400" progId="Equation.DSMT4">
                        <p:embed/>
                      </p:oleObj>
                    </mc:Choice>
                    <mc:Fallback>
                      <p:oleObj name="Equation" r:id="rId11" imgW="1079280" imgH="482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72249" y="2884935"/>
                              <a:ext cx="1557337" cy="679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6" name="그룹 5"/>
            <p:cNvGrpSpPr/>
            <p:nvPr/>
          </p:nvGrpSpPr>
          <p:grpSpPr>
            <a:xfrm>
              <a:off x="1330920" y="2636639"/>
              <a:ext cx="1441450" cy="1368425"/>
              <a:chOff x="1285851" y="2564904"/>
              <a:chExt cx="1441450" cy="1368425"/>
            </a:xfrm>
          </p:grpSpPr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1285851" y="2564904"/>
                <a:ext cx="1441450" cy="1368425"/>
              </a:xfrm>
              <a:prstGeom prst="ellipse">
                <a:avLst/>
              </a:prstGeom>
              <a:solidFill>
                <a:srgbClr val="8BE9FF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5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08660953"/>
                      </p:ext>
                    </p:extLst>
                  </p:nvPr>
                </p:nvGraphicFramePr>
                <p:xfrm>
                  <a:off x="1508661" y="3017324"/>
                  <a:ext cx="968375" cy="3413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3175" name="Equation" r:id="rId13" imgW="672840" imgH="241200" progId="Equation.DSMT4">
                          <p:embed/>
                        </p:oleObj>
                      </mc:Choice>
                      <mc:Fallback>
                        <p:oleObj name="Equation" r:id="rId13" imgW="67284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08661" y="3017324"/>
                                <a:ext cx="968375" cy="3413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5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08660953"/>
                      </p:ext>
                    </p:extLst>
                  </p:nvPr>
                </p:nvGraphicFramePr>
                <p:xfrm>
                  <a:off x="1508661" y="3017324"/>
                  <a:ext cx="968375" cy="3413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3175" name="Equation" r:id="rId13" imgW="672840" imgH="241200" progId="Equation.DSMT4">
                          <p:embed/>
                        </p:oleObj>
                      </mc:Choice>
                      <mc:Fallback>
                        <p:oleObj name="Equation" r:id="rId13" imgW="67284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08661" y="3017324"/>
                                <a:ext cx="968375" cy="3413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grpSp>
        <p:nvGrpSpPr>
          <p:cNvPr id="9" name="그룹 8"/>
          <p:cNvGrpSpPr/>
          <p:nvPr/>
        </p:nvGrpSpPr>
        <p:grpSpPr>
          <a:xfrm>
            <a:off x="1259483" y="4261449"/>
            <a:ext cx="6657403" cy="1543815"/>
            <a:chOff x="1259483" y="3933056"/>
            <a:chExt cx="6657403" cy="1543815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2286152" y="5125701"/>
              <a:ext cx="2096911" cy="351170"/>
            </a:xfrm>
            <a:prstGeom prst="curvedUpArrow">
              <a:avLst>
                <a:gd name="adj1" fmla="val 119670"/>
                <a:gd name="adj2" fmla="val 239341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59483" y="3933056"/>
              <a:ext cx="6657403" cy="1439863"/>
              <a:chOff x="1259483" y="4077792"/>
              <a:chExt cx="6657403" cy="1439863"/>
            </a:xfrm>
          </p:grpSpPr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3735364" y="4293692"/>
                <a:ext cx="1223962" cy="1008063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3808" y="4725492"/>
                    <a:ext cx="865187" cy="3745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dirty="0" smtClean="0">
                              <a:latin typeface="Cambria Math"/>
                              <a:ea typeface="+mn-ea"/>
                            </a:rPr>
                            <m:t>𝑚</m:t>
                          </m:r>
                          <m:r>
                            <a:rPr lang="ko-KR" altLang="en-US" sz="1800" b="0" i="1" dirty="0">
                              <a:latin typeface="Cambria Math"/>
                              <a:ea typeface="+mn-ea"/>
                            </a:rPr>
                            <m:t>개</m:t>
                          </m:r>
                        </m:oMath>
                      </m:oMathPara>
                    </a14:m>
                    <a:endParaRPr lang="ko-KR" altLang="en-US" sz="1800" b="0" i="0" dirty="0">
                      <a:latin typeface="+mn-ea"/>
                      <a:ea typeface="+mn-ea"/>
                    </a:endParaRPr>
                  </a:p>
                </p:txBody>
              </p:sp>
            </mc:Choice>
            <mc:Fallback>
              <p:sp>
                <p:nvSpPr>
                  <p:cNvPr id="3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43808" y="4725492"/>
                    <a:ext cx="865187" cy="37452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6452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5127621" y="4525462"/>
                <a:ext cx="143986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ko-KR" altLang="en-US" sz="1800" b="0" i="0" dirty="0">
                    <a:latin typeface="+mn-ea"/>
                    <a:ea typeface="+mn-ea"/>
                  </a:rPr>
                  <a:t>표본평균 </a:t>
                </a:r>
                <a:r>
                  <a:rPr lang="en-US" altLang="ko-KR" sz="1800" b="0" i="0" dirty="0">
                    <a:latin typeface="+mn-ea"/>
                    <a:ea typeface="+mn-ea"/>
                  </a:rPr>
                  <a:t>:</a:t>
                </a:r>
              </a:p>
            </p:txBody>
          </p:sp>
          <p:sp>
            <p:nvSpPr>
              <p:cNvPr id="40" name="Text Box 45"/>
              <p:cNvSpPr txBox="1">
                <a:spLocks noChangeArrowheads="1"/>
              </p:cNvSpPr>
              <p:nvPr/>
            </p:nvSpPr>
            <p:spPr bwMode="auto">
              <a:xfrm>
                <a:off x="4165576" y="4293692"/>
                <a:ext cx="433387" cy="336550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ko-KR" sz="1600" b="0" i="1">
                    <a:latin typeface="Book Antiqua" pitchFamily="18" charset="0"/>
                  </a:rPr>
                  <a:t>y</a:t>
                </a:r>
                <a:r>
                  <a:rPr lang="en-US" altLang="ko-KR" sz="1600" b="0" i="1" baseline="-25000">
                    <a:latin typeface="Book Antiqua" pitchFamily="18" charset="0"/>
                  </a:rPr>
                  <a:t>1</a:t>
                </a:r>
              </a:p>
            </p:txBody>
          </p:sp>
          <p:sp>
            <p:nvSpPr>
              <p:cNvPr id="41" name="Text Box 46"/>
              <p:cNvSpPr txBox="1">
                <a:spLocks noChangeArrowheads="1"/>
              </p:cNvSpPr>
              <p:nvPr/>
            </p:nvSpPr>
            <p:spPr bwMode="auto">
              <a:xfrm>
                <a:off x="4381476" y="4509592"/>
                <a:ext cx="433387" cy="336550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ko-KR" sz="1600" b="0" i="1">
                    <a:latin typeface="Book Antiqua" pitchFamily="18" charset="0"/>
                  </a:rPr>
                  <a:t>y</a:t>
                </a:r>
                <a:r>
                  <a:rPr lang="en-US" altLang="ko-KR" sz="1600" b="0" i="1" baseline="-250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42" name="Text Box 47"/>
              <p:cNvSpPr txBox="1">
                <a:spLocks noChangeArrowheads="1"/>
              </p:cNvSpPr>
              <p:nvPr/>
            </p:nvSpPr>
            <p:spPr bwMode="auto">
              <a:xfrm>
                <a:off x="4094139" y="4869954"/>
                <a:ext cx="433387" cy="336550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ko-KR" sz="1600" b="0" i="1">
                    <a:latin typeface="Book Antiqua" pitchFamily="18" charset="0"/>
                  </a:rPr>
                  <a:t>y</a:t>
                </a:r>
                <a:r>
                  <a:rPr lang="en-US" altLang="ko-KR" sz="1600" b="0" i="1" baseline="-25000">
                    <a:latin typeface="Book Antiqua" pitchFamily="18" charset="0"/>
                  </a:rPr>
                  <a:t>m</a:t>
                </a:r>
              </a:p>
            </p:txBody>
          </p:sp>
          <p:sp>
            <p:nvSpPr>
              <p:cNvPr id="44" name="Text Box 49"/>
              <p:cNvSpPr txBox="1">
                <a:spLocks noChangeArrowheads="1"/>
              </p:cNvSpPr>
              <p:nvPr/>
            </p:nvSpPr>
            <p:spPr bwMode="auto">
              <a:xfrm rot="19033777">
                <a:off x="4165576" y="4719142"/>
                <a:ext cx="503237" cy="366713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ko-KR" sz="1800" b="0" i="1">
                    <a:latin typeface="Book Antiqua" pitchFamily="18" charset="0"/>
                  </a:rPr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8" name="Object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14159926"/>
                      </p:ext>
                    </p:extLst>
                  </p:nvPr>
                </p:nvGraphicFramePr>
                <p:xfrm>
                  <a:off x="6383361" y="4381650"/>
                  <a:ext cx="1533525" cy="6794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3176" name="Equation" r:id="rId16" imgW="1066680" imgH="482400" progId="Equation.DSMT4">
                          <p:embed/>
                        </p:oleObj>
                      </mc:Choice>
                      <mc:Fallback>
                        <p:oleObj name="Equation" r:id="rId16" imgW="1066680" imgH="4824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83361" y="4381650"/>
                                <a:ext cx="1533525" cy="6794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8" name="Object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14159926"/>
                      </p:ext>
                    </p:extLst>
                  </p:nvPr>
                </p:nvGraphicFramePr>
                <p:xfrm>
                  <a:off x="6383361" y="4381650"/>
                  <a:ext cx="1533525" cy="6794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3176" name="Equation" r:id="rId16" imgW="1066680" imgH="482400" progId="Equation.DSMT4">
                          <p:embed/>
                        </p:oleObj>
                      </mc:Choice>
                      <mc:Fallback>
                        <p:oleObj name="Equation" r:id="rId16" imgW="1066680" imgH="4824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83361" y="4381650"/>
                                <a:ext cx="1533525" cy="6794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5" name="그룹 4"/>
              <p:cNvGrpSpPr/>
              <p:nvPr/>
            </p:nvGrpSpPr>
            <p:grpSpPr>
              <a:xfrm>
                <a:off x="1259483" y="4077792"/>
                <a:ext cx="1584325" cy="1439863"/>
                <a:chOff x="1214414" y="4077792"/>
                <a:chExt cx="1584325" cy="1439863"/>
              </a:xfrm>
            </p:grpSpPr>
            <p:sp>
              <p:nvSpPr>
                <p:cNvPr id="27" name="Oval 9"/>
                <p:cNvSpPr>
                  <a:spLocks noChangeArrowheads="1"/>
                </p:cNvSpPr>
                <p:nvPr/>
              </p:nvSpPr>
              <p:spPr bwMode="auto">
                <a:xfrm>
                  <a:off x="1214414" y="4077792"/>
                  <a:ext cx="1584325" cy="1439863"/>
                </a:xfrm>
                <a:prstGeom prst="ellipse">
                  <a:avLst/>
                </a:prstGeom>
                <a:solidFill>
                  <a:srgbClr val="FF9933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46" name="Object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73921444"/>
                        </p:ext>
                      </p:extLst>
                    </p:nvPr>
                  </p:nvGraphicFramePr>
                  <p:xfrm>
                    <a:off x="1511267" y="4588960"/>
                    <a:ext cx="985837" cy="341312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83177" name="Equation" r:id="rId18" imgW="685800" imgH="241200" progId="Equation.DSMT4">
                            <p:embed/>
                          </p:oleObj>
                        </mc:Choice>
                        <mc:Fallback>
                          <p:oleObj name="Equation" r:id="rId18" imgW="68580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11267" y="4588960"/>
                                  <a:ext cx="985837" cy="34131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46" name="Object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73921444"/>
                        </p:ext>
                      </p:extLst>
                    </p:nvPr>
                  </p:nvGraphicFramePr>
                  <p:xfrm>
                    <a:off x="1511267" y="4588960"/>
                    <a:ext cx="985837" cy="341312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83177" name="Equation" r:id="rId18" imgW="685800" imgH="241200" progId="Equation.DSMT4">
                            <p:embed/>
                          </p:oleObj>
                        </mc:Choice>
                        <mc:Fallback>
                          <p:oleObj name="Equation" r:id="rId18" imgW="685800" imgH="2412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11267" y="4588960"/>
                                  <a:ext cx="985837" cy="34131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4699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두 </a:t>
            </a:r>
            <a:r>
              <a:rPr lang="ko-KR" altLang="en-US" dirty="0" err="1"/>
              <a:t>모분산이</a:t>
            </a:r>
            <a:r>
              <a:rPr lang="ko-KR" altLang="en-US" dirty="0"/>
              <a:t> 알려진 정규모집단인 경우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3352" y="829813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spc="-100" dirty="0" smtClean="0">
                <a:latin typeface="+mn-ea"/>
                <a:ea typeface="+mn-ea"/>
              </a:rPr>
              <a:t>두 표본평균의 차           의 확률분포는 다음 정규분포에 따른다</a:t>
            </a:r>
            <a:r>
              <a:rPr lang="en-US" altLang="ko-KR" b="1" kern="0" spc="-100" dirty="0" smtClean="0">
                <a:latin typeface="+mn-ea"/>
                <a:ea typeface="+mn-ea"/>
              </a:rPr>
              <a:t>.</a:t>
            </a:r>
            <a:endParaRPr lang="ko-KR" altLang="en-US" b="1" kern="0" spc="-100" dirty="0">
              <a:latin typeface="+mn-ea"/>
              <a:ea typeface="+mn-ea"/>
            </a:endParaRPr>
          </a:p>
        </p:txBody>
      </p:sp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111571"/>
              </p:ext>
            </p:extLst>
          </p:nvPr>
        </p:nvGraphicFramePr>
        <p:xfrm>
          <a:off x="2123728" y="843476"/>
          <a:ext cx="585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0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843476"/>
                        <a:ext cx="58578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013021"/>
              </p:ext>
            </p:extLst>
          </p:nvPr>
        </p:nvGraphicFramePr>
        <p:xfrm>
          <a:off x="755576" y="2889270"/>
          <a:ext cx="73707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1" name="Equation" r:id="rId5" imgW="5117760" imgH="583920" progId="Equation.DSMT4">
                  <p:embed/>
                </p:oleObj>
              </mc:Choice>
              <mc:Fallback>
                <p:oleObj name="Equation" r:id="rId5" imgW="51177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89270"/>
                        <a:ext cx="7370762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982802" y="3817964"/>
                <a:ext cx="5643602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kern="0" spc="-100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i="1" kern="0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kern="0" spc="-100" dirty="0" smtClean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i="1" kern="0" spc="-100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kern="0" spc="-100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kern="0" spc="-100" dirty="0" smtClean="0">
                    <a:latin typeface="+mn-ea"/>
                    <a:ea typeface="+mn-ea"/>
                  </a:rPr>
                  <a:t>신뢰도에서 </a:t>
                </a:r>
                <a:r>
                  <a:rPr lang="ko-KR" altLang="en-US" kern="0" spc="-100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i="1" dirty="0">
                    <a:latin typeface="Symbol" pitchFamily="18" charset="2"/>
                  </a:rPr>
                  <a:t>m</a:t>
                </a:r>
                <a:r>
                  <a:rPr lang="en-US" altLang="ko-KR" i="1" baseline="-25000" dirty="0">
                    <a:latin typeface="Book Antiqua" pitchFamily="18" charset="0"/>
                  </a:rPr>
                  <a:t>1</a:t>
                </a:r>
                <a:r>
                  <a:rPr lang="en-US" altLang="ko-KR" i="1" dirty="0">
                    <a:latin typeface="Book Antiqua" pitchFamily="18" charset="0"/>
                  </a:rPr>
                  <a:t> - </a:t>
                </a:r>
                <a:r>
                  <a:rPr lang="en-US" altLang="ko-KR" i="1" dirty="0" smtClean="0">
                    <a:latin typeface="Symbol" pitchFamily="18" charset="2"/>
                  </a:rPr>
                  <a:t>m</a:t>
                </a:r>
                <a:r>
                  <a:rPr lang="en-US" altLang="ko-KR" i="1" baseline="-25000" dirty="0" smtClean="0">
                    <a:latin typeface="Book Antiqua" pitchFamily="18" charset="0"/>
                  </a:rPr>
                  <a:t>2</a:t>
                </a:r>
                <a:r>
                  <a:rPr lang="ko-KR" altLang="en-US" kern="0" spc="-100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kern="0" spc="-100" dirty="0" smtClean="0">
                    <a:latin typeface="+mn-ea"/>
                    <a:ea typeface="+mn-ea"/>
                  </a:rPr>
                  <a:t>대한 오차한계</a:t>
                </a:r>
                <a:r>
                  <a:rPr lang="en-US" altLang="ko-KR" kern="0" spc="-100" dirty="0" smtClean="0">
                    <a:latin typeface="+mn-ea"/>
                    <a:ea typeface="+mn-ea"/>
                  </a:rPr>
                  <a:t> </a:t>
                </a:r>
                <a:endParaRPr lang="ko-KR" altLang="en-US" kern="0" spc="-1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802" y="3817964"/>
                <a:ext cx="5643602" cy="403124"/>
              </a:xfrm>
              <a:prstGeom prst="rect">
                <a:avLst/>
              </a:prstGeom>
              <a:blipFill rotWithShape="1">
                <a:blip r:embed="rId7"/>
                <a:stretch>
                  <a:fillRect t="-3030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02142" y="2901409"/>
            <a:ext cx="1552692" cy="744722"/>
          </a:xfrm>
          <a:prstGeom prst="ellipse">
            <a:avLst/>
          </a:prstGeom>
          <a:noFill/>
          <a:ln>
            <a:solidFill>
              <a:srgbClr val="00A0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kern="0" spc="-100">
              <a:latin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5400000">
            <a:off x="6591214" y="3781449"/>
            <a:ext cx="214317" cy="1588"/>
          </a:xfrm>
          <a:prstGeom prst="straightConnector1">
            <a:avLst/>
          </a:prstGeom>
          <a:ln>
            <a:solidFill>
              <a:srgbClr val="00A0C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139943" y="4869160"/>
            <a:ext cx="2246321" cy="369332"/>
            <a:chOff x="928662" y="4009290"/>
            <a:chExt cx="2246321" cy="369332"/>
          </a:xfrm>
        </p:grpSpPr>
        <p:graphicFrame>
          <p:nvGraphicFramePr>
            <p:cNvPr id="57" name="Object 9"/>
            <p:cNvGraphicFramePr>
              <a:graphicFrameLocks noChangeAspect="1"/>
            </p:cNvGraphicFramePr>
            <p:nvPr/>
          </p:nvGraphicFramePr>
          <p:xfrm>
            <a:off x="2143108" y="4029075"/>
            <a:ext cx="10318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72" name="Equation" r:id="rId8" imgW="723600" imgH="241200" progId="Equation.DSMT4">
                    <p:embed/>
                  </p:oleObj>
                </mc:Choice>
                <mc:Fallback>
                  <p:oleObj name="Equation" r:id="rId8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4029075"/>
                          <a:ext cx="103187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직사각형 57"/>
            <p:cNvSpPr/>
            <p:nvPr/>
          </p:nvSpPr>
          <p:spPr>
            <a:xfrm>
              <a:off x="928662" y="4009290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00" dirty="0" smtClean="0">
                  <a:latin typeface="+mn-ea"/>
                  <a:ea typeface="+mn-ea"/>
                </a:rPr>
                <a:t>표준오차</a:t>
              </a:r>
              <a:r>
                <a:rPr lang="en-US" altLang="ko-KR" kern="0" spc="-100" dirty="0" smtClean="0">
                  <a:latin typeface="+mn-ea"/>
                  <a:ea typeface="+mn-ea"/>
                </a:rPr>
                <a:t>  :</a:t>
              </a:r>
              <a:endParaRPr lang="ko-KR" altLang="en-US" kern="0" spc="-1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44054"/>
              </p:ext>
            </p:extLst>
          </p:nvPr>
        </p:nvGraphicFramePr>
        <p:xfrm>
          <a:off x="1398588" y="1412776"/>
          <a:ext cx="63293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3" name="Equation" r:id="rId10" imgW="4394160" imgH="685800" progId="Equation.DSMT4">
                  <p:embed/>
                </p:oleObj>
              </mc:Choice>
              <mc:Fallback>
                <p:oleObj name="Equation" r:id="rId10" imgW="43941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412776"/>
                        <a:ext cx="6329362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44774"/>
              </p:ext>
            </p:extLst>
          </p:nvPr>
        </p:nvGraphicFramePr>
        <p:xfrm>
          <a:off x="899592" y="5329543"/>
          <a:ext cx="64198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4" name="Equation" r:id="rId12" imgW="4457520" imgH="533160" progId="Equation.DSMT4">
                  <p:embed/>
                </p:oleObj>
              </mc:Choice>
              <mc:Fallback>
                <p:oleObj name="Equation" r:id="rId12" imgW="44575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29543"/>
                        <a:ext cx="641985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타원 61"/>
          <p:cNvSpPr/>
          <p:nvPr/>
        </p:nvSpPr>
        <p:spPr>
          <a:xfrm>
            <a:off x="5568439" y="5297788"/>
            <a:ext cx="928694" cy="816160"/>
          </a:xfrm>
          <a:prstGeom prst="ellipse">
            <a:avLst/>
          </a:prstGeom>
          <a:noFill/>
          <a:ln>
            <a:solidFill>
              <a:srgbClr val="00A0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kern="0" spc="-100"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rot="5400000" flipH="1" flipV="1">
            <a:off x="6033580" y="5119988"/>
            <a:ext cx="214315" cy="141288"/>
          </a:xfrm>
          <a:prstGeom prst="straightConnector1">
            <a:avLst/>
          </a:prstGeom>
          <a:ln>
            <a:solidFill>
              <a:srgbClr val="00A0C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 차의 신뢰구간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7298" y="1458098"/>
            <a:ext cx="5749750" cy="119860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83285"/>
              </p:ext>
            </p:extLst>
          </p:nvPr>
        </p:nvGraphicFramePr>
        <p:xfrm>
          <a:off x="2176934" y="1694911"/>
          <a:ext cx="50117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8" name="Equation" r:id="rId3" imgW="3479760" imgH="533160" progId="Equation.DSMT4">
                  <p:embed/>
                </p:oleObj>
              </mc:Choice>
              <mc:Fallback>
                <p:oleObj name="Equation" r:id="rId3" imgW="34797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34" y="1694911"/>
                        <a:ext cx="50117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4542" y="851468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+mn-ea"/>
                <a:ea typeface="+mn-ea"/>
              </a:rPr>
              <a:t>모수</a:t>
            </a:r>
            <a:r>
              <a:rPr lang="ko-KR" altLang="en-US" b="1" dirty="0">
                <a:latin typeface="Book Antiqua" pitchFamily="18" charset="0"/>
              </a:rPr>
              <a:t> </a:t>
            </a:r>
            <a:r>
              <a:rPr lang="en-US" altLang="ko-KR" b="1" i="1" dirty="0">
                <a:latin typeface="Symbol" pitchFamily="18" charset="2"/>
              </a:rPr>
              <a:t>m</a:t>
            </a:r>
            <a:r>
              <a:rPr lang="en-US" altLang="ko-KR" b="1" i="1" baseline="-25000" dirty="0">
                <a:latin typeface="Book Antiqua" pitchFamily="18" charset="0"/>
              </a:rPr>
              <a:t>1</a:t>
            </a:r>
            <a:r>
              <a:rPr lang="en-US" altLang="ko-KR" b="1" i="1" dirty="0">
                <a:latin typeface="Book Antiqua" pitchFamily="18" charset="0"/>
              </a:rPr>
              <a:t> - </a:t>
            </a:r>
            <a:r>
              <a:rPr lang="en-US" altLang="ko-KR" b="1" i="1" dirty="0">
                <a:latin typeface="Symbol" pitchFamily="18" charset="2"/>
              </a:rPr>
              <a:t>m</a:t>
            </a:r>
            <a:r>
              <a:rPr lang="en-US" altLang="ko-KR" b="1" i="1" baseline="-25000" dirty="0">
                <a:latin typeface="Book Antiqua" pitchFamily="18" charset="0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에 대한 </a:t>
            </a:r>
            <a:r>
              <a:rPr lang="en-US" altLang="ko-KR" b="1" i="1" dirty="0">
                <a:latin typeface="Book Antiqua" pitchFamily="18" charset="0"/>
              </a:rPr>
              <a:t>100</a:t>
            </a:r>
            <a:r>
              <a:rPr lang="ko-KR" altLang="en-US" b="1" i="1" dirty="0">
                <a:latin typeface="Book Antiqua" pitchFamily="18" charset="0"/>
              </a:rPr>
              <a:t> </a:t>
            </a:r>
            <a:r>
              <a:rPr lang="en-US" altLang="ko-KR" b="1" i="1" dirty="0">
                <a:latin typeface="Book Antiqua" pitchFamily="18" charset="0"/>
              </a:rPr>
              <a:t>(1 – </a:t>
            </a:r>
            <a:r>
              <a:rPr lang="en-US" altLang="ko-KR" b="1" i="1" dirty="0">
                <a:latin typeface="Symbol" pitchFamily="18" charset="2"/>
              </a:rPr>
              <a:t>a</a:t>
            </a:r>
            <a:r>
              <a:rPr lang="en-US" altLang="ko-KR" b="1" i="1" dirty="0">
                <a:latin typeface="Book Antiqua" pitchFamily="18" charset="0"/>
              </a:rPr>
              <a:t>)% </a:t>
            </a:r>
            <a:r>
              <a:rPr lang="ko-KR" altLang="en-US" b="1" dirty="0">
                <a:latin typeface="+mn-ea"/>
                <a:ea typeface="+mn-ea"/>
              </a:rPr>
              <a:t>신뢰구간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542" y="343403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신뢰도에 따른 오차한계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55576" y="3933056"/>
            <a:ext cx="6232546" cy="1978025"/>
            <a:chOff x="849830" y="571480"/>
            <a:chExt cx="6232546" cy="1978025"/>
          </a:xfrm>
        </p:grpSpPr>
        <p:graphicFrame>
          <p:nvGraphicFramePr>
            <p:cNvPr id="2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480584"/>
                </p:ext>
              </p:extLst>
            </p:nvPr>
          </p:nvGraphicFramePr>
          <p:xfrm>
            <a:off x="5032914" y="571480"/>
            <a:ext cx="2049462" cy="197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09" name="Equation" r:id="rId5" imgW="1422360" imgH="1396800" progId="Equation.DSMT4">
                    <p:embed/>
                  </p:oleObj>
                </mc:Choice>
                <mc:Fallback>
                  <p:oleObj name="Equation" r:id="rId5" imgW="1422360" imgH="1396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914" y="571480"/>
                          <a:ext cx="2049462" cy="1978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408679"/>
                </p:ext>
              </p:extLst>
            </p:nvPr>
          </p:nvGraphicFramePr>
          <p:xfrm>
            <a:off x="849830" y="752438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10" name="Equation" r:id="rId7" imgW="1257120" imgH="304560" progId="Equation.DSMT4">
                    <p:embed/>
                  </p:oleObj>
                </mc:Choice>
                <mc:Fallback>
                  <p:oleObj name="Equation" r:id="rId7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830" y="752438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2648874" y="78913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에 대한 </a:t>
              </a:r>
              <a:r>
                <a:rPr lang="en-US" altLang="ko-KR" spc="-100" dirty="0" smtClean="0">
                  <a:latin typeface="+mn-ea"/>
                  <a:ea typeface="+mn-ea"/>
                </a:rPr>
                <a:t>90% </a:t>
              </a:r>
              <a:r>
                <a:rPr lang="ko-KR" altLang="en-US" spc="-100" dirty="0" smtClean="0">
                  <a:latin typeface="+mn-ea"/>
                  <a:ea typeface="+mn-ea"/>
                </a:rPr>
                <a:t>오차한계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8874" y="142041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에 대한 </a:t>
              </a:r>
              <a:r>
                <a:rPr lang="en-US" altLang="ko-KR" spc="-100" dirty="0" smtClean="0">
                  <a:latin typeface="+mn-ea"/>
                  <a:ea typeface="+mn-ea"/>
                </a:rPr>
                <a:t>95% </a:t>
              </a:r>
              <a:r>
                <a:rPr lang="ko-KR" altLang="en-US" spc="-100" dirty="0" smtClean="0">
                  <a:latin typeface="+mn-ea"/>
                  <a:ea typeface="+mn-ea"/>
                </a:rPr>
                <a:t>오차한계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8874" y="209465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에 대한 </a:t>
              </a:r>
              <a:r>
                <a:rPr lang="en-US" altLang="ko-KR" spc="-100" dirty="0" smtClean="0">
                  <a:latin typeface="+mn-ea"/>
                  <a:ea typeface="+mn-ea"/>
                </a:rPr>
                <a:t>99% </a:t>
              </a:r>
              <a:r>
                <a:rPr lang="ko-KR" altLang="en-US" spc="-100" dirty="0" smtClean="0">
                  <a:latin typeface="+mn-ea"/>
                  <a:ea typeface="+mn-ea"/>
                </a:rPr>
                <a:t>오차한계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865494"/>
                </p:ext>
              </p:extLst>
            </p:nvPr>
          </p:nvGraphicFramePr>
          <p:xfrm>
            <a:off x="853082" y="1372140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11" name="Equation" r:id="rId9" imgW="1257120" imgH="304560" progId="Equation.DSMT4">
                    <p:embed/>
                  </p:oleObj>
                </mc:Choice>
                <mc:Fallback>
                  <p:oleObj name="Equation" r:id="rId9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082" y="1372140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305248"/>
                </p:ext>
              </p:extLst>
            </p:nvPr>
          </p:nvGraphicFramePr>
          <p:xfrm>
            <a:off x="853082" y="2056178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12" name="Equation" r:id="rId11" imgW="1257120" imgH="304560" progId="Equation.DSMT4">
                    <p:embed/>
                  </p:oleObj>
                </mc:Choice>
                <mc:Fallback>
                  <p:oleObj name="Equation" r:id="rId11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082" y="2056178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009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60028" y="1657144"/>
            <a:ext cx="6985372" cy="2530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 차의 신뢰구간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542" y="851468"/>
            <a:ext cx="859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err="1">
                <a:latin typeface="+mn-ea"/>
                <a:ea typeface="+mn-ea"/>
              </a:rPr>
              <a:t>모분산이</a:t>
            </a:r>
            <a:r>
              <a:rPr lang="ko-KR" altLang="en-US" b="1" dirty="0">
                <a:latin typeface="+mn-ea"/>
                <a:ea typeface="+mn-ea"/>
              </a:rPr>
              <a:t> 알려진 두 정규모집단의 모평균의 차에 대한 </a:t>
            </a:r>
            <a:r>
              <a:rPr lang="en-US" altLang="ko-KR" b="1" dirty="0" smtClean="0">
                <a:latin typeface="+mn-ea"/>
                <a:ea typeface="+mn-ea"/>
              </a:rPr>
              <a:t/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smtClean="0">
                <a:latin typeface="+mn-ea"/>
                <a:ea typeface="+mn-ea"/>
              </a:rPr>
              <a:t>90</a:t>
            </a:r>
            <a:r>
              <a:rPr lang="en-US" altLang="ko-KR" b="1" dirty="0">
                <a:latin typeface="+mn-ea"/>
                <a:ea typeface="+mn-ea"/>
              </a:rPr>
              <a:t>%, 95%, 99% </a:t>
            </a:r>
            <a:r>
              <a:rPr lang="ko-KR" altLang="en-US" b="1" dirty="0">
                <a:latin typeface="+mn-ea"/>
                <a:ea typeface="+mn-ea"/>
              </a:rPr>
              <a:t>신뢰구간</a:t>
            </a: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4631" y="2058663"/>
            <a:ext cx="5953294" cy="1672772"/>
            <a:chOff x="1643042" y="3368480"/>
            <a:chExt cx="5953294" cy="1672772"/>
          </a:xfrm>
        </p:grpSpPr>
        <p:graphicFrame>
          <p:nvGraphicFramePr>
            <p:cNvPr id="15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736085"/>
                </p:ext>
              </p:extLst>
            </p:nvPr>
          </p:nvGraphicFramePr>
          <p:xfrm>
            <a:off x="4815126" y="3368480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2" name="Equation" r:id="rId3" imgW="1917360" imgH="253800" progId="Equation.DSMT4">
                    <p:embed/>
                  </p:oleObj>
                </mc:Choice>
                <mc:Fallback>
                  <p:oleObj name="Equation" r:id="rId3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126" y="3368480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643042" y="3398178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          </a:t>
              </a:r>
              <a:r>
                <a:rPr lang="ko-KR" altLang="en-US" spc="-100" dirty="0" smtClean="0">
                  <a:latin typeface="+mn-ea"/>
                  <a:ea typeface="+mn-ea"/>
                </a:rPr>
                <a:t>에 </a:t>
              </a:r>
              <a:r>
                <a:rPr lang="ko-KR" altLang="en-US" spc="-100" dirty="0" smtClean="0">
                  <a:latin typeface="+mn-ea"/>
                  <a:ea typeface="+mn-ea"/>
                </a:rPr>
                <a:t>대한 </a:t>
              </a:r>
              <a:r>
                <a:rPr lang="en-US" altLang="ko-KR" i="1" spc="-100" dirty="0" smtClean="0">
                  <a:latin typeface="+mn-ea"/>
                  <a:ea typeface="+mn-ea"/>
                </a:rPr>
                <a:t>90% </a:t>
              </a:r>
              <a:r>
                <a:rPr lang="ko-KR" altLang="en-US" spc="-100" dirty="0" smtClean="0">
                  <a:latin typeface="+mn-ea"/>
                  <a:ea typeface="+mn-ea"/>
                </a:rPr>
                <a:t>신뢰구간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4049526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          </a:t>
              </a:r>
              <a:r>
                <a:rPr lang="ko-KR" altLang="en-US" spc="-100" dirty="0" smtClean="0">
                  <a:latin typeface="+mn-ea"/>
                  <a:ea typeface="+mn-ea"/>
                </a:rPr>
                <a:t>에 </a:t>
              </a:r>
              <a:r>
                <a:rPr lang="ko-KR" altLang="en-US" spc="-100" dirty="0" smtClean="0">
                  <a:latin typeface="+mn-ea"/>
                  <a:ea typeface="+mn-ea"/>
                </a:rPr>
                <a:t>대한 </a:t>
              </a:r>
              <a:r>
                <a:rPr lang="en-US" altLang="ko-KR" i="1" spc="-100" dirty="0" smtClean="0">
                  <a:latin typeface="+mn-ea"/>
                  <a:ea typeface="+mn-ea"/>
                </a:rPr>
                <a:t>95% </a:t>
              </a:r>
              <a:r>
                <a:rPr lang="ko-KR" altLang="en-US" spc="-100" dirty="0" smtClean="0">
                  <a:latin typeface="+mn-ea"/>
                  <a:ea typeface="+mn-ea"/>
                </a:rPr>
                <a:t>신뢰구간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4671920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00" dirty="0" smtClean="0">
                  <a:latin typeface="+mn-ea"/>
                  <a:ea typeface="+mn-ea"/>
                </a:rPr>
                <a:t>          </a:t>
              </a:r>
              <a:r>
                <a:rPr lang="ko-KR" altLang="en-US" spc="-100" dirty="0" smtClean="0">
                  <a:latin typeface="+mn-ea"/>
                  <a:ea typeface="+mn-ea"/>
                </a:rPr>
                <a:t>에 </a:t>
              </a:r>
              <a:r>
                <a:rPr lang="ko-KR" altLang="en-US" spc="-100" dirty="0" smtClean="0">
                  <a:latin typeface="+mn-ea"/>
                  <a:ea typeface="+mn-ea"/>
                </a:rPr>
                <a:t>대한 </a:t>
              </a:r>
              <a:r>
                <a:rPr lang="en-US" altLang="ko-KR" i="1" spc="-100" dirty="0" smtClean="0">
                  <a:latin typeface="+mn-ea"/>
                  <a:ea typeface="+mn-ea"/>
                </a:rPr>
                <a:t>99% </a:t>
              </a:r>
              <a:r>
                <a:rPr lang="ko-KR" altLang="en-US" spc="-100" dirty="0" smtClean="0">
                  <a:latin typeface="+mn-ea"/>
                  <a:ea typeface="+mn-ea"/>
                </a:rPr>
                <a:t>신뢰구간 </a:t>
              </a:r>
              <a:r>
                <a:rPr lang="en-US" altLang="ko-KR" spc="-100" dirty="0" smtClean="0">
                  <a:latin typeface="+mn-ea"/>
                  <a:ea typeface="+mn-ea"/>
                </a:rPr>
                <a:t>:</a:t>
              </a:r>
              <a:endParaRPr lang="ko-KR" altLang="en-US" spc="-100" dirty="0">
                <a:latin typeface="+mn-ea"/>
                <a:ea typeface="+mn-ea"/>
              </a:endParaRPr>
            </a:p>
          </p:txBody>
        </p:sp>
        <p:graphicFrame>
          <p:nvGraphicFramePr>
            <p:cNvPr id="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728121"/>
                </p:ext>
              </p:extLst>
            </p:nvPr>
          </p:nvGraphicFramePr>
          <p:xfrm>
            <a:off x="1714480" y="3398178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3" name="Equation" r:id="rId5" imgW="469800" imgH="228600" progId="Equation.DSMT4">
                    <p:embed/>
                  </p:oleObj>
                </mc:Choice>
                <mc:Fallback>
                  <p:oleObj name="Equation" r:id="rId5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3398178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371799"/>
                </p:ext>
              </p:extLst>
            </p:nvPr>
          </p:nvGraphicFramePr>
          <p:xfrm>
            <a:off x="1714480" y="4064186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4" name="Equation" r:id="rId7" imgW="469800" imgH="228600" progId="Equation.DSMT4">
                    <p:embed/>
                  </p:oleObj>
                </mc:Choice>
                <mc:Fallback>
                  <p:oleObj name="Equation" r:id="rId7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064186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470763"/>
                </p:ext>
              </p:extLst>
            </p:nvPr>
          </p:nvGraphicFramePr>
          <p:xfrm>
            <a:off x="1714480" y="4666512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5" name="Equation" r:id="rId9" imgW="469800" imgH="228600" progId="Equation.DSMT4">
                    <p:embed/>
                  </p:oleObj>
                </mc:Choice>
                <mc:Fallback>
                  <p:oleObj name="Equation" r:id="rId9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666512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667590"/>
                </p:ext>
              </p:extLst>
            </p:nvPr>
          </p:nvGraphicFramePr>
          <p:xfrm>
            <a:off x="4835673" y="4653136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6" name="Equation" r:id="rId11" imgW="1917360" imgH="253800" progId="Equation.DSMT4">
                    <p:embed/>
                  </p:oleObj>
                </mc:Choice>
                <mc:Fallback>
                  <p:oleObj name="Equation" r:id="rId11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5673" y="4653136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683794"/>
                </p:ext>
              </p:extLst>
            </p:nvPr>
          </p:nvGraphicFramePr>
          <p:xfrm>
            <a:off x="4824920" y="4041266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7" name="Equation" r:id="rId13" imgW="1917360" imgH="253800" progId="Equation.DSMT4">
                    <p:embed/>
                  </p:oleObj>
                </mc:Choice>
                <mc:Fallback>
                  <p:oleObj name="Equation" r:id="rId13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920" y="4041266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92559"/>
              </p:ext>
            </p:extLst>
          </p:nvPr>
        </p:nvGraphicFramePr>
        <p:xfrm>
          <a:off x="2293774" y="5159722"/>
          <a:ext cx="45339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8" name="Equation" r:id="rId15" imgW="3149280" imgH="507960" progId="Equation.DSMT4">
                  <p:embed/>
                </p:oleObj>
              </mc:Choice>
              <mc:Fallback>
                <p:oleObj name="Equation" r:id="rId15" imgW="3149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774" y="5159722"/>
                        <a:ext cx="45339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그룹 35"/>
          <p:cNvGrpSpPr/>
          <p:nvPr/>
        </p:nvGrpSpPr>
        <p:grpSpPr>
          <a:xfrm>
            <a:off x="906463" y="4611611"/>
            <a:ext cx="4553615" cy="403124"/>
            <a:chOff x="906463" y="5449332"/>
            <a:chExt cx="4553615" cy="40312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8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6048922"/>
                    </p:ext>
                  </p:extLst>
                </p:nvPr>
              </p:nvGraphicFramePr>
              <p:xfrm>
                <a:off x="906463" y="5482286"/>
                <a:ext cx="1555750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5769" name="Equation" r:id="rId17" imgW="1079280" imgH="241200" progId="Equation.DSMT4">
                        <p:embed/>
                      </p:oleObj>
                    </mc:Choice>
                    <mc:Fallback>
                      <p:oleObj name="Equation" r:id="rId17" imgW="10792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6463" y="5482286"/>
                              <a:ext cx="1555750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8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6048922"/>
                    </p:ext>
                  </p:extLst>
                </p:nvPr>
              </p:nvGraphicFramePr>
              <p:xfrm>
                <a:off x="906463" y="5482286"/>
                <a:ext cx="1555750" cy="341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5769" name="Equation" r:id="rId17" imgW="1079280" imgH="241200" progId="Equation.DSMT4">
                        <p:embed/>
                      </p:oleObj>
                    </mc:Choice>
                    <mc:Fallback>
                      <p:oleObj name="Equation" r:id="rId17" imgW="10792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6463" y="5482286"/>
                              <a:ext cx="1555750" cy="341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16806" y="5449332"/>
                  <a:ext cx="3143272" cy="403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일 때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100(1 – 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)%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806" y="5449332"/>
                  <a:ext cx="3143272" cy="40312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550" r="-969" b="-208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5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 차의 신뢰구간</a:t>
            </a:r>
            <a:endParaRPr lang="ko-KR" altLang="en-US" dirty="0"/>
          </a:p>
        </p:txBody>
      </p:sp>
      <p:pic>
        <p:nvPicPr>
          <p:cNvPr id="4536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2" y="840260"/>
            <a:ext cx="8666693" cy="270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88066" y="3494813"/>
            <a:ext cx="828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선정된 자동차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의 표본평균을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각각  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라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하면                   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27494"/>
              </p:ext>
            </p:extLst>
          </p:nvPr>
        </p:nvGraphicFramePr>
        <p:xfrm>
          <a:off x="5722986" y="3560659"/>
          <a:ext cx="17272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3" name="Equation" r:id="rId4" imgW="1143000" imgH="215640" progId="Equation.DSMT4">
                  <p:embed/>
                </p:oleObj>
              </mc:Choice>
              <mc:Fallback>
                <p:oleObj name="Equation" r:id="rId4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86" y="3560659"/>
                        <a:ext cx="1727200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88066" y="4869160"/>
                <a:ext cx="68082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모평균 차에 대한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95%</m:t>
                    </m:r>
                  </m:oMath>
                </a14:m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신뢰구간의 오차한계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6" y="4869160"/>
                <a:ext cx="6808270" cy="353943"/>
              </a:xfrm>
              <a:prstGeom prst="rect">
                <a:avLst/>
              </a:prstGeom>
              <a:blipFill rotWithShape="1">
                <a:blip r:embed="rId6"/>
                <a:stretch>
                  <a:fillRect l="-537" t="-6897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44798"/>
              </p:ext>
            </p:extLst>
          </p:nvPr>
        </p:nvGraphicFramePr>
        <p:xfrm>
          <a:off x="4450564" y="3538079"/>
          <a:ext cx="5175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4" name="Equation" r:id="rId7" imgW="342720" imgH="241200" progId="Equation.DSMT4">
                  <p:embed/>
                </p:oleObj>
              </mc:Choice>
              <mc:Fallback>
                <p:oleObj name="Equation" r:id="rId7" imgW="342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564" y="3538079"/>
                        <a:ext cx="5175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7618"/>
              </p:ext>
            </p:extLst>
          </p:nvPr>
        </p:nvGraphicFramePr>
        <p:xfrm>
          <a:off x="909676" y="3828790"/>
          <a:ext cx="965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5" name="Equation" r:id="rId9" imgW="698400" imgH="215640" progId="Equation.DSMT4">
                  <p:embed/>
                </p:oleObj>
              </mc:Choice>
              <mc:Fallback>
                <p:oleObj name="Equation" r:id="rId9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76" y="3828790"/>
                        <a:ext cx="9652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48163"/>
              </p:ext>
            </p:extLst>
          </p:nvPr>
        </p:nvGraphicFramePr>
        <p:xfrm>
          <a:off x="2734370" y="5258172"/>
          <a:ext cx="39497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6" name="Equation" r:id="rId11" imgW="2857320" imgH="241200" progId="Equation.DSMT4">
                  <p:embed/>
                </p:oleObj>
              </mc:Choice>
              <mc:Fallback>
                <p:oleObj name="Equation" r:id="rId11" imgW="285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370" y="5258172"/>
                        <a:ext cx="39497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88066" y="5811361"/>
                <a:ext cx="68802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모평균 </a:t>
                </a:r>
                <a:r>
                  <a:rPr lang="en-US" altLang="ko-KR" sz="1600" dirty="0">
                    <a:latin typeface="Symbol" pitchFamily="18" charset="2"/>
                  </a:rPr>
                  <a:t>m</a:t>
                </a:r>
                <a:r>
                  <a:rPr lang="en-US" altLang="ko-KR" sz="1600" baseline="-25000" dirty="0">
                    <a:latin typeface="Book Antiqua" pitchFamily="18" charset="0"/>
                  </a:rPr>
                  <a:t>1 </a:t>
                </a:r>
                <a:r>
                  <a:rPr lang="en-US" altLang="ko-KR" sz="1600" dirty="0">
                    <a:latin typeface="Book Antiqua" pitchFamily="18" charset="0"/>
                  </a:rPr>
                  <a:t>– </a:t>
                </a:r>
                <a:r>
                  <a:rPr lang="en-US" altLang="ko-KR" sz="1600" dirty="0">
                    <a:latin typeface="Symbol" pitchFamily="18" charset="2"/>
                  </a:rPr>
                  <a:t>m</a:t>
                </a:r>
                <a:r>
                  <a:rPr lang="en-US" altLang="ko-KR" sz="1600" baseline="-25000" dirty="0">
                    <a:latin typeface="Book Antiqua" pitchFamily="18" charset="0"/>
                  </a:rPr>
                  <a:t>2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에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대한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95% 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6" y="5811361"/>
                <a:ext cx="6880278" cy="353943"/>
              </a:xfrm>
              <a:prstGeom prst="rect">
                <a:avLst/>
              </a:prstGeom>
              <a:blipFill rotWithShape="1">
                <a:blip r:embed="rId13"/>
                <a:stretch>
                  <a:fillRect l="-531" t="-8621" b="-2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81846"/>
              </p:ext>
            </p:extLst>
          </p:nvPr>
        </p:nvGraphicFramePr>
        <p:xfrm>
          <a:off x="2696270" y="6202735"/>
          <a:ext cx="42814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7" name="Equation" r:id="rId14" imgW="3098520" imgH="215640" progId="Equation.DSMT4">
                  <p:embed/>
                </p:oleObj>
              </mc:Choice>
              <mc:Fallback>
                <p:oleObj name="Equation" r:id="rId14" imgW="309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70" y="6202735"/>
                        <a:ext cx="428148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13965"/>
              </p:ext>
            </p:extLst>
          </p:nvPr>
        </p:nvGraphicFramePr>
        <p:xfrm>
          <a:off x="2448510" y="3779466"/>
          <a:ext cx="293052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8" name="Equation" r:id="rId16" imgW="2120760" imgH="241200" progId="Equation.DSMT4">
                  <p:embed/>
                </p:oleObj>
              </mc:Choice>
              <mc:Fallback>
                <p:oleObj name="Equation" r:id="rId16" imgW="2120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10" y="3779466"/>
                        <a:ext cx="2930526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283696" y="3742432"/>
            <a:ext cx="29907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표준오차는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47571"/>
              </p:ext>
            </p:extLst>
          </p:nvPr>
        </p:nvGraphicFramePr>
        <p:xfrm>
          <a:off x="2748657" y="4127872"/>
          <a:ext cx="42322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9" name="Equation" r:id="rId18" imgW="2971800" imgH="444240" progId="Equation.DSMT4">
                  <p:embed/>
                </p:oleObj>
              </mc:Choice>
              <mc:Fallback>
                <p:oleObj name="Equation" r:id="rId18" imgW="2971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657" y="4127872"/>
                        <a:ext cx="42322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</a:t>
            </a:r>
            <a:r>
              <a:rPr lang="ko-KR" altLang="en-US" dirty="0" smtClean="0"/>
              <a:t>임의의 </a:t>
            </a:r>
            <a:r>
              <a:rPr lang="ko-KR" altLang="en-US" dirty="0"/>
              <a:t>두 모집단인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59260" y="5219700"/>
            <a:ext cx="5587740" cy="117796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1" y="836712"/>
            <a:ext cx="871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모분산</a:t>
            </a:r>
            <a:r>
              <a:rPr lang="ko-KR" altLang="en-US" b="1" dirty="0" smtClean="0">
                <a:latin typeface="+mn-ea"/>
                <a:ea typeface="+mn-ea"/>
              </a:rPr>
              <a:t>          </a:t>
            </a:r>
            <a:r>
              <a:rPr lang="ko-KR" altLang="en-US" b="1" dirty="0" smtClean="0">
                <a:latin typeface="+mn-ea"/>
                <a:ea typeface="+mn-ea"/>
              </a:rPr>
              <a:t>이 알려진 임의의 두 모집단에 대해 </a:t>
            </a:r>
            <a:r>
              <a:rPr lang="ko-KR" altLang="en-US" b="1" dirty="0" smtClean="0">
                <a:latin typeface="+mn-ea"/>
                <a:ea typeface="+mn-ea"/>
              </a:rPr>
              <a:t>다음을 얻는다</a:t>
            </a:r>
            <a:r>
              <a:rPr lang="en-US" altLang="ko-KR" b="1" dirty="0" smtClean="0">
                <a:latin typeface="+mn-ea"/>
                <a:ea typeface="+mn-ea"/>
              </a:rPr>
              <a:t>.(</a:t>
            </a:r>
            <a:r>
              <a:rPr lang="ko-KR" altLang="en-US" b="1" dirty="0" smtClean="0">
                <a:latin typeface="+mn-ea"/>
                <a:ea typeface="+mn-ea"/>
              </a:rPr>
              <a:t>중심극한정리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98672"/>
              </p:ext>
            </p:extLst>
          </p:nvPr>
        </p:nvGraphicFramePr>
        <p:xfrm>
          <a:off x="1079476" y="857978"/>
          <a:ext cx="684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99" name="Equation" r:id="rId3" imgW="495000" imgH="241200" progId="Equation.DSMT4">
                  <p:embed/>
                </p:oleObj>
              </mc:Choice>
              <mc:Fallback>
                <p:oleObj name="Equation" r:id="rId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76" y="857978"/>
                        <a:ext cx="68421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470294" y="1412776"/>
            <a:ext cx="6144674" cy="2652612"/>
            <a:chOff x="1330325" y="1412776"/>
            <a:chExt cx="6424613" cy="2773461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517831"/>
                </p:ext>
              </p:extLst>
            </p:nvPr>
          </p:nvGraphicFramePr>
          <p:xfrm>
            <a:off x="3006725" y="1412776"/>
            <a:ext cx="3203575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00" name="Equation" r:id="rId5" imgW="2222280" imgH="482400" progId="Equation.DSMT4">
                    <p:embed/>
                  </p:oleObj>
                </mc:Choice>
                <mc:Fallback>
                  <p:oleObj name="Equation" r:id="rId5" imgW="22222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725" y="1412776"/>
                          <a:ext cx="3203575" cy="684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921559"/>
                </p:ext>
              </p:extLst>
            </p:nvPr>
          </p:nvGraphicFramePr>
          <p:xfrm>
            <a:off x="1636713" y="2385442"/>
            <a:ext cx="593090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01" name="Equation" r:id="rId7" imgW="4114800" imgH="685800" progId="Equation.DSMT4">
                    <p:embed/>
                  </p:oleObj>
                </mc:Choice>
                <mc:Fallback>
                  <p:oleObj name="Equation" r:id="rId7" imgW="41148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713" y="2385442"/>
                          <a:ext cx="5930900" cy="971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860820"/>
                </p:ext>
              </p:extLst>
            </p:nvPr>
          </p:nvGraphicFramePr>
          <p:xfrm>
            <a:off x="1330325" y="3429000"/>
            <a:ext cx="642461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02" name="Equation" r:id="rId9" imgW="4457520" imgH="533160" progId="Equation.DSMT4">
                    <p:embed/>
                  </p:oleObj>
                </mc:Choice>
                <mc:Fallback>
                  <p:oleObj name="Equation" r:id="rId9" imgW="445752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325" y="3429000"/>
                          <a:ext cx="6424613" cy="757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53544"/>
              </p:ext>
            </p:extLst>
          </p:nvPr>
        </p:nvGraphicFramePr>
        <p:xfrm>
          <a:off x="2441705" y="5422588"/>
          <a:ext cx="50165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3" name="Equation" r:id="rId11" imgW="3479760" imgH="533160" progId="Equation.DSMT4">
                  <p:embed/>
                </p:oleObj>
              </mc:Choice>
              <mc:Fallback>
                <p:oleObj name="Equation" r:id="rId11" imgW="34797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705" y="5422588"/>
                        <a:ext cx="5016500" cy="757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4640057"/>
            <a:ext cx="83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  <a:ea typeface="+mn-ea"/>
              </a:rPr>
              <a:t>모분산</a:t>
            </a:r>
            <a:r>
              <a:rPr lang="ko-KR" altLang="en-US" dirty="0" smtClean="0">
                <a:latin typeface="+mn-ea"/>
                <a:ea typeface="+mn-ea"/>
              </a:rPr>
              <a:t>         </a:t>
            </a:r>
            <a:r>
              <a:rPr lang="ko-KR" altLang="en-US" dirty="0" smtClean="0">
                <a:latin typeface="+mn-ea"/>
                <a:ea typeface="+mn-ea"/>
              </a:rPr>
              <a:t>이 </a:t>
            </a:r>
            <a:r>
              <a:rPr lang="ko-KR" altLang="en-US" dirty="0" smtClean="0">
                <a:latin typeface="+mn-ea"/>
                <a:ea typeface="+mn-ea"/>
              </a:rPr>
              <a:t>알려진 임의의 모집단의 모평균 차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baseline="-25000" dirty="0">
                <a:latin typeface="Book Antiqua" pitchFamily="18" charset="0"/>
              </a:rPr>
              <a:t>1 </a:t>
            </a:r>
            <a:r>
              <a:rPr lang="en-US" altLang="ko-KR" dirty="0">
                <a:latin typeface="Book Antiqua" pitchFamily="18" charset="0"/>
              </a:rPr>
              <a:t>–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baseline="-25000" dirty="0">
                <a:latin typeface="Book Antiqua" pitchFamily="18" charset="0"/>
              </a:rPr>
              <a:t>2 </a:t>
            </a:r>
            <a:r>
              <a:rPr lang="ko-KR" altLang="en-US" dirty="0" smtClean="0">
                <a:latin typeface="+mn-ea"/>
                <a:ea typeface="+mn-ea"/>
              </a:rPr>
              <a:t>에 </a:t>
            </a:r>
            <a:r>
              <a:rPr lang="ko-KR" altLang="en-US" dirty="0" smtClean="0">
                <a:latin typeface="+mn-ea"/>
                <a:ea typeface="+mn-ea"/>
              </a:rPr>
              <a:t>대한 근사신뢰구간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9974"/>
              </p:ext>
            </p:extLst>
          </p:nvPr>
        </p:nvGraphicFramePr>
        <p:xfrm>
          <a:off x="1315409" y="4661323"/>
          <a:ext cx="684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4" name="Equation" r:id="rId13" imgW="495000" imgH="241200" progId="Equation.DSMT4">
                  <p:embed/>
                </p:oleObj>
              </mc:Choice>
              <mc:Fallback>
                <p:oleObj name="Equation" r:id="rId1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409" y="4661323"/>
                        <a:ext cx="6842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</a:t>
            </a:r>
            <a:r>
              <a:rPr lang="ko-KR" altLang="en-US" dirty="0" smtClean="0"/>
              <a:t>임의의 </a:t>
            </a:r>
            <a:r>
              <a:rPr lang="ko-KR" altLang="en-US" dirty="0"/>
              <a:t>두 모집단인 경우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300" y="836712"/>
            <a:ext cx="865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모분산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        이 </a:t>
            </a:r>
            <a:r>
              <a:rPr lang="ko-KR" altLang="en-US" b="1" dirty="0">
                <a:latin typeface="+mn-ea"/>
                <a:ea typeface="+mn-ea"/>
              </a:rPr>
              <a:t>알려진 임의의 모집단의 모평균 차  </a:t>
            </a:r>
            <a:r>
              <a:rPr lang="en-US" altLang="ko-KR" b="1" dirty="0">
                <a:latin typeface="Symbol" pitchFamily="18" charset="2"/>
              </a:rPr>
              <a:t>m</a:t>
            </a:r>
            <a:r>
              <a:rPr lang="en-US" altLang="ko-KR" b="1" baseline="-25000" dirty="0">
                <a:latin typeface="Book Antiqua" pitchFamily="18" charset="0"/>
              </a:rPr>
              <a:t>1 </a:t>
            </a:r>
            <a:r>
              <a:rPr lang="en-US" altLang="ko-KR" b="1" dirty="0">
                <a:latin typeface="Book Antiqua" pitchFamily="18" charset="0"/>
              </a:rPr>
              <a:t>– </a:t>
            </a:r>
            <a:r>
              <a:rPr lang="en-US" altLang="ko-KR" b="1" dirty="0">
                <a:latin typeface="Symbol" pitchFamily="18" charset="2"/>
              </a:rPr>
              <a:t>m</a:t>
            </a:r>
            <a:r>
              <a:rPr lang="en-US" altLang="ko-KR" b="1" baseline="-25000" dirty="0">
                <a:latin typeface="Book Antiqua" pitchFamily="18" charset="0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에 대한 </a:t>
            </a:r>
            <a:r>
              <a:rPr lang="en-US" altLang="ko-KR" b="1" i="1" dirty="0">
                <a:latin typeface="+mn-ea"/>
                <a:ea typeface="+mn-ea"/>
              </a:rPr>
              <a:t>90%, 95%, 99% </a:t>
            </a:r>
            <a:r>
              <a:rPr lang="ko-KR" altLang="en-US" b="1" dirty="0" smtClean="0">
                <a:latin typeface="+mn-ea"/>
                <a:ea typeface="+mn-ea"/>
              </a:rPr>
              <a:t>근사신뢰구간</a:t>
            </a:r>
            <a:endParaRPr lang="en-US" altLang="ko-KR" b="1" dirty="0">
              <a:latin typeface="+mn-ea"/>
              <a:ea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98409"/>
              </p:ext>
            </p:extLst>
          </p:nvPr>
        </p:nvGraphicFramePr>
        <p:xfrm>
          <a:off x="1062038" y="838200"/>
          <a:ext cx="684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5" name="Equation" r:id="rId3" imgW="495085" imgH="241195" progId="Equation.DSMT4">
                  <p:embed/>
                </p:oleObj>
              </mc:Choice>
              <mc:Fallback>
                <p:oleObj name="Equation" r:id="rId3" imgW="495085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838200"/>
                        <a:ext cx="6842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899592" y="1735578"/>
            <a:ext cx="7215238" cy="4357718"/>
            <a:chOff x="357158" y="1285860"/>
            <a:chExt cx="7215238" cy="4357718"/>
          </a:xfrm>
        </p:grpSpPr>
        <p:sp>
          <p:nvSpPr>
            <p:cNvPr id="21" name="직사각형 20"/>
            <p:cNvSpPr/>
            <p:nvPr/>
          </p:nvSpPr>
          <p:spPr>
            <a:xfrm>
              <a:off x="357158" y="1285860"/>
              <a:ext cx="7215238" cy="4357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1439369"/>
              <a:ext cx="478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모평균 차 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en-US" altLang="ko-KR" baseline="-25000" dirty="0">
                  <a:latin typeface="Book Antiqua" pitchFamily="18" charset="0"/>
                </a:rPr>
                <a:t>1 </a:t>
              </a:r>
              <a:r>
                <a:rPr lang="en-US" altLang="ko-KR" dirty="0">
                  <a:latin typeface="Book Antiqua" pitchFamily="18" charset="0"/>
                </a:rPr>
                <a:t>–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+mn-ea"/>
                  <a:ea typeface="+mn-ea"/>
                </a:rPr>
                <a:t>에 </a:t>
              </a:r>
              <a:r>
                <a:rPr lang="ko-KR" altLang="en-US" dirty="0" smtClean="0">
                  <a:latin typeface="+mn-ea"/>
                  <a:ea typeface="+mn-ea"/>
                </a:rPr>
                <a:t>대한 </a:t>
              </a:r>
              <a:r>
                <a:rPr lang="en-US" altLang="ko-KR" i="1" dirty="0" smtClean="0">
                  <a:latin typeface="+mn-ea"/>
                  <a:ea typeface="+mn-ea"/>
                </a:rPr>
                <a:t>90% </a:t>
              </a:r>
              <a:r>
                <a:rPr lang="ko-KR" altLang="en-US" dirty="0" smtClean="0">
                  <a:latin typeface="+mn-ea"/>
                  <a:ea typeface="+mn-ea"/>
                </a:rPr>
                <a:t>근사신뢰구간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7224" y="2786058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모평균 차 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en-US" altLang="ko-KR" baseline="-25000" dirty="0">
                  <a:latin typeface="Book Antiqua" pitchFamily="18" charset="0"/>
                </a:rPr>
                <a:t>1 </a:t>
              </a:r>
              <a:r>
                <a:rPr lang="en-US" altLang="ko-KR" dirty="0">
                  <a:latin typeface="Book Antiqua" pitchFamily="18" charset="0"/>
                </a:rPr>
                <a:t>–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+mn-ea"/>
                  <a:ea typeface="+mn-ea"/>
                </a:rPr>
                <a:t>에 </a:t>
              </a:r>
              <a:r>
                <a:rPr lang="ko-KR" altLang="en-US" dirty="0" smtClean="0">
                  <a:latin typeface="+mn-ea"/>
                  <a:ea typeface="+mn-ea"/>
                </a:rPr>
                <a:t>대한 </a:t>
              </a:r>
              <a:r>
                <a:rPr lang="en-US" altLang="ko-KR" i="1" dirty="0" smtClean="0">
                  <a:latin typeface="+mn-ea"/>
                  <a:ea typeface="+mn-ea"/>
                </a:rPr>
                <a:t>90% </a:t>
              </a:r>
              <a:r>
                <a:rPr lang="ko-KR" altLang="en-US" dirty="0" smtClean="0">
                  <a:latin typeface="+mn-ea"/>
                  <a:ea typeface="+mn-ea"/>
                </a:rPr>
                <a:t>근사신뢰구간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4202676"/>
              <a:ext cx="485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모평균 차 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en-US" altLang="ko-KR" baseline="-25000" dirty="0">
                  <a:latin typeface="Book Antiqua" pitchFamily="18" charset="0"/>
                </a:rPr>
                <a:t>1 </a:t>
              </a:r>
              <a:r>
                <a:rPr lang="en-US" altLang="ko-KR" dirty="0">
                  <a:latin typeface="Book Antiqua" pitchFamily="18" charset="0"/>
                </a:rPr>
                <a:t>– </a:t>
              </a:r>
              <a:r>
                <a:rPr lang="en-US" altLang="ko-KR" dirty="0">
                  <a:latin typeface="Symbol" pitchFamily="18" charset="2"/>
                </a:rPr>
                <a:t>m</a:t>
              </a:r>
              <a:r>
                <a:rPr lang="ko-KR" altLang="en-US" dirty="0" smtClean="0">
                  <a:latin typeface="+mn-ea"/>
                  <a:ea typeface="+mn-ea"/>
                </a:rPr>
                <a:t>에 </a:t>
              </a:r>
              <a:r>
                <a:rPr lang="ko-KR" altLang="en-US" dirty="0" smtClean="0">
                  <a:latin typeface="+mn-ea"/>
                  <a:ea typeface="+mn-ea"/>
                </a:rPr>
                <a:t>대한 </a:t>
              </a:r>
              <a:r>
                <a:rPr lang="en-US" altLang="ko-KR" i="1" dirty="0" smtClean="0">
                  <a:latin typeface="+mn-ea"/>
                  <a:ea typeface="+mn-ea"/>
                </a:rPr>
                <a:t>90% </a:t>
              </a:r>
              <a:r>
                <a:rPr lang="ko-KR" altLang="en-US" dirty="0" smtClean="0">
                  <a:latin typeface="+mn-ea"/>
                  <a:ea typeface="+mn-ea"/>
                </a:rPr>
                <a:t>근사신뢰구간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614913"/>
                </p:ext>
              </p:extLst>
            </p:nvPr>
          </p:nvGraphicFramePr>
          <p:xfrm>
            <a:off x="2071670" y="1827154"/>
            <a:ext cx="4960938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36" name="Equation" r:id="rId5" imgW="3441600" imgH="533160" progId="Equation.DSMT4">
                    <p:embed/>
                  </p:oleObj>
                </mc:Choice>
                <mc:Fallback>
                  <p:oleObj name="Equation" r:id="rId5" imgW="34416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1827154"/>
                          <a:ext cx="4960938" cy="757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04246"/>
                </p:ext>
              </p:extLst>
            </p:nvPr>
          </p:nvGraphicFramePr>
          <p:xfrm>
            <a:off x="2214546" y="3195306"/>
            <a:ext cx="4741862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37" name="Equation" r:id="rId7" imgW="3288960" imgH="533160" progId="Equation.DSMT4">
                    <p:embed/>
                  </p:oleObj>
                </mc:Choice>
                <mc:Fallback>
                  <p:oleObj name="Equation" r:id="rId7" imgW="32889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3195306"/>
                          <a:ext cx="4741862" cy="757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576187"/>
                </p:ext>
              </p:extLst>
            </p:nvPr>
          </p:nvGraphicFramePr>
          <p:xfrm>
            <a:off x="2214546" y="4598308"/>
            <a:ext cx="4741863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738" name="Equation" r:id="rId9" imgW="3288960" imgH="533160" progId="Equation.DSMT4">
                    <p:embed/>
                  </p:oleObj>
                </mc:Choice>
                <mc:Fallback>
                  <p:oleObj name="Equation" r:id="rId9" imgW="32889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4598308"/>
                          <a:ext cx="4741863" cy="757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02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</a:t>
            </a:r>
            <a:r>
              <a:rPr lang="ko-KR" altLang="en-US" dirty="0" smtClean="0"/>
              <a:t>임의의 </a:t>
            </a:r>
            <a:r>
              <a:rPr lang="ko-KR" altLang="en-US" dirty="0"/>
              <a:t>두 모집단인 경우</a:t>
            </a:r>
          </a:p>
        </p:txBody>
      </p: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41628"/>
            <a:ext cx="8750300" cy="337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263864" y="4135509"/>
            <a:ext cx="6692512" cy="387500"/>
            <a:chOff x="749688" y="4567557"/>
            <a:chExt cx="6692512" cy="387500"/>
          </a:xfrm>
        </p:grpSpPr>
        <p:graphicFrame>
          <p:nvGraphicFramePr>
            <p:cNvPr id="2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136790"/>
                </p:ext>
              </p:extLst>
            </p:nvPr>
          </p:nvGraphicFramePr>
          <p:xfrm>
            <a:off x="825911" y="4628032"/>
            <a:ext cx="3281363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741" name="Equation" r:id="rId4" imgW="2374560" imgH="241200" progId="Equation.DSMT4">
                    <p:embed/>
                  </p:oleObj>
                </mc:Choice>
                <mc:Fallback>
                  <p:oleObj name="Equation" r:id="rId4" imgW="2374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911" y="4628032"/>
                          <a:ext cx="3281363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749688" y="4567557"/>
              <a:ext cx="669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                                                         이므로 표준오차는 다음과 같다</a:t>
              </a:r>
              <a:r>
                <a:rPr lang="en-US" altLang="ko-KR" spc="-150" dirty="0" smtClean="0">
                  <a:latin typeface="HY신명조" panose="02030600000101010101" pitchFamily="18" charset="-127"/>
                  <a:ea typeface="HY신명조" panose="02030600000101010101" pitchFamily="18" charset="-127"/>
                </a:rPr>
                <a:t>.</a:t>
              </a:r>
              <a:endPara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943508"/>
              </p:ext>
            </p:extLst>
          </p:nvPr>
        </p:nvGraphicFramePr>
        <p:xfrm>
          <a:off x="2589882" y="4725144"/>
          <a:ext cx="40703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2" name="Equation" r:id="rId6" imgW="2857320" imgH="457200" progId="Equation.DSMT4">
                  <p:embed/>
                </p:oleObj>
              </mc:Choice>
              <mc:Fallback>
                <p:oleObj name="Equation" r:id="rId6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882" y="4725144"/>
                        <a:ext cx="40703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9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모분산이</a:t>
            </a:r>
            <a:r>
              <a:rPr lang="ko-KR" altLang="en-US" dirty="0"/>
              <a:t> 알려진 </a:t>
            </a:r>
            <a:r>
              <a:rPr lang="ko-KR" altLang="en-US" dirty="0" smtClean="0"/>
              <a:t>임의의 </a:t>
            </a:r>
            <a:r>
              <a:rPr lang="ko-KR" altLang="en-US" dirty="0"/>
              <a:t>두 모집단인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864" y="838279"/>
            <a:ext cx="66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배터리의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표본평균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차는                 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63864" y="1538936"/>
                <a:ext cx="669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모평균 차에 대한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90%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신뢰구간의 오차한계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64" y="1538936"/>
                <a:ext cx="66925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9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55089"/>
              </p:ext>
            </p:extLst>
          </p:nvPr>
        </p:nvGraphicFramePr>
        <p:xfrm>
          <a:off x="3983278" y="927182"/>
          <a:ext cx="965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3" name="Equation" r:id="rId4" imgW="698400" imgH="215640" progId="Equation.DSMT4">
                  <p:embed/>
                </p:oleObj>
              </mc:Choice>
              <mc:Fallback>
                <p:oleObj name="Equation" r:id="rId4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278" y="927182"/>
                        <a:ext cx="9652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86187"/>
              </p:ext>
            </p:extLst>
          </p:nvPr>
        </p:nvGraphicFramePr>
        <p:xfrm>
          <a:off x="3345105" y="2020268"/>
          <a:ext cx="39322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4" name="Equation" r:id="rId6" imgW="2844720" imgH="241200" progId="Equation.DSMT4">
                  <p:embed/>
                </p:oleObj>
              </mc:Choice>
              <mc:Fallback>
                <p:oleObj name="Equation" r:id="rId6" imgW="2844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105" y="2020268"/>
                        <a:ext cx="3932238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263864" y="2699628"/>
                <a:ext cx="669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모평균 차 </a:t>
                </a:r>
                <a:r>
                  <a:rPr lang="en-US" altLang="ko-KR" dirty="0">
                    <a:latin typeface="Symbol" pitchFamily="18" charset="2"/>
                  </a:rPr>
                  <a:t>m</a:t>
                </a:r>
                <a:r>
                  <a:rPr lang="en-US" altLang="ko-KR" baseline="-25000" dirty="0">
                    <a:latin typeface="Book Antiqua" pitchFamily="18" charset="0"/>
                  </a:rPr>
                  <a:t>1 </a:t>
                </a:r>
                <a:r>
                  <a:rPr lang="en-US" altLang="ko-KR" dirty="0">
                    <a:latin typeface="Book Antiqua" pitchFamily="18" charset="0"/>
                  </a:rPr>
                  <a:t>– </a:t>
                </a:r>
                <a:r>
                  <a:rPr lang="en-US" altLang="ko-KR" dirty="0">
                    <a:latin typeface="Symbol" pitchFamily="18" charset="2"/>
                  </a:rPr>
                  <a:t>m</a:t>
                </a:r>
                <a:r>
                  <a:rPr lang="en-US" altLang="ko-KR" baseline="-25000" dirty="0">
                    <a:latin typeface="Book Antiqua" pitchFamily="18" charset="0"/>
                  </a:rPr>
                  <a:t>2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에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대한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90%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64" y="2699628"/>
                <a:ext cx="66925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29" t="-1333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67519"/>
              </p:ext>
            </p:extLst>
          </p:nvPr>
        </p:nvGraphicFramePr>
        <p:xfrm>
          <a:off x="3381618" y="3133725"/>
          <a:ext cx="3860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5" name="Equation" r:id="rId9" imgW="2793960" imgH="215640" progId="Equation.DSMT4">
                  <p:embed/>
                </p:oleObj>
              </mc:Choice>
              <mc:Fallback>
                <p:oleObj name="Equation" r:id="rId9" imgW="2793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618" y="3133725"/>
                        <a:ext cx="38608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6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97604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9.3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모비율의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추정</a:t>
            </a:r>
          </a:p>
        </p:txBody>
      </p:sp>
    </p:spTree>
    <p:extLst>
      <p:ext uri="{BB962C8B-B14F-4D97-AF65-F5344CB8AC3E}">
        <p14:creationId xmlns:p14="http://schemas.microsoft.com/office/powerpoint/2010/main" val="7347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점추정과</a:t>
            </a:r>
            <a:r>
              <a:rPr lang="ko-KR" altLang="en-US" dirty="0"/>
              <a:t> 구간추정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423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0" y="1075740"/>
            <a:ext cx="7703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통계적 추론</a:t>
            </a:r>
            <a:r>
              <a:rPr lang="en-US" altLang="ko-KR" sz="2000" b="1" baseline="30000" dirty="0">
                <a:latin typeface="+mn-ea"/>
                <a:ea typeface="+mn-ea"/>
              </a:rPr>
              <a:t>statistical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inference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표본을 이용하여 모집단의 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특성을 나타내는 </a:t>
            </a:r>
            <a:r>
              <a:rPr lang="ko-KR" altLang="en-US" sz="2000" dirty="0" err="1">
                <a:latin typeface="+mn-ea"/>
                <a:ea typeface="+mn-ea"/>
              </a:rPr>
              <a:t>모수의</a:t>
            </a:r>
            <a:r>
              <a:rPr lang="ko-KR" altLang="en-US" sz="2000" dirty="0">
                <a:latin typeface="+mn-ea"/>
                <a:ea typeface="+mn-ea"/>
              </a:rPr>
              <a:t> 참값을 추론하거나 </a:t>
            </a:r>
            <a:r>
              <a:rPr lang="ko-KR" altLang="en-US" sz="2000" dirty="0" err="1">
                <a:latin typeface="+mn-ea"/>
                <a:ea typeface="+mn-ea"/>
              </a:rPr>
              <a:t>모수에</a:t>
            </a:r>
            <a:r>
              <a:rPr lang="ko-KR" altLang="en-US" sz="2000" dirty="0">
                <a:latin typeface="+mn-ea"/>
                <a:ea typeface="+mn-ea"/>
              </a:rPr>
              <a:t> 대한 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주장에 대한 참 또는 거짓을 검정하는 과정</a:t>
            </a:r>
            <a:endParaRPr lang="ko-KR" altLang="en-US" sz="20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7323" y="2636912"/>
            <a:ext cx="8244276" cy="1089529"/>
            <a:chOff x="147323" y="3068635"/>
            <a:chExt cx="8244276" cy="10895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323" y="3068635"/>
                  <a:ext cx="8244276" cy="1089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anose="05000000000000000000" pitchFamily="2" charset="2"/>
                    <a:buChar char="v"/>
                  </a:pPr>
                  <a:r>
                    <a:rPr lang="ko-KR" altLang="en-US" dirty="0" smtClean="0">
                      <a:latin typeface="+mn-ea"/>
                      <a:ea typeface="+mn-ea"/>
                    </a:rPr>
                    <a:t>배터리 제조업체에서 생산된 모든 배터리의 하루 평균 사용시간을 알기 위하여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크기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𝑛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인 표본을  임의로선정하여 얻은 표본평균   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를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이용하여 모평균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즉 생산되는 모든 배터리의 하루 평균 사용시간을 추론한다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.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23" y="3068635"/>
                  <a:ext cx="8244276" cy="10895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43" t="-562" b="-56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63597902"/>
                    </p:ext>
                  </p:extLst>
                </p:nvPr>
              </p:nvGraphicFramePr>
              <p:xfrm>
                <a:off x="6402934" y="3450385"/>
                <a:ext cx="274484" cy="3196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4984" name="Equation" r:id="rId4" imgW="139680" imgH="164880" progId="Equation.DSMT4">
                        <p:embed/>
                      </p:oleObj>
                    </mc:Choice>
                    <mc:Fallback>
                      <p:oleObj name="Equation" r:id="rId4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02934" y="3450385"/>
                              <a:ext cx="274484" cy="3196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63597902"/>
                    </p:ext>
                  </p:extLst>
                </p:nvPr>
              </p:nvGraphicFramePr>
              <p:xfrm>
                <a:off x="6402934" y="3450385"/>
                <a:ext cx="274484" cy="3196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4984" name="Equation" r:id="rId4" imgW="139680" imgH="164880" progId="Equation.DSMT4">
                        <p:embed/>
                      </p:oleObj>
                    </mc:Choice>
                    <mc:Fallback>
                      <p:oleObj name="Equation" r:id="rId4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02934" y="3450385"/>
                              <a:ext cx="274484" cy="3196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9" name="_x109460160" descr="EMB00000864abd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45960" y="4005064"/>
            <a:ext cx="4574312" cy="2372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모비율의</a:t>
            </a:r>
            <a:r>
              <a:rPr lang="ko-KR" altLang="en-US" dirty="0"/>
              <a:t> 신뢰구간</a:t>
            </a:r>
          </a:p>
        </p:txBody>
      </p:sp>
      <p:sp>
        <p:nvSpPr>
          <p:cNvPr id="7" name="타원 6"/>
          <p:cNvSpPr/>
          <p:nvPr/>
        </p:nvSpPr>
        <p:spPr>
          <a:xfrm>
            <a:off x="4480014" y="1548284"/>
            <a:ext cx="1539786" cy="1458745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AutoShape 93"/>
          <p:cNvSpPr>
            <a:spLocks noChangeArrowheads="1" noTextEdit="1"/>
          </p:cNvSpPr>
          <p:nvPr/>
        </p:nvSpPr>
        <p:spPr bwMode="auto">
          <a:xfrm>
            <a:off x="2374995" y="1675299"/>
            <a:ext cx="1076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9" name="Oval 94"/>
          <p:cNvSpPr>
            <a:spLocks noChangeArrowheads="1"/>
          </p:cNvSpPr>
          <p:nvPr/>
        </p:nvSpPr>
        <p:spPr bwMode="auto">
          <a:xfrm>
            <a:off x="1693932" y="1333971"/>
            <a:ext cx="1749450" cy="1709753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5"/>
              <p:cNvSpPr>
                <a:spLocks noChangeArrowheads="1"/>
              </p:cNvSpPr>
              <p:nvPr/>
            </p:nvSpPr>
            <p:spPr bwMode="auto">
              <a:xfrm>
                <a:off x="1979684" y="1905475"/>
                <a:ext cx="1202189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ko-KR" altLang="en-US" b="0" i="0" spc="-100" dirty="0">
                    <a:latin typeface="+mn-ea"/>
                    <a:ea typeface="+mn-ea"/>
                  </a:rPr>
                  <a:t>성공률  </a:t>
                </a:r>
                <a:r>
                  <a:rPr lang="en-US" altLang="ko-KR" b="0" i="0" spc="-100" dirty="0">
                    <a:latin typeface="+mn-ea"/>
                    <a:ea typeface="+mn-ea"/>
                  </a:rPr>
                  <a:t>:</a:t>
                </a:r>
                <a:r>
                  <a:rPr lang="en-US" altLang="ko-KR" b="0" spc="-1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pc="-100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endParaRPr lang="en-US" altLang="ko-KR" b="0" i="1" spc="-100" dirty="0"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-100" dirty="0" smtClean="0">
                          <a:latin typeface="Cambria Math"/>
                          <a:ea typeface="+mn-ea"/>
                        </a:rPr>
                        <m:t>𝐵</m:t>
                      </m:r>
                      <m:r>
                        <a:rPr lang="en-US" altLang="ko-KR" b="0" i="1" spc="-100" dirty="0" smtClean="0">
                          <a:latin typeface="Cambria Math"/>
                          <a:ea typeface="+mn-ea"/>
                        </a:rPr>
                        <m:t>(1, </m:t>
                      </m:r>
                      <m:r>
                        <a:rPr lang="en-US" altLang="ko-KR" b="0" i="1" spc="-100" dirty="0" smtClean="0">
                          <a:latin typeface="Cambria Math"/>
                          <a:ea typeface="+mn-ea"/>
                        </a:rPr>
                        <m:t>𝑝</m:t>
                      </m:r>
                      <m:r>
                        <a:rPr lang="en-US" altLang="ko-KR" b="0" i="1" spc="-100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b="0" i="1" spc="-1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84" y="1905475"/>
                <a:ext cx="120218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569" t="-4717" b="-849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3298920" y="1387962"/>
            <a:ext cx="1655763" cy="647700"/>
            <a:chOff x="1293" y="799"/>
            <a:chExt cx="1043" cy="408"/>
          </a:xfrm>
        </p:grpSpPr>
        <p:sp>
          <p:nvSpPr>
            <p:cNvPr id="14" name="AutoShape 103"/>
            <p:cNvSpPr>
              <a:spLocks noChangeArrowheads="1"/>
            </p:cNvSpPr>
            <p:nvPr/>
          </p:nvSpPr>
          <p:spPr bwMode="auto">
            <a:xfrm>
              <a:off x="1293" y="1026"/>
              <a:ext cx="1043" cy="181"/>
            </a:xfrm>
            <a:prstGeom prst="curvedDownArrow">
              <a:avLst>
                <a:gd name="adj1" fmla="val 115249"/>
                <a:gd name="adj2" fmla="val 230497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565" y="799"/>
                  <a:ext cx="54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/>
                          <a:ea typeface="+mn-ea"/>
                        </a:rPr>
                        <m:t>𝑛</m:t>
                      </m:r>
                    </m:oMath>
                  </a14:m>
                  <a:r>
                    <a:rPr lang="ko-KR" altLang="en-US" sz="1800" b="0" i="0" dirty="0">
                      <a:latin typeface="+mn-ea"/>
                      <a:ea typeface="+mn-ea"/>
                    </a:rPr>
                    <a:t>개</a:t>
                  </a:r>
                </a:p>
              </p:txBody>
            </p:sp>
          </mc:Choice>
          <mc:Fallback>
            <p:sp>
              <p:nvSpPr>
                <p:cNvPr id="15" name="Text 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5" y="799"/>
                  <a:ext cx="545" cy="2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13"/>
              <p:cNvSpPr>
                <a:spLocks noChangeArrowheads="1"/>
              </p:cNvSpPr>
              <p:nvPr/>
            </p:nvSpPr>
            <p:spPr bwMode="auto">
              <a:xfrm>
                <a:off x="5027707" y="3458235"/>
                <a:ext cx="3172985" cy="881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ko-KR" altLang="en-US" sz="1600" b="0" i="0" dirty="0">
                    <a:latin typeface="+mn-ea"/>
                    <a:ea typeface="+mn-ea"/>
                  </a:rPr>
                  <a:t>표본의 크기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1600" b="0" i="0" dirty="0">
                    <a:latin typeface="+mn-ea"/>
                    <a:ea typeface="+mn-ea"/>
                  </a:rPr>
                  <a:t>이 충분히 크다면</a:t>
                </a:r>
                <a:r>
                  <a:rPr lang="en-US" altLang="ko-KR" sz="1600" b="0" i="0" dirty="0">
                    <a:latin typeface="+mn-ea"/>
                    <a:ea typeface="+mn-ea"/>
                  </a:rPr>
                  <a:t>, </a:t>
                </a:r>
              </a:p>
              <a:p>
                <a:pPr algn="l">
                  <a:lnSpc>
                    <a:spcPct val="11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  <a:ea typeface="+mn-ea"/>
                      </a:rPr>
                      <m:t>𝑛𝑝</m:t>
                    </m:r>
                    <m:r>
                      <a:rPr lang="en-US" altLang="ko-KR" sz="1600" b="0" i="1" dirty="0">
                        <a:latin typeface="Cambria Math"/>
                        <a:ea typeface="+mn-ea"/>
                      </a:rPr>
                      <m:t> &gt; 5, </m:t>
                    </m:r>
                    <m:r>
                      <a:rPr lang="en-US" altLang="ko-KR" sz="1600" b="0" i="1" dirty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1600" b="0" i="1" dirty="0">
                        <a:latin typeface="Cambria Math"/>
                        <a:ea typeface="+mn-ea"/>
                      </a:rPr>
                      <m:t>(1−</m:t>
                    </m:r>
                    <m:r>
                      <a:rPr lang="en-US" altLang="ko-KR" sz="1600" b="0" i="1" dirty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sz="1600" b="0" i="1" dirty="0">
                        <a:latin typeface="Cambria Math"/>
                        <a:ea typeface="+mn-ea"/>
                      </a:rPr>
                      <m:t>) &gt; 5</m:t>
                    </m:r>
                  </m:oMath>
                </a14:m>
                <a:r>
                  <a:rPr lang="ko-KR" altLang="en-US" sz="1600" b="0" i="0" dirty="0">
                    <a:latin typeface="+mn-ea"/>
                    <a:ea typeface="+mn-ea"/>
                  </a:rPr>
                  <a:t>이면 </a:t>
                </a:r>
              </a:p>
              <a:p>
                <a:pPr algn="l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ko-KR" altLang="en-US" sz="1600" b="0" i="0" dirty="0">
                    <a:latin typeface="+mn-ea"/>
                    <a:ea typeface="+mn-ea"/>
                  </a:rPr>
                  <a:t>중심극한정리에 의하여</a:t>
                </a:r>
              </a:p>
            </p:txBody>
          </p:sp>
        </mc:Choice>
        <mc:Fallback>
          <p:sp>
            <p:nvSpPr>
              <p:cNvPr id="16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7707" y="3458235"/>
                <a:ext cx="3172985" cy="881844"/>
              </a:xfrm>
              <a:prstGeom prst="rect">
                <a:avLst/>
              </a:prstGeom>
              <a:blipFill rotWithShape="1">
                <a:blip r:embed="rId5"/>
                <a:stretch>
                  <a:fillRect l="-1154" t="-2069" r="-192" b="-758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114"/>
          <p:cNvSpPr>
            <a:spLocks noChangeArrowheads="1"/>
          </p:cNvSpPr>
          <p:nvPr/>
        </p:nvSpPr>
        <p:spPr bwMode="auto">
          <a:xfrm>
            <a:off x="3841845" y="3334039"/>
            <a:ext cx="1368425" cy="1535121"/>
          </a:xfrm>
          <a:prstGeom prst="downArrow">
            <a:avLst>
              <a:gd name="adj1" fmla="val 50000"/>
              <a:gd name="adj2" fmla="val 32164"/>
            </a:avLst>
          </a:prstGeom>
          <a:solidFill>
            <a:srgbClr val="00A0C6"/>
          </a:solidFill>
          <a:ln>
            <a:noFill/>
          </a:ln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ko-KR" altLang="ko-KR" sz="1800" b="0" i="0">
              <a:latin typeface="Book Antiqua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98"/>
              <p:cNvSpPr txBox="1">
                <a:spLocks noChangeArrowheads="1"/>
              </p:cNvSpPr>
              <p:nvPr/>
            </p:nvSpPr>
            <p:spPr bwMode="auto">
              <a:xfrm>
                <a:off x="4500562" y="2025197"/>
                <a:ext cx="1709738" cy="523220"/>
              </a:xfrm>
              <a:prstGeom prst="rect">
                <a:avLst/>
              </a:prstGeom>
              <a:noFill/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0" i="0" dirty="0">
                    <a:latin typeface="+mn-ea"/>
                    <a:ea typeface="+mn-ea"/>
                  </a:rPr>
                  <a:t>성공의 수 </a:t>
                </a:r>
                <a:r>
                  <a:rPr lang="en-US" altLang="ko-KR" sz="1400" b="0" i="0" dirty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𝑥</m:t>
                    </m:r>
                  </m:oMath>
                </a14:m>
                <a:endParaRPr lang="en-US" altLang="ko-KR" sz="1400" b="0" i="1" dirty="0" smtClean="0">
                  <a:latin typeface="+mn-ea"/>
                  <a:ea typeface="+mn-ea"/>
                </a:endParaRPr>
              </a:p>
              <a:p>
                <a:r>
                  <a:rPr lang="ko-KR" altLang="en-US" sz="1400" dirty="0" smtClean="0">
                    <a:latin typeface="+mn-ea"/>
                    <a:ea typeface="+mn-ea"/>
                  </a:rPr>
                  <a:t>실패의 수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1400" i="1" dirty="0" smtClean="0"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ko-KR" sz="1400" i="1" dirty="0" smtClean="0">
                        <a:latin typeface="Cambria Math"/>
                        <a:ea typeface="+mn-ea"/>
                      </a:rPr>
                      <m:t>𝑥</m:t>
                    </m:r>
                  </m:oMath>
                </a14:m>
                <a:endParaRPr lang="en-US" altLang="ko-KR" sz="1400" i="1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 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562" y="2025197"/>
                <a:ext cx="170973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12" t="-1163" b="-10465"/>
                </a:stretch>
              </a:blipFill>
              <a:ln w="28575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63"/>
          <p:cNvGrpSpPr/>
          <p:nvPr/>
        </p:nvGrpSpPr>
        <p:grpSpPr>
          <a:xfrm>
            <a:off x="6245320" y="2000907"/>
            <a:ext cx="1763618" cy="557212"/>
            <a:chOff x="5195888" y="1881358"/>
            <a:chExt cx="1763618" cy="557212"/>
          </a:xfrm>
        </p:grpSpPr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5195888" y="1992313"/>
              <a:ext cx="1441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800" b="0" i="0">
                  <a:latin typeface="+mn-ea"/>
                  <a:ea typeface="+mn-ea"/>
                </a:rPr>
                <a:t>표본비율 </a:t>
              </a:r>
              <a:r>
                <a:rPr lang="en-US" altLang="ko-KR" sz="1800" b="0" i="0"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21" name="Object 2"/>
            <p:cNvGraphicFramePr>
              <a:graphicFrameLocks noChangeAspect="1"/>
            </p:cNvGraphicFramePr>
            <p:nvPr/>
          </p:nvGraphicFramePr>
          <p:xfrm>
            <a:off x="6375306" y="1881358"/>
            <a:ext cx="58420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83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5306" y="1881358"/>
                          <a:ext cx="584200" cy="557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5259"/>
              </p:ext>
            </p:extLst>
          </p:nvPr>
        </p:nvGraphicFramePr>
        <p:xfrm>
          <a:off x="1403648" y="3720579"/>
          <a:ext cx="25955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4" name="Equation" r:id="rId9" imgW="1803240" imgH="457200" progId="Equation.DSMT4">
                  <p:embed/>
                </p:oleObj>
              </mc:Choice>
              <mc:Fallback>
                <p:oleObj name="Equation" r:id="rId9" imgW="1803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20579"/>
                        <a:ext cx="25955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423985" y="5103589"/>
            <a:ext cx="6219849" cy="701675"/>
            <a:chOff x="1358876" y="5286388"/>
            <a:chExt cx="6219849" cy="701675"/>
          </a:xfrm>
        </p:grpSpPr>
        <p:sp>
          <p:nvSpPr>
            <p:cNvPr id="24" name="Rectangle 118"/>
            <p:cNvSpPr>
              <a:spLocks noChangeArrowheads="1"/>
            </p:cNvSpPr>
            <p:nvPr/>
          </p:nvSpPr>
          <p:spPr bwMode="auto">
            <a:xfrm>
              <a:off x="1358876" y="5419657"/>
              <a:ext cx="24769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ko-KR" altLang="en-US" sz="1800" b="0" i="0" dirty="0">
                  <a:latin typeface="+mn-ea"/>
                  <a:ea typeface="+mn-ea"/>
                </a:rPr>
                <a:t>표본비율의 확률분포 </a:t>
              </a:r>
              <a:r>
                <a:rPr lang="en-US" altLang="ko-KR" sz="1800" b="0" i="0" dirty="0"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3794125" y="5286388"/>
            <a:ext cx="378460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85" name="Equation" r:id="rId11" imgW="2628720" imgH="495000" progId="Equation.DSMT4">
                    <p:embed/>
                  </p:oleObj>
                </mc:Choice>
                <mc:Fallback>
                  <p:oleObj name="Equation" r:id="rId11" imgW="262872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125" y="5286388"/>
                          <a:ext cx="3784600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4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신뢰구간</a:t>
            </a:r>
            <a:endParaRPr lang="ko-KR" altLang="en-US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27482"/>
              </p:ext>
            </p:extLst>
          </p:nvPr>
        </p:nvGraphicFramePr>
        <p:xfrm>
          <a:off x="2013714" y="3362548"/>
          <a:ext cx="46466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7" name="Equation" r:id="rId3" imgW="3225600" imgH="558720" progId="Equation.DSMT4">
                  <p:embed/>
                </p:oleObj>
              </mc:Choice>
              <mc:Fallback>
                <p:oleObj name="Equation" r:id="rId3" imgW="3225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714" y="3362548"/>
                        <a:ext cx="4646612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5045754" y="3337787"/>
            <a:ext cx="928694" cy="928694"/>
          </a:xfrm>
          <a:prstGeom prst="ellipse">
            <a:avLst/>
          </a:prstGeom>
          <a:noFill/>
          <a:ln>
            <a:solidFill>
              <a:srgbClr val="00A0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25382" y="4653136"/>
                <a:ext cx="6070954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신뢰도에서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모수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에 대한 오차한계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82" y="4653136"/>
                <a:ext cx="6070954" cy="403124"/>
              </a:xfrm>
              <a:prstGeom prst="rect">
                <a:avLst/>
              </a:prstGeom>
              <a:blipFill rotWithShape="1"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5509307" y="4267324"/>
            <a:ext cx="0" cy="274701"/>
          </a:xfrm>
          <a:prstGeom prst="straightConnector1">
            <a:avLst/>
          </a:prstGeom>
          <a:ln>
            <a:solidFill>
              <a:srgbClr val="00A0C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245062" y="865017"/>
                <a:ext cx="8215370" cy="72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 smtClean="0">
                    <a:latin typeface="+mn-ea"/>
                    <a:ea typeface="+mn-ea"/>
                  </a:rPr>
                  <a:t>표본의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lang="ko-KR" altLang="en-US" b="1" dirty="0" smtClean="0">
                    <a:latin typeface="+mn-ea"/>
                    <a:ea typeface="+mn-ea"/>
                  </a:rPr>
                  <a:t>이 클수록 표본비율은 모비율에 </a:t>
                </a:r>
                <a:r>
                  <a:rPr lang="ko-KR" altLang="en-US" b="1" dirty="0" err="1" smtClean="0">
                    <a:latin typeface="+mn-ea"/>
                    <a:ea typeface="+mn-ea"/>
                  </a:rPr>
                  <a:t>근사한다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.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즉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,          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이므로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b="1" dirty="0" smtClean="0">
                    <a:latin typeface="+mn-ea"/>
                    <a:ea typeface="+mn-ea"/>
                  </a:rPr>
                  <a:t>다음이 성립한다</a:t>
                </a:r>
                <a:r>
                  <a:rPr lang="en-US" altLang="ko-KR" b="1" dirty="0" smtClean="0">
                    <a:latin typeface="+mn-ea"/>
                    <a:ea typeface="+mn-ea"/>
                  </a:rPr>
                  <a:t>.</a:t>
                </a:r>
                <a:endParaRPr lang="ko-KR" altLang="en-US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2" y="865017"/>
                <a:ext cx="8215370" cy="724365"/>
              </a:xfrm>
              <a:prstGeom prst="rect">
                <a:avLst/>
              </a:prstGeom>
              <a:blipFill rotWithShape="1">
                <a:blip r:embed="rId6"/>
                <a:stretch>
                  <a:fillRect l="-445" t="-840" b="-12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73515"/>
              </p:ext>
            </p:extLst>
          </p:nvPr>
        </p:nvGraphicFramePr>
        <p:xfrm>
          <a:off x="3154978" y="1792808"/>
          <a:ext cx="21748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8" name="Equation" r:id="rId7" imgW="1511280" imgH="495000" progId="Equation.DSMT4">
                  <p:embed/>
                </p:oleObj>
              </mc:Choice>
              <mc:Fallback>
                <p:oleObj name="Equation" r:id="rId7" imgW="1511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978" y="1792808"/>
                        <a:ext cx="217487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아래쪽 화살표 14"/>
          <p:cNvSpPr/>
          <p:nvPr/>
        </p:nvSpPr>
        <p:spPr>
          <a:xfrm>
            <a:off x="4102714" y="2564904"/>
            <a:ext cx="428628" cy="521889"/>
          </a:xfrm>
          <a:prstGeom prst="downArrow">
            <a:avLst/>
          </a:prstGeom>
          <a:solidFill>
            <a:srgbClr val="00A0C6"/>
          </a:solidFill>
          <a:ln>
            <a:noFill/>
          </a:ln>
        </p:spPr>
        <p:txBody>
          <a:bodyPr vert="eaVert" wrap="none" anchor="ctr"/>
          <a:lstStyle/>
          <a:p>
            <a:endParaRPr lang="ko-KR" altLang="en-US">
              <a:solidFill>
                <a:schemeClr val="tx1"/>
              </a:solidFill>
              <a:latin typeface="Book Antiqua" pitchFamily="18" charset="0"/>
              <a:ea typeface="굴림" pitchFamily="50" charset="-127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13751"/>
              </p:ext>
            </p:extLst>
          </p:nvPr>
        </p:nvGraphicFramePr>
        <p:xfrm>
          <a:off x="6876256" y="865017"/>
          <a:ext cx="608339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9" name="Equation" r:id="rId9" imgW="368280" imgH="215640" progId="Equation.DSMT4">
                  <p:embed/>
                </p:oleObj>
              </mc:Choice>
              <mc:Fallback>
                <p:oleObj name="Equation" r:id="rId9" imgW="36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865017"/>
                        <a:ext cx="608339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75181"/>
              </p:ext>
            </p:extLst>
          </p:nvPr>
        </p:nvGraphicFramePr>
        <p:xfrm>
          <a:off x="2486148" y="5230142"/>
          <a:ext cx="39512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0" name="Equation" r:id="rId11" imgW="2743200" imgH="507960" progId="Equation.DSMT4">
                  <p:embed/>
                </p:oleObj>
              </mc:Choice>
              <mc:Fallback>
                <p:oleObj name="Equation" r:id="rId11" imgW="2743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148" y="5230142"/>
                        <a:ext cx="395128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9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신뢰구간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245062" y="865017"/>
                <a:ext cx="8215370" cy="403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err="1">
                    <a:latin typeface="+mn-ea"/>
                    <a:ea typeface="+mn-ea"/>
                  </a:rPr>
                  <a:t>모비율에</a:t>
                </a:r>
                <a:r>
                  <a:rPr lang="ko-KR" altLang="en-US" dirty="0">
                    <a:latin typeface="+mn-ea"/>
                    <a:ea typeface="+mn-ea"/>
                  </a:rPr>
                  <a:t> 대한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100</m:t>
                    </m:r>
                    <m:r>
                      <a:rPr lang="ko-KR" altLang="en-US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(1 –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신뢰구간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2" y="865017"/>
                <a:ext cx="8215370" cy="403124"/>
              </a:xfrm>
              <a:prstGeom prst="rect">
                <a:avLst/>
              </a:prstGeom>
              <a:blipFill rotWithShape="1">
                <a:blip r:embed="rId3"/>
                <a:stretch>
                  <a:fillRect l="-44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70665"/>
              </p:ext>
            </p:extLst>
          </p:nvPr>
        </p:nvGraphicFramePr>
        <p:xfrm>
          <a:off x="6547485" y="865022"/>
          <a:ext cx="555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1" name="Equation" r:id="rId4" imgW="368280" imgH="215640" progId="Equation.DSMT4">
                  <p:embed/>
                </p:oleObj>
              </mc:Choice>
              <mc:Fallback>
                <p:oleObj name="Equation" r:id="rId4" imgW="36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485" y="865022"/>
                        <a:ext cx="5556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2549"/>
              </p:ext>
            </p:extLst>
          </p:nvPr>
        </p:nvGraphicFramePr>
        <p:xfrm>
          <a:off x="3098800" y="1666875"/>
          <a:ext cx="28336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2" name="Equation" r:id="rId6" imgW="1968500" imgH="508000" progId="Equation.DSMT4">
                  <p:embed/>
                </p:oleObj>
              </mc:Choice>
              <mc:Fallback>
                <p:oleObj name="Equation" r:id="rId6" imgW="19685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666875"/>
                        <a:ext cx="28336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482520" y="1487016"/>
            <a:ext cx="4159580" cy="115212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5062" y="3328817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신뢰도에 따른 오차한계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1291" y="3917726"/>
            <a:ext cx="4688821" cy="1887538"/>
            <a:chOff x="1009858" y="863600"/>
            <a:chExt cx="4688821" cy="1887538"/>
          </a:xfrm>
        </p:grpSpPr>
        <p:graphicFrame>
          <p:nvGraphicFramePr>
            <p:cNvPr id="2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3938366"/>
                </p:ext>
              </p:extLst>
            </p:nvPr>
          </p:nvGraphicFramePr>
          <p:xfrm>
            <a:off x="4125466" y="863600"/>
            <a:ext cx="1573213" cy="188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3" name="Equation" r:id="rId8" imgW="1091880" imgH="1333440" progId="Equation.DSMT4">
                    <p:embed/>
                  </p:oleObj>
                </mc:Choice>
                <mc:Fallback>
                  <p:oleObj name="Equation" r:id="rId8" imgW="1091880" imgH="13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466" y="863600"/>
                          <a:ext cx="1573213" cy="1887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663626"/>
                </p:ext>
              </p:extLst>
            </p:nvPr>
          </p:nvGraphicFramePr>
          <p:xfrm>
            <a:off x="1009858" y="1023938"/>
            <a:ext cx="56673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4" name="Equation" r:id="rId10" imgW="393480" imgH="253800" progId="Equation.DSMT4">
                    <p:embed/>
                  </p:oleObj>
                </mc:Choice>
                <mc:Fallback>
                  <p:oleObj name="Equation" r:id="rId10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858" y="1023938"/>
                          <a:ext cx="566737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484414" y="103680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90%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84414" y="163725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95%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84414" y="224985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에 대한 </a:t>
              </a:r>
              <a:r>
                <a:rPr lang="en-US" altLang="ko-KR" dirty="0" smtClean="0">
                  <a:latin typeface="+mn-ea"/>
                  <a:ea typeface="+mn-ea"/>
                </a:rPr>
                <a:t>99% </a:t>
              </a:r>
              <a:r>
                <a:rPr lang="ko-KR" altLang="en-US" dirty="0" smtClean="0">
                  <a:latin typeface="+mn-ea"/>
                  <a:ea typeface="+mn-ea"/>
                </a:rPr>
                <a:t>오차한계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2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978824"/>
                </p:ext>
              </p:extLst>
            </p:nvPr>
          </p:nvGraphicFramePr>
          <p:xfrm>
            <a:off x="1014620" y="1630363"/>
            <a:ext cx="566738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5" name="Equation" r:id="rId12" imgW="393480" imgH="253800" progId="Equation.DSMT4">
                    <p:embed/>
                  </p:oleObj>
                </mc:Choice>
                <mc:Fallback>
                  <p:oleObj name="Equation" r:id="rId12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620" y="1630363"/>
                          <a:ext cx="566738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7915982"/>
                </p:ext>
              </p:extLst>
            </p:nvPr>
          </p:nvGraphicFramePr>
          <p:xfrm>
            <a:off x="1014690" y="2242204"/>
            <a:ext cx="566738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6" name="Equation" r:id="rId14" imgW="393480" imgH="253800" progId="Equation.DSMT4">
                    <p:embed/>
                  </p:oleObj>
                </mc:Choice>
                <mc:Fallback>
                  <p:oleObj name="Equation" r:id="rId14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690" y="2242204"/>
                          <a:ext cx="566738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379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신뢰구간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062" y="865017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>
                <a:latin typeface="+mn-ea"/>
                <a:ea typeface="+mn-ea"/>
              </a:rPr>
              <a:t>모비율에</a:t>
            </a:r>
            <a:r>
              <a:rPr lang="ko-KR" altLang="en-US" dirty="0">
                <a:latin typeface="+mn-ea"/>
                <a:ea typeface="+mn-ea"/>
              </a:rPr>
              <a:t> 대한 </a:t>
            </a:r>
            <a:r>
              <a:rPr lang="en-US" altLang="ko-KR" dirty="0">
                <a:latin typeface="+mn-ea"/>
                <a:ea typeface="+mn-ea"/>
              </a:rPr>
              <a:t>90%, 95%, 99% </a:t>
            </a:r>
            <a:r>
              <a:rPr lang="ko-KR" altLang="en-US" dirty="0">
                <a:latin typeface="+mn-ea"/>
                <a:ea typeface="+mn-ea"/>
              </a:rPr>
              <a:t>신뢰구간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53741"/>
              </p:ext>
            </p:extLst>
          </p:nvPr>
        </p:nvGraphicFramePr>
        <p:xfrm>
          <a:off x="6547485" y="865022"/>
          <a:ext cx="555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2" name="Equation" r:id="rId3" imgW="368280" imgH="215640" progId="Equation.DSMT4">
                  <p:embed/>
                </p:oleObj>
              </mc:Choice>
              <mc:Fallback>
                <p:oleObj name="Equation" r:id="rId3" imgW="36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485" y="865022"/>
                        <a:ext cx="5556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40568" y="1461064"/>
            <a:ext cx="7215238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24"/>
          <p:cNvGrpSpPr/>
          <p:nvPr/>
        </p:nvGrpSpPr>
        <p:grpSpPr>
          <a:xfrm>
            <a:off x="1000100" y="1717222"/>
            <a:ext cx="6384181" cy="2157413"/>
            <a:chOff x="259500" y="3898902"/>
            <a:chExt cx="6384181" cy="2157413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7579898"/>
                    </p:ext>
                  </p:extLst>
                </p:nvPr>
              </p:nvGraphicFramePr>
              <p:xfrm>
                <a:off x="3571868" y="3898902"/>
                <a:ext cx="3071813" cy="2157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813" name="Equation" r:id="rId5" imgW="2133360" imgH="1523880" progId="Equation.DSMT4">
                        <p:embed/>
                      </p:oleObj>
                    </mc:Choice>
                    <mc:Fallback>
                      <p:oleObj name="Equation" r:id="rId5" imgW="2133360" imgH="1523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71868" y="3898902"/>
                              <a:ext cx="3071813" cy="21574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7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7579898"/>
                    </p:ext>
                  </p:extLst>
                </p:nvPr>
              </p:nvGraphicFramePr>
              <p:xfrm>
                <a:off x="3571868" y="3898902"/>
                <a:ext cx="3071813" cy="2157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813" name="Equation" r:id="rId5" imgW="2133360" imgH="1523880" progId="Equation.DSMT4">
                        <p:embed/>
                      </p:oleObj>
                    </mc:Choice>
                    <mc:Fallback>
                      <p:oleObj name="Equation" r:id="rId5" imgW="2133360" imgH="1523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71868" y="3898902"/>
                              <a:ext cx="3071813" cy="21574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9500" y="4143380"/>
                  <a:ext cx="3422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에 대한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90%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00" y="4143380"/>
                  <a:ext cx="342265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423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59500" y="4794728"/>
                  <a:ext cx="3422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에 대한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95%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00" y="4794728"/>
                  <a:ext cx="342265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423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59500" y="5417122"/>
                  <a:ext cx="3422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에 대한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99%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00" y="5417122"/>
                  <a:ext cx="342265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23"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1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신뢰구간</a:t>
            </a:r>
            <a:endParaRPr lang="ko-KR" altLang="en-US" dirty="0"/>
          </a:p>
        </p:txBody>
      </p:sp>
      <p:pic>
        <p:nvPicPr>
          <p:cNvPr id="385257" name="Picture 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31378"/>
            <a:ext cx="8743950" cy="337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00034" y="4289879"/>
                <a:ext cx="828680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500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개의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배터리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중에서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3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개가</m:t>
                    </m:r>
                    <m:r>
                      <a:rPr lang="ko-KR" altLang="en-US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불량이므로                                                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</a:p>
              <a:p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표준오차는 다음과 같다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4289879"/>
                <a:ext cx="8286808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442" t="-3960" b="-1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0034" y="5647201"/>
                <a:ext cx="828680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95% 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신뢰구간의 오차한계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</a:t>
                </a:r>
                <a:endParaRPr lang="ko-KR" altLang="en-US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5647201"/>
                <a:ext cx="8286808" cy="353943"/>
              </a:xfrm>
              <a:prstGeom prst="rect">
                <a:avLst/>
              </a:prstGeom>
              <a:blipFill rotWithShape="1">
                <a:blip r:embed="rId5"/>
                <a:stretch>
                  <a:fillRect t="-6897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26557"/>
              </p:ext>
            </p:extLst>
          </p:nvPr>
        </p:nvGraphicFramePr>
        <p:xfrm>
          <a:off x="4167207" y="4187181"/>
          <a:ext cx="2461491" cy="56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74" name="Equation" r:id="rId6" imgW="1676160" imgH="393480" progId="Equation.DSMT4">
                  <p:embed/>
                </p:oleObj>
              </mc:Choice>
              <mc:Fallback>
                <p:oleObj name="Equation" r:id="rId6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07" y="4187181"/>
                        <a:ext cx="2461491" cy="566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65344"/>
              </p:ext>
            </p:extLst>
          </p:nvPr>
        </p:nvGraphicFramePr>
        <p:xfrm>
          <a:off x="3138488" y="5669430"/>
          <a:ext cx="3482221" cy="33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75" name="Equation" r:id="rId8" imgW="2590560" imgH="253800" progId="Equation.DSMT4">
                  <p:embed/>
                </p:oleObj>
              </mc:Choice>
              <mc:Fallback>
                <p:oleObj name="Equation" r:id="rId8" imgW="259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669430"/>
                        <a:ext cx="3482221" cy="336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00034" y="6165304"/>
            <a:ext cx="8286808" cy="353943"/>
            <a:chOff x="500034" y="6575895"/>
            <a:chExt cx="8286808" cy="3539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00034" y="6575895"/>
                  <a:ext cx="82868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700" spc="-150" dirty="0" err="1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모비율</a:t>
                  </a:r>
                  <a14:m>
                    <m:oMath xmlns:m="http://schemas.openxmlformats.org/officeDocument/2006/math">
                      <m:r>
                        <a:rPr lang="ko-KR" altLang="en-US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 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𝑝</m:t>
                      </m:r>
                    </m:oMath>
                  </a14:m>
                  <a:r>
                    <a:rPr lang="ko-KR" altLang="en-US" sz="1700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에 대한 </a:t>
                  </a:r>
                  <a14:m>
                    <m:oMath xmlns:m="http://schemas.openxmlformats.org/officeDocument/2006/math"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95% </m:t>
                      </m:r>
                    </m:oMath>
                  </a14:m>
                  <a:r>
                    <a:rPr lang="ko-KR" altLang="en-US" sz="1700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신뢰구간 </a:t>
                  </a:r>
                  <a:r>
                    <a:rPr lang="en-US" altLang="ko-KR" sz="1700" spc="-15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:</a:t>
                  </a:r>
                  <a:endPara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34" y="6575895"/>
                  <a:ext cx="8286808" cy="3539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42" t="-6897" b="-2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8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070466"/>
                    </p:ext>
                  </p:extLst>
                </p:nvPr>
              </p:nvGraphicFramePr>
              <p:xfrm>
                <a:off x="3448050" y="6634626"/>
                <a:ext cx="4984750" cy="287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5276" name="Equation" r:id="rId11" imgW="3708360" imgH="215640" progId="Equation.DSMT4">
                        <p:embed/>
                      </p:oleObj>
                    </mc:Choice>
                    <mc:Fallback>
                      <p:oleObj name="Equation" r:id="rId11" imgW="370836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8050" y="6634626"/>
                              <a:ext cx="4984750" cy="2872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8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070466"/>
                    </p:ext>
                  </p:extLst>
                </p:nvPr>
              </p:nvGraphicFramePr>
              <p:xfrm>
                <a:off x="3448050" y="6634626"/>
                <a:ext cx="4984750" cy="287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5276" name="Equation" r:id="rId11" imgW="3708360" imgH="215640" progId="Equation.DSMT4">
                        <p:embed/>
                      </p:oleObj>
                    </mc:Choice>
                    <mc:Fallback>
                      <p:oleObj name="Equation" r:id="rId11" imgW="370836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8050" y="6634626"/>
                              <a:ext cx="4984750" cy="2872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83445"/>
              </p:ext>
            </p:extLst>
          </p:nvPr>
        </p:nvGraphicFramePr>
        <p:xfrm>
          <a:off x="3111500" y="4793126"/>
          <a:ext cx="2850635" cy="59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77" name="Equation" r:id="rId13" imgW="2057400" imgH="444240" progId="Equation.DSMT4">
                  <p:embed/>
                </p:oleObj>
              </mc:Choice>
              <mc:Fallback>
                <p:oleObj name="Equation" r:id="rId13" imgW="2057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793126"/>
                        <a:ext cx="2850635" cy="597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9848" y="887398"/>
                <a:ext cx="800105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모비율이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모집단에서 각각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과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선정하여 표본비율을 각각          라 하자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8" y="887398"/>
                <a:ext cx="8001056" cy="757130"/>
              </a:xfrm>
              <a:prstGeom prst="rect">
                <a:avLst/>
              </a:prstGeom>
              <a:blipFill rotWithShape="1">
                <a:blip r:embed="rId3"/>
                <a:stretch>
                  <a:fillRect l="-457" t="-806" b="-8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285851" y="2204591"/>
            <a:ext cx="1441450" cy="1368425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214414" y="4005361"/>
            <a:ext cx="1584325" cy="143986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735364" y="4221261"/>
            <a:ext cx="1223962" cy="100806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806801" y="2277616"/>
            <a:ext cx="1223962" cy="1079500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582839" y="2277616"/>
            <a:ext cx="1655762" cy="287338"/>
          </a:xfrm>
          <a:prstGeom prst="curvedDownArrow">
            <a:avLst>
              <a:gd name="adj1" fmla="val 115249"/>
              <a:gd name="adj2" fmla="val 230497"/>
              <a:gd name="adj3" fmla="val 333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654276" y="5084861"/>
            <a:ext cx="1728787" cy="288925"/>
          </a:xfrm>
          <a:prstGeom prst="curvedUpArrow">
            <a:avLst>
              <a:gd name="adj1" fmla="val 119670"/>
              <a:gd name="adj2" fmla="val 239341"/>
              <a:gd name="adj3" fmla="val 333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943201" y="2564954"/>
                <a:ext cx="647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1800" b="0" i="0" dirty="0">
                    <a:latin typeface="+mn-ea"/>
                    <a:ea typeface="+mn-ea"/>
                  </a:rPr>
                  <a:t>개</a:t>
                </a:r>
              </a:p>
            </p:txBody>
          </p:sp>
        </mc:Choice>
        <mc:Fallback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201" y="2564954"/>
                <a:ext cx="647700" cy="366713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013051" y="4653061"/>
                <a:ext cx="86518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/>
                        <a:ea typeface="+mn-ea"/>
                      </a:rPr>
                      <m:t>𝑚</m:t>
                    </m:r>
                  </m:oMath>
                </a14:m>
                <a:r>
                  <a:rPr lang="ko-KR" altLang="en-US" sz="1800" b="0" i="0" dirty="0">
                    <a:latin typeface="+mn-ea"/>
                    <a:ea typeface="+mn-ea"/>
                  </a:rPr>
                  <a:t>개</a:t>
                </a:r>
              </a:p>
            </p:txBody>
          </p:sp>
        </mc:Choice>
        <mc:Fallback>
          <p:sp>
            <p:nvSpPr>
              <p:cNvPr id="2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3051" y="4653061"/>
                <a:ext cx="865187" cy="366713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127621" y="2569711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+mn-ea"/>
                <a:ea typeface="+mn-ea"/>
              </a:rPr>
              <a:t>표본비율 </a:t>
            </a:r>
            <a:r>
              <a:rPr lang="en-US" altLang="ko-KR" sz="1800" b="0" i="0" dirty="0">
                <a:latin typeface="+mn-ea"/>
                <a:ea typeface="+mn-ea"/>
              </a:rPr>
              <a:t>: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127621" y="4453031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+mn-ea"/>
                <a:ea typeface="+mn-ea"/>
              </a:rPr>
              <a:t>표본비율 </a:t>
            </a:r>
            <a:r>
              <a:rPr lang="en-US" altLang="ko-KR" sz="1800" b="0" i="0" dirty="0">
                <a:latin typeface="+mn-ea"/>
                <a:ea typeface="+mn-ea"/>
              </a:rPr>
              <a:t>: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4165576" y="2277616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x</a:t>
            </a:r>
            <a:r>
              <a:rPr lang="en-US" altLang="ko-KR" sz="1600" b="0" i="1" baseline="-25000">
                <a:latin typeface="Book Antiqua" pitchFamily="18" charset="0"/>
              </a:rPr>
              <a:t>1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4381476" y="2493516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x</a:t>
            </a:r>
            <a:r>
              <a:rPr lang="en-US" altLang="ko-KR" sz="1600" b="0" i="1" baseline="-25000">
                <a:latin typeface="Book Antiqua" pitchFamily="18" charset="0"/>
              </a:rPr>
              <a:t>2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4094139" y="2949129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x</a:t>
            </a:r>
            <a:r>
              <a:rPr lang="en-US" altLang="ko-KR" sz="1600" b="0" i="1" baseline="-25000">
                <a:latin typeface="Book Antiqua" pitchFamily="18" charset="0"/>
              </a:rPr>
              <a:t>n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4165576" y="4221261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y</a:t>
            </a:r>
            <a:r>
              <a:rPr lang="en-US" altLang="ko-KR" sz="1600" b="0" i="1" baseline="-25000">
                <a:latin typeface="Book Antiqua" pitchFamily="18" charset="0"/>
              </a:rPr>
              <a:t>1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4381476" y="4437161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y</a:t>
            </a:r>
            <a:r>
              <a:rPr lang="en-US" altLang="ko-KR" sz="1600" b="0" i="1" baseline="-25000">
                <a:latin typeface="Book Antiqua" pitchFamily="18" charset="0"/>
              </a:rPr>
              <a:t>2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4094139" y="4797523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>
                <a:latin typeface="Book Antiqua" pitchFamily="18" charset="0"/>
              </a:rPr>
              <a:t>y</a:t>
            </a:r>
            <a:r>
              <a:rPr lang="en-US" altLang="ko-KR" sz="1600" b="0" i="1" baseline="-25000">
                <a:latin typeface="Book Antiqua" pitchFamily="18" charset="0"/>
              </a:rPr>
              <a:t>m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 rot="19033777">
            <a:off x="4238601" y="2774504"/>
            <a:ext cx="503237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latin typeface="Book Antiqua" pitchFamily="18" charset="0"/>
              </a:rPr>
              <a:t>…</a:t>
            </a: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 rot="19033777">
            <a:off x="4165576" y="4646711"/>
            <a:ext cx="503237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>
                <a:latin typeface="Book Antiqua" pitchFamily="18" charset="0"/>
              </a:rPr>
              <a:t>…</a:t>
            </a: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09537"/>
              </p:ext>
            </p:extLst>
          </p:nvPr>
        </p:nvGraphicFramePr>
        <p:xfrm>
          <a:off x="1617663" y="2664759"/>
          <a:ext cx="749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6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664759"/>
                        <a:ext cx="749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71945"/>
              </p:ext>
            </p:extLst>
          </p:nvPr>
        </p:nvGraphicFramePr>
        <p:xfrm>
          <a:off x="2505203" y="1260465"/>
          <a:ext cx="5476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7" name="Equation" r:id="rId8" imgW="380880" imgH="253800" progId="Equation.DSMT4">
                  <p:embed/>
                </p:oleObj>
              </mc:Choice>
              <mc:Fallback>
                <p:oleObj name="Equation" r:id="rId8" imgW="380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03" y="1260465"/>
                        <a:ext cx="54768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3294"/>
              </p:ext>
            </p:extLst>
          </p:nvPr>
        </p:nvGraphicFramePr>
        <p:xfrm>
          <a:off x="1606550" y="4560779"/>
          <a:ext cx="7667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8" name="Equation" r:id="rId10" imgW="533160" imgH="228600" progId="Equation.DSMT4">
                  <p:embed/>
                </p:oleObj>
              </mc:Choice>
              <mc:Fallback>
                <p:oleObj name="Equation" r:id="rId10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560779"/>
                        <a:ext cx="7667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74203"/>
              </p:ext>
            </p:extLst>
          </p:nvPr>
        </p:nvGraphicFramePr>
        <p:xfrm>
          <a:off x="6327224" y="2465687"/>
          <a:ext cx="16827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9" name="Equation" r:id="rId12" imgW="1168200" imgH="431640" progId="Equation.DSMT4">
                  <p:embed/>
                </p:oleObj>
              </mc:Choice>
              <mc:Fallback>
                <p:oleObj name="Equation" r:id="rId12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224" y="2465687"/>
                        <a:ext cx="168275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25000"/>
              </p:ext>
            </p:extLst>
          </p:nvPr>
        </p:nvGraphicFramePr>
        <p:xfrm>
          <a:off x="6309121" y="4367104"/>
          <a:ext cx="17192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0" name="Equation" r:id="rId14" imgW="1193760" imgH="431640" progId="Equation.DSMT4">
                  <p:embed/>
                </p:oleObj>
              </mc:Choice>
              <mc:Fallback>
                <p:oleObj name="Equation" r:id="rId14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121" y="4367104"/>
                        <a:ext cx="171926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0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99795"/>
              </p:ext>
            </p:extLst>
          </p:nvPr>
        </p:nvGraphicFramePr>
        <p:xfrm>
          <a:off x="1331640" y="949757"/>
          <a:ext cx="6575449" cy="9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0" name="Equation" r:id="rId3" imgW="4406760" imgH="660240" progId="Equation.DSMT4">
                  <p:embed/>
                </p:oleObj>
              </mc:Choice>
              <mc:Fallback>
                <p:oleObj name="Equation" r:id="rId3" imgW="4406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949757"/>
                        <a:ext cx="6575449" cy="96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245062" y="2527419"/>
                <a:ext cx="8215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n-ea"/>
                    <a:ea typeface="+mn-ea"/>
                  </a:rPr>
                  <a:t>표본의 </a:t>
                </a:r>
                <a:r>
                  <a:rPr lang="ko-KR" altLang="en-US" dirty="0" smtClean="0">
                    <a:latin typeface="+mn-ea"/>
                    <a:ea typeface="+mn-ea"/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 클수록 표본비율은 모비율에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근사한다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 </a:t>
                </a:r>
                <a:r>
                  <a:rPr lang="ko-KR" altLang="en-US" dirty="0" smtClean="0">
                    <a:latin typeface="+mn-ea"/>
                    <a:ea typeface="+mn-ea"/>
                  </a:rPr>
                  <a:t>즉</a:t>
                </a:r>
                <a:r>
                  <a:rPr lang="en-US" altLang="ko-KR" dirty="0" smtClean="0">
                    <a:latin typeface="+mn-ea"/>
                    <a:ea typeface="+mn-ea"/>
                  </a:rPr>
                  <a:t>,</a:t>
                </a:r>
              </a:p>
              <a:p>
                <a:r>
                  <a:rPr lang="en-US" altLang="ko-KR" dirty="0" smtClean="0">
                    <a:latin typeface="+mn-ea"/>
                    <a:ea typeface="+mn-ea"/>
                  </a:rPr>
                  <a:t> 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이므로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latin typeface="+mn-ea"/>
                    <a:ea typeface="+mn-ea"/>
                  </a:rPr>
                  <a:t>다음이 성립한다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2" y="2527419"/>
                <a:ext cx="821537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4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74720"/>
              </p:ext>
            </p:extLst>
          </p:nvPr>
        </p:nvGraphicFramePr>
        <p:xfrm>
          <a:off x="6873895" y="2527424"/>
          <a:ext cx="555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1" name="Equation" r:id="rId6" imgW="368280" imgH="215640" progId="Equation.DSMT4">
                  <p:embed/>
                </p:oleObj>
              </mc:Choice>
              <mc:Fallback>
                <p:oleObj name="Equation" r:id="rId6" imgW="36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95" y="2527424"/>
                        <a:ext cx="5556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05798"/>
              </p:ext>
            </p:extLst>
          </p:nvPr>
        </p:nvGraphicFramePr>
        <p:xfrm>
          <a:off x="6725293" y="2468438"/>
          <a:ext cx="16144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2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293" y="2468438"/>
                        <a:ext cx="16144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07750"/>
              </p:ext>
            </p:extLst>
          </p:nvPr>
        </p:nvGraphicFramePr>
        <p:xfrm>
          <a:off x="971600" y="3534320"/>
          <a:ext cx="73691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3" name="Equation" r:id="rId10" imgW="4940280" imgH="698400" progId="Equation.DSMT4">
                  <p:embed/>
                </p:oleObj>
              </mc:Choice>
              <mc:Fallback>
                <p:oleObj name="Equation" r:id="rId10" imgW="4940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34320"/>
                        <a:ext cx="73691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7737"/>
              </p:ext>
            </p:extLst>
          </p:nvPr>
        </p:nvGraphicFramePr>
        <p:xfrm>
          <a:off x="1004391" y="4916710"/>
          <a:ext cx="73120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4" name="Equation" r:id="rId12" imgW="4902120" imgH="507960" progId="Equation.DSMT4">
                  <p:embed/>
                </p:oleObj>
              </mc:Choice>
              <mc:Fallback>
                <p:oleObj name="Equation" r:id="rId12" imgW="4902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391" y="4916710"/>
                        <a:ext cx="731202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06107"/>
              </p:ext>
            </p:extLst>
          </p:nvPr>
        </p:nvGraphicFramePr>
        <p:xfrm>
          <a:off x="1600200" y="1756618"/>
          <a:ext cx="56642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6" name="Equation" r:id="rId3" imgW="3797280" imgH="507960" progId="Equation.DSMT4">
                  <p:embed/>
                </p:oleObj>
              </mc:Choice>
              <mc:Fallback>
                <p:oleObj name="Equation" r:id="rId3" imgW="3797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6618"/>
                        <a:ext cx="56642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0000" y="846991"/>
                <a:ext cx="836887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smtClean="0">
                    <a:latin typeface="+mj-ea"/>
                    <a:ea typeface="+mj-ea"/>
                  </a:rPr>
                  <a:t>두 </a:t>
                </a:r>
                <a:r>
                  <a:rPr lang="ko-KR" altLang="en-US" dirty="0" err="1" smtClean="0">
                    <a:latin typeface="+mj-ea"/>
                    <a:ea typeface="+mj-ea"/>
                  </a:rPr>
                  <a:t>모비율의</a:t>
                </a:r>
                <a:r>
                  <a:rPr lang="ko-KR" altLang="en-US" dirty="0" smtClean="0">
                    <a:latin typeface="+mj-ea"/>
                    <a:ea typeface="+mj-ea"/>
                  </a:rPr>
                  <a:t> 차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j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 − </m:t>
                    </m:r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𝑝</m:t>
                    </m:r>
                    <m:r>
                      <a:rPr lang="en-US" altLang="ko-KR" i="1" baseline="-25000" dirty="0" smtClean="0">
                        <a:latin typeface="Cambria Math"/>
                        <a:ea typeface="+mj-ea"/>
                      </a:rPr>
                      <m:t>2</m:t>
                    </m:r>
                    <m:r>
                      <a:rPr lang="ko-KR" altLang="en-US" i="1" dirty="0" smtClean="0">
                        <a:latin typeface="Cambria Math"/>
                        <a:ea typeface="+mj-ea"/>
                      </a:rPr>
                      <m:t>에</m:t>
                    </m:r>
                    <m:r>
                      <a:rPr lang="ko-KR" altLang="en-US" i="1" dirty="0" smtClean="0">
                        <a:latin typeface="Cambria Math"/>
                        <a:ea typeface="+mj-ea"/>
                      </a:rPr>
                      <m:t> </m:t>
                    </m:r>
                    <m:r>
                      <a:rPr lang="ko-KR" altLang="en-US" i="1" dirty="0" smtClean="0">
                        <a:latin typeface="Cambria Math"/>
                        <a:ea typeface="+mj-ea"/>
                      </a:rPr>
                      <m:t>대한</m:t>
                    </m:r>
                    <m:r>
                      <a:rPr lang="ko-KR" altLang="en-US" i="1" dirty="0" smtClean="0">
                        <a:latin typeface="Cambria Math"/>
                        <a:ea typeface="+mj-ea"/>
                      </a:rPr>
                      <m:t> 100 (1 –</m:t>
                    </m:r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j-ea"/>
                      </a:rPr>
                      <m:t>)% </m:t>
                    </m:r>
                  </m:oMath>
                </a14:m>
                <a:r>
                  <a:rPr lang="ko-KR" altLang="en-US" dirty="0" smtClean="0">
                    <a:latin typeface="+mj-ea"/>
                    <a:ea typeface="+mj-ea"/>
                  </a:rPr>
                  <a:t>신뢰구간</a:t>
                </a:r>
                <a:endParaRPr lang="en-US" altLang="ko-KR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0" y="846991"/>
                <a:ext cx="8368879" cy="403124"/>
              </a:xfrm>
              <a:prstGeom prst="rect">
                <a:avLst/>
              </a:prstGeom>
              <a:blipFill rotWithShape="1">
                <a:blip r:embed="rId5"/>
                <a:stretch>
                  <a:fillRect l="-437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310928" y="1575916"/>
            <a:ext cx="6397972" cy="115212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0000" y="350100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  <a:ea typeface="+mn-ea"/>
              </a:rPr>
              <a:t>신뢰도에 따른 오차한계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9119"/>
              </p:ext>
            </p:extLst>
          </p:nvPr>
        </p:nvGraphicFramePr>
        <p:xfrm>
          <a:off x="5433715" y="4061742"/>
          <a:ext cx="2306637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7" name="Equation" r:id="rId6" imgW="1600200" imgH="1333440" progId="Equation.DSMT4">
                  <p:embed/>
                </p:oleObj>
              </mc:Choice>
              <mc:Fallback>
                <p:oleObj name="Equation" r:id="rId6" imgW="16002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715" y="4061742"/>
                        <a:ext cx="2306637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14433"/>
              </p:ext>
            </p:extLst>
          </p:nvPr>
        </p:nvGraphicFramePr>
        <p:xfrm>
          <a:off x="971600" y="4187155"/>
          <a:ext cx="180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8" name="Equation" r:id="rId8" imgW="1257120" imgH="304560" progId="Equation.DSMT4">
                  <p:embed/>
                </p:oleObj>
              </mc:Choice>
              <mc:Fallback>
                <p:oleObj name="Equation" r:id="rId8" imgW="1257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87155"/>
                        <a:ext cx="1809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41262" y="423494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에 대한 </a:t>
            </a:r>
            <a:r>
              <a:rPr lang="en-US" altLang="ko-KR" dirty="0" smtClean="0">
                <a:latin typeface="+mn-ea"/>
                <a:ea typeface="+mn-ea"/>
              </a:rPr>
              <a:t>90% </a:t>
            </a:r>
            <a:r>
              <a:rPr lang="ko-KR" altLang="en-US" dirty="0" smtClean="0">
                <a:latin typeface="+mn-ea"/>
                <a:ea typeface="+mn-ea"/>
              </a:rPr>
              <a:t>오차한계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85961"/>
              </p:ext>
            </p:extLst>
          </p:nvPr>
        </p:nvGraphicFramePr>
        <p:xfrm>
          <a:off x="974134" y="4819926"/>
          <a:ext cx="180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9" name="Equation" r:id="rId10" imgW="1257120" imgH="304560" progId="Equation.DSMT4">
                  <p:embed/>
                </p:oleObj>
              </mc:Choice>
              <mc:Fallback>
                <p:oleObj name="Equation" r:id="rId10" imgW="1257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34" y="4819926"/>
                        <a:ext cx="1809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796" y="4867713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에 대한 </a:t>
            </a:r>
            <a:r>
              <a:rPr lang="en-US" altLang="ko-KR" dirty="0" smtClean="0">
                <a:latin typeface="+mn-ea"/>
                <a:ea typeface="+mn-ea"/>
              </a:rPr>
              <a:t>95% </a:t>
            </a:r>
            <a:r>
              <a:rPr lang="ko-KR" altLang="en-US" dirty="0" smtClean="0">
                <a:latin typeface="+mn-ea"/>
                <a:ea typeface="+mn-ea"/>
              </a:rPr>
              <a:t>오차한계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33173"/>
              </p:ext>
            </p:extLst>
          </p:nvPr>
        </p:nvGraphicFramePr>
        <p:xfrm>
          <a:off x="974134" y="5430790"/>
          <a:ext cx="180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0" name="Equation" r:id="rId11" imgW="1257120" imgH="304560" progId="Equation.DSMT4">
                  <p:embed/>
                </p:oleObj>
              </mc:Choice>
              <mc:Fallback>
                <p:oleObj name="Equation" r:id="rId11" imgW="1257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34" y="5430790"/>
                        <a:ext cx="1809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3796" y="5478577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에 대한 </a:t>
            </a:r>
            <a:r>
              <a:rPr lang="en-US" altLang="ko-KR" dirty="0" smtClean="0">
                <a:latin typeface="+mn-ea"/>
                <a:ea typeface="+mn-ea"/>
              </a:rPr>
              <a:t>99% </a:t>
            </a:r>
            <a:r>
              <a:rPr lang="ko-KR" altLang="en-US" dirty="0" smtClean="0">
                <a:latin typeface="+mn-ea"/>
                <a:ea typeface="+mn-ea"/>
              </a:rPr>
              <a:t>오차한계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000" y="846991"/>
            <a:ext cx="836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>
                <a:latin typeface="+mj-ea"/>
                <a:ea typeface="+mj-ea"/>
              </a:rPr>
              <a:t>모비율</a:t>
            </a:r>
            <a:r>
              <a:rPr lang="ko-KR" altLang="en-US" dirty="0">
                <a:latin typeface="+mj-ea"/>
                <a:ea typeface="+mj-ea"/>
              </a:rPr>
              <a:t> 차에 대한 </a:t>
            </a:r>
            <a:r>
              <a:rPr lang="en-US" altLang="ko-KR" dirty="0">
                <a:latin typeface="+mj-ea"/>
                <a:ea typeface="+mj-ea"/>
              </a:rPr>
              <a:t>90%, 95%, 99% </a:t>
            </a:r>
            <a:r>
              <a:rPr lang="ko-KR" altLang="en-US" dirty="0">
                <a:latin typeface="+mj-ea"/>
                <a:ea typeface="+mj-ea"/>
              </a:rPr>
              <a:t>신뢰구간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431016"/>
            <a:ext cx="7215238" cy="228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24"/>
          <p:cNvGrpSpPr/>
          <p:nvPr/>
        </p:nvGrpSpPr>
        <p:grpSpPr>
          <a:xfrm>
            <a:off x="919560" y="1716768"/>
            <a:ext cx="6310311" cy="1648268"/>
            <a:chOff x="522282" y="4143380"/>
            <a:chExt cx="6310311" cy="1648268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8" name="Object 1"/>
                <p:cNvGraphicFramePr>
                  <a:graphicFrameLocks noChangeAspect="1"/>
                </p:cNvGraphicFramePr>
                <p:nvPr/>
              </p:nvGraphicFramePr>
              <p:xfrm>
                <a:off x="3778243" y="4167190"/>
                <a:ext cx="3054350" cy="161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8996" name="Equation" r:id="rId3" imgW="2120760" imgH="1143000" progId="Equation.DSMT4">
                        <p:embed/>
                      </p:oleObj>
                    </mc:Choice>
                    <mc:Fallback>
                      <p:oleObj name="Equation" r:id="rId3" imgW="212076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78243" y="4167190"/>
                              <a:ext cx="3054350" cy="16192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8" name="Object 1"/>
                <p:cNvGraphicFramePr>
                  <a:graphicFrameLocks noChangeAspect="1"/>
                </p:cNvGraphicFramePr>
                <p:nvPr/>
              </p:nvGraphicFramePr>
              <p:xfrm>
                <a:off x="3778243" y="4167190"/>
                <a:ext cx="3054350" cy="1619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8996" name="Equation" r:id="rId3" imgW="2120760" imgH="1143000" progId="Equation.DSMT4">
                        <p:embed/>
                      </p:oleObj>
                    </mc:Choice>
                    <mc:Fallback>
                      <p:oleObj name="Equation" r:id="rId3" imgW="212076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78243" y="4167190"/>
                              <a:ext cx="3054350" cy="16192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2282" y="4143380"/>
                  <a:ext cx="3335338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90%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82" y="4143380"/>
                  <a:ext cx="3335338" cy="3745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45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2282" y="4794728"/>
                  <a:ext cx="3335338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95%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82" y="4794728"/>
                  <a:ext cx="3335338" cy="3745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45" t="-6452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2282" y="5417122"/>
                  <a:ext cx="3335338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>
                      <a:latin typeface="+mn-ea"/>
                      <a:ea typeface="+mn-ea"/>
                    </a:rPr>
                    <a:t>모수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𝑝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에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대한</m:t>
                      </m:r>
                      <m:r>
                        <a:rPr lang="ko-KR" altLang="en-US" i="1" dirty="0" smtClean="0">
                          <a:latin typeface="Cambria Math"/>
                          <a:ea typeface="+mn-ea"/>
                        </a:rPr>
                        <m:t> 99% 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신뢰구간 </a:t>
                  </a:r>
                  <a:r>
                    <a:rPr lang="en-US" altLang="ko-KR" dirty="0" smtClean="0">
                      <a:latin typeface="+mn-ea"/>
                      <a:ea typeface="+mn-ea"/>
                    </a:rPr>
                    <a:t>: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82" y="5417122"/>
                  <a:ext cx="3335338" cy="37452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45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25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p:pic>
        <p:nvPicPr>
          <p:cNvPr id="464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73164"/>
            <a:ext cx="8642843" cy="315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33098" y="3861048"/>
            <a:ext cx="71993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조립라인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표본조사 결과는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06129"/>
              </p:ext>
            </p:extLst>
          </p:nvPr>
        </p:nvGraphicFramePr>
        <p:xfrm>
          <a:off x="1907704" y="4334066"/>
          <a:ext cx="5214974" cy="1099188"/>
        </p:xfrm>
        <a:graphic>
          <a:graphicData uri="http://schemas.openxmlformats.org/drawingml/2006/table">
            <a:tbl>
              <a:tblPr/>
              <a:tblGrid>
                <a:gridCol w="1562323"/>
                <a:gridCol w="3652651"/>
              </a:tblGrid>
              <a:tr h="549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-150" dirty="0">
                          <a:solidFill>
                            <a:srgbClr val="000000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조립라인 </a:t>
                      </a:r>
                      <a:r>
                        <a:rPr lang="en-US" sz="1600" spc="-150" dirty="0">
                          <a:solidFill>
                            <a:srgbClr val="000000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</a:rPr>
                        <a:t> 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pc="-150" dirty="0">
                          <a:solidFill>
                            <a:srgbClr val="000000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조립라인 </a:t>
                      </a:r>
                      <a:r>
                        <a:rPr lang="en-US" sz="1600" spc="-150" dirty="0">
                          <a:solidFill>
                            <a:srgbClr val="000000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dirty="0">
                        <a:solidFill>
                          <a:srgbClr val="000000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260832"/>
              </p:ext>
            </p:extLst>
          </p:nvPr>
        </p:nvGraphicFramePr>
        <p:xfrm>
          <a:off x="3542864" y="4337688"/>
          <a:ext cx="3436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5" name="Equation" r:id="rId4" imgW="2412720" imgH="393480" progId="Equation.DSMT4">
                  <p:embed/>
                </p:oleObj>
              </mc:Choice>
              <mc:Fallback>
                <p:oleObj name="Equation" r:id="rId4" imgW="241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864" y="4337688"/>
                        <a:ext cx="3436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44643"/>
              </p:ext>
            </p:extLst>
          </p:nvPr>
        </p:nvGraphicFramePr>
        <p:xfrm>
          <a:off x="3540145" y="4893322"/>
          <a:ext cx="3273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6" name="Equation" r:id="rId6" imgW="2298600" imgH="393480" progId="Equation.DSMT4">
                  <p:embed/>
                </p:oleObj>
              </mc:Choice>
              <mc:Fallback>
                <p:oleObj name="Equation" r:id="rId6" imgW="229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45" y="4893322"/>
                        <a:ext cx="3273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33098" y="5693767"/>
            <a:ext cx="7199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두 조립라인에 대한 불량률의 차에 대한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점추정값은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    이고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표준오차는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407224"/>
              </p:ext>
            </p:extLst>
          </p:nvPr>
        </p:nvGraphicFramePr>
        <p:xfrm>
          <a:off x="6484044" y="5736153"/>
          <a:ext cx="13557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7"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044" y="5736153"/>
                        <a:ext cx="13557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1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점추정량과</a:t>
            </a:r>
            <a:r>
              <a:rPr lang="ko-KR" altLang="en-US" dirty="0">
                <a:latin typeface="Book Antiqua" pitchFamily="18" charset="0"/>
              </a:rPr>
              <a:t> 그 성질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1560" y="877988"/>
            <a:ext cx="7872040" cy="827930"/>
            <a:chOff x="611560" y="2780928"/>
            <a:chExt cx="7872040" cy="827930"/>
          </a:xfrm>
        </p:grpSpPr>
        <p:sp>
          <p:nvSpPr>
            <p:cNvPr id="34" name="순서도: 순차적 액세스 저장소 33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242084" y="3608858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69063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3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spcBef>
                  <a:spcPts val="1200"/>
                </a:spcBef>
                <a:buSzPct val="90000"/>
                <a:buNone/>
                <a:defRPr/>
              </a:pPr>
              <a:r>
                <a:rPr lang="ko-KR" altLang="en-US" sz="2000" b="1" spc="-50" dirty="0">
                  <a:solidFill>
                    <a:srgbClr val="00A0C6"/>
                  </a:solidFill>
                </a:rPr>
                <a:t>어느 자동차 회사에서 새로 개발한 자동차의 평균 연비를 알기 위해 </a:t>
              </a:r>
              <a:r>
                <a:rPr lang="en-US" altLang="ko-KR" sz="2000" b="1" spc="-50" dirty="0">
                  <a:solidFill>
                    <a:srgbClr val="00A0C6"/>
                  </a:solidFill>
                </a:rPr>
                <a:t>10</a:t>
              </a:r>
              <a:r>
                <a:rPr lang="ko-KR" altLang="en-US" sz="2000" b="1" spc="-50" dirty="0">
                  <a:solidFill>
                    <a:srgbClr val="00A0C6"/>
                  </a:solidFill>
                </a:rPr>
                <a:t>대를 임의로 선정하여 다음을 얻었다고 하자</a:t>
              </a:r>
              <a:r>
                <a:rPr lang="en-US" altLang="ko-KR" sz="2000" b="1" spc="-50" dirty="0">
                  <a:solidFill>
                    <a:srgbClr val="00A0C6"/>
                  </a:solidFill>
                </a:rPr>
                <a:t>.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260388" y="1916832"/>
            <a:ext cx="7129849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  <a:latin typeface="+mn-ea"/>
              </a:rPr>
              <a:t>17.4   17.2   18.1   17.5   17.7   17.6   17.5   17.1   17.8   17.6</a:t>
            </a:r>
            <a:endParaRPr lang="ko-KR" altLang="en-US" i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6864"/>
              </p:ext>
            </p:extLst>
          </p:nvPr>
        </p:nvGraphicFramePr>
        <p:xfrm>
          <a:off x="3286125" y="2716535"/>
          <a:ext cx="2282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50" name="Equation" r:id="rId4" imgW="1371600" imgH="215900" progId="Equation.DSMT4">
                  <p:embed/>
                </p:oleObj>
              </mc:Choice>
              <mc:Fallback>
                <p:oleObj name="Equation" r:id="rId4" imgW="1371600" imgH="215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716535"/>
                        <a:ext cx="2282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모서리가 접힌 도형 37"/>
          <p:cNvSpPr/>
          <p:nvPr/>
        </p:nvSpPr>
        <p:spPr>
          <a:xfrm rot="21355194">
            <a:off x="626946" y="3505233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ko-KR" altLang="en-US" b="1" spc="-5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39" name="모서리가 접힌 도형 38"/>
          <p:cNvSpPr/>
          <p:nvPr/>
        </p:nvSpPr>
        <p:spPr>
          <a:xfrm rot="21355194">
            <a:off x="626945" y="4441337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ko-KR" altLang="en-US" b="1" spc="-50" dirty="0">
                <a:solidFill>
                  <a:schemeClr val="bg1"/>
                </a:solidFill>
              </a:rPr>
              <a:t>의문점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649302" y="3437011"/>
            <a:ext cx="6740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 회사에서 새로 개발한 자동차의 평균 연비는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리터당 </a:t>
            </a:r>
            <a:r>
              <a:rPr lang="en-US" altLang="ko-KR" dirty="0" smtClean="0">
                <a:latin typeface="+mn-ea"/>
                <a:ea typeface="+mn-ea"/>
              </a:rPr>
              <a:t>17.55km</a:t>
            </a:r>
            <a:r>
              <a:rPr lang="ko-KR" altLang="en-US" dirty="0" smtClean="0">
                <a:latin typeface="+mn-ea"/>
                <a:ea typeface="+mn-ea"/>
              </a:rPr>
              <a:t>이고 표준편차는 </a:t>
            </a:r>
            <a:r>
              <a:rPr lang="en-US" altLang="ko-KR" dirty="0" smtClean="0">
                <a:latin typeface="+mn-ea"/>
                <a:ea typeface="+mn-ea"/>
              </a:rPr>
              <a:t>0.288km</a:t>
            </a:r>
            <a:r>
              <a:rPr lang="ko-KR" altLang="en-US" dirty="0" smtClean="0">
                <a:latin typeface="+mn-ea"/>
                <a:ea typeface="+mn-ea"/>
              </a:rPr>
              <a:t>이라고 추론할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49302" y="4499828"/>
            <a:ext cx="674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이러한 추론을 어느 정도 믿을 수 있는가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75656" y="5343599"/>
            <a:ext cx="6429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모집단의 </a:t>
            </a:r>
            <a:r>
              <a:rPr lang="ko-KR" altLang="en-US" sz="2400" b="1" dirty="0" err="1" smtClean="0">
                <a:solidFill>
                  <a:srgbClr val="006699"/>
                </a:solidFill>
                <a:latin typeface="+mn-ea"/>
                <a:ea typeface="+mn-ea"/>
              </a:rPr>
              <a:t>모수를</a:t>
            </a:r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 추론하는 방법을 살펴본다</a:t>
            </a:r>
            <a:r>
              <a:rPr lang="en-US" altLang="ko-KR" sz="2400" b="1" dirty="0" smtClean="0">
                <a:solidFill>
                  <a:srgbClr val="006699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0066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모비율</a:t>
            </a:r>
            <a:r>
              <a:rPr lang="ko-KR" altLang="en-US" dirty="0"/>
              <a:t> 차의 신뢰구간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04745"/>
              </p:ext>
            </p:extLst>
          </p:nvPr>
        </p:nvGraphicFramePr>
        <p:xfrm>
          <a:off x="1606550" y="1047873"/>
          <a:ext cx="5894408" cy="62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4" name="Equation" r:id="rId3" imgW="4089240" imgH="444240" progId="Equation.DSMT4">
                  <p:embed/>
                </p:oleObj>
              </mc:Choice>
              <mc:Fallback>
                <p:oleObj name="Equation" r:id="rId3" imgW="4089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047873"/>
                        <a:ext cx="5894408" cy="62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00034" y="2150230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99%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신뢰구간의 오차한계 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2150230"/>
                <a:ext cx="828680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71859"/>
              </p:ext>
            </p:extLst>
          </p:nvPr>
        </p:nvGraphicFramePr>
        <p:xfrm>
          <a:off x="2546350" y="2578869"/>
          <a:ext cx="40020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5" name="Equation" r:id="rId6" imgW="2895480" imgH="253800" progId="Equation.DSMT4">
                  <p:embed/>
                </p:oleObj>
              </mc:Choice>
              <mc:Fallback>
                <p:oleObj name="Equation" r:id="rId6" imgW="289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578869"/>
                        <a:ext cx="40020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0034" y="3409868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latin typeface="+mn-ea"/>
                    <a:ea typeface="+mn-ea"/>
                  </a:rPr>
                  <a:t>모비율</a:t>
                </a:r>
                <a:r>
                  <a:rPr lang="ko-KR" altLang="en-US" dirty="0" smtClean="0">
                    <a:latin typeface="+mn-ea"/>
                    <a:ea typeface="+mn-ea"/>
                  </a:rPr>
                  <a:t> 차에 대한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99%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신뢰구간 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3409868"/>
                <a:ext cx="828680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76509"/>
              </p:ext>
            </p:extLst>
          </p:nvPr>
        </p:nvGraphicFramePr>
        <p:xfrm>
          <a:off x="2144713" y="3925813"/>
          <a:ext cx="48085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6" name="Equation" r:id="rId9" imgW="3479760" imgH="215640" progId="Equation.DSMT4">
                  <p:embed/>
                </p:oleObj>
              </mc:Choice>
              <mc:Fallback>
                <p:oleObj name="Equation" r:id="rId9" imgW="3479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925813"/>
                        <a:ext cx="480853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6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5769528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9.4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표본의 크기 결정</a:t>
            </a:r>
          </a:p>
        </p:txBody>
      </p:sp>
    </p:spTree>
    <p:extLst>
      <p:ext uri="{BB962C8B-B14F-4D97-AF65-F5344CB8AC3E}">
        <p14:creationId xmlns:p14="http://schemas.microsoft.com/office/powerpoint/2010/main" val="982679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모집단인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6726" y="848278"/>
                <a:ext cx="8315714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 err="1" smtClean="0">
                    <a:latin typeface="+mn-ea"/>
                    <a:ea typeface="+mn-ea"/>
                  </a:rPr>
                  <a:t>모분산</a:t>
                </a:r>
                <a:r>
                  <a:rPr lang="en-US" altLang="ko-KR" i="1" dirty="0">
                    <a:latin typeface="Symbol" pitchFamily="18" charset="2"/>
                  </a:rPr>
                  <a:t>s </a:t>
                </a:r>
                <a:r>
                  <a:rPr lang="en-US" altLang="ko-KR" i="1" baseline="40000" dirty="0">
                    <a:latin typeface="Book Antiqua" pitchFamily="18" charset="0"/>
                  </a:rPr>
                  <a:t>2</a:t>
                </a:r>
                <a:r>
                  <a:rPr lang="ko-KR" altLang="en-US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dirty="0" smtClean="0">
                    <a:latin typeface="+mn-ea"/>
                    <a:ea typeface="+mn-ea"/>
                  </a:rPr>
                  <a:t>알려진 경우에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100(1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신뢰도에 모평균 </a:t>
                </a:r>
                <a:r>
                  <a:rPr lang="en-US" altLang="ko-KR" dirty="0" smtClean="0">
                    <a:latin typeface="Symbol" pitchFamily="18" charset="2"/>
                  </a:rPr>
                  <a:t>m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오차한계 </a:t>
                </a:r>
                <a:r>
                  <a:rPr lang="en-US" altLang="ko-KR" dirty="0" smtClean="0">
                    <a:latin typeface="+mn-ea"/>
                    <a:ea typeface="+mn-ea"/>
                  </a:rPr>
                  <a:t>: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6" y="848278"/>
                <a:ext cx="8315714" cy="403124"/>
              </a:xfrm>
              <a:prstGeom prst="rect">
                <a:avLst/>
              </a:prstGeom>
              <a:blipFill rotWithShape="1">
                <a:blip r:embed="rId3"/>
                <a:stretch>
                  <a:fillRect l="-513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82729"/>
              </p:ext>
            </p:extLst>
          </p:nvPr>
        </p:nvGraphicFramePr>
        <p:xfrm>
          <a:off x="4000496" y="1289048"/>
          <a:ext cx="1079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03" name="Equation" r:id="rId4" imgW="749160" imgH="444240" progId="Equation.DSMT4">
                  <p:embed/>
                </p:oleObj>
              </mc:Choice>
              <mc:Fallback>
                <p:oleObj name="Equation" r:id="rId4" imgW="749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289048"/>
                        <a:ext cx="1079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68135" y="2273280"/>
                <a:ext cx="8315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모평균에 대한 오차한계를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𝑑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이하로 추정하기 위한 표본의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en-US" altLang="ko-KR" dirty="0" smtClean="0">
                    <a:latin typeface="+mn-ea"/>
                    <a:ea typeface="+mn-ea"/>
                  </a:rPr>
                  <a:t> :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5" y="2273280"/>
                <a:ext cx="831571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0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36826"/>
              </p:ext>
            </p:extLst>
          </p:nvPr>
        </p:nvGraphicFramePr>
        <p:xfrm>
          <a:off x="3098800" y="2835846"/>
          <a:ext cx="2908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04" name="Equation" r:id="rId7" imgW="2019240" imgH="469800" progId="Equation.DSMT4">
                  <p:embed/>
                </p:oleObj>
              </mc:Choice>
              <mc:Fallback>
                <p:oleObj name="Equation" r:id="rId7" imgW="2019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835846"/>
                        <a:ext cx="29083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0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모평균 추정을 위한 표본의 크기</a:t>
            </a:r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63446"/>
            <a:ext cx="8723916" cy="193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0034" y="3406764"/>
                <a:ext cx="8286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s</m:t>
                    </m:r>
                    <m:r>
                      <m:rPr>
                        <m:nor/>
                      </m:rPr>
                      <a:rPr lang="en-US" altLang="ko-KR" i="1" dirty="0">
                        <a:latin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i="1" dirty="0">
                        <a:latin typeface="Book Antiqua" pitchFamily="18" charset="0"/>
                      </a:rPr>
                      <m:t> = 0.25, </m:t>
                    </m:r>
                    <m:r>
                      <m:rPr>
                        <m:nor/>
                      </m:rPr>
                      <a:rPr lang="en-US" altLang="ko-KR" i="1" dirty="0">
                        <a:latin typeface="Book Antiqua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ko-KR" i="1" dirty="0">
                        <a:latin typeface="Book Antiqua" pitchFamily="18" charset="0"/>
                      </a:rPr>
                      <m:t> = 0.05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모평균에 대한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95% 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신뢰구간을 얻기 위한 표본의 크기는 다음과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3406764"/>
                <a:ext cx="8286808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89" t="-660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392101"/>
              </p:ext>
            </p:extLst>
          </p:nvPr>
        </p:nvGraphicFramePr>
        <p:xfrm>
          <a:off x="3225651" y="4171950"/>
          <a:ext cx="2930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5" name="Equation" r:id="rId5" imgW="2057400" imgH="469800" progId="Equation.DSMT4">
                  <p:embed/>
                </p:oleObj>
              </mc:Choice>
              <mc:Fallback>
                <p:oleObj name="Equation" r:id="rId5" imgW="2057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651" y="4171950"/>
                        <a:ext cx="29305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표본의 크기가 동일한 모집단인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6726" y="848278"/>
                <a:ext cx="8315714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latin typeface="+mn-ea"/>
                    <a:ea typeface="+mn-ea"/>
                  </a:rPr>
                  <a:t>두 </a:t>
                </a:r>
                <a:r>
                  <a:rPr lang="ko-KR" altLang="en-US" dirty="0" err="1">
                    <a:latin typeface="+mn-ea"/>
                    <a:ea typeface="+mn-ea"/>
                  </a:rPr>
                  <a:t>모분산</a:t>
                </a:r>
                <a:r>
                  <a:rPr lang="ko-KR" altLang="en-US" dirty="0">
                    <a:latin typeface="+mn-ea"/>
                    <a:ea typeface="+mn-ea"/>
                  </a:rPr>
                  <a:t>           </a:t>
                </a:r>
                <a:r>
                  <a:rPr lang="ko-KR" altLang="en-US" dirty="0" smtClean="0">
                    <a:latin typeface="+mn-ea"/>
                    <a:ea typeface="+mn-ea"/>
                  </a:rPr>
                  <a:t>이 </a:t>
                </a:r>
                <a:r>
                  <a:rPr lang="ko-KR" altLang="en-US" dirty="0">
                    <a:latin typeface="+mn-ea"/>
                    <a:ea typeface="+mn-ea"/>
                  </a:rPr>
                  <a:t>알려진 경우에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100(1 –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𝑎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)%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신뢰도에 모평균 차에 오차한계 </a:t>
                </a:r>
                <a:r>
                  <a:rPr lang="en-US" altLang="ko-KR" dirty="0">
                    <a:latin typeface="+mn-ea"/>
                    <a:ea typeface="+mn-ea"/>
                  </a:rPr>
                  <a:t>: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6" y="848278"/>
                <a:ext cx="8315714" cy="680123"/>
              </a:xfrm>
              <a:prstGeom prst="rect">
                <a:avLst/>
              </a:prstGeom>
              <a:blipFill rotWithShape="1">
                <a:blip r:embed="rId3"/>
                <a:stretch>
                  <a:fillRect l="-51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52996"/>
              </p:ext>
            </p:extLst>
          </p:nvPr>
        </p:nvGraphicFramePr>
        <p:xfrm>
          <a:off x="1744663" y="858838"/>
          <a:ext cx="7127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4" name="Equation" r:id="rId4" imgW="495085" imgH="241195" progId="Equation.DSMT4">
                  <p:embed/>
                </p:oleObj>
              </mc:Choice>
              <mc:Fallback>
                <p:oleObj name="Equation" r:id="rId4" imgW="495085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858838"/>
                        <a:ext cx="7127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3717925" y="1647825"/>
          <a:ext cx="16462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5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1647825"/>
                        <a:ext cx="16462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135" y="2901739"/>
            <a:ext cx="831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모평균 차에 대한 오차한계를 </a:t>
            </a:r>
            <a:r>
              <a:rPr lang="en-US" altLang="ko-KR" i="1" dirty="0" smtClean="0">
                <a:latin typeface="Book Antiqua" pitchFamily="18" charset="0"/>
              </a:rPr>
              <a:t>d</a:t>
            </a:r>
            <a:r>
              <a:rPr lang="ko-KR" altLang="en-US" dirty="0">
                <a:latin typeface="+mn-ea"/>
                <a:ea typeface="+mn-ea"/>
              </a:rPr>
              <a:t>이하로 추정하기 위한 표본의 크기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n = m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63254"/>
              </p:ext>
            </p:extLst>
          </p:nvPr>
        </p:nvGraphicFramePr>
        <p:xfrm>
          <a:off x="2276475" y="3519413"/>
          <a:ext cx="45545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6" name="Equation" r:id="rId8" imgW="3162240" imgH="495000" progId="Equation.DSMT4">
                  <p:embed/>
                </p:oleObj>
              </mc:Choice>
              <mc:Fallback>
                <p:oleObj name="Equation" r:id="rId8" imgW="3162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519413"/>
                        <a:ext cx="4554538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표본의 크기가 동일한 모집단인 경우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92100" y="888294"/>
            <a:ext cx="8678530" cy="2591506"/>
            <a:chOff x="0" y="1752600"/>
            <a:chExt cx="13716000" cy="4095750"/>
          </a:xfrm>
        </p:grpSpPr>
        <p:pic>
          <p:nvPicPr>
            <p:cNvPr id="4679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52600"/>
              <a:ext cx="137160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79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3" y="5124450"/>
              <a:ext cx="82867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500034" y="395443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pc="-150" dirty="0">
                <a:latin typeface="Symbol" pitchFamily="18" charset="2"/>
              </a:rPr>
              <a:t>s</a:t>
            </a:r>
            <a:r>
              <a:rPr lang="en-US" altLang="ko-KR" i="1" spc="-150" dirty="0">
                <a:latin typeface="Book Antiqua" pitchFamily="18" charset="0"/>
              </a:rPr>
              <a:t> </a:t>
            </a:r>
            <a:r>
              <a:rPr lang="en-US" altLang="ko-KR" i="1" spc="-150" baseline="-25000" dirty="0">
                <a:latin typeface="Book Antiqua" pitchFamily="18" charset="0"/>
              </a:rPr>
              <a:t>1</a:t>
            </a:r>
            <a:r>
              <a:rPr lang="en-US" altLang="ko-KR" i="1" spc="-150" dirty="0">
                <a:latin typeface="Book Antiqua" pitchFamily="18" charset="0"/>
              </a:rPr>
              <a:t> = 1.2, </a:t>
            </a:r>
            <a:r>
              <a:rPr lang="en-US" altLang="ko-KR" i="1" spc="-150" dirty="0">
                <a:latin typeface="Symbol" pitchFamily="18" charset="2"/>
              </a:rPr>
              <a:t>s </a:t>
            </a:r>
            <a:r>
              <a:rPr lang="en-US" altLang="ko-KR" i="1" spc="-150" baseline="-25000" dirty="0">
                <a:latin typeface="Book Antiqua" pitchFamily="18" charset="0"/>
              </a:rPr>
              <a:t>2</a:t>
            </a:r>
            <a:r>
              <a:rPr lang="en-US" altLang="ko-KR" i="1" spc="-150" dirty="0">
                <a:latin typeface="Book Antiqua" pitchFamily="18" charset="0"/>
              </a:rPr>
              <a:t> = 1.5, d = 0.5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평균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운행거리의 차에 대한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95%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신뢰구간을 얻기 위한 표본의 크기는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34697"/>
              </p:ext>
            </p:extLst>
          </p:nvPr>
        </p:nvGraphicFramePr>
        <p:xfrm>
          <a:off x="2487613" y="4859312"/>
          <a:ext cx="41783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74" name="Equation" r:id="rId5" imgW="2933640" imgH="469800" progId="Equation.DSMT4">
                  <p:embed/>
                </p:oleObj>
              </mc:Choice>
              <mc:Fallback>
                <p:oleObj name="Equation" r:id="rId5" imgW="2933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859312"/>
                        <a:ext cx="41783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9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추정을 위한 표본의 크기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513" y="854382"/>
            <a:ext cx="831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  <a:ea typeface="+mn-ea"/>
              </a:rPr>
              <a:t>모비율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>
                <a:latin typeface="+mn-ea"/>
                <a:ea typeface="+mn-ea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100(1 –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)% </a:t>
            </a:r>
            <a:r>
              <a:rPr lang="ko-KR" altLang="en-US" dirty="0">
                <a:latin typeface="+mn-ea"/>
                <a:ea typeface="+mn-ea"/>
              </a:rPr>
              <a:t>신뢰구간의 오차한계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63007"/>
              </p:ext>
            </p:extLst>
          </p:nvPr>
        </p:nvGraphicFramePr>
        <p:xfrm>
          <a:off x="3747373" y="1295159"/>
          <a:ext cx="1152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0" name="Equation" r:id="rId3" imgW="799920" imgH="444240" progId="Equation.DSMT4">
                  <p:embed/>
                </p:oleObj>
              </mc:Choice>
              <mc:Fallback>
                <p:oleObj name="Equation" r:id="rId3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373" y="1295159"/>
                        <a:ext cx="11525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398251"/>
            <a:ext cx="831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모비율에</a:t>
            </a:r>
            <a:r>
              <a:rPr lang="ko-KR" altLang="en-US" dirty="0">
                <a:latin typeface="+mn-ea"/>
                <a:ea typeface="+mn-ea"/>
              </a:rPr>
              <a:t> 대한 오차한계를 </a:t>
            </a:r>
            <a:r>
              <a:rPr lang="en-US" altLang="ko-KR" i="1" dirty="0" smtClean="0">
                <a:latin typeface="Book Antiqua" pitchFamily="18" charset="0"/>
              </a:rPr>
              <a:t>d</a:t>
            </a:r>
            <a:r>
              <a:rPr lang="ko-KR" altLang="en-US" dirty="0">
                <a:latin typeface="+mn-ea"/>
                <a:ea typeface="+mn-ea"/>
              </a:rPr>
              <a:t>이하로 추정하기 위한 표본의 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en-US" altLang="ko-KR" dirty="0" smtClean="0">
                <a:latin typeface="Book Antiqua" pitchFamily="18" charset="0"/>
              </a:rPr>
              <a:t> :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37283"/>
              </p:ext>
            </p:extLst>
          </p:nvPr>
        </p:nvGraphicFramePr>
        <p:xfrm>
          <a:off x="2799635" y="2799333"/>
          <a:ext cx="3073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1" name="Equation" r:id="rId5" imgW="2133360" imgH="495000" progId="Equation.DSMT4">
                  <p:embed/>
                </p:oleObj>
              </mc:Choice>
              <mc:Fallback>
                <p:oleObj name="Equation" r:id="rId5" imgW="2133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635" y="2799333"/>
                        <a:ext cx="30734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접힌 도형 10"/>
          <p:cNvSpPr/>
          <p:nvPr/>
        </p:nvSpPr>
        <p:spPr>
          <a:xfrm rot="21355194">
            <a:off x="372945" y="4261737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75656" y="4222829"/>
            <a:ext cx="6879722" cy="646331"/>
            <a:chOff x="468135" y="5042144"/>
            <a:chExt cx="6879722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68135" y="5042144"/>
              <a:ext cx="687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표본비율    </a:t>
              </a:r>
              <a:r>
                <a:rPr lang="ko-KR" altLang="en-US" dirty="0" smtClean="0">
                  <a:latin typeface="+mn-ea"/>
                  <a:ea typeface="+mn-ea"/>
                </a:rPr>
                <a:t>은 </a:t>
              </a:r>
              <a:r>
                <a:rPr lang="ko-KR" altLang="en-US" dirty="0" smtClean="0">
                  <a:latin typeface="+mn-ea"/>
                  <a:ea typeface="+mn-ea"/>
                </a:rPr>
                <a:t>표본을 선정해야만 알 수 있는 수치이므로 다음과 같은 방법에 의해 근사적으로 표본의 크기를 결전한다</a:t>
              </a:r>
              <a:r>
                <a:rPr lang="en-US" altLang="ko-KR" dirty="0" smtClean="0">
                  <a:latin typeface="+mn-ea"/>
                  <a:ea typeface="+mn-ea"/>
                </a:rPr>
                <a:t>.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649824"/>
                </p:ext>
              </p:extLst>
            </p:nvPr>
          </p:nvGraphicFramePr>
          <p:xfrm>
            <a:off x="1571604" y="5044283"/>
            <a:ext cx="182563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62" name="Equation" r:id="rId7" imgW="126720" imgH="215640" progId="Equation.DSMT4">
                    <p:embed/>
                  </p:oleObj>
                </mc:Choice>
                <mc:Fallback>
                  <p:oleObj name="Equation" r:id="rId7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5044283"/>
                          <a:ext cx="182563" cy="30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3568" y="5085184"/>
                <a:ext cx="83901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n-ea"/>
                    <a:ea typeface="+mn-ea"/>
                  </a:rPr>
                  <a:t>① 과거 조사결과 </a:t>
                </a:r>
                <a:r>
                  <a:rPr lang="en-US" altLang="ko-KR" sz="1600" i="1" dirty="0" smtClean="0">
                    <a:latin typeface="+mn-ea"/>
                    <a:ea typeface="+mn-ea"/>
                  </a:rPr>
                  <a:t>p*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를 알고 있는 경우에          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를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사용한다</a:t>
                </a:r>
                <a:r>
                  <a:rPr lang="en-US" altLang="ko-KR" sz="1600" dirty="0" smtClean="0">
                    <a:latin typeface="+mn-ea"/>
                    <a:ea typeface="+mn-ea"/>
                  </a:rPr>
                  <a:t>.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 </a:t>
                </a:r>
                <a:endParaRPr lang="en-US" altLang="ko-KR" sz="1600" dirty="0" smtClean="0">
                  <a:latin typeface="+mn-ea"/>
                  <a:ea typeface="+mn-ea"/>
                </a:endParaRPr>
              </a:p>
              <a:p>
                <a:r>
                  <a:rPr lang="ko-KR" altLang="en-US" sz="1600" dirty="0" smtClean="0">
                    <a:latin typeface="+mn-ea"/>
                    <a:ea typeface="+mn-ea"/>
                  </a:rPr>
                  <a:t>② 과거 조사 결과가 없는 경우에 크기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altLang="ko-KR" sz="1600" i="1" dirty="0" smtClean="0">
                        <a:latin typeface="Cambria Math"/>
                        <a:ea typeface="+mn-ea"/>
                      </a:rPr>
                      <m:t> ≥ 30</m:t>
                    </m:r>
                  </m:oMath>
                </a14:m>
                <a:r>
                  <a:rPr lang="ko-KR" altLang="en-US" sz="1600" dirty="0" smtClean="0">
                    <a:latin typeface="+mn-ea"/>
                    <a:ea typeface="+mn-ea"/>
                  </a:rPr>
                  <a:t>인 표본을 선정하여 예비로 얻은    를 </a:t>
                </a:r>
                <a:endParaRPr lang="en-US" altLang="ko-KR" sz="1600" dirty="0" smtClean="0">
                  <a:latin typeface="+mn-ea"/>
                  <a:ea typeface="+mn-ea"/>
                </a:endParaRPr>
              </a:p>
              <a:p>
                <a:r>
                  <a:rPr lang="en-US" altLang="ko-KR" sz="1600" dirty="0" smtClean="0">
                    <a:latin typeface="+mn-ea"/>
                    <a:ea typeface="+mn-ea"/>
                  </a:rPr>
                  <a:t>   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사용한다</a:t>
                </a:r>
                <a:r>
                  <a:rPr lang="en-US" altLang="ko-KR" sz="1600" dirty="0" smtClean="0"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1600" dirty="0" smtClean="0">
                    <a:latin typeface="+mn-ea"/>
                    <a:ea typeface="+mn-ea"/>
                  </a:rPr>
                  <a:t>③ 과거 조사 결과가 없는 경우에               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을 </a:t>
                </a:r>
                <a:r>
                  <a:rPr lang="ko-KR" altLang="en-US" sz="1600" dirty="0" smtClean="0">
                    <a:latin typeface="+mn-ea"/>
                    <a:ea typeface="+mn-ea"/>
                  </a:rPr>
                  <a:t>택한다</a:t>
                </a:r>
                <a:r>
                  <a:rPr lang="en-US" altLang="ko-KR" sz="1600" dirty="0" smtClean="0">
                    <a:latin typeface="+mn-ea"/>
                    <a:ea typeface="+mn-ea"/>
                  </a:rPr>
                  <a:t>.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85184"/>
                <a:ext cx="8390145" cy="1077218"/>
              </a:xfrm>
              <a:prstGeom prst="rect">
                <a:avLst/>
              </a:prstGeom>
              <a:blipFill rotWithShape="1">
                <a:blip r:embed="rId9"/>
                <a:stretch>
                  <a:fillRect l="-363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99618"/>
              </p:ext>
            </p:extLst>
          </p:nvPr>
        </p:nvGraphicFramePr>
        <p:xfrm>
          <a:off x="4572000" y="5103997"/>
          <a:ext cx="6572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3" name="Equation" r:id="rId10" imgW="457200" imgH="215640" progId="Equation.DSMT4">
                  <p:embed/>
                </p:oleObj>
              </mc:Choice>
              <mc:Fallback>
                <p:oleObj name="Equation" r:id="rId10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3997"/>
                        <a:ext cx="6572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76695"/>
              </p:ext>
            </p:extLst>
          </p:nvPr>
        </p:nvGraphicFramePr>
        <p:xfrm>
          <a:off x="8027794" y="5317405"/>
          <a:ext cx="1825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4" name="Equation" r:id="rId12" imgW="126720" imgH="215640" progId="Equation.DSMT4">
                  <p:embed/>
                </p:oleObj>
              </mc:Choice>
              <mc:Fallback>
                <p:oleObj name="Equation" r:id="rId12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794" y="5317405"/>
                        <a:ext cx="182563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1453"/>
              </p:ext>
            </p:extLst>
          </p:nvPr>
        </p:nvGraphicFramePr>
        <p:xfrm>
          <a:off x="3851950" y="5647109"/>
          <a:ext cx="10795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5" name="Equation" r:id="rId14" imgW="749160" imgH="495000" progId="Equation.DSMT4">
                  <p:embed/>
                </p:oleObj>
              </mc:Choice>
              <mc:Fallback>
                <p:oleObj name="Equation" r:id="rId14" imgW="749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50" y="5647109"/>
                        <a:ext cx="10795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6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추정을 위한 표본의 크기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898216"/>
            <a:ext cx="8665030" cy="188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0034" y="314317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d = 0.02</a:t>
            </a:r>
            <a:r>
              <a:rPr lang="ko-KR" altLang="en-US" dirty="0" smtClean="0">
                <a:latin typeface="+mn-ea"/>
                <a:ea typeface="+mn-ea"/>
              </a:rPr>
              <a:t>이</a:t>
            </a:r>
            <a:r>
              <a:rPr lang="ko-KR" altLang="en-US" dirty="0">
                <a:latin typeface="+mn-ea"/>
                <a:ea typeface="+mn-ea"/>
              </a:rPr>
              <a:t>고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 = 1.96</a:t>
            </a:r>
            <a:r>
              <a:rPr lang="ko-KR" altLang="en-US" dirty="0" smtClean="0">
                <a:latin typeface="+mn-ea"/>
                <a:ea typeface="+mn-ea"/>
              </a:rPr>
              <a:t>이므로 조사해야 할 유권자의 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36040"/>
              </p:ext>
            </p:extLst>
          </p:nvPr>
        </p:nvGraphicFramePr>
        <p:xfrm>
          <a:off x="2813050" y="3571800"/>
          <a:ext cx="35274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9" name="Equation" r:id="rId4" imgW="2476440" imgH="469800" progId="Equation.DSMT4">
                  <p:embed/>
                </p:oleObj>
              </mc:Choice>
              <mc:Fallback>
                <p:oleObj name="Equation" r:id="rId4" imgW="2476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571800"/>
                        <a:ext cx="35274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점추정량과</a:t>
            </a:r>
            <a:r>
              <a:rPr lang="ko-KR" altLang="en-US" dirty="0">
                <a:latin typeface="Book Antiqua" pitchFamily="18" charset="0"/>
              </a:rPr>
              <a:t> 그 성질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3" y="892077"/>
            <a:ext cx="8110399" cy="1187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685800" y="1075740"/>
                <a:ext cx="7703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 err="1">
                    <a:latin typeface="+mn-ea"/>
                    <a:ea typeface="+mn-ea"/>
                  </a:rPr>
                  <a:t>추정량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estimator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모집단의 </a:t>
                </a:r>
                <a:r>
                  <a:rPr lang="ko-KR" altLang="en-US" sz="2000" dirty="0" err="1" smtClean="0">
                    <a:latin typeface="+mn-ea"/>
                    <a:ea typeface="+mn-ea"/>
                  </a:rPr>
                  <a:t>모수</a:t>
                </a:r>
                <a:r>
                  <a:rPr lang="en-US" altLang="ko-KR" sz="2000" i="1" dirty="0">
                    <a:latin typeface="Symbol" pitchFamily="18" charset="2"/>
                  </a:rPr>
                  <a:t> q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를 </a:t>
                </a:r>
                <a:r>
                  <a:rPr lang="ko-KR" altLang="en-US" sz="2000" dirty="0">
                    <a:latin typeface="+mn-ea"/>
                    <a:ea typeface="+mn-ea"/>
                  </a:rPr>
                  <a:t>추정하기 위하여 크기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인 표본으로부터 선정한 통계량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5740"/>
                <a:ext cx="770345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871" t="-730" b="-7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5536" y="2488611"/>
            <a:ext cx="8215370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예를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들어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표본평균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표본분산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표본비율 등은 모평균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모분산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모비율에</a:t>
            </a:r>
            <a:r>
              <a:rPr lang="ko-KR" altLang="en-US" dirty="0">
                <a:latin typeface="+mn-ea"/>
                <a:ea typeface="+mn-ea"/>
              </a:rPr>
              <a:t> 대한 </a:t>
            </a:r>
            <a:r>
              <a:rPr lang="ko-KR" altLang="en-US" dirty="0" err="1">
                <a:latin typeface="+mn-ea"/>
                <a:ea typeface="+mn-ea"/>
              </a:rPr>
              <a:t>추정량이다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모서리가 접힌 도형 16"/>
          <p:cNvSpPr/>
          <p:nvPr/>
        </p:nvSpPr>
        <p:spPr>
          <a:xfrm rot="21355194">
            <a:off x="626946" y="3614038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91680" y="3573016"/>
                <a:ext cx="6796215" cy="176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  <a:ea typeface="+mn-ea"/>
                  </a:rPr>
                  <a:t>일반적으로 표본평균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표본분산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:r>
                  <a:rPr lang="ko-KR" altLang="en-US" dirty="0" smtClean="0">
                    <a:latin typeface="+mn-ea"/>
                    <a:ea typeface="+mn-ea"/>
                  </a:rPr>
                  <a:t>표본비율 등과 같은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추정량은</a:t>
                </a:r>
                <a:r>
                  <a:rPr lang="ko-KR" altLang="en-US" dirty="0" smtClean="0">
                    <a:latin typeface="+mn-ea"/>
                    <a:ea typeface="+mn-ea"/>
                  </a:rPr>
                  <a:t> 모집단으로부터 표본을 어떻게 선정하느냐에 따라 다른 값을 갖는다</a:t>
                </a:r>
                <a:r>
                  <a:rPr lang="en-US" altLang="ko-KR" dirty="0" smtClean="0">
                    <a:latin typeface="+mn-ea"/>
                    <a:ea typeface="+mn-ea"/>
                  </a:rPr>
                  <a:t>. </a:t>
                </a:r>
              </a:p>
              <a:p>
                <a:endParaRPr lang="en-US" altLang="ko-KR" dirty="0" smtClean="0">
                  <a:latin typeface="+mn-ea"/>
                  <a:ea typeface="+mn-ea"/>
                </a:endParaRPr>
              </a:p>
              <a:p>
                <a:r>
                  <a:rPr lang="ko-KR" altLang="en-US" dirty="0" smtClean="0">
                    <a:latin typeface="+mn-ea"/>
                    <a:ea typeface="+mn-ea"/>
                  </a:rPr>
                  <a:t>따라서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모수는</a:t>
                </a:r>
                <a:r>
                  <a:rPr lang="en-US" altLang="ko-KR" i="1" dirty="0">
                    <a:latin typeface="Symbol" pitchFamily="18" charset="2"/>
                  </a:rPr>
                  <a:t>q</a:t>
                </a:r>
                <a:r>
                  <a:rPr lang="ko-KR" altLang="en-US" dirty="0" smtClean="0">
                    <a:latin typeface="+mn-ea"/>
                    <a:ea typeface="+mn-ea"/>
                  </a:rPr>
                  <a:t>에 </a:t>
                </a:r>
                <a:r>
                  <a:rPr lang="ko-KR" altLang="en-US" dirty="0" smtClean="0">
                    <a:latin typeface="+mn-ea"/>
                    <a:ea typeface="+mn-ea"/>
                  </a:rPr>
                  <a:t>대한 추정량은 다음과 같이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.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.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𝑑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확률변수</m:t>
                    </m:r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…,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𝑋</m:t>
                    </m:r>
                    <m:r>
                      <a:rPr lang="en-US" altLang="ko-KR" i="1" baseline="-25000" dirty="0" err="1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의 함수 이다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573016"/>
                <a:ext cx="6796215" cy="1761380"/>
              </a:xfrm>
              <a:prstGeom prst="rect">
                <a:avLst/>
              </a:prstGeom>
              <a:blipFill rotWithShape="1">
                <a:blip r:embed="rId4"/>
                <a:stretch>
                  <a:fillRect l="-808" t="-1730" b="-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62203"/>
              </p:ext>
            </p:extLst>
          </p:nvPr>
        </p:nvGraphicFramePr>
        <p:xfrm>
          <a:off x="3471863" y="5746406"/>
          <a:ext cx="2171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1" name="Equation" r:id="rId5" imgW="1371600" imgH="254000" progId="Equation.DSMT4">
                  <p:embed/>
                </p:oleObj>
              </mc:Choice>
              <mc:Fallback>
                <p:oleObj name="Equation" r:id="rId5" imgW="13716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5746406"/>
                        <a:ext cx="21717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6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점추정량과</a:t>
            </a:r>
            <a:r>
              <a:rPr lang="ko-KR" altLang="en-US" dirty="0">
                <a:latin typeface="Book Antiqua" pitchFamily="18" charset="0"/>
              </a:rPr>
              <a:t> 그 성질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3" y="926758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685800" y="1077450"/>
                <a:ext cx="77034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latin typeface="+mn-ea"/>
                    <a:ea typeface="+mn-ea"/>
                  </a:rPr>
                  <a:t>추정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t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estimate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표본으로부터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얻은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추정량을</a:t>
                </a:r>
                <a:r>
                  <a:rPr lang="ko-KR" altLang="en-US" sz="2000" dirty="0">
                    <a:latin typeface="+mn-ea"/>
                    <a:ea typeface="+mn-ea"/>
                  </a:rPr>
                  <a:t> 이용하여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모수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Symbol" pitchFamily="18" charset="2"/>
                      </a:rPr>
                      <m:t>Q</m:t>
                    </m:r>
                  </m:oMath>
                </a14:m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를 추정하는 과정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77450"/>
                <a:ext cx="7703457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71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67543" y="2276872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0" y="2427564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점추정</a:t>
            </a:r>
            <a:r>
              <a:rPr lang="en-US" altLang="ko-KR" sz="2000" b="1" baseline="30000" dirty="0">
                <a:latin typeface="+mn-ea"/>
                <a:ea typeface="+mn-ea"/>
              </a:rPr>
              <a:t>point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estimate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 err="1" smtClean="0">
                <a:latin typeface="+mn-ea"/>
                <a:ea typeface="+mn-ea"/>
              </a:rPr>
              <a:t>모수</a:t>
            </a:r>
            <a:r>
              <a:rPr lang="en-US" altLang="ko-KR" sz="2000" i="1" dirty="0" smtClean="0">
                <a:latin typeface="Symbol" pitchFamily="18" charset="2"/>
              </a:rPr>
              <a:t>q </a:t>
            </a:r>
            <a:r>
              <a:rPr lang="ko-KR" altLang="en-US" sz="2000" dirty="0" smtClean="0">
                <a:latin typeface="+mn-ea"/>
                <a:ea typeface="+mn-ea"/>
              </a:rPr>
              <a:t>의 </a:t>
            </a:r>
            <a:r>
              <a:rPr lang="ko-KR" altLang="en-US" sz="2000" dirty="0">
                <a:latin typeface="+mn-ea"/>
                <a:ea typeface="+mn-ea"/>
              </a:rPr>
              <a:t>참값에 대해 최적의 </a:t>
            </a:r>
            <a:r>
              <a:rPr lang="ko-KR" altLang="en-US" sz="2000" dirty="0" err="1">
                <a:latin typeface="+mn-ea"/>
                <a:ea typeface="+mn-ea"/>
              </a:rPr>
              <a:t>추정값을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구하는 과정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3" y="3645024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5800" y="3795716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점추정량</a:t>
            </a:r>
            <a:r>
              <a:rPr lang="en-US" altLang="ko-KR" sz="2000" b="1" baseline="30000" dirty="0">
                <a:latin typeface="+mn-ea"/>
                <a:ea typeface="+mn-ea"/>
              </a:rPr>
              <a:t>point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estimator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모수</a:t>
            </a:r>
            <a:r>
              <a:rPr lang="en-US" altLang="ko-KR" sz="2000" i="1" dirty="0" smtClean="0">
                <a:latin typeface="Symbol" pitchFamily="18" charset="2"/>
              </a:rPr>
              <a:t>q </a:t>
            </a:r>
            <a:r>
              <a:rPr lang="ko-KR" altLang="en-US" sz="2000" dirty="0" smtClean="0">
                <a:latin typeface="+mn-ea"/>
                <a:ea typeface="+mn-ea"/>
              </a:rPr>
              <a:t>의 </a:t>
            </a:r>
            <a:r>
              <a:rPr lang="ko-KR" altLang="en-US" sz="2000" dirty="0">
                <a:latin typeface="+mn-ea"/>
                <a:ea typeface="+mn-ea"/>
              </a:rPr>
              <a:t>참값인 수치를 추정하기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위해 표본에 기초하여 얻은 </a:t>
            </a:r>
            <a:r>
              <a:rPr lang="ko-KR" altLang="en-US" sz="2000" dirty="0" err="1">
                <a:latin typeface="+mn-ea"/>
                <a:ea typeface="+mn-ea"/>
              </a:rPr>
              <a:t>추정량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08875"/>
              </p:ext>
            </p:extLst>
          </p:nvPr>
        </p:nvGraphicFramePr>
        <p:xfrm>
          <a:off x="4778375" y="4127580"/>
          <a:ext cx="2286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58" name="Equation" r:id="rId4" imgW="1371600" imgH="254000" progId="Equation.DSMT4">
                  <p:embed/>
                </p:oleObj>
              </mc:Choice>
              <mc:Fallback>
                <p:oleObj name="Equation" r:id="rId4" imgW="13716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127580"/>
                        <a:ext cx="2286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67543" y="5016624"/>
            <a:ext cx="8110399" cy="111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85800" y="5167316"/>
                <a:ext cx="77034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점추정값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value of point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estimator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: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선정된 표본의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관찰값</a:t>
                </a:r>
                <a:r>
                  <a:rPr lang="ko-KR" altLang="en-US" sz="20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𝑥</m:t>
                    </m:r>
                    <m:r>
                      <a:rPr lang="en-US" altLang="ko-KR" sz="2000" i="1" baseline="-25000" dirty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𝑥</m:t>
                    </m:r>
                    <m:r>
                      <a:rPr lang="en-US" altLang="ko-KR" sz="2000" i="1" baseline="-25000" dirty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, …,</m:t>
                    </m:r>
                  </m:oMath>
                </a14:m>
                <a:endParaRPr lang="en-US" altLang="ko-KR" sz="2000" i="1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𝑥</m:t>
                    </m:r>
                    <m:r>
                      <a:rPr lang="en-US" altLang="ko-KR" sz="2000" i="1" baseline="-25000" dirty="0" err="1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에 대한 </a:t>
                </a:r>
                <a:r>
                  <a:rPr lang="ko-KR" altLang="en-US" sz="2000" dirty="0" err="1">
                    <a:latin typeface="+mn-ea"/>
                    <a:ea typeface="+mn-ea"/>
                  </a:rPr>
                  <a:t>정추정량값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167316"/>
                <a:ext cx="7703457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871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94569"/>
              </p:ext>
            </p:extLst>
          </p:nvPr>
        </p:nvGraphicFramePr>
        <p:xfrm>
          <a:off x="3361768" y="5455422"/>
          <a:ext cx="20732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59" name="Equation" r:id="rId7" imgW="1244600" imgH="254000" progId="Equation.DSMT4">
                  <p:embed/>
                </p:oleObj>
              </mc:Choice>
              <mc:Fallback>
                <p:oleObj name="Equation" r:id="rId7" imgW="12446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768" y="5455422"/>
                        <a:ext cx="20732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3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추정</a:t>
            </a:r>
            <a:r>
              <a:rPr lang="en-US" altLang="ko-KR" dirty="0"/>
              <a:t> </a:t>
            </a:r>
            <a:r>
              <a:rPr lang="ko-KR" altLang="en-US" dirty="0"/>
              <a:t>절차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66974" y="1052736"/>
            <a:ext cx="8072494" cy="2868947"/>
            <a:chOff x="785786" y="1275227"/>
            <a:chExt cx="8072494" cy="2868947"/>
          </a:xfrm>
        </p:grpSpPr>
        <p:sp>
          <p:nvSpPr>
            <p:cNvPr id="9" name="타원 8"/>
            <p:cNvSpPr/>
            <p:nvPr/>
          </p:nvSpPr>
          <p:spPr>
            <a:xfrm>
              <a:off x="5540233" y="2804331"/>
              <a:ext cx="357190" cy="357190"/>
            </a:xfrm>
            <a:prstGeom prst="ellipse">
              <a:avLst/>
            </a:prstGeom>
            <a:solidFill>
              <a:srgbClr val="8BE9FF"/>
            </a:solidFill>
            <a:ln w="28575">
              <a:solidFill>
                <a:srgbClr val="00A0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" name="Object 3"/>
                <p:cNvGraphicFramePr>
                  <a:graphicFrameLocks noChangeAspect="1"/>
                </p:cNvGraphicFramePr>
                <p:nvPr/>
              </p:nvGraphicFramePr>
              <p:xfrm>
                <a:off x="5580061" y="1857364"/>
                <a:ext cx="1274763" cy="696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2822" name="Equation" r:id="rId3" imgW="774360" imgH="431640" progId="Equation.DSMT4">
                        <p:embed/>
                      </p:oleObj>
                    </mc:Choice>
                    <mc:Fallback>
                      <p:oleObj name="Equation" r:id="rId3" imgW="77436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061" y="1857364"/>
                              <a:ext cx="1274763" cy="6969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" name="Object 3"/>
                <p:cNvGraphicFramePr>
                  <a:graphicFrameLocks noChangeAspect="1"/>
                </p:cNvGraphicFramePr>
                <p:nvPr/>
              </p:nvGraphicFramePr>
              <p:xfrm>
                <a:off x="5580061" y="1857364"/>
                <a:ext cx="1274763" cy="696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2822" name="Equation" r:id="rId3" imgW="774360" imgH="431640" progId="Equation.DSMT4">
                        <p:embed/>
                      </p:oleObj>
                    </mc:Choice>
                    <mc:Fallback>
                      <p:oleObj name="Equation" r:id="rId3" imgW="77436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061" y="1857364"/>
                              <a:ext cx="1274763" cy="6969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Object 4"/>
                <p:cNvGraphicFramePr>
                  <a:graphicFrameLocks noChangeAspect="1"/>
                </p:cNvGraphicFramePr>
                <p:nvPr/>
              </p:nvGraphicFramePr>
              <p:xfrm>
                <a:off x="5616591" y="2671765"/>
                <a:ext cx="1169987" cy="696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2823" name="Equation" r:id="rId5" imgW="711000" imgH="431640" progId="Equation.DSMT4">
                        <p:embed/>
                      </p:oleObj>
                    </mc:Choice>
                    <mc:Fallback>
                      <p:oleObj name="Equation" r:id="rId5" imgW="71100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16591" y="2671765"/>
                              <a:ext cx="1169987" cy="6969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1" name="Object 4"/>
                <p:cNvGraphicFramePr>
                  <a:graphicFrameLocks noChangeAspect="1"/>
                </p:cNvGraphicFramePr>
                <p:nvPr/>
              </p:nvGraphicFramePr>
              <p:xfrm>
                <a:off x="5616591" y="2671765"/>
                <a:ext cx="1169987" cy="696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72823" name="Equation" r:id="rId5" imgW="711000" imgH="431640" progId="Equation.DSMT4">
                        <p:embed/>
                      </p:oleObj>
                    </mc:Choice>
                    <mc:Fallback>
                      <p:oleObj name="Equation" r:id="rId5" imgW="71100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16591" y="2671765"/>
                              <a:ext cx="1169987" cy="6969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00892" y="1936528"/>
                  <a:ext cx="18573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모평균</a:t>
                  </a:r>
                  <a:r>
                    <a:rPr lang="ko-KR" altLang="en-US" dirty="0" smtClean="0">
                      <a:latin typeface="+mn-ea"/>
                      <a:ea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에 대한 점추정량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892" y="1936528"/>
                  <a:ext cx="1857388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23" t="-4717" r="-262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00892" y="2732620"/>
                  <a:ext cx="18573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+mn-ea"/>
                      <a:ea typeface="+mn-ea"/>
                    </a:rPr>
                    <a:t>모평균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Symbol" pitchFamily="18" charset="2"/>
                        </a:rPr>
                        <m:t>m</m:t>
                      </m:r>
                    </m:oMath>
                  </a14:m>
                  <a:r>
                    <a:rPr lang="ko-KR" altLang="en-US" dirty="0" smtClean="0">
                      <a:latin typeface="+mn-ea"/>
                      <a:ea typeface="+mn-ea"/>
                    </a:rPr>
                    <a:t>에 대한 점추정값</a:t>
                  </a:r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892" y="2732620"/>
                  <a:ext cx="1857388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23" t="-4717" r="-984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3346921" y="375728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추론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85786" y="1643050"/>
              <a:ext cx="1714512" cy="1857388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068768" y="1857364"/>
              <a:ext cx="1360488" cy="135732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0233" y="1419243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+mn-ea"/>
                  <a:ea typeface="+mn-ea"/>
                </a:rPr>
                <a:t>추정량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14748" y="1419243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표본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6396" y="127522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모집단</a:t>
              </a:r>
              <a:r>
                <a:rPr lang="en-US" altLang="ko-KR" dirty="0" smtClean="0">
                  <a:latin typeface="+mn-ea"/>
                  <a:ea typeface="+mn-ea"/>
                </a:rPr>
                <a:t>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6709" y="208382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+mn-ea"/>
                  <a:ea typeface="+mn-ea"/>
                </a:rPr>
                <a:t>x</a:t>
              </a:r>
              <a:r>
                <a:rPr lang="en-US" altLang="ko-KR" i="1" baseline="-25000" dirty="0" smtClean="0">
                  <a:latin typeface="+mn-ea"/>
                  <a:ea typeface="+mn-ea"/>
                </a:rPr>
                <a:t>1</a:t>
              </a:r>
              <a:endParaRPr lang="ko-KR" altLang="en-US" i="1" baseline="-25000" dirty="0"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9585" y="27982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err="1" smtClean="0">
                  <a:latin typeface="+mn-ea"/>
                  <a:ea typeface="+mn-ea"/>
                </a:rPr>
                <a:t>x</a:t>
              </a:r>
              <a:r>
                <a:rPr lang="en-US" altLang="ko-KR" i="1" baseline="-25000" dirty="0" err="1" smtClean="0">
                  <a:latin typeface="+mn-ea"/>
                  <a:ea typeface="+mn-ea"/>
                </a:rPr>
                <a:t>n</a:t>
              </a:r>
              <a:endParaRPr lang="ko-KR" altLang="en-US" i="1" baseline="-25000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03899" y="192880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+mn-ea"/>
                  <a:ea typeface="+mn-ea"/>
                </a:rPr>
                <a:t>x</a:t>
              </a:r>
              <a:r>
                <a:rPr lang="en-US" altLang="ko-KR" i="1" baseline="-25000" dirty="0" smtClean="0">
                  <a:latin typeface="+mn-ea"/>
                  <a:ea typeface="+mn-ea"/>
                </a:rPr>
                <a:t>2</a:t>
              </a:r>
              <a:endParaRPr lang="ko-KR" altLang="en-US" i="1" baseline="-25000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8963120">
              <a:off x="4617194" y="25628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…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9175" y="223622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+mn-ea"/>
                  <a:ea typeface="+mn-ea"/>
                </a:rPr>
                <a:t>x</a:t>
              </a:r>
              <a:r>
                <a:rPr lang="en-US" altLang="ko-KR" i="1" baseline="-25000" dirty="0" smtClean="0">
                  <a:latin typeface="+mn-ea"/>
                  <a:ea typeface="+mn-ea"/>
                </a:rPr>
                <a:t>3</a:t>
              </a:r>
              <a:endParaRPr lang="ko-KR" altLang="en-US" i="1" baseline="-25000" dirty="0">
                <a:latin typeface="+mn-ea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1538" y="2285992"/>
              <a:ext cx="1000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n-ea"/>
                  <a:ea typeface="+mn-ea"/>
                </a:rPr>
                <a:t>모평균</a:t>
              </a:r>
              <a:r>
                <a:rPr lang="en-US" altLang="ko-KR" dirty="0">
                  <a:latin typeface="Symbol" pitchFamily="18" charset="2"/>
                </a:rPr>
                <a:t> m</a:t>
              </a:r>
              <a:r>
                <a:rPr lang="en-US" altLang="ko-KR" i="1" dirty="0" smtClean="0">
                  <a:latin typeface="+mn-ea"/>
                  <a:ea typeface="+mn-ea"/>
                </a:rPr>
                <a:t>  </a:t>
              </a:r>
              <a:r>
                <a:rPr lang="en-US" altLang="ko-KR" dirty="0" smtClean="0">
                  <a:latin typeface="+mn-ea"/>
                  <a:ea typeface="+mn-ea"/>
                </a:rPr>
                <a:t>=</a:t>
              </a:r>
              <a:r>
                <a:rPr lang="en-US" altLang="ko-KR" i="1" dirty="0" smtClean="0">
                  <a:latin typeface="+mn-ea"/>
                  <a:ea typeface="+mn-ea"/>
                </a:rPr>
                <a:t> </a:t>
              </a:r>
              <a:r>
                <a:rPr lang="en-US" altLang="ko-KR" dirty="0" smtClean="0">
                  <a:latin typeface="+mn-ea"/>
                  <a:ea typeface="+mn-ea"/>
                </a:rPr>
                <a:t>? </a:t>
              </a:r>
              <a:endParaRPr lang="ko-KR" altLang="en-US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730572" y="2139323"/>
                  <a:ext cx="1000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latin typeface="+mn-ea"/>
                      <a:ea typeface="+mn-ea"/>
                    </a:rPr>
                    <a:t>크기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𝑛</m:t>
                      </m:r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 </m:t>
                      </m:r>
                    </m:oMath>
                  </a14:m>
                  <a:endParaRPr lang="ko-KR" altLang="en-US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72" y="2139323"/>
                  <a:ext cx="100013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220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연결선 27"/>
            <p:cNvCxnSpPr/>
            <p:nvPr/>
          </p:nvCxnSpPr>
          <p:spPr>
            <a:xfrm>
              <a:off x="1571604" y="4132747"/>
              <a:ext cx="41434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5249867" y="3679033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1000894" y="3571876"/>
              <a:ext cx="1143008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80022" y="4338970"/>
                <a:ext cx="46413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en-US" altLang="ko-KR" dirty="0" smtClean="0">
                    <a:latin typeface="+mn-ea"/>
                    <a:ea typeface="+mn-ea"/>
                  </a:rPr>
                  <a:t>① </a:t>
                </a:r>
                <a:r>
                  <a:rPr lang="ko-KR" altLang="en-US" dirty="0" smtClean="0">
                    <a:latin typeface="+mn-ea"/>
                    <a:ea typeface="+mn-ea"/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표본을 선정한다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</a:pPr>
                <a:r>
                  <a:rPr lang="en-US" altLang="ko-KR" dirty="0" smtClean="0">
                    <a:latin typeface="+mn-ea"/>
                    <a:ea typeface="+mn-ea"/>
                  </a:rPr>
                  <a:t>② </a:t>
                </a:r>
                <a:r>
                  <a:rPr lang="ko-KR" altLang="en-US" dirty="0" smtClean="0">
                    <a:latin typeface="+mn-ea"/>
                    <a:ea typeface="+mn-ea"/>
                  </a:rPr>
                  <a:t>적당한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추정량을</a:t>
                </a:r>
                <a:r>
                  <a:rPr lang="ko-KR" altLang="en-US" dirty="0" smtClean="0">
                    <a:latin typeface="+mn-ea"/>
                    <a:ea typeface="+mn-ea"/>
                  </a:rPr>
                  <a:t> 선택한다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</a:pPr>
                <a:r>
                  <a:rPr lang="en-US" altLang="ko-KR" dirty="0" smtClean="0">
                    <a:latin typeface="+mn-ea"/>
                    <a:ea typeface="+mn-ea"/>
                  </a:rPr>
                  <a:t>③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관찰값에</a:t>
                </a:r>
                <a:r>
                  <a:rPr lang="ko-KR" altLang="en-US" dirty="0" smtClean="0">
                    <a:latin typeface="+mn-ea"/>
                    <a:ea typeface="+mn-ea"/>
                  </a:rPr>
                  <a:t> 대한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추정값을</a:t>
                </a:r>
                <a:r>
                  <a:rPr lang="ko-KR" altLang="en-US" dirty="0" smtClean="0">
                    <a:latin typeface="+mn-ea"/>
                    <a:ea typeface="+mn-ea"/>
                  </a:rPr>
                  <a:t> 계산한다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</a:pPr>
                <a:r>
                  <a:rPr lang="en-US" altLang="ko-KR" dirty="0" smtClean="0">
                    <a:latin typeface="+mn-ea"/>
                    <a:ea typeface="+mn-ea"/>
                  </a:rPr>
                  <a:t>④ </a:t>
                </a:r>
                <a:r>
                  <a:rPr lang="ko-KR" altLang="en-US" dirty="0" err="1" smtClean="0">
                    <a:latin typeface="+mn-ea"/>
                    <a:ea typeface="+mn-ea"/>
                  </a:rPr>
                  <a:t>추정값을</a:t>
                </a:r>
                <a:r>
                  <a:rPr lang="ko-KR" altLang="en-US" dirty="0" smtClean="0">
                    <a:latin typeface="+mn-ea"/>
                    <a:ea typeface="+mn-ea"/>
                  </a:rPr>
                  <a:t> 이용하여 모평균을 추정한다</a:t>
                </a:r>
                <a:r>
                  <a:rPr lang="en-US" altLang="ko-KR" dirty="0" smtClean="0">
                    <a:latin typeface="+mn-ea"/>
                    <a:ea typeface="+mn-ea"/>
                  </a:rPr>
                  <a:t>.</a:t>
                </a:r>
                <a:r>
                  <a:rPr lang="ko-KR" altLang="en-US" dirty="0" smtClean="0">
                    <a:latin typeface="+mn-ea"/>
                    <a:ea typeface="+mn-ea"/>
                  </a:rPr>
                  <a:t> 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2" y="4338970"/>
                <a:ext cx="4641399" cy="1754326"/>
              </a:xfrm>
              <a:prstGeom prst="rect">
                <a:avLst/>
              </a:prstGeom>
              <a:blipFill rotWithShape="1">
                <a:blip r:embed="rId10"/>
                <a:stretch>
                  <a:fillRect l="-1050"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5461746" y="4411814"/>
            <a:ext cx="3214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오차가 적은</a:t>
            </a:r>
            <a:r>
              <a:rPr lang="en-US" altLang="ko-KR" sz="2400" b="1" dirty="0" smtClean="0">
                <a:solidFill>
                  <a:srgbClr val="006699"/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solidFill>
                  <a:srgbClr val="006699"/>
                </a:solidFill>
                <a:latin typeface="+mn-ea"/>
                <a:ea typeface="+mn-ea"/>
              </a:rPr>
              <a:t>추정값을</a:t>
            </a:r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 얻기 위해 </a:t>
            </a:r>
            <a:endParaRPr lang="en-US" altLang="ko-KR" sz="2400" b="1" dirty="0" smtClean="0">
              <a:solidFill>
                <a:srgbClr val="006699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바람직한 </a:t>
            </a:r>
            <a:r>
              <a:rPr lang="ko-KR" altLang="en-US" sz="2400" b="1" dirty="0" err="1" smtClean="0">
                <a:solidFill>
                  <a:srgbClr val="006699"/>
                </a:solidFill>
                <a:latin typeface="+mn-ea"/>
                <a:ea typeface="+mn-ea"/>
              </a:rPr>
              <a:t>추정량을</a:t>
            </a:r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 </a:t>
            </a:r>
            <a:endParaRPr lang="en-US" altLang="ko-KR" sz="2400" b="1" dirty="0" smtClean="0">
              <a:solidFill>
                <a:srgbClr val="006699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2400" b="1" dirty="0" smtClean="0">
                <a:solidFill>
                  <a:srgbClr val="006699"/>
                </a:solidFill>
                <a:latin typeface="+mn-ea"/>
                <a:ea typeface="+mn-ea"/>
              </a:rPr>
              <a:t>선정해야 한다</a:t>
            </a:r>
            <a:r>
              <a:rPr lang="en-US" altLang="ko-KR" sz="2400" b="1" dirty="0" smtClean="0">
                <a:solidFill>
                  <a:srgbClr val="006699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006699"/>
              </a:solidFill>
              <a:latin typeface="+mn-ea"/>
              <a:ea typeface="+mn-ea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2527366" y="2281334"/>
            <a:ext cx="1001485" cy="499594"/>
          </a:xfrm>
          <a:prstGeom prst="right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2250</Words>
  <Application>Microsoft Office PowerPoint</Application>
  <PresentationFormat>화면 슬라이드 쇼(4:3)</PresentationFormat>
  <Paragraphs>338</Paragraphs>
  <Slides>68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9" baseType="lpstr">
      <vt:lpstr>굴림</vt:lpstr>
      <vt:lpstr>Arial</vt:lpstr>
      <vt:lpstr>Arial Narrow</vt:lpstr>
      <vt:lpstr>맑은 고딕</vt:lpstr>
      <vt:lpstr>Cambria Math</vt:lpstr>
      <vt:lpstr>Book Antiqua</vt:lpstr>
      <vt:lpstr>Wingdings</vt:lpstr>
      <vt:lpstr>HY신명조</vt:lpstr>
      <vt:lpstr>Symbol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점추정과 구간추정</vt:lpstr>
      <vt:lpstr>점추정량과 그 성질</vt:lpstr>
      <vt:lpstr>점추정량과 그 성질</vt:lpstr>
      <vt:lpstr>점추정량과 그 성질</vt:lpstr>
      <vt:lpstr>추정 절차</vt:lpstr>
      <vt:lpstr>불편추정량</vt:lpstr>
      <vt:lpstr>불편추정량</vt:lpstr>
      <vt:lpstr>불편추정량</vt:lpstr>
      <vt:lpstr>불편추정량</vt:lpstr>
      <vt:lpstr>불편추정량</vt:lpstr>
      <vt:lpstr>주요 모수에 대한 불편추정량</vt:lpstr>
      <vt:lpstr>주요 모수에 대한 불편추정량</vt:lpstr>
      <vt:lpstr>유효추정량</vt:lpstr>
      <vt:lpstr>유효추정량</vt:lpstr>
      <vt:lpstr>유효추정량</vt:lpstr>
      <vt:lpstr>유효추정량</vt:lpstr>
      <vt:lpstr>유효추정량</vt:lpstr>
      <vt:lpstr>유효추정량</vt:lpstr>
      <vt:lpstr>유효추정량</vt:lpstr>
      <vt:lpstr>유효추정량</vt:lpstr>
      <vt:lpstr>유효추정량</vt:lpstr>
      <vt:lpstr>유효추정량</vt:lpstr>
      <vt:lpstr>95% 신뢰도의 의미</vt:lpstr>
      <vt:lpstr>PowerPoint 프레젠테이션</vt:lpstr>
      <vt:lpstr>모분산이 알려진 단일 정규모집단인 경우</vt:lpstr>
      <vt:lpstr>모평균의 신뢰구간</vt:lpstr>
      <vt:lpstr>모평균의 신뢰구간</vt:lpstr>
      <vt:lpstr>모평균의 신뢰구간</vt:lpstr>
      <vt:lpstr>모평균의 신뢰구간</vt:lpstr>
      <vt:lpstr>모평균의 신뢰구간</vt:lpstr>
      <vt:lpstr>모평균의 신뢰구간</vt:lpstr>
      <vt:lpstr>모평균의 신뢰구간</vt:lpstr>
      <vt:lpstr>모분산이 알려진 단일 임의의 모집단인 경우</vt:lpstr>
      <vt:lpstr>모분산을 모르는 단일 임의의 모집단인 경우</vt:lpstr>
      <vt:lpstr>모평균의 신뢰구간</vt:lpstr>
      <vt:lpstr>두 모분산이 알려진 정규모집단인 경우</vt:lpstr>
      <vt:lpstr>두 모분산이 알려진 정규모집단인 경우</vt:lpstr>
      <vt:lpstr>모평균 차의 신뢰구간</vt:lpstr>
      <vt:lpstr>모평균 차의 신뢰구간</vt:lpstr>
      <vt:lpstr>모평균 차의 신뢰구간</vt:lpstr>
      <vt:lpstr>모분산이 알려진 임의의 두 모집단인 경우</vt:lpstr>
      <vt:lpstr>모분산이 알려진 임의의 두 모집단인 경우</vt:lpstr>
      <vt:lpstr>모분산이 알려진 임의의 두 모집단인 경우</vt:lpstr>
      <vt:lpstr>모분산이 알려진 임의의 두 모집단인 경우</vt:lpstr>
      <vt:lpstr>PowerPoint 프레젠테이션</vt:lpstr>
      <vt:lpstr>모비율의 신뢰구간</vt:lpstr>
      <vt:lpstr>모비율의 신뢰구간</vt:lpstr>
      <vt:lpstr>모비율의 신뢰구간</vt:lpstr>
      <vt:lpstr>모비율의 신뢰구간</vt:lpstr>
      <vt:lpstr>모비율의 신뢰구간</vt:lpstr>
      <vt:lpstr>모비율 차의 신뢰구간</vt:lpstr>
      <vt:lpstr>모비율 차의 신뢰구간</vt:lpstr>
      <vt:lpstr>모비율 차의 신뢰구간</vt:lpstr>
      <vt:lpstr>모비율 차의 신뢰구간</vt:lpstr>
      <vt:lpstr>모비율 차의 신뢰구간</vt:lpstr>
      <vt:lpstr>모비율 차의 신뢰구간</vt:lpstr>
      <vt:lpstr>PowerPoint 프레젠테이션</vt:lpstr>
      <vt:lpstr>단일 모집단인 경우</vt:lpstr>
      <vt:lpstr>모평균 추정을 위한 표본의 크기</vt:lpstr>
      <vt:lpstr>표본의 크기가 동일한 모집단인 경우</vt:lpstr>
      <vt:lpstr>표본의 크기가 동일한 모집단인 경우</vt:lpstr>
      <vt:lpstr>모비율 추정을 위한 표본의 크기</vt:lpstr>
      <vt:lpstr>모비율 추정을 위한 표본의 크기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?? ?</cp:lastModifiedBy>
  <cp:revision>856</cp:revision>
  <dcterms:created xsi:type="dcterms:W3CDTF">2012-07-11T10:23:22Z</dcterms:created>
  <dcterms:modified xsi:type="dcterms:W3CDTF">2016-08-17T13:18:22Z</dcterms:modified>
</cp:coreProperties>
</file>