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56" r:id="rId2"/>
    <p:sldId id="544" r:id="rId3"/>
    <p:sldId id="472" r:id="rId4"/>
    <p:sldId id="759" r:id="rId5"/>
    <p:sldId id="751" r:id="rId6"/>
    <p:sldId id="760" r:id="rId7"/>
    <p:sldId id="757" r:id="rId8"/>
    <p:sldId id="761" r:id="rId9"/>
    <p:sldId id="754" r:id="rId10"/>
    <p:sldId id="758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0A2"/>
    <a:srgbClr val="E67627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213" autoAdjust="0"/>
  </p:normalViewPr>
  <p:slideViewPr>
    <p:cSldViewPr>
      <p:cViewPr varScale="1">
        <p:scale>
          <a:sx n="98" d="100"/>
          <a:sy n="98" d="100"/>
        </p:scale>
        <p:origin x="2280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8738"/>
            <a:ext cx="1487604" cy="24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경영경제통계학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9851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100" dirty="0" err="1">
                <a:ea typeface="맑은 고딕" pitchFamily="50" charset="-127"/>
              </a:rPr>
              <a:t>한빛아카데미</a:t>
            </a:r>
            <a:r>
              <a:rPr kumimoji="0" lang="ko-KR" altLang="en-US" sz="1100" dirty="0">
                <a:ea typeface="맑은 고딕" pitchFamily="50" charset="-127"/>
              </a:rPr>
              <a:t>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academy" TargetMode="External"/><Relationship Id="rId2" Type="http://schemas.openxmlformats.org/officeDocument/2006/relationships/hyperlink" Target="http://www.hanbit.co.kr/src/4460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1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6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교재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8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교재 정보</a:t>
            </a:r>
          </a:p>
        </p:txBody>
      </p:sp>
      <p:sp>
        <p:nvSpPr>
          <p:cNvPr id="12" name="내용 개체 틀 6"/>
          <p:cNvSpPr txBox="1">
            <a:spLocks/>
          </p:cNvSpPr>
          <p:nvPr/>
        </p:nvSpPr>
        <p:spPr bwMode="auto">
          <a:xfrm>
            <a:off x="3460701" y="2233653"/>
            <a:ext cx="5688632" cy="307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179388" indent="-179388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도서명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경영경제통계학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latin typeface="+mn-lt"/>
                <a:ea typeface="맑은 고딕" pitchFamily="50" charset="-127"/>
              </a:rPr>
              <a:t>ISBN: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979-11-5664-460-0 93000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저자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>
                <a:latin typeface="+mn-lt"/>
                <a:ea typeface="맑은 고딕" pitchFamily="50" charset="-127"/>
              </a:rPr>
              <a:t>유영태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출판사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>
                <a:latin typeface="+mn-lt"/>
                <a:ea typeface="맑은 고딕" pitchFamily="50" charset="-127"/>
              </a:rPr>
              <a:t>한빛아카데미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㈜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페이지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/</a:t>
            </a:r>
            <a:r>
              <a:rPr kumimoji="0" lang="ko-KR" altLang="en-US" b="1" dirty="0">
                <a:latin typeface="+mn-lt"/>
                <a:ea typeface="맑은 고딕" pitchFamily="50" charset="-127"/>
              </a:rPr>
              <a:t>정가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472p/28,000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원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ea typeface="맑은 고딕" pitchFamily="50" charset="-127"/>
              </a:rPr>
              <a:t>실습 파일</a:t>
            </a:r>
            <a:r>
              <a:rPr kumimoji="0" lang="en-US" altLang="ko-KR" b="1" dirty="0">
                <a:ea typeface="맑은 고딕" pitchFamily="50" charset="-127"/>
              </a:rPr>
              <a:t>: </a:t>
            </a:r>
            <a:r>
              <a:rPr kumimoji="0" lang="en-US" altLang="ko-KR" dirty="0">
                <a:ea typeface="맑은 고딕" pitchFamily="50" charset="-127"/>
              </a:rPr>
              <a:t>http://www.hanbit.co.kr/src/4460</a:t>
            </a:r>
          </a:p>
          <a:p>
            <a:pPr marL="0" lvl="1" indent="0">
              <a:lnSpc>
                <a:spcPct val="150000"/>
              </a:lnSpc>
              <a:spcBef>
                <a:spcPct val="20000"/>
              </a:spcBef>
            </a:pPr>
            <a:endParaRPr kumimoji="0" lang="en-US" altLang="ko-KR" sz="1900" dirty="0"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ko-KR" sz="1900" dirty="0">
              <a:latin typeface="+mn-lt"/>
              <a:ea typeface="맑은 고딕" pitchFamily="50" charset="-127"/>
            </a:endParaRPr>
          </a:p>
          <a:p>
            <a:pPr marL="0" lvl="1" indent="0" latinLnBrk="1">
              <a:lnSpc>
                <a:spcPct val="150000"/>
              </a:lnSpc>
              <a:spcBef>
                <a:spcPct val="20000"/>
              </a:spcBef>
            </a:pPr>
            <a:endParaRPr kumimoji="0" lang="en-US" altLang="ko-KR" sz="1900" dirty="0">
              <a:latin typeface="+mn-lt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232C72-2B8C-4651-80C7-0EBB4822A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2" y="1906400"/>
            <a:ext cx="2664609" cy="3642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C85FD-CB69-4967-A11F-803452EADBE1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10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BB9D6-6C8B-41CA-B9A5-5FA1345ABD5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보조 자료 안내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70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 자료 안내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교재 예제 실습 파일</a:t>
            </a:r>
            <a:br>
              <a:rPr lang="en-US" altLang="ko-KR" sz="2000" b="1" dirty="0"/>
            </a:br>
            <a:r>
              <a:rPr lang="en-US" altLang="ko-KR" sz="1400" b="1" dirty="0"/>
              <a:t>: </a:t>
            </a:r>
            <a:r>
              <a:rPr lang="ko-KR" altLang="en-US" sz="1400" b="1" dirty="0"/>
              <a:t>교재에서 사용된 예제 실습 코드는 아래에서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dirty="0">
                <a:hlinkClick r:id="rId2"/>
              </a:rPr>
              <a:t>http://www.hanbit.co.kr/src/4460</a:t>
            </a:r>
            <a:endParaRPr lang="en-US" altLang="ko-KR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연습문제 풀이</a:t>
            </a:r>
            <a:r>
              <a:rPr lang="en-US" altLang="ko-KR" sz="2000" b="1" dirty="0">
                <a:solidFill>
                  <a:srgbClr val="0D7D20"/>
                </a:solidFill>
              </a:rPr>
              <a:t>&amp;</a:t>
            </a:r>
            <a:r>
              <a:rPr lang="ko-KR" altLang="en-US" sz="2000" b="1" dirty="0">
                <a:solidFill>
                  <a:srgbClr val="0D7D20"/>
                </a:solidFill>
              </a:rPr>
              <a:t>추가 연습문제</a:t>
            </a:r>
            <a:r>
              <a:rPr lang="en-US" altLang="ko-KR" sz="2000" b="1" dirty="0">
                <a:solidFill>
                  <a:srgbClr val="0D7D20"/>
                </a:solidFill>
              </a:rPr>
              <a:t>&amp;</a:t>
            </a:r>
            <a:r>
              <a:rPr lang="ko-KR" altLang="en-US" sz="2000" b="1" dirty="0">
                <a:solidFill>
                  <a:srgbClr val="0D7D20"/>
                </a:solidFill>
              </a:rPr>
              <a:t>정오표</a:t>
            </a:r>
            <a:r>
              <a:rPr lang="en-US" altLang="ko-KR" sz="2000" b="1" dirty="0">
                <a:solidFill>
                  <a:srgbClr val="0D7D20"/>
                </a:solidFill>
              </a:rPr>
              <a:t>(</a:t>
            </a:r>
            <a:r>
              <a:rPr lang="ko-KR" altLang="en-US" sz="2000" b="1" dirty="0">
                <a:solidFill>
                  <a:srgbClr val="0D7D20"/>
                </a:solidFill>
              </a:rPr>
              <a:t>교수회원에게만 제공</a:t>
            </a:r>
            <a:r>
              <a:rPr lang="en-US" altLang="ko-KR" sz="2000" b="1" dirty="0">
                <a:solidFill>
                  <a:srgbClr val="0D7D20"/>
                </a:solidFill>
              </a:rPr>
              <a:t>)</a:t>
            </a:r>
            <a:br>
              <a:rPr lang="en-US" altLang="ko-KR" sz="2000" b="1" dirty="0"/>
            </a:br>
            <a:r>
              <a:rPr lang="en-US" altLang="ko-KR" sz="1400" b="1" dirty="0"/>
              <a:t>: </a:t>
            </a:r>
            <a:r>
              <a:rPr lang="ko-KR" altLang="en-US" sz="1400" b="1" dirty="0"/>
              <a:t>연습문제 풀이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추가 연습문제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정오표를 다음과 같은 과정을 통해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dirty="0" err="1"/>
              <a:t>한빛아카데미</a:t>
            </a:r>
            <a:r>
              <a:rPr lang="ko-KR" altLang="en-US" sz="1400" dirty="0"/>
              <a:t> 홈페이지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http://www.hanbit.co.kr/academy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상단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</a:t>
            </a:r>
            <a:r>
              <a:rPr lang="en-US" altLang="ko-KR" sz="1400" dirty="0"/>
              <a:t> </a:t>
            </a:r>
            <a:r>
              <a:rPr lang="ko-KR" altLang="en-US" sz="1400" dirty="0"/>
              <a:t>클릭</a:t>
            </a:r>
            <a:r>
              <a:rPr lang="en-US" altLang="ko-KR" sz="1400" dirty="0"/>
              <a:t>(</a:t>
            </a:r>
            <a:r>
              <a:rPr lang="ko-KR" altLang="en-US" sz="1400" u="sng" dirty="0"/>
              <a:t>교수회원 가입 필요</a:t>
            </a:r>
            <a:r>
              <a:rPr lang="en-US" altLang="ko-KR" sz="1400" u="sng" dirty="0"/>
              <a:t>!!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 아래 </a:t>
            </a:r>
            <a:r>
              <a:rPr lang="en-US" altLang="ko-KR" sz="1400" dirty="0"/>
              <a:t>&lt;</a:t>
            </a:r>
            <a:r>
              <a:rPr lang="ko-KR" altLang="en-US" sz="1400" dirty="0"/>
              <a:t>강의자료</a:t>
            </a:r>
            <a:r>
              <a:rPr lang="en-US" altLang="ko-KR" sz="1400" dirty="0"/>
              <a:t>&gt; </a:t>
            </a:r>
            <a:r>
              <a:rPr lang="ko-KR" altLang="en-US" sz="1400" dirty="0"/>
              <a:t>탭 클릭</a:t>
            </a:r>
            <a:br>
              <a:rPr lang="en-US" altLang="ko-KR" sz="1400" dirty="0"/>
            </a:br>
            <a:r>
              <a:rPr lang="ko-KR" altLang="en-US" sz="1400" dirty="0"/>
              <a:t>→ 검색 창에 </a:t>
            </a:r>
            <a:r>
              <a:rPr lang="en-US" altLang="ko-KR" sz="1400" dirty="0"/>
              <a:t>‘</a:t>
            </a:r>
            <a:r>
              <a:rPr lang="ko-KR" altLang="en-US" sz="1400" dirty="0"/>
              <a:t>경영경제통계학</a:t>
            </a:r>
            <a:r>
              <a:rPr lang="en-US" altLang="ko-KR" sz="1400" dirty="0"/>
              <a:t>’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&lt;</a:t>
            </a:r>
            <a:r>
              <a:rPr lang="ko-KR" altLang="en-US" sz="1400" dirty="0"/>
              <a:t>도서검색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br>
              <a:rPr lang="en-US" altLang="ko-KR" sz="1400" dirty="0"/>
            </a:br>
            <a:r>
              <a:rPr lang="ko-KR" altLang="en-US" sz="1400" dirty="0"/>
              <a:t>→ 하단 </a:t>
            </a:r>
            <a:r>
              <a:rPr lang="en-US" altLang="ko-KR" sz="1400" dirty="0"/>
              <a:t>&lt;IT </a:t>
            </a:r>
            <a:r>
              <a:rPr lang="en-US" altLang="ko-KR" sz="1400" dirty="0" err="1"/>
              <a:t>CookBook</a:t>
            </a:r>
            <a:r>
              <a:rPr lang="en-US" altLang="ko-KR" sz="1400" dirty="0"/>
              <a:t>, </a:t>
            </a:r>
            <a:r>
              <a:rPr lang="ko-KR" altLang="en-US" sz="1400" dirty="0"/>
              <a:t>경영경제통계학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 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연습문제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F340B-F15B-41C6-803F-80F9DDAE8941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10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B9BB-7324-4A84-9CC8-5CD0F0162FC8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3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교재 주요 특징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0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주요 특징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경영경제통계학 입문자를 위한 상세한 개념 설명</a:t>
            </a:r>
            <a:br>
              <a:rPr lang="en-US" altLang="ko-KR" sz="2000" b="1" dirty="0"/>
            </a:br>
            <a:r>
              <a:rPr lang="ko-KR" altLang="en-US" sz="1400" dirty="0"/>
              <a:t>다양한 예제</a:t>
            </a:r>
            <a:r>
              <a:rPr lang="en-US" altLang="ko-KR" sz="1400" dirty="0"/>
              <a:t>,</a:t>
            </a:r>
            <a:r>
              <a:rPr lang="ko-KR" altLang="en-US" sz="1400" dirty="0"/>
              <a:t> 도표</a:t>
            </a:r>
            <a:r>
              <a:rPr lang="en-US" altLang="ko-KR" sz="1400" dirty="0"/>
              <a:t>, </a:t>
            </a:r>
            <a:r>
              <a:rPr lang="ko-KR" altLang="en-US" sz="1400" dirty="0"/>
              <a:t>그래프를 활용하여 </a:t>
            </a:r>
            <a:r>
              <a:rPr lang="en-US" altLang="ko-KR" sz="1400" dirty="0"/>
              <a:t>‘</a:t>
            </a:r>
            <a:r>
              <a:rPr lang="ko-KR" altLang="en-US" sz="1400" dirty="0"/>
              <a:t>경영경제학</a:t>
            </a:r>
            <a:r>
              <a:rPr lang="en-US" altLang="ko-KR" sz="1400" dirty="0"/>
              <a:t>’ </a:t>
            </a:r>
            <a:r>
              <a:rPr lang="ko-KR" altLang="en-US" sz="1400" dirty="0"/>
              <a:t>이론을 탄탄하게 설명합니다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비즈니스 사례 소개</a:t>
            </a:r>
            <a:br>
              <a:rPr lang="en-US" altLang="ko-KR" sz="2000" b="1" dirty="0"/>
            </a:br>
            <a:r>
              <a:rPr lang="ko-KR" altLang="en-US" sz="1400" dirty="0"/>
              <a:t>각 장의 도입부에 비즈니스 영역에서 통계학이 어떻게 활용되는지 소개하는 </a:t>
            </a:r>
            <a:r>
              <a:rPr lang="en-US" altLang="ko-KR" sz="1400" dirty="0"/>
              <a:t>&lt;</a:t>
            </a:r>
            <a:r>
              <a:rPr lang="ko-KR" altLang="en-US" sz="1400" dirty="0"/>
              <a:t>경영경제학에 적용하기</a:t>
            </a:r>
            <a:r>
              <a:rPr lang="en-US" altLang="ko-KR" sz="1400" dirty="0"/>
              <a:t>&gt;</a:t>
            </a:r>
            <a:r>
              <a:rPr lang="ko-KR" altLang="en-US" sz="1400" dirty="0"/>
              <a:t>를 수록하였습니다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엑셀 실습 구성</a:t>
            </a:r>
            <a:br>
              <a:rPr lang="en-US" altLang="ko-KR" sz="1600" b="1" dirty="0"/>
            </a:br>
            <a:r>
              <a:rPr lang="en-US" altLang="ko-KR" sz="1400" dirty="0"/>
              <a:t>'</a:t>
            </a:r>
            <a:r>
              <a:rPr lang="ko-KR" altLang="en-US" sz="1400" dirty="0"/>
              <a:t>엑셀 실습</a:t>
            </a:r>
            <a:r>
              <a:rPr lang="en-US" altLang="ko-KR" sz="1400" dirty="0"/>
              <a:t>'</a:t>
            </a:r>
            <a:r>
              <a:rPr lang="ko-KR" altLang="en-US" sz="1400" dirty="0"/>
              <a:t>을 각 장마다 수록하여 실무에서 엑셀로 통계학을 쉽게 계산하는 방법을 배울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연습문제 제공</a:t>
            </a:r>
            <a:br>
              <a:rPr lang="en-US" altLang="ko-KR" sz="1600" b="1" dirty="0">
                <a:solidFill>
                  <a:prstClr val="black"/>
                </a:solidFill>
              </a:rPr>
            </a:br>
            <a:r>
              <a:rPr lang="ko-KR" altLang="en-US" sz="1400" dirty="0">
                <a:solidFill>
                  <a:prstClr val="black"/>
                </a:solidFill>
              </a:rPr>
              <a:t>경영경제통계학을 응용 학습할 수 있도록 연습문제를 제공합니다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674BD-23B1-413D-AE32-37921498C61D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10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A40C6-6F2A-49C3-93AB-C5BD833552E1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7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3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계획표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0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64659"/>
              </p:ext>
            </p:extLst>
          </p:nvPr>
        </p:nvGraphicFramePr>
        <p:xfrm>
          <a:off x="467544" y="1152560"/>
          <a:ext cx="8171234" cy="4745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6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ko-KR" alt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</a:rPr>
                        <a:t>장</a:t>
                      </a:r>
                      <a:endParaRPr lang="ko-KR" alt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</a:rPr>
                        <a:t>교과 내용</a:t>
                      </a:r>
                      <a:endParaRPr lang="ko-KR" alt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1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50" dirty="0">
                          <a:effectLst/>
                        </a:rPr>
                        <a:t>통계학 소개</a:t>
                      </a:r>
                      <a:r>
                        <a:rPr lang="en-US" altLang="ko-KR" sz="1000" b="1" kern="0" spc="-50" dirty="0">
                          <a:effectLst/>
                        </a:rPr>
                        <a:t>: </a:t>
                      </a:r>
                      <a:r>
                        <a:rPr lang="ko-KR" altLang="en-US" sz="1000" kern="0" spc="-50" dirty="0">
                          <a:effectLst/>
                        </a:rPr>
                        <a:t>통계학의 이해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통계학의 주요 용어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통계학의 목적</a:t>
                      </a:r>
                      <a:endParaRPr lang="en-US" altLang="ko-KR" sz="1000" kern="0" spc="-50" baseline="0" dirty="0">
                        <a:effectLst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2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2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50" baseline="0" dirty="0">
                          <a:effectLst/>
                        </a:rPr>
                        <a:t>데이터와 통계량</a:t>
                      </a:r>
                      <a:r>
                        <a:rPr lang="en-US" altLang="ko-KR" sz="1000" b="1" kern="0" spc="-50" baseline="0" dirty="0">
                          <a:effectLst/>
                        </a:rPr>
                        <a:t>: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데이터의 형태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,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데이터 형태별 표 및 그래프 기법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,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시계열 데이터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3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3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50" baseline="0" dirty="0" err="1">
                          <a:effectLst/>
                        </a:rPr>
                        <a:t>기술통계량</a:t>
                      </a:r>
                      <a:r>
                        <a:rPr lang="ko-KR" altLang="en-US" sz="1000" b="1" kern="0" spc="-50" baseline="0" dirty="0">
                          <a:effectLst/>
                        </a:rPr>
                        <a:t> </a:t>
                      </a:r>
                      <a:r>
                        <a:rPr lang="en-US" altLang="ko-KR" sz="1000" b="1" kern="0" spc="-50" baseline="0" dirty="0">
                          <a:effectLst/>
                        </a:rPr>
                        <a:t>1: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중심위치 척도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,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변동성 척도</a:t>
                      </a:r>
                      <a:endParaRPr lang="ko-KR" altLang="en-US" dirty="0"/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4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3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err="1">
                          <a:effectLst/>
                        </a:rPr>
                        <a:t>기술통계량</a:t>
                      </a:r>
                      <a:r>
                        <a:rPr lang="en-US" altLang="ko-KR" sz="1000" b="1" kern="0" spc="0" dirty="0">
                          <a:effectLst/>
                        </a:rPr>
                        <a:t>2: </a:t>
                      </a:r>
                      <a:r>
                        <a:rPr lang="ko-KR" altLang="en-US" sz="1000" b="0" kern="0" spc="0" dirty="0">
                          <a:effectLst/>
                        </a:rPr>
                        <a:t>상대위치 척도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선형관계 척도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5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4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확률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>
                          <a:effectLst/>
                        </a:rPr>
                        <a:t>확률의 이해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확률의 구분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확률의 법칙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6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5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확률변수와 확률분포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확률변수와 확률분포의 이해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이산확률분포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결합확률분포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연속확률분포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7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6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이산확률분포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이항분포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포아송분포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8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중간고사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9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7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50" dirty="0">
                          <a:effectLst/>
                        </a:rPr>
                        <a:t>연속확률분포</a:t>
                      </a:r>
                      <a:r>
                        <a:rPr lang="en-US" altLang="ko-KR" sz="1000" b="1" kern="0" spc="-50" dirty="0">
                          <a:effectLst/>
                        </a:rPr>
                        <a:t>: </a:t>
                      </a:r>
                      <a:r>
                        <a:rPr lang="ko-KR" altLang="en-US" sz="1000" b="0" kern="0" spc="-50" dirty="0">
                          <a:effectLst/>
                        </a:rPr>
                        <a:t>확률밀도함수</a:t>
                      </a:r>
                      <a:r>
                        <a:rPr lang="en-US" altLang="ko-KR" sz="1000" b="0" kern="0" spc="-50" dirty="0">
                          <a:effectLst/>
                        </a:rPr>
                        <a:t>, </a:t>
                      </a:r>
                      <a:r>
                        <a:rPr lang="ko-KR" altLang="en-US" sz="1000" b="0" kern="0" spc="-50" dirty="0">
                          <a:effectLst/>
                        </a:rPr>
                        <a:t>균등분포</a:t>
                      </a:r>
                      <a:r>
                        <a:rPr lang="en-US" altLang="ko-KR" sz="1000" b="0" kern="0" spc="-50" dirty="0">
                          <a:effectLst/>
                        </a:rPr>
                        <a:t>, </a:t>
                      </a:r>
                      <a:r>
                        <a:rPr lang="ko-KR" altLang="en-US" sz="1000" b="0" kern="0" spc="-50" dirty="0">
                          <a:effectLst/>
                        </a:rPr>
                        <a:t>정규분포</a:t>
                      </a:r>
                      <a:r>
                        <a:rPr lang="en-US" altLang="ko-KR" sz="1000" b="0" kern="0" spc="-50" dirty="0">
                          <a:effectLst/>
                        </a:rPr>
                        <a:t>, </a:t>
                      </a:r>
                      <a:r>
                        <a:rPr lang="ko-KR" altLang="en-US" sz="1000" b="0" kern="0" spc="-50" dirty="0">
                          <a:effectLst/>
                        </a:rPr>
                        <a:t>지수분포</a:t>
                      </a:r>
                      <a:r>
                        <a:rPr lang="en-US" altLang="ko-KR" sz="1000" b="0" kern="0" spc="-50" dirty="0">
                          <a:effectLst/>
                        </a:rPr>
                        <a:t>, </a:t>
                      </a:r>
                      <a:r>
                        <a:rPr lang="ko-KR" altLang="en-US" sz="1000" b="0" kern="0" spc="-50" dirty="0">
                          <a:effectLst/>
                        </a:rPr>
                        <a:t>그 밖의 연속확률분포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10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8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effectLst/>
                        </a:rPr>
                        <a:t>표본통계량분포</a:t>
                      </a:r>
                      <a:r>
                        <a:rPr lang="ko-KR" altLang="en-US" sz="1000" b="1" kern="0" spc="0" dirty="0">
                          <a:effectLst/>
                        </a:rPr>
                        <a:t> </a:t>
                      </a:r>
                      <a:r>
                        <a:rPr lang="en-US" altLang="ko-KR" sz="1000" b="1" kern="0" spc="0" dirty="0">
                          <a:effectLst/>
                        </a:rPr>
                        <a:t>1: </a:t>
                      </a:r>
                      <a:r>
                        <a:rPr lang="ko-KR" altLang="en-US" sz="1000" b="0" kern="0" spc="0" dirty="0">
                          <a:effectLst/>
                        </a:rPr>
                        <a:t>표본추출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표본평균분포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11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8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err="1">
                          <a:effectLst/>
                        </a:rPr>
                        <a:t>표본통계량분포</a:t>
                      </a:r>
                      <a:r>
                        <a:rPr lang="ko-KR" altLang="en-US" sz="1000" b="1" kern="0" spc="0" dirty="0">
                          <a:effectLst/>
                        </a:rPr>
                        <a:t> </a:t>
                      </a:r>
                      <a:r>
                        <a:rPr lang="en-US" altLang="ko-KR" sz="1000" b="1" kern="0" spc="0" dirty="0">
                          <a:effectLst/>
                        </a:rPr>
                        <a:t>2: </a:t>
                      </a:r>
                      <a:r>
                        <a:rPr lang="ko-KR" altLang="en-US" sz="1000" b="0" kern="0" spc="0" dirty="0">
                          <a:effectLst/>
                        </a:rPr>
                        <a:t>표본비율분포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표본분산분포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12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9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추정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추정의 이해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모평균의 추정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모비율의 추정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13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10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가설검정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가설검정의 이해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모평균의 가설검정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모비율의 가설검정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14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장</a:t>
                      </a: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분산분석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b="0" kern="0" spc="0" dirty="0">
                          <a:effectLst/>
                        </a:rPr>
                        <a:t>분산분석의 이해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일원분산분석</a:t>
                      </a:r>
                      <a:r>
                        <a:rPr lang="en-US" altLang="ko-KR" sz="1000" b="0" kern="0" spc="0" dirty="0">
                          <a:effectLst/>
                        </a:rPr>
                        <a:t>, </a:t>
                      </a:r>
                      <a:r>
                        <a:rPr lang="ko-KR" altLang="en-US" sz="1000" b="0" kern="0" spc="0" dirty="0">
                          <a:effectLst/>
                        </a:rPr>
                        <a:t>이원분산분석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15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12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회귀분석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회귀분석의 이해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단순회귀분석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다중회귀분석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16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기말고사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F6BF85-F11C-4135-9E39-6AC236F5D50F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10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8C8C7-DFC1-4246-AE99-10D90A9198D2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9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10416</TotalTime>
  <Words>458</Words>
  <Application>Microsoft Office PowerPoint</Application>
  <PresentationFormat>화면 슬라이드 쇼(4:3)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나눔고딕</vt:lpstr>
      <vt:lpstr>맑은 고딕</vt:lpstr>
      <vt:lpstr>함초롬바탕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01 교재 정보</vt:lpstr>
      <vt:lpstr>PowerPoint 프레젠테이션</vt:lpstr>
      <vt:lpstr>보조 자료 안내</vt:lpstr>
      <vt:lpstr>PowerPoint 프레젠테이션</vt:lpstr>
      <vt:lpstr>교재 주요 특징</vt:lpstr>
      <vt:lpstr>PowerPoint 프레젠테이션</vt:lpstr>
      <vt:lpstr>강의 계획표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820</cp:revision>
  <dcterms:created xsi:type="dcterms:W3CDTF">2012-07-11T10:23:22Z</dcterms:created>
  <dcterms:modified xsi:type="dcterms:W3CDTF">2022-01-18T05:19:55Z</dcterms:modified>
</cp:coreProperties>
</file>