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71" r:id="rId3"/>
    <p:sldId id="544" r:id="rId4"/>
    <p:sldId id="528" r:id="rId5"/>
    <p:sldId id="530" r:id="rId6"/>
    <p:sldId id="529" r:id="rId7"/>
    <p:sldId id="531" r:id="rId8"/>
    <p:sldId id="545" r:id="rId9"/>
    <p:sldId id="532" r:id="rId10"/>
    <p:sldId id="533" r:id="rId11"/>
    <p:sldId id="534" r:id="rId12"/>
    <p:sldId id="535" r:id="rId13"/>
    <p:sldId id="546" r:id="rId14"/>
    <p:sldId id="536" r:id="rId15"/>
    <p:sldId id="543" r:id="rId16"/>
    <p:sldId id="547" r:id="rId17"/>
    <p:sldId id="537" r:id="rId18"/>
    <p:sldId id="548" r:id="rId19"/>
    <p:sldId id="538" r:id="rId20"/>
    <p:sldId id="539" r:id="rId21"/>
    <p:sldId id="540" r:id="rId22"/>
    <p:sldId id="541" r:id="rId23"/>
    <p:sldId id="542" r:id="rId24"/>
    <p:sldId id="385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27"/>
    <a:srgbClr val="44A0A2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 autoAdjust="0"/>
    <p:restoredTop sz="94213" autoAdjust="0"/>
  </p:normalViewPr>
  <p:slideViewPr>
    <p:cSldViewPr>
      <p:cViewPr varScale="1">
        <p:scale>
          <a:sx n="98" d="100"/>
          <a:sy n="98" d="100"/>
        </p:scale>
        <p:origin x="235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014F3-DA18-48D3-9E63-9753DBEEB0BD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24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078CE-E238-45F7-B0BF-252986B6382B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01. </a:t>
            </a:r>
            <a:r>
              <a:rPr lang="ko-KR" altLang="en-US" sz="3200" b="1" dirty="0">
                <a:solidFill>
                  <a:schemeClr val="bg1"/>
                </a:solidFill>
              </a:rPr>
              <a:t>통계학 소개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6547" y="2170787"/>
            <a:ext cx="7773886" cy="2698373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974401"/>
            <a:ext cx="396000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통계학의 주요 용어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모집단과 표본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123728" y="1925601"/>
            <a:ext cx="2304256" cy="44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전수조사와 표본조사</a:t>
            </a:r>
            <a:endParaRPr lang="en-US" altLang="ko-KR" b="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971600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드물기는 하지만 모집단의 특성을 알아보기 위하여 모집단 전체를 모두 표본으로 잡기도 한다</a:t>
            </a:r>
            <a:r>
              <a:rPr lang="en-US" altLang="ko-KR" b="0" dirty="0"/>
              <a:t>. </a:t>
            </a:r>
            <a:r>
              <a:rPr lang="ko-KR" altLang="en-US" b="0" dirty="0"/>
              <a:t>이와 같은 방법을 </a:t>
            </a:r>
            <a:r>
              <a:rPr lang="ko-KR" altLang="en-US" dirty="0"/>
              <a:t>전수조사</a:t>
            </a:r>
            <a:r>
              <a:rPr lang="ko-KR" altLang="en-US" b="0" dirty="0"/>
              <a:t>라고 한다</a:t>
            </a:r>
            <a:r>
              <a:rPr lang="en-US" altLang="ko-KR" b="0" dirty="0"/>
              <a:t>. </a:t>
            </a:r>
            <a:r>
              <a:rPr lang="ko-KR" altLang="en-US" b="0" dirty="0"/>
              <a:t>전체를 모두 조사하므로 가장 좋은 방법이라고 생각할 수도 있으나</a:t>
            </a:r>
            <a:r>
              <a:rPr lang="en-US" altLang="ko-KR" b="0" dirty="0"/>
              <a:t>, </a:t>
            </a:r>
            <a:r>
              <a:rPr lang="ko-KR" altLang="en-US" b="0" dirty="0"/>
              <a:t>비용이 많이 들고 시간이 많이 걸리는 관계로 주로 일부분만 조사하는 </a:t>
            </a:r>
            <a:r>
              <a:rPr lang="ko-KR" altLang="en-US" dirty="0"/>
              <a:t>표본조사</a:t>
            </a:r>
            <a:r>
              <a:rPr lang="ko-KR" altLang="en-US" b="0" dirty="0"/>
              <a:t>를 하는 경우가 대부분이다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71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통계학의 주요 용어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모수와</a:t>
            </a:r>
            <a:r>
              <a:rPr lang="ko-KR" altLang="en-US" sz="2000" u="sng" dirty="0"/>
              <a:t> 통계량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638132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모집단에서 표본을 추출하는 하나의 방법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3277895"/>
            <a:ext cx="4779818" cy="317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모수</a:t>
            </a:r>
            <a:r>
              <a:rPr lang="en-US" altLang="ko-KR" dirty="0"/>
              <a:t>(parameter):</a:t>
            </a:r>
            <a:r>
              <a:rPr lang="ko-KR" altLang="en-US" dirty="0"/>
              <a:t> </a:t>
            </a:r>
            <a:r>
              <a:rPr lang="ko-KR" altLang="en-US" b="0" dirty="0"/>
              <a:t>궁극적으로 알고자 하는 관심 척도로 모집단의 특성을 나타내는 수치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통계량</a:t>
            </a:r>
            <a:r>
              <a:rPr lang="en-US" altLang="ko-KR" dirty="0"/>
              <a:t>(statistic):</a:t>
            </a:r>
            <a:r>
              <a:rPr lang="ko-KR" altLang="en-US" dirty="0"/>
              <a:t> </a:t>
            </a:r>
            <a:r>
              <a:rPr lang="ko-KR" altLang="en-US" b="0" dirty="0"/>
              <a:t>표본의 특성을 나타내는 값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12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통계학의 주요 용어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변수와 데이터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변수</a:t>
            </a:r>
            <a:r>
              <a:rPr lang="en-US" altLang="ko-KR" dirty="0"/>
              <a:t>(variable):</a:t>
            </a:r>
            <a:r>
              <a:rPr lang="ko-KR" altLang="en-US" dirty="0"/>
              <a:t> </a:t>
            </a:r>
            <a:r>
              <a:rPr lang="ko-KR" altLang="en-US" b="0" dirty="0"/>
              <a:t>모집단이나 표본에서의 주된 관심 척도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데이터</a:t>
            </a:r>
            <a:r>
              <a:rPr lang="en-US" altLang="ko-KR" dirty="0"/>
              <a:t>(data):</a:t>
            </a:r>
            <a:r>
              <a:rPr lang="ko-KR" altLang="en-US" dirty="0"/>
              <a:t> </a:t>
            </a:r>
            <a:r>
              <a:rPr lang="ko-KR" altLang="en-US" b="0" dirty="0"/>
              <a:t>각 변수의 구체적 </a:t>
            </a:r>
            <a:r>
              <a:rPr lang="ko-KR" altLang="en-US" b="0" dirty="0" err="1"/>
              <a:t>관측값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질적데이터</a:t>
            </a:r>
            <a:r>
              <a:rPr lang="en-US" altLang="ko-KR" dirty="0"/>
              <a:t>(qualitative data):</a:t>
            </a:r>
            <a:r>
              <a:rPr lang="ko-KR" altLang="en-US" dirty="0"/>
              <a:t> </a:t>
            </a:r>
            <a:r>
              <a:rPr lang="ko-KR" altLang="en-US" b="0" dirty="0"/>
              <a:t>숫자에 의해 표현되지 않는 자료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양적데이터</a:t>
            </a:r>
            <a:r>
              <a:rPr lang="en-US" altLang="ko-KR" dirty="0"/>
              <a:t>(quantitative data):</a:t>
            </a:r>
            <a:r>
              <a:rPr lang="ko-KR" altLang="en-US" dirty="0"/>
              <a:t> </a:t>
            </a:r>
            <a:r>
              <a:rPr lang="ko-KR" altLang="en-US" b="0" dirty="0"/>
              <a:t>숫자에 의해 표현되고</a:t>
            </a:r>
            <a:r>
              <a:rPr lang="en-US" altLang="ko-KR" b="0" dirty="0"/>
              <a:t>, </a:t>
            </a:r>
            <a:r>
              <a:rPr lang="ko-KR" altLang="en-US" b="0" dirty="0"/>
              <a:t>그 숫자에 의미가 존재하는 자료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28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통계학의 목적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61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잘못된 통계학 사용의 사례</a:t>
            </a:r>
            <a:r>
              <a:rPr lang="en-US" altLang="ko-KR" sz="2000" u="sng" dirty="0"/>
              <a:t>(1) – </a:t>
            </a:r>
            <a:r>
              <a:rPr lang="ko-KR" altLang="en-US" sz="2000" u="sng" dirty="0"/>
              <a:t>어린이 교통사고 추세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699792" y="566124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</a:t>
            </a:r>
            <a:r>
              <a:rPr lang="ko-KR" altLang="en-US" sz="1050" b="0" dirty="0">
                <a:solidFill>
                  <a:srgbClr val="44A0A2"/>
                </a:solidFill>
              </a:rPr>
              <a:t>월별 교통사고 피해자 구성비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04760"/>
            <a:ext cx="6934429" cy="397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52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잘못된 통계학 사용의 사례</a:t>
            </a:r>
            <a:r>
              <a:rPr lang="en-US" altLang="ko-KR" sz="2000" u="sng" dirty="0"/>
              <a:t>(1) – </a:t>
            </a:r>
            <a:r>
              <a:rPr lang="ko-KR" altLang="en-US" sz="2000" u="sng" dirty="0"/>
              <a:t>어린이 교통사고 추세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71200" y="5742504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월별 교통사고 피해자 구성비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42104"/>
            <a:ext cx="7200000" cy="351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4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잘못된 통계학 사용의 사례</a:t>
            </a:r>
            <a:r>
              <a:rPr lang="en-US" altLang="ko-KR" sz="2000" u="sng" dirty="0"/>
              <a:t>(1) – </a:t>
            </a:r>
            <a:r>
              <a:rPr lang="ko-KR" altLang="en-US" sz="2000" u="sng" dirty="0"/>
              <a:t>어린이 교통사고 추세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정확한 분석을 위해서는 </a:t>
            </a:r>
            <a:r>
              <a:rPr lang="en-US" altLang="ko-KR" b="0" dirty="0"/>
              <a:t>5</a:t>
            </a:r>
            <a:r>
              <a:rPr lang="ko-KR" altLang="en-US" b="0" dirty="0"/>
              <a:t>월과 </a:t>
            </a:r>
            <a:r>
              <a:rPr lang="en-US" altLang="ko-KR" b="0" dirty="0"/>
              <a:t>8</a:t>
            </a:r>
            <a:r>
              <a:rPr lang="ko-KR" altLang="en-US" b="0" dirty="0"/>
              <a:t>월에 차량으로 이동하는 어린이의 수가 다른 달에 비하여 얼마나 더 많은지를 확인해야 한다</a:t>
            </a:r>
            <a:r>
              <a:rPr lang="en-US" altLang="ko-KR" b="0" dirty="0"/>
              <a:t>. </a:t>
            </a:r>
            <a:r>
              <a:rPr lang="ko-KR" altLang="en-US" b="0" dirty="0"/>
              <a:t>어린이 탑승객의 수가 증가한 것에 대비해서 어린이 피해자의 수가 더 증가했다는 증거가 있어야 위와 같은 해석이 </a:t>
            </a:r>
            <a:r>
              <a:rPr lang="ko-KR" altLang="en-US" b="0" dirty="0" err="1"/>
              <a:t>맞다고</a:t>
            </a:r>
            <a:r>
              <a:rPr lang="ko-KR" altLang="en-US" b="0" dirty="0"/>
              <a:t> 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어린이들이 휴가철이나 </a:t>
            </a:r>
            <a:r>
              <a:rPr lang="ko-KR" altLang="en-US" b="0" dirty="0" err="1"/>
              <a:t>등하교</a:t>
            </a:r>
            <a:r>
              <a:rPr lang="ko-KR" altLang="en-US" b="0" dirty="0"/>
              <a:t> 시간에 차량 </a:t>
            </a:r>
            <a:r>
              <a:rPr lang="ko-KR" altLang="en-US" b="0" dirty="0" err="1"/>
              <a:t>탑승률이</a:t>
            </a:r>
            <a:r>
              <a:rPr lang="ko-KR" altLang="en-US" b="0" dirty="0"/>
              <a:t> 높아지니 해당 시간과 지역에 안전 운행을 도울 수 있는 법적</a:t>
            </a:r>
            <a:r>
              <a:rPr lang="en-US" altLang="ko-KR" b="0" dirty="0"/>
              <a:t>, </a:t>
            </a:r>
            <a:r>
              <a:rPr lang="ko-KR" altLang="en-US" b="0" dirty="0"/>
              <a:t>정책적 제안을 했으면 더 좋지 않았을까 싶다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2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잘못된 통계학 사용의 사례</a:t>
            </a:r>
            <a:r>
              <a:rPr lang="en-US" altLang="ko-KR" sz="2000" u="sng" dirty="0"/>
              <a:t>(2) – </a:t>
            </a:r>
            <a:r>
              <a:rPr lang="ko-KR" altLang="en-US" sz="2000" u="sng" dirty="0"/>
              <a:t>퇴행성 관절염 환자 추세</a:t>
            </a:r>
            <a:endParaRPr lang="en-US" altLang="ko-KR" sz="20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5904656" cy="464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0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잘못된 통계학 사용의 사례</a:t>
            </a:r>
            <a:r>
              <a:rPr lang="en-US" altLang="ko-KR" sz="2000" u="sng" dirty="0"/>
              <a:t>(2) – </a:t>
            </a:r>
            <a:r>
              <a:rPr lang="ko-KR" altLang="en-US" sz="2000" u="sng" dirty="0"/>
              <a:t>퇴행성 관절염 환자 추세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현상에 대한 구체적 근거가 부족해 보인다</a:t>
            </a:r>
            <a:r>
              <a:rPr lang="en-US" altLang="ko-KR" b="0" dirty="0"/>
              <a:t>. </a:t>
            </a:r>
            <a:r>
              <a:rPr lang="ko-KR" altLang="en-US" b="0" dirty="0"/>
              <a:t>첫째로 의료 기술의 고도화에서 원인을 찾을 수 있다</a:t>
            </a:r>
            <a:r>
              <a:rPr lang="en-US" altLang="ko-KR" b="0" dirty="0"/>
              <a:t>. </a:t>
            </a:r>
            <a:r>
              <a:rPr lang="ko-KR" altLang="en-US" b="0" dirty="0"/>
              <a:t>둘째로 의료보험의 발달이 그 원인일 수 있다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최근 </a:t>
            </a:r>
            <a:r>
              <a:rPr lang="en-US" altLang="ko-KR" b="0" dirty="0"/>
              <a:t>40~50</a:t>
            </a:r>
            <a:r>
              <a:rPr lang="ko-KR" altLang="en-US" b="0" dirty="0"/>
              <a:t>대 국민들의 레포츠 이용 비중이 급격히 증가하였다든지 </a:t>
            </a:r>
            <a:r>
              <a:rPr lang="en-US" altLang="ko-KR" b="0" dirty="0"/>
              <a:t>2000</a:t>
            </a:r>
            <a:r>
              <a:rPr lang="ko-KR" altLang="en-US" b="0" dirty="0"/>
              <a:t>년대 들어 환경오염이 </a:t>
            </a:r>
            <a:r>
              <a:rPr lang="ko-KR" altLang="en-US" b="0" dirty="0" err="1"/>
              <a:t>골관절염을</a:t>
            </a:r>
            <a:r>
              <a:rPr lang="ko-KR" altLang="en-US" b="0" dirty="0"/>
              <a:t> 유발시킬 수 있다는 등의 근거가 있다면 비교적 설득력을 얻었을지도 모른다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21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일상생활 속 통계학</a:t>
            </a:r>
            <a:r>
              <a:rPr lang="en-US" altLang="ko-KR" sz="2000" u="sng" dirty="0"/>
              <a:t>(1) - </a:t>
            </a:r>
            <a:r>
              <a:rPr lang="ko-KR" altLang="en-US" sz="2000" u="sng" dirty="0"/>
              <a:t>경제지표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정부가 발표하는 각종 경제지표들인 종합주가지수</a:t>
            </a:r>
            <a:r>
              <a:rPr lang="en-US" altLang="ko-KR" b="0" dirty="0"/>
              <a:t>, </a:t>
            </a:r>
            <a:r>
              <a:rPr lang="ko-KR" altLang="en-US" b="0" dirty="0"/>
              <a:t>경제성장률</a:t>
            </a:r>
            <a:r>
              <a:rPr lang="en-US" altLang="ko-KR" b="0" dirty="0"/>
              <a:t>, </a:t>
            </a:r>
            <a:r>
              <a:rPr lang="ko-KR" altLang="en-US" b="0" dirty="0"/>
              <a:t>환율</a:t>
            </a:r>
            <a:r>
              <a:rPr lang="en-US" altLang="ko-KR" b="0" dirty="0"/>
              <a:t>, </a:t>
            </a:r>
            <a:r>
              <a:rPr lang="ko-KR" altLang="en-US" b="0" dirty="0"/>
              <a:t>실업률</a:t>
            </a:r>
            <a:r>
              <a:rPr lang="en-US" altLang="ko-KR" b="0" dirty="0"/>
              <a:t>, GDP, GNP </a:t>
            </a:r>
            <a:r>
              <a:rPr lang="ko-KR" altLang="en-US" b="0" dirty="0"/>
              <a:t>등은 모두 통계적 수치이며</a:t>
            </a:r>
            <a:r>
              <a:rPr lang="en-US" altLang="ko-KR" b="0" dirty="0"/>
              <a:t>, </a:t>
            </a:r>
            <a:r>
              <a:rPr lang="ko-KR" altLang="en-US" b="0" dirty="0"/>
              <a:t>해당 정보는 숫자나 그래프의 형태로 공시된다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E67627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07" y="3356992"/>
            <a:ext cx="3589586" cy="26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74" y="3360928"/>
            <a:ext cx="3384917" cy="266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788024" y="6097575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실질 </a:t>
            </a:r>
            <a:r>
              <a:rPr lang="en-US" altLang="ko-KR" sz="1200" dirty="0">
                <a:solidFill>
                  <a:srgbClr val="44A0A2"/>
                </a:solidFill>
              </a:rPr>
              <a:t>GDP </a:t>
            </a:r>
            <a:r>
              <a:rPr lang="ko-KR" altLang="en-US" sz="1200" dirty="0">
                <a:solidFill>
                  <a:srgbClr val="44A0A2"/>
                </a:solidFill>
              </a:rPr>
              <a:t>및 경제성장률 추이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99592" y="6097575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경제성장률 전망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통계학의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통계학의 주요 용어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통계학의 목적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일상생활 속 통계학</a:t>
            </a:r>
            <a:r>
              <a:rPr lang="en-US" altLang="ko-KR" sz="2000" u="sng" dirty="0"/>
              <a:t>(2) – </a:t>
            </a:r>
            <a:r>
              <a:rPr lang="ko-KR" altLang="en-US" sz="2000" u="sng" dirty="0"/>
              <a:t>프로야구 선수의 타율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해당 선수의 야간 경기와 주간 경기의 타율 차이나 스트라이크 존을 </a:t>
            </a:r>
            <a:r>
              <a:rPr lang="en-US" altLang="ko-KR" b="0" dirty="0"/>
              <a:t>9</a:t>
            </a:r>
            <a:r>
              <a:rPr lang="ko-KR" altLang="en-US" b="0" dirty="0"/>
              <a:t>개 구간으로 나누어 해당 구간의 타율 등의 세분화된 정보를 사용한다</a:t>
            </a:r>
            <a:r>
              <a:rPr lang="en-US" altLang="ko-KR" b="0" dirty="0"/>
              <a:t>.</a:t>
            </a:r>
            <a:endParaRPr lang="en-US" altLang="ko-KR" dirty="0">
              <a:solidFill>
                <a:srgbClr val="E67627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74853" y="566124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프로야구 선수 코스별 타율 분포 사례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1" y="2845100"/>
            <a:ext cx="2700062" cy="27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63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일상생활 속 통계학</a:t>
            </a:r>
            <a:r>
              <a:rPr lang="en-US" altLang="ko-KR" sz="2000" u="sng" dirty="0"/>
              <a:t>(3) – </a:t>
            </a:r>
            <a:r>
              <a:rPr lang="ko-KR" altLang="en-US" sz="2000" u="sng" dirty="0"/>
              <a:t>날씨 예보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날씨도 역시 확률에 기반한 정보이다</a:t>
            </a:r>
            <a:r>
              <a:rPr lang="en-US" altLang="ko-KR" b="0" dirty="0"/>
              <a:t>. </a:t>
            </a:r>
            <a:r>
              <a:rPr lang="ko-KR" altLang="en-US" b="0" dirty="0"/>
              <a:t>해당 월일에 관측된 구름의 유형에서 비가 올 확률을 예측할 수 있는 것은 과거의 많은 정보를 기반으로 하기 때문이다</a:t>
            </a:r>
            <a:r>
              <a:rPr lang="en-US" altLang="ko-KR" b="0" dirty="0"/>
              <a:t>.</a:t>
            </a:r>
            <a:endParaRPr lang="en-US" altLang="ko-KR" dirty="0">
              <a:solidFill>
                <a:srgbClr val="E67627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059832" y="6254584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날씨 </a:t>
            </a:r>
            <a:r>
              <a:rPr lang="ko-KR" altLang="en-US" sz="1200" dirty="0" err="1">
                <a:solidFill>
                  <a:srgbClr val="44A0A2"/>
                </a:solidFill>
              </a:rPr>
              <a:t>앱으로</a:t>
            </a:r>
            <a:r>
              <a:rPr lang="ko-KR" altLang="en-US" sz="1200" dirty="0">
                <a:solidFill>
                  <a:srgbClr val="44A0A2"/>
                </a:solidFill>
              </a:rPr>
              <a:t> 확인하는 날씨 예보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4372"/>
            <a:ext cx="2016224" cy="391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50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5228"/>
            <a:ext cx="6048672" cy="334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일상생활 속 통계학</a:t>
            </a:r>
            <a:r>
              <a:rPr lang="en-US" altLang="ko-KR" sz="2000" u="sng" dirty="0"/>
              <a:t>(4) – </a:t>
            </a:r>
            <a:r>
              <a:rPr lang="ko-KR" altLang="en-US" sz="2000" u="sng" dirty="0"/>
              <a:t>기업의 통계적 계량분석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통계적 계량 분석을 통한 전략에 초점을 맞춘 기업들이 급격히 성장하며</a:t>
            </a:r>
            <a:r>
              <a:rPr lang="en-US" altLang="ko-KR" b="0" dirty="0"/>
              <a:t>, </a:t>
            </a:r>
            <a:r>
              <a:rPr lang="ko-KR" altLang="en-US" b="0" dirty="0"/>
              <a:t>확보한 시장점유율</a:t>
            </a:r>
            <a:r>
              <a:rPr lang="en-US" altLang="ko-KR" b="0" dirty="0"/>
              <a:t>(market share)</a:t>
            </a:r>
            <a:r>
              <a:rPr lang="ko-KR" altLang="en-US" b="0" dirty="0"/>
              <a:t>을 보다 공고히 하고 있는 상황이다</a:t>
            </a:r>
            <a:r>
              <a:rPr lang="en-US" altLang="ko-KR" b="0" dirty="0"/>
              <a:t>.</a:t>
            </a:r>
            <a:endParaRPr lang="en-US" altLang="ko-KR" dirty="0">
              <a:solidFill>
                <a:srgbClr val="E67627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1600" y="621640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아마존의 이북 시장점유율 분석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9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통계학의 목적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통계학을 배우는 이유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학문의 분야가 다르더라도 기본적인 분석 절차는 동일하다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통계학을 배우는 것이 연구하고자 하는 바를 보다 정밀하게 측정할 수 있는 도구를 습득하는 과정이라고 이해하면 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5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통계학의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85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통계학의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통계학의 개념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통계학</a:t>
            </a:r>
            <a:r>
              <a:rPr lang="en-US" altLang="ko-KR" dirty="0"/>
              <a:t>(statistics):</a:t>
            </a:r>
            <a:r>
              <a:rPr lang="ko-KR" altLang="en-US" dirty="0"/>
              <a:t> </a:t>
            </a:r>
            <a:r>
              <a:rPr lang="ko-KR" altLang="en-US" b="0" dirty="0"/>
              <a:t>주어진 자료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에 근간하여 정보를 수집한 후 수집한 정보를 정리</a:t>
            </a:r>
            <a:r>
              <a:rPr lang="en-US" altLang="ko-KR" b="0" dirty="0"/>
              <a:t>, </a:t>
            </a:r>
            <a:r>
              <a:rPr lang="ko-KR" altLang="en-US" b="0" dirty="0"/>
              <a:t>요약</a:t>
            </a:r>
            <a:r>
              <a:rPr lang="en-US" altLang="ko-KR" b="0" dirty="0"/>
              <a:t>, </a:t>
            </a:r>
            <a:r>
              <a:rPr lang="ko-KR" altLang="en-US" b="0" dirty="0"/>
              <a:t>분석 과정을 거쳐 해석하고</a:t>
            </a:r>
            <a:r>
              <a:rPr lang="en-US" altLang="ko-KR" b="0" dirty="0"/>
              <a:t>, </a:t>
            </a:r>
            <a:r>
              <a:rPr lang="ko-KR" altLang="en-US" b="0" dirty="0"/>
              <a:t>결론을 도출하는 일련의 과정</a:t>
            </a:r>
            <a:r>
              <a:rPr lang="en-US" altLang="ko-KR" b="0" dirty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310483"/>
            <a:ext cx="67913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535282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통계학의 개념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6547" y="2170787"/>
            <a:ext cx="7773886" cy="356246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974401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통계학의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통계학의 개념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통계적 분석 과정을 요구하는 질문들</a:t>
            </a:r>
            <a:endParaRPr lang="en-US" altLang="ko-KR" b="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971600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청년층을 위한 국비지원무료교육시스템이 청년취업률에 미치는 효과는 얼마인가</a:t>
            </a:r>
            <a:r>
              <a:rPr lang="en-US" altLang="ko-KR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기업에서 현재 경영자에 대한 교체가 기업의 수익성에 기여하는가</a:t>
            </a:r>
            <a:r>
              <a:rPr lang="en-US" altLang="ko-KR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기업에서 종업원에 대한 구조조정이 기업의 장기적 관점의 성장에 기여하는가</a:t>
            </a:r>
            <a:r>
              <a:rPr lang="en-US" altLang="ko-KR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15%</a:t>
            </a:r>
            <a:r>
              <a:rPr lang="ko-KR" altLang="en-US" b="0" dirty="0"/>
              <a:t>의 택시요금 인상이 승객 감소에 미치는 영향은 어떻게 되는가</a:t>
            </a:r>
            <a:r>
              <a:rPr lang="en-US" altLang="ko-KR" b="0" dirty="0"/>
              <a:t>? </a:t>
            </a:r>
            <a:r>
              <a:rPr lang="ko-KR" altLang="en-US" b="0" dirty="0"/>
              <a:t>더 나아가 택시기사의 소득에 미치는 영향은 어떠할 것인가</a:t>
            </a:r>
            <a:r>
              <a:rPr lang="en-US" altLang="ko-KR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527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통계학의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통계학의 개념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486916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자료</a:t>
            </a:r>
            <a:r>
              <a:rPr lang="en-US" altLang="ko-KR" sz="1200" dirty="0">
                <a:solidFill>
                  <a:srgbClr val="44A0A2"/>
                </a:solidFill>
              </a:rPr>
              <a:t>(data)</a:t>
            </a:r>
            <a:r>
              <a:rPr lang="ko-KR" altLang="en-US" sz="1200" dirty="0">
                <a:solidFill>
                  <a:srgbClr val="44A0A2"/>
                </a:solidFill>
              </a:rPr>
              <a:t>와 정보</a:t>
            </a:r>
            <a:r>
              <a:rPr lang="en-US" altLang="ko-KR" sz="1200" dirty="0">
                <a:solidFill>
                  <a:srgbClr val="44A0A2"/>
                </a:solidFill>
              </a:rPr>
              <a:t>(information)</a:t>
            </a:r>
            <a:r>
              <a:rPr lang="ko-KR" altLang="en-US" sz="1200" dirty="0">
                <a:solidFill>
                  <a:srgbClr val="44A0A2"/>
                </a:solidFill>
              </a:rPr>
              <a:t>의 관계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933056"/>
            <a:ext cx="43338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자료</a:t>
            </a:r>
            <a:r>
              <a:rPr lang="en-US" altLang="ko-KR" dirty="0"/>
              <a:t>(data):</a:t>
            </a:r>
            <a:r>
              <a:rPr lang="ko-KR" altLang="en-US" dirty="0"/>
              <a:t> </a:t>
            </a:r>
            <a:r>
              <a:rPr lang="ko-KR" altLang="en-US" b="0" dirty="0"/>
              <a:t>관찰이나 측정을 통해 수집된 사실이나 수치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정보</a:t>
            </a:r>
            <a:r>
              <a:rPr lang="en-US" altLang="ko-KR" dirty="0"/>
              <a:t>(information):</a:t>
            </a:r>
            <a:r>
              <a:rPr lang="ko-KR" altLang="en-US" dirty="0"/>
              <a:t> </a:t>
            </a:r>
            <a:r>
              <a:rPr lang="ko-KR" altLang="en-US" b="0" dirty="0"/>
              <a:t>자료를 각자 개인의 관심 목적에 맞게 유용한 형태로 변형한 것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18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통계학의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기술통계학과 추론통계학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623731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기술통계학과 추론통계학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12" y="3645024"/>
            <a:ext cx="6281777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기술통계학</a:t>
            </a:r>
            <a:r>
              <a:rPr lang="en-US" altLang="ko-KR" dirty="0"/>
              <a:t>(descriptive statistics):</a:t>
            </a:r>
            <a:r>
              <a:rPr lang="ko-KR" altLang="en-US" b="0" dirty="0"/>
              <a:t> 데이터의 특성을 파악하기 위하여 숫자</a:t>
            </a:r>
            <a:r>
              <a:rPr lang="en-US" altLang="ko-KR" b="0" dirty="0"/>
              <a:t>, </a:t>
            </a:r>
            <a:r>
              <a:rPr lang="ko-KR" altLang="en-US" b="0" dirty="0"/>
              <a:t>그래프</a:t>
            </a:r>
            <a:r>
              <a:rPr lang="en-US" altLang="ko-KR" b="0" dirty="0"/>
              <a:t>, </a:t>
            </a:r>
            <a:r>
              <a:rPr lang="ko-KR" altLang="en-US" b="0" dirty="0"/>
              <a:t>도표 등을 이용하여 정보를 정리</a:t>
            </a:r>
            <a:r>
              <a:rPr lang="en-US" altLang="ko-KR" b="0" dirty="0"/>
              <a:t>, </a:t>
            </a:r>
            <a:r>
              <a:rPr lang="ko-KR" altLang="en-US" b="0" dirty="0"/>
              <a:t>요약</a:t>
            </a:r>
            <a:r>
              <a:rPr lang="en-US" altLang="ko-KR" b="0" dirty="0"/>
              <a:t>, </a:t>
            </a:r>
            <a:r>
              <a:rPr lang="ko-KR" altLang="en-US" b="0" dirty="0"/>
              <a:t>설명하는 방식을 다루는 통계학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추론통계학</a:t>
            </a:r>
            <a:r>
              <a:rPr lang="en-US" altLang="ko-KR" dirty="0"/>
              <a:t>(inferential statistics):</a:t>
            </a:r>
            <a:r>
              <a:rPr lang="ko-KR" altLang="en-US" b="0" dirty="0"/>
              <a:t> 표본 데이터를 기반으로 모집단의 특성에 관하여 결론을 얻거나 추론하기 위한 통계학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35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통계학의 주요 용어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5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통계학의 주요 용어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모집단과 표본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630932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모집단과 표본의 관계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05" y="3717032"/>
            <a:ext cx="5801591" cy="252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모집단</a:t>
            </a:r>
            <a:r>
              <a:rPr lang="en-US" altLang="ko-KR" dirty="0"/>
              <a:t>(population):</a:t>
            </a:r>
            <a:r>
              <a:rPr lang="ko-KR" altLang="en-US" dirty="0"/>
              <a:t> </a:t>
            </a:r>
            <a:r>
              <a:rPr lang="ko-KR" altLang="en-US" b="0" dirty="0"/>
              <a:t>관심의 대상이 되는 집단의 모든 </a:t>
            </a:r>
            <a:r>
              <a:rPr lang="ko-KR" altLang="en-US" b="0" dirty="0" err="1"/>
              <a:t>관측값</a:t>
            </a:r>
            <a:r>
              <a:rPr lang="ko-KR" altLang="en-US" b="0" dirty="0"/>
              <a:t> 혹은 </a:t>
            </a:r>
            <a:r>
              <a:rPr lang="ko-KR" altLang="en-US" b="0" dirty="0" err="1"/>
              <a:t>측정값들의집합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표본</a:t>
            </a:r>
            <a:r>
              <a:rPr lang="en-US" altLang="ko-KR" dirty="0"/>
              <a:t>(sample):</a:t>
            </a:r>
            <a:r>
              <a:rPr lang="ko-KR" altLang="en-US" dirty="0"/>
              <a:t> </a:t>
            </a:r>
            <a:r>
              <a:rPr lang="ko-KR" altLang="en-US" b="0" dirty="0"/>
              <a:t>관심의 대상이 되는 모집단으로부터 추출된 값들의 집합을 의미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표본은 모집단의 부분집합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9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10130</TotalTime>
  <Words>829</Words>
  <Application>Microsoft Office PowerPoint</Application>
  <PresentationFormat>화면 슬라이드 쇼(4:3)</PresentationFormat>
  <Paragraphs>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HY견고딕</vt:lpstr>
      <vt:lpstr>맑은 고딕</vt:lpstr>
      <vt:lpstr>Arial</vt:lpstr>
      <vt:lpstr>Times New Roman</vt:lpstr>
      <vt:lpstr>Wingdings</vt:lpstr>
      <vt:lpstr>Office 테마</vt:lpstr>
      <vt:lpstr>01. 통계학 소개</vt:lpstr>
      <vt:lpstr>PowerPoint 프레젠테이션</vt:lpstr>
      <vt:lpstr>PowerPoint 프레젠테이션</vt:lpstr>
      <vt:lpstr>01. 통계학의 이해</vt:lpstr>
      <vt:lpstr>01. 통계학의 이해</vt:lpstr>
      <vt:lpstr>01. 통계학의 이해</vt:lpstr>
      <vt:lpstr>01. 통계학의 이해</vt:lpstr>
      <vt:lpstr>PowerPoint 프레젠테이션</vt:lpstr>
      <vt:lpstr>02. 통계학의 주요 용어</vt:lpstr>
      <vt:lpstr>02. 통계학의 주요 용어</vt:lpstr>
      <vt:lpstr>02. 통계학의 주요 용어</vt:lpstr>
      <vt:lpstr>02. 통계학의 주요 용어</vt:lpstr>
      <vt:lpstr>PowerPoint 프레젠테이션</vt:lpstr>
      <vt:lpstr>03. 통계학의 목적</vt:lpstr>
      <vt:lpstr>03. 통계학의 목적</vt:lpstr>
      <vt:lpstr>03. 통계학의 목적</vt:lpstr>
      <vt:lpstr>03. 통계학의 목적</vt:lpstr>
      <vt:lpstr>03. 통계학의 목적</vt:lpstr>
      <vt:lpstr>03. 통계학의 목적</vt:lpstr>
      <vt:lpstr>03. 통계학의 목적</vt:lpstr>
      <vt:lpstr>03. 통계학의 목적</vt:lpstr>
      <vt:lpstr>03. 통계학의 목적</vt:lpstr>
      <vt:lpstr>03. 통계학의 목적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752</cp:revision>
  <dcterms:created xsi:type="dcterms:W3CDTF">2012-07-11T10:23:22Z</dcterms:created>
  <dcterms:modified xsi:type="dcterms:W3CDTF">2022-01-18T05:19:31Z</dcterms:modified>
</cp:coreProperties>
</file>