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71" r:id="rId3"/>
    <p:sldId id="550" r:id="rId4"/>
    <p:sldId id="573" r:id="rId5"/>
    <p:sldId id="528" r:id="rId6"/>
    <p:sldId id="574" r:id="rId7"/>
    <p:sldId id="544" r:id="rId8"/>
    <p:sldId id="570" r:id="rId9"/>
    <p:sldId id="554" r:id="rId10"/>
    <p:sldId id="555" r:id="rId11"/>
    <p:sldId id="556" r:id="rId12"/>
    <p:sldId id="557" r:id="rId13"/>
    <p:sldId id="577" r:id="rId14"/>
    <p:sldId id="558" r:id="rId15"/>
    <p:sldId id="571" r:id="rId16"/>
    <p:sldId id="560" r:id="rId17"/>
    <p:sldId id="561" r:id="rId18"/>
    <p:sldId id="562" r:id="rId19"/>
    <p:sldId id="564" r:id="rId20"/>
    <p:sldId id="572" r:id="rId21"/>
    <p:sldId id="549" r:id="rId22"/>
    <p:sldId id="565" r:id="rId23"/>
    <p:sldId id="578" r:id="rId24"/>
    <p:sldId id="567" r:id="rId25"/>
    <p:sldId id="568" r:id="rId26"/>
    <p:sldId id="579" r:id="rId27"/>
    <p:sldId id="569" r:id="rId28"/>
    <p:sldId id="385" r:id="rId2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627"/>
    <a:srgbClr val="44A0A2"/>
    <a:srgbClr val="A72F49"/>
    <a:srgbClr val="43AC81"/>
    <a:srgbClr val="DA6EAB"/>
    <a:srgbClr val="0067B3"/>
    <a:srgbClr val="EE7D6A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6" autoAdjust="0"/>
    <p:restoredTop sz="94213" autoAdjust="0"/>
  </p:normalViewPr>
  <p:slideViewPr>
    <p:cSldViewPr>
      <p:cViewPr varScale="1">
        <p:scale>
          <a:sx n="98" d="100"/>
          <a:sy n="98" d="100"/>
        </p:scale>
        <p:origin x="2352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5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A7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50" y="764704"/>
            <a:ext cx="4057100" cy="282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08" y="3914370"/>
            <a:ext cx="3999135" cy="106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20000"/>
              <a:lumOff val="8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8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67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71693" y="6309320"/>
            <a:ext cx="2459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Copyright© 2019 </a:t>
            </a:r>
            <a:r>
              <a:rPr lang="en-US" altLang="ko-KR" sz="1100" dirty="0" err="1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114800" y="2564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E67627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Thank You!</a:t>
            </a:r>
            <a:endParaRPr lang="ko-KR" altLang="en-US" sz="6000" b="1" dirty="0">
              <a:solidFill>
                <a:srgbClr val="E6762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676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FB139-E8F2-4E43-8798-EDFEB2549BE7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28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B69C8B-E2BB-4D74-B6EC-07FFAF20EB6D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2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27378"/>
            <a:ext cx="8306320" cy="625958"/>
          </a:xfrm>
        </p:spPr>
        <p:txBody>
          <a:bodyPr/>
          <a:lstStyle/>
          <a:p>
            <a:pPr eaLnBrk="1" hangingPunct="1"/>
            <a:r>
              <a:rPr lang="en-US" altLang="ko-KR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02. </a:t>
            </a:r>
            <a:r>
              <a:rPr lang="ko-KR" altLang="en-US" sz="3200" b="1" dirty="0">
                <a:solidFill>
                  <a:schemeClr val="bg1"/>
                </a:solidFill>
              </a:rPr>
              <a:t>데이터와 통계량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데이터 형태별 표 및 그래프 기법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도수분포표</a:t>
            </a:r>
            <a:r>
              <a:rPr lang="en-US" altLang="ko-KR" sz="2000" u="sng" dirty="0"/>
              <a:t>(1) – </a:t>
            </a:r>
            <a:r>
              <a:rPr lang="ko-KR" altLang="en-US" sz="2000" u="sng" dirty="0"/>
              <a:t>중고차 </a:t>
            </a:r>
            <a:r>
              <a:rPr lang="en-US" altLang="ko-KR" sz="2000" u="sng" dirty="0"/>
              <a:t>30</a:t>
            </a:r>
            <a:r>
              <a:rPr lang="ko-KR" altLang="en-US" sz="2000" u="sng" dirty="0"/>
              <a:t>대의 데이터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99592" y="1772816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2-2] </a:t>
            </a:r>
            <a:r>
              <a:rPr lang="ko-KR" altLang="en-US" sz="1200" dirty="0">
                <a:solidFill>
                  <a:srgbClr val="44A0A2"/>
                </a:solidFill>
              </a:rPr>
              <a:t>차량 </a:t>
            </a:r>
            <a:r>
              <a:rPr lang="en-US" altLang="ko-KR" sz="1200" dirty="0">
                <a:solidFill>
                  <a:srgbClr val="44A0A2"/>
                </a:solidFill>
              </a:rPr>
              <a:t>30</a:t>
            </a:r>
            <a:r>
              <a:rPr lang="ko-KR" altLang="en-US" sz="1200" dirty="0">
                <a:solidFill>
                  <a:srgbClr val="44A0A2"/>
                </a:solidFill>
              </a:rPr>
              <a:t>대의 색상에 대한 도수분포표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00" y="2276872"/>
            <a:ext cx="3600000" cy="2563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DB737B8-F3EC-4BD0-97F3-C53642772D2A}"/>
              </a:ext>
            </a:extLst>
          </p:cNvPr>
          <p:cNvSpPr txBox="1">
            <a:spLocks/>
          </p:cNvSpPr>
          <p:nvPr/>
        </p:nvSpPr>
        <p:spPr bwMode="auto">
          <a:xfrm>
            <a:off x="914934" y="4857327"/>
            <a:ext cx="783353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→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2-2]</a:t>
            </a:r>
            <a:r>
              <a:rPr lang="ko-KR" altLang="en-US" b="0" dirty="0"/>
              <a:t>는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2-1]</a:t>
            </a:r>
            <a:r>
              <a:rPr lang="ko-KR" altLang="en-US" b="0" dirty="0"/>
              <a:t>의 데이터에서 차량 색상에 대해 도수분포표로 나타낸 것이다</a:t>
            </a:r>
            <a:r>
              <a:rPr lang="en-US" altLang="ko-KR" b="0" dirty="0"/>
              <a:t>. </a:t>
            </a:r>
            <a:r>
              <a:rPr lang="ko-KR" altLang="en-US" b="0" dirty="0"/>
              <a:t>차량 색상과 같은 </a:t>
            </a:r>
            <a:r>
              <a:rPr lang="ko-KR" altLang="en-US" b="0" dirty="0" err="1"/>
              <a:t>명목형</a:t>
            </a:r>
            <a:r>
              <a:rPr lang="ko-KR" altLang="en-US" b="0" dirty="0"/>
              <a:t> 데이터는 주로 이와 같은 형식으로 표현하게 된다</a:t>
            </a:r>
            <a:r>
              <a:rPr lang="en-US" altLang="ko-KR" b="0" dirty="0"/>
              <a:t>. </a:t>
            </a:r>
            <a:r>
              <a:rPr lang="ko-KR" altLang="en-US" b="0" dirty="0"/>
              <a:t>도수분포표의 도수는 각 범주에 속하는 변량의 수량을 의미한다</a:t>
            </a:r>
            <a:r>
              <a:rPr lang="en-US" altLang="ko-KR" b="0" dirty="0"/>
              <a:t>. </a:t>
            </a:r>
            <a:r>
              <a:rPr lang="ko-KR" altLang="en-US" b="0" dirty="0"/>
              <a:t>도수분포표의 첫째 열과 둘째 열에는 주로 범주와 각 범주에 대응하는 도수를 배열하고</a:t>
            </a:r>
            <a:r>
              <a:rPr lang="en-US" altLang="ko-KR" b="0" dirty="0"/>
              <a:t>, </a:t>
            </a:r>
            <a:r>
              <a:rPr lang="ko-KR" altLang="en-US" b="0" dirty="0"/>
              <a:t>셋째 열에는 각 범주의 도수를 자료의 총수로 나눈 상대도수를 표시한다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52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데이터 형태별 표 및 그래프 기법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도수분포표</a:t>
            </a:r>
            <a:r>
              <a:rPr lang="en-US" altLang="ko-KR" sz="2000" u="sng" dirty="0"/>
              <a:t>(1) – </a:t>
            </a:r>
            <a:r>
              <a:rPr lang="ko-KR" altLang="en-US" sz="2000" u="sng" dirty="0"/>
              <a:t>중고차 </a:t>
            </a:r>
            <a:r>
              <a:rPr lang="en-US" altLang="ko-KR" sz="2000" u="sng" dirty="0"/>
              <a:t>30</a:t>
            </a:r>
            <a:r>
              <a:rPr lang="ko-KR" altLang="en-US" sz="2000" u="sng" dirty="0"/>
              <a:t>대의 데이터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배기량과 같은 구간형 데이터는 구간을 정의하여 해당 구간에 따른 도수분포표를 작성하게 된다</a:t>
            </a:r>
            <a:r>
              <a:rPr lang="en-US" altLang="ko-KR" b="0" dirty="0"/>
              <a:t>. 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1600" y="2818282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2-3] </a:t>
            </a:r>
            <a:r>
              <a:rPr lang="ko-KR" altLang="en-US" sz="1200" dirty="0">
                <a:solidFill>
                  <a:srgbClr val="44A0A2"/>
                </a:solidFill>
              </a:rPr>
              <a:t>차량 </a:t>
            </a:r>
            <a:r>
              <a:rPr lang="en-US" altLang="ko-KR" sz="1200" dirty="0">
                <a:solidFill>
                  <a:srgbClr val="44A0A2"/>
                </a:solidFill>
              </a:rPr>
              <a:t>30</a:t>
            </a:r>
            <a:r>
              <a:rPr lang="ko-KR" altLang="en-US" sz="1200" dirty="0">
                <a:solidFill>
                  <a:srgbClr val="44A0A2"/>
                </a:solidFill>
              </a:rPr>
              <a:t>대의 배기량에 따른 차량 구분 도수분포표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04" y="3178322"/>
            <a:ext cx="4680000" cy="184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97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데이터 형태별 표 및 그래프 기법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도수분포표</a:t>
            </a:r>
            <a:r>
              <a:rPr lang="en-US" altLang="ko-KR" sz="2000" u="sng" dirty="0"/>
              <a:t>(2) – </a:t>
            </a:r>
            <a:r>
              <a:rPr lang="ko-KR" altLang="en-US" sz="2000" u="sng" dirty="0"/>
              <a:t>학생 </a:t>
            </a:r>
            <a:r>
              <a:rPr lang="en-US" altLang="ko-KR" sz="2000" u="sng" dirty="0"/>
              <a:t>25</a:t>
            </a:r>
            <a:r>
              <a:rPr lang="ko-KR" altLang="en-US" sz="2000" u="sng" dirty="0"/>
              <a:t>명의 중간고사 성적 데이터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다음 학생들의 중간고사 성적을 도수분포표로 표현하기 위해서는 성적 구간에 대한 정의가 선행되어야 한다</a:t>
            </a:r>
            <a:r>
              <a:rPr lang="en-US" altLang="ko-KR" b="0" dirty="0"/>
              <a:t>. </a:t>
            </a:r>
            <a:r>
              <a:rPr lang="ko-KR" altLang="en-US" b="0" dirty="0"/>
              <a:t>같은 데이터라도 구간의 정의에 따라 다른 도수분포표가 작성될 수 있다</a:t>
            </a:r>
            <a:r>
              <a:rPr lang="en-US" altLang="ko-KR" b="0" dirty="0"/>
              <a:t>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71600" y="306896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2-4] </a:t>
            </a:r>
            <a:r>
              <a:rPr lang="ko-KR" altLang="en-US" sz="1200" dirty="0">
                <a:solidFill>
                  <a:srgbClr val="44A0A2"/>
                </a:solidFill>
              </a:rPr>
              <a:t>학생 </a:t>
            </a:r>
            <a:r>
              <a:rPr lang="en-US" altLang="ko-KR" sz="1200" dirty="0">
                <a:solidFill>
                  <a:srgbClr val="44A0A2"/>
                </a:solidFill>
              </a:rPr>
              <a:t>25</a:t>
            </a:r>
            <a:r>
              <a:rPr lang="ko-KR" altLang="en-US" sz="1200" dirty="0">
                <a:solidFill>
                  <a:srgbClr val="44A0A2"/>
                </a:solidFill>
              </a:rPr>
              <a:t>명의 중간고사 성적 데이터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6480000" cy="26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45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데이터 형태별 표 및 그래프 기법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도수분포표</a:t>
            </a:r>
            <a:r>
              <a:rPr lang="en-US" altLang="ko-KR" sz="2000" u="sng" dirty="0"/>
              <a:t>(2) – </a:t>
            </a:r>
            <a:r>
              <a:rPr lang="ko-KR" altLang="en-US" sz="2000" u="sng" dirty="0"/>
              <a:t>학생 </a:t>
            </a:r>
            <a:r>
              <a:rPr lang="en-US" altLang="ko-KR" sz="2000" u="sng" dirty="0"/>
              <a:t>25</a:t>
            </a:r>
            <a:r>
              <a:rPr lang="ko-KR" altLang="en-US" sz="2000" u="sng" dirty="0"/>
              <a:t>명의 중간고사 성적 데이터</a:t>
            </a:r>
            <a:endParaRPr lang="en-US" altLang="ko-KR" sz="2000" u="sng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2-4]</a:t>
            </a:r>
            <a:r>
              <a:rPr lang="ko-KR" altLang="en-US" b="0" dirty="0"/>
              <a:t>의 중간고사 성적을 도수분포표로 나타내면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2-5]</a:t>
            </a:r>
            <a:r>
              <a:rPr lang="ko-KR" altLang="en-US" b="0" dirty="0"/>
              <a:t>와 같다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b="0" dirty="0"/>
              <a:t>동일한 데이터라도 구분의 간격에 따라 구간의 개수가 달라져 서로 상이한 도수분포표를 작성할 수 있다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975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48408" y="332656"/>
            <a:ext cx="525578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2-5] </a:t>
            </a:r>
            <a:r>
              <a:rPr lang="ko-KR" altLang="en-US" sz="1200" dirty="0">
                <a:solidFill>
                  <a:srgbClr val="44A0A2"/>
                </a:solidFill>
              </a:rPr>
              <a:t>학생 </a:t>
            </a:r>
            <a:r>
              <a:rPr lang="en-US" altLang="ko-KR" sz="1200" dirty="0">
                <a:solidFill>
                  <a:srgbClr val="44A0A2"/>
                </a:solidFill>
              </a:rPr>
              <a:t>25</a:t>
            </a:r>
            <a:r>
              <a:rPr lang="ko-KR" altLang="en-US" sz="1200" dirty="0">
                <a:solidFill>
                  <a:srgbClr val="44A0A2"/>
                </a:solidFill>
              </a:rPr>
              <a:t>명의 중간고사 성적에 대한 상이한 구분에 따른 도수분포표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5"/>
          <a:stretch/>
        </p:blipFill>
        <p:spPr bwMode="auto">
          <a:xfrm>
            <a:off x="976983" y="3856887"/>
            <a:ext cx="6120000" cy="274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732"/>
          <a:stretch/>
        </p:blipFill>
        <p:spPr bwMode="auto">
          <a:xfrm>
            <a:off x="972000" y="720950"/>
            <a:ext cx="6120000" cy="316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95AC97-9C0F-4D62-A286-1069B821CABA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28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A2FFE-92D8-4CBC-B18A-273D98C71A6F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14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3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데이터 형태별 표 및 그래프 기법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막대그래프와 파이차트</a:t>
            </a:r>
            <a:endParaRPr lang="en-US" altLang="ko-KR" sz="2000" u="sng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82809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막대그래프</a:t>
            </a:r>
            <a:r>
              <a:rPr lang="en-US" altLang="ko-KR" dirty="0"/>
              <a:t>(bar graph):</a:t>
            </a:r>
            <a:r>
              <a:rPr lang="ko-KR" altLang="en-US" dirty="0"/>
              <a:t> </a:t>
            </a:r>
            <a:r>
              <a:rPr lang="ko-KR" altLang="en-US" b="0" dirty="0"/>
              <a:t>주어진 데이터나 수치에 대한 분포를 막대 모양의 도형으로 나타낸 그래프</a:t>
            </a:r>
            <a:r>
              <a:rPr lang="en-US" altLang="ko-KR" b="0" dirty="0"/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5184576" cy="310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971600" y="6021288"/>
            <a:ext cx="525578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차량 </a:t>
            </a:r>
            <a:r>
              <a:rPr lang="en-US" altLang="ko-KR" sz="1200" dirty="0">
                <a:solidFill>
                  <a:srgbClr val="44A0A2"/>
                </a:solidFill>
              </a:rPr>
              <a:t>30</a:t>
            </a:r>
            <a:r>
              <a:rPr lang="ko-KR" altLang="en-US" sz="1200" dirty="0">
                <a:solidFill>
                  <a:srgbClr val="44A0A2"/>
                </a:solidFill>
              </a:rPr>
              <a:t>대의 색상에 따른 막대그래프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3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데이터 형태별 표 및 그래프 기법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막대그래프와 파이차트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86880" y="6021288"/>
            <a:ext cx="525578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차량 </a:t>
            </a:r>
            <a:r>
              <a:rPr lang="en-US" altLang="ko-KR" sz="1200" dirty="0">
                <a:solidFill>
                  <a:srgbClr val="44A0A2"/>
                </a:solidFill>
              </a:rPr>
              <a:t>30</a:t>
            </a:r>
            <a:r>
              <a:rPr lang="ko-KR" altLang="en-US" sz="1200" dirty="0">
                <a:solidFill>
                  <a:srgbClr val="44A0A2"/>
                </a:solidFill>
              </a:rPr>
              <a:t>대의 색상에 따른 파이차트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72083"/>
            <a:ext cx="3935950" cy="307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파이차트</a:t>
            </a:r>
            <a:r>
              <a:rPr lang="en-US" altLang="ko-KR" dirty="0"/>
              <a:t>(pie chart):</a:t>
            </a:r>
            <a:r>
              <a:rPr lang="ko-KR" altLang="en-US" dirty="0"/>
              <a:t> </a:t>
            </a:r>
            <a:r>
              <a:rPr lang="ko-KR" altLang="en-US" b="0" dirty="0"/>
              <a:t>주로 상대도수</a:t>
            </a:r>
            <a:r>
              <a:rPr lang="en-US" altLang="ko-KR" b="0" dirty="0"/>
              <a:t>(</a:t>
            </a:r>
            <a:r>
              <a:rPr lang="ko-KR" altLang="en-US" b="0" dirty="0"/>
              <a:t>또는 비율</a:t>
            </a:r>
            <a:r>
              <a:rPr lang="en-US" altLang="ko-KR" b="0" dirty="0"/>
              <a:t>)</a:t>
            </a:r>
            <a:r>
              <a:rPr lang="ko-KR" altLang="en-US" b="0" dirty="0"/>
              <a:t>에 대한 정보를 보기 쉽게 표현한 원 모양의 그래프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67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데이터 형태별 표 및 그래프 기법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히스토그램</a:t>
            </a:r>
            <a:endParaRPr lang="en-US" altLang="ko-KR" sz="2000" u="sn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53131"/>
            <a:ext cx="5400000" cy="315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82809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히스토그램</a:t>
            </a:r>
            <a:r>
              <a:rPr lang="en-US" altLang="ko-KR" dirty="0"/>
              <a:t>(histogram):</a:t>
            </a:r>
            <a:r>
              <a:rPr lang="ko-KR" altLang="en-US" dirty="0"/>
              <a:t> </a:t>
            </a:r>
            <a:r>
              <a:rPr lang="ko-KR" altLang="en-US" b="0" dirty="0"/>
              <a:t>도수분포표의 상태를 기둥 모양의 그래프로 나타낸 것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얼핏 보면 막대그래프와 동일하다고 보여질 수도 있으나 히스토그램의 가로축은 반드시 수량 데이터여야 한다</a:t>
            </a:r>
            <a:r>
              <a:rPr lang="en-US" altLang="ko-KR" b="0" dirty="0"/>
              <a:t>. </a:t>
            </a:r>
            <a:r>
              <a:rPr lang="ko-KR" altLang="en-US" b="0" dirty="0"/>
              <a:t>또한 반드시 막대 간의 간격이 없도록 붙여서 표시하며</a:t>
            </a:r>
            <a:r>
              <a:rPr lang="en-US" altLang="ko-KR" b="0" dirty="0"/>
              <a:t>, </a:t>
            </a:r>
            <a:r>
              <a:rPr lang="ko-KR" altLang="en-US" b="0" dirty="0"/>
              <a:t>막대의 너비가 일정하다는 특징이 있다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92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00" y="548680"/>
            <a:ext cx="5400000" cy="259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60" y="3284984"/>
            <a:ext cx="5400000" cy="283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972160" y="6237312"/>
            <a:ext cx="374385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학생 </a:t>
            </a:r>
            <a:r>
              <a:rPr lang="en-US" altLang="ko-KR" sz="1200" dirty="0">
                <a:solidFill>
                  <a:srgbClr val="44A0A2"/>
                </a:solidFill>
              </a:rPr>
              <a:t>25</a:t>
            </a:r>
            <a:r>
              <a:rPr lang="ko-KR" altLang="en-US" sz="1200" dirty="0">
                <a:solidFill>
                  <a:srgbClr val="44A0A2"/>
                </a:solidFill>
              </a:rPr>
              <a:t>명의 중간고사 성적에 대한 히스토그램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7E643-0A95-4984-9F0A-F6594819A94C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28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26CC9-D65D-4B19-95FF-497A5514BA85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18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5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데이터 형태별 표 및 그래프 기법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산포도</a:t>
            </a:r>
            <a:endParaRPr lang="en-US" altLang="ko-KR" sz="2000" u="sng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813690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산포도</a:t>
            </a:r>
            <a:r>
              <a:rPr lang="en-US" altLang="ko-KR" dirty="0"/>
              <a:t>(scatter plot):</a:t>
            </a:r>
            <a:r>
              <a:rPr lang="ko-KR" altLang="en-US" dirty="0"/>
              <a:t> </a:t>
            </a:r>
            <a:r>
              <a:rPr lang="ko-KR" altLang="en-US" b="0" dirty="0"/>
              <a:t>그래프에 두 가지 데이터가 동시에 발생하는 지점을 점으로 표현한 것으로 데이터 간의 관계를 관찰하기 위해서 작성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주로 원인에 해당하는 데이터를 </a:t>
            </a:r>
            <a:r>
              <a:rPr lang="en-US" altLang="ko-KR" b="0" dirty="0"/>
              <a:t>x</a:t>
            </a:r>
            <a:r>
              <a:rPr lang="ko-KR" altLang="en-US" b="0" dirty="0"/>
              <a:t>축</a:t>
            </a:r>
            <a:r>
              <a:rPr lang="en-US" altLang="ko-KR" b="0" dirty="0"/>
              <a:t>, </a:t>
            </a:r>
            <a:r>
              <a:rPr lang="ko-KR" altLang="en-US" b="0" dirty="0"/>
              <a:t>그에 대한 결과를 </a:t>
            </a:r>
            <a:r>
              <a:rPr lang="en-US" altLang="ko-KR" b="0" dirty="0"/>
              <a:t>y</a:t>
            </a:r>
            <a:r>
              <a:rPr lang="ko-KR" altLang="en-US" b="0" dirty="0"/>
              <a:t>축에 표현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25443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데이터의 형태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데이터 형태별 표 및 그래프 기법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시계열</a:t>
            </a:r>
            <a:r>
              <a:rPr lang="ko-KR" altLang="en-US" sz="2000" b="1" dirty="0">
                <a:latin typeface="+mj-ea"/>
                <a:ea typeface="+mj-ea"/>
              </a:rPr>
              <a:t> 데이터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1600" y="6262414"/>
            <a:ext cx="525578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아이스크림 판매량</a:t>
            </a:r>
            <a:r>
              <a:rPr lang="en-US" altLang="ko-KR" sz="1200" dirty="0">
                <a:solidFill>
                  <a:srgbClr val="44A0A2"/>
                </a:solidFill>
              </a:rPr>
              <a:t>, </a:t>
            </a:r>
            <a:r>
              <a:rPr lang="ko-KR" altLang="en-US" sz="1200" dirty="0">
                <a:solidFill>
                  <a:srgbClr val="44A0A2"/>
                </a:solidFill>
              </a:rPr>
              <a:t>불쾌지수</a:t>
            </a:r>
            <a:r>
              <a:rPr lang="en-US" altLang="ko-KR" sz="1200" dirty="0">
                <a:solidFill>
                  <a:srgbClr val="44A0A2"/>
                </a:solidFill>
              </a:rPr>
              <a:t>, </a:t>
            </a:r>
            <a:r>
              <a:rPr lang="ko-KR" altLang="en-US" sz="1200" dirty="0">
                <a:solidFill>
                  <a:srgbClr val="44A0A2"/>
                </a:solidFill>
              </a:rPr>
              <a:t>기온에 따른 </a:t>
            </a:r>
            <a:r>
              <a:rPr lang="en-US" altLang="ko-KR" sz="1200" dirty="0">
                <a:solidFill>
                  <a:srgbClr val="44A0A2"/>
                </a:solidFill>
              </a:rPr>
              <a:t>6</a:t>
            </a:r>
            <a:r>
              <a:rPr lang="ko-KR" altLang="en-US" sz="1200" dirty="0">
                <a:solidFill>
                  <a:srgbClr val="44A0A2"/>
                </a:solidFill>
              </a:rPr>
              <a:t>가지 산포도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1"/>
            <a:ext cx="6459396" cy="568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827584" y="332657"/>
            <a:ext cx="6840760" cy="201622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880AD-80D5-45CC-891B-BE7801560A27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28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A03C4-7EB5-4E3B-9FB0-FEE3C9BD2664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20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시계열</a:t>
            </a:r>
            <a:r>
              <a:rPr lang="ko-KR" altLang="en-US" dirty="0"/>
              <a:t> 데이터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31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82809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횡단면 데이터</a:t>
            </a:r>
            <a:r>
              <a:rPr lang="en-US" altLang="ko-KR" dirty="0"/>
              <a:t>(cross-sectional data):</a:t>
            </a:r>
            <a:r>
              <a:rPr lang="ko-KR" altLang="en-US" dirty="0"/>
              <a:t> </a:t>
            </a:r>
            <a:r>
              <a:rPr lang="ko-KR" altLang="en-US" b="0" dirty="0"/>
              <a:t>어느 동일 시점에 대한 </a:t>
            </a:r>
            <a:r>
              <a:rPr lang="ko-KR" altLang="en-US" b="0" dirty="0" err="1"/>
              <a:t>관측값들의</a:t>
            </a:r>
            <a:r>
              <a:rPr lang="ko-KR" altLang="en-US" b="0" dirty="0"/>
              <a:t> 집합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시계열</a:t>
            </a:r>
            <a:r>
              <a:rPr lang="ko-KR" altLang="en-US" dirty="0"/>
              <a:t> 데이터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5207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횡단면 데이터와 시계열 데이터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2000" y="2420888"/>
            <a:ext cx="525578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2-6] 2018</a:t>
            </a:r>
            <a:r>
              <a:rPr lang="ko-KR" altLang="en-US" sz="1200" dirty="0">
                <a:solidFill>
                  <a:srgbClr val="44A0A2"/>
                </a:solidFill>
              </a:rPr>
              <a:t>년 </a:t>
            </a:r>
            <a:r>
              <a:rPr lang="en-US" altLang="ko-KR" sz="1200" dirty="0">
                <a:solidFill>
                  <a:srgbClr val="44A0A2"/>
                </a:solidFill>
              </a:rPr>
              <a:t>1</a:t>
            </a:r>
            <a:r>
              <a:rPr lang="ko-KR" altLang="en-US" sz="1200" dirty="0">
                <a:solidFill>
                  <a:srgbClr val="44A0A2"/>
                </a:solidFill>
              </a:rPr>
              <a:t>월 </a:t>
            </a:r>
            <a:r>
              <a:rPr lang="en-US" altLang="ko-KR" sz="1200" dirty="0">
                <a:solidFill>
                  <a:srgbClr val="44A0A2"/>
                </a:solidFill>
              </a:rPr>
              <a:t>2</a:t>
            </a:r>
            <a:r>
              <a:rPr lang="ko-KR" altLang="en-US" sz="1200" dirty="0">
                <a:solidFill>
                  <a:srgbClr val="44A0A2"/>
                </a:solidFill>
              </a:rPr>
              <a:t>일 </a:t>
            </a:r>
            <a:r>
              <a:rPr lang="en-US" altLang="ko-KR" sz="1200" dirty="0">
                <a:solidFill>
                  <a:srgbClr val="44A0A2"/>
                </a:solidFill>
              </a:rPr>
              <a:t>700</a:t>
            </a:r>
            <a:r>
              <a:rPr lang="ko-KR" altLang="en-US" sz="1200" dirty="0">
                <a:solidFill>
                  <a:srgbClr val="44A0A2"/>
                </a:solidFill>
              </a:rPr>
              <a:t>개 기업의 재무자료에 대한 횡단면 데이터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3844"/>
            <a:ext cx="6480000" cy="156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142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시계열</a:t>
            </a:r>
            <a:r>
              <a:rPr lang="ko-KR" altLang="en-US" dirty="0"/>
              <a:t> 데이터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횡단면 데이터와 </a:t>
            </a:r>
            <a:r>
              <a:rPr lang="ko-KR" altLang="en-US" sz="2000" u="sng" dirty="0" err="1"/>
              <a:t>시계열</a:t>
            </a:r>
            <a:r>
              <a:rPr lang="ko-KR" altLang="en-US" sz="2000" u="sng" dirty="0"/>
              <a:t> 데이터</a:t>
            </a:r>
            <a:endParaRPr lang="en-US" altLang="ko-KR" sz="2000" u="sng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 err="1"/>
              <a:t>시계열</a:t>
            </a:r>
            <a:r>
              <a:rPr lang="ko-KR" altLang="en-US" dirty="0"/>
              <a:t> 데이터</a:t>
            </a:r>
            <a:r>
              <a:rPr lang="en-US" altLang="ko-KR" dirty="0"/>
              <a:t>(time-series data):</a:t>
            </a:r>
            <a:r>
              <a:rPr lang="ko-KR" altLang="en-US" dirty="0"/>
              <a:t> </a:t>
            </a:r>
            <a:r>
              <a:rPr lang="ko-KR" altLang="en-US" b="0" dirty="0"/>
              <a:t>연속적 시간의 흐름에 따른 데이터 집합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단순히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2-7]</a:t>
            </a:r>
            <a:r>
              <a:rPr lang="ko-KR" altLang="en-US" b="0" dirty="0"/>
              <a:t>과 같이 하나의 기업에 대해서만 다루는 것이 아니라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2-8]</a:t>
            </a:r>
            <a:r>
              <a:rPr lang="ko-KR" altLang="en-US" b="0" dirty="0"/>
              <a:t>과 같이 </a:t>
            </a:r>
            <a:r>
              <a:rPr lang="en-US" altLang="ko-KR" b="0" dirty="0"/>
              <a:t>700</a:t>
            </a:r>
            <a:r>
              <a:rPr lang="ko-KR" altLang="en-US" b="0" dirty="0"/>
              <a:t>개 기업의 횡단면 데이터의 </a:t>
            </a:r>
            <a:r>
              <a:rPr lang="ko-KR" altLang="en-US" b="0" dirty="0" err="1"/>
              <a:t>시계열적</a:t>
            </a:r>
            <a:r>
              <a:rPr lang="ko-KR" altLang="en-US" b="0" dirty="0"/>
              <a:t> 자료를 기반으로 한다</a:t>
            </a:r>
            <a:r>
              <a:rPr lang="en-US" altLang="ko-KR" b="0" dirty="0"/>
              <a:t>.  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972000" y="3248980"/>
            <a:ext cx="63363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2-7] 2018</a:t>
            </a:r>
            <a:r>
              <a:rPr lang="ko-KR" altLang="en-US" sz="1200" dirty="0">
                <a:solidFill>
                  <a:srgbClr val="44A0A2"/>
                </a:solidFill>
              </a:rPr>
              <a:t>년 </a:t>
            </a:r>
            <a:r>
              <a:rPr lang="en-US" altLang="ko-KR" sz="1200" dirty="0">
                <a:solidFill>
                  <a:srgbClr val="44A0A2"/>
                </a:solidFill>
              </a:rPr>
              <a:t>1</a:t>
            </a:r>
            <a:r>
              <a:rPr lang="ko-KR" altLang="en-US" sz="1200" dirty="0">
                <a:solidFill>
                  <a:srgbClr val="44A0A2"/>
                </a:solidFill>
              </a:rPr>
              <a:t>월 </a:t>
            </a:r>
            <a:r>
              <a:rPr lang="en-US" altLang="ko-KR" sz="1200" dirty="0">
                <a:solidFill>
                  <a:srgbClr val="44A0A2"/>
                </a:solidFill>
              </a:rPr>
              <a:t>2</a:t>
            </a:r>
            <a:r>
              <a:rPr lang="ko-KR" altLang="en-US" sz="1200" dirty="0">
                <a:solidFill>
                  <a:srgbClr val="44A0A2"/>
                </a:solidFill>
              </a:rPr>
              <a:t>일부터 </a:t>
            </a:r>
            <a:r>
              <a:rPr lang="en-US" altLang="ko-KR" sz="1200" dirty="0">
                <a:solidFill>
                  <a:srgbClr val="44A0A2"/>
                </a:solidFill>
              </a:rPr>
              <a:t>12</a:t>
            </a:r>
            <a:r>
              <a:rPr lang="ko-KR" altLang="en-US" sz="1200" dirty="0">
                <a:solidFill>
                  <a:srgbClr val="44A0A2"/>
                </a:solidFill>
              </a:rPr>
              <a:t>월 </a:t>
            </a:r>
            <a:r>
              <a:rPr lang="en-US" altLang="ko-KR" sz="1200" dirty="0">
                <a:solidFill>
                  <a:srgbClr val="44A0A2"/>
                </a:solidFill>
              </a:rPr>
              <a:t>31</a:t>
            </a:r>
            <a:r>
              <a:rPr lang="ko-KR" altLang="en-US" sz="1200" dirty="0">
                <a:solidFill>
                  <a:srgbClr val="44A0A2"/>
                </a:solidFill>
              </a:rPr>
              <a:t>일까지 한 기업의 재무자료에 대한 </a:t>
            </a:r>
            <a:r>
              <a:rPr lang="ko-KR" altLang="en-US" sz="1200" dirty="0" err="1">
                <a:solidFill>
                  <a:srgbClr val="44A0A2"/>
                </a:solidFill>
              </a:rPr>
              <a:t>시계열</a:t>
            </a:r>
            <a:r>
              <a:rPr lang="ko-KR" altLang="en-US" sz="1200" dirty="0">
                <a:solidFill>
                  <a:srgbClr val="44A0A2"/>
                </a:solidFill>
              </a:rPr>
              <a:t> 데이터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17032"/>
            <a:ext cx="6480000" cy="157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695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시계열</a:t>
            </a:r>
            <a:r>
              <a:rPr lang="ko-KR" altLang="en-US" dirty="0"/>
              <a:t> 데이터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횡단면 데이터와 </a:t>
            </a:r>
            <a:r>
              <a:rPr lang="ko-KR" altLang="en-US" sz="2000" u="sng" dirty="0" err="1"/>
              <a:t>시계열</a:t>
            </a:r>
            <a:r>
              <a:rPr lang="ko-KR" altLang="en-US" sz="2000" u="sng" dirty="0"/>
              <a:t> 데이터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99592" y="1916832"/>
            <a:ext cx="547220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2-8] 2018</a:t>
            </a:r>
            <a:r>
              <a:rPr lang="ko-KR" altLang="en-US" sz="1200" dirty="0">
                <a:solidFill>
                  <a:srgbClr val="44A0A2"/>
                </a:solidFill>
              </a:rPr>
              <a:t>년 </a:t>
            </a:r>
            <a:r>
              <a:rPr lang="en-US" altLang="ko-KR" sz="1200" dirty="0">
                <a:solidFill>
                  <a:srgbClr val="44A0A2"/>
                </a:solidFill>
              </a:rPr>
              <a:t>1</a:t>
            </a:r>
            <a:r>
              <a:rPr lang="ko-KR" altLang="en-US" sz="1200" dirty="0">
                <a:solidFill>
                  <a:srgbClr val="44A0A2"/>
                </a:solidFill>
              </a:rPr>
              <a:t>월 </a:t>
            </a:r>
            <a:r>
              <a:rPr lang="en-US" altLang="ko-KR" sz="1200" dirty="0">
                <a:solidFill>
                  <a:srgbClr val="44A0A2"/>
                </a:solidFill>
              </a:rPr>
              <a:t>1</a:t>
            </a:r>
            <a:r>
              <a:rPr lang="ko-KR" altLang="en-US" sz="1200" dirty="0">
                <a:solidFill>
                  <a:srgbClr val="44A0A2"/>
                </a:solidFill>
              </a:rPr>
              <a:t>일에서 </a:t>
            </a:r>
            <a:r>
              <a:rPr lang="en-US" altLang="ko-KR" sz="1200" dirty="0">
                <a:solidFill>
                  <a:srgbClr val="44A0A2"/>
                </a:solidFill>
              </a:rPr>
              <a:t>12</a:t>
            </a:r>
            <a:r>
              <a:rPr lang="ko-KR" altLang="en-US" sz="1200" dirty="0">
                <a:solidFill>
                  <a:srgbClr val="44A0A2"/>
                </a:solidFill>
              </a:rPr>
              <a:t>월 </a:t>
            </a:r>
            <a:r>
              <a:rPr lang="en-US" altLang="ko-KR" sz="1200" dirty="0">
                <a:solidFill>
                  <a:srgbClr val="44A0A2"/>
                </a:solidFill>
              </a:rPr>
              <a:t>31</a:t>
            </a:r>
            <a:r>
              <a:rPr lang="ko-KR" altLang="en-US" sz="1200" dirty="0">
                <a:solidFill>
                  <a:srgbClr val="44A0A2"/>
                </a:solidFill>
              </a:rPr>
              <a:t>일 까지 </a:t>
            </a:r>
            <a:r>
              <a:rPr lang="en-US" altLang="ko-KR" sz="1200" dirty="0">
                <a:solidFill>
                  <a:srgbClr val="44A0A2"/>
                </a:solidFill>
              </a:rPr>
              <a:t>700</a:t>
            </a:r>
            <a:r>
              <a:rPr lang="ko-KR" altLang="en-US" sz="1200" dirty="0">
                <a:solidFill>
                  <a:srgbClr val="44A0A2"/>
                </a:solidFill>
              </a:rPr>
              <a:t>개 기업의 </a:t>
            </a:r>
            <a:r>
              <a:rPr lang="ko-KR" altLang="en-US" sz="1200" dirty="0" err="1">
                <a:solidFill>
                  <a:srgbClr val="44A0A2"/>
                </a:solidFill>
              </a:rPr>
              <a:t>시계열</a:t>
            </a:r>
            <a:r>
              <a:rPr lang="ko-KR" altLang="en-US" sz="1200" dirty="0">
                <a:solidFill>
                  <a:srgbClr val="44A0A2"/>
                </a:solidFill>
              </a:rPr>
              <a:t> 데이터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14796"/>
            <a:ext cx="6048000" cy="421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525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시계열</a:t>
            </a:r>
            <a:r>
              <a:rPr lang="ko-KR" altLang="en-US" dirty="0"/>
              <a:t> 데이터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시계열</a:t>
            </a:r>
            <a:r>
              <a:rPr lang="ko-KR" altLang="en-US" sz="2000" u="sng" dirty="0"/>
              <a:t> 데이터의 꺾은선그래프</a:t>
            </a:r>
            <a:endParaRPr lang="en-US" altLang="ko-KR" sz="2000" u="sng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시계열 데이터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0" dirty="0"/>
              <a:t>시간의 흐름에 따라 일정한 구간별로 표시한 데이터셋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시계열 데이터는 주로 꺾은선그래프</a:t>
            </a:r>
            <a:r>
              <a:rPr lang="en-US" altLang="ko-KR" b="0" dirty="0"/>
              <a:t>(graph of broken line)</a:t>
            </a:r>
            <a:r>
              <a:rPr lang="ko-KR" altLang="en-US" b="0" dirty="0"/>
              <a:t>를 이용하여 시각화한다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9571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시계열</a:t>
            </a:r>
            <a:r>
              <a:rPr lang="ko-KR" altLang="en-US" dirty="0"/>
              <a:t> 데이터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시계열</a:t>
            </a:r>
            <a:r>
              <a:rPr lang="ko-KR" altLang="en-US" sz="2000" u="sng" dirty="0"/>
              <a:t> 데이터의 꺾은선그래프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2000" y="1844824"/>
            <a:ext cx="590425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2-9] 1998</a:t>
            </a:r>
            <a:r>
              <a:rPr lang="ko-KR" altLang="en-US" sz="1200" dirty="0">
                <a:solidFill>
                  <a:srgbClr val="44A0A2"/>
                </a:solidFill>
              </a:rPr>
              <a:t>년부터 </a:t>
            </a:r>
            <a:r>
              <a:rPr lang="en-US" altLang="ko-KR" sz="1200" dirty="0">
                <a:solidFill>
                  <a:srgbClr val="44A0A2"/>
                </a:solidFill>
              </a:rPr>
              <a:t>2018</a:t>
            </a:r>
            <a:r>
              <a:rPr lang="ko-KR" altLang="en-US" sz="1200" dirty="0">
                <a:solidFill>
                  <a:srgbClr val="44A0A2"/>
                </a:solidFill>
              </a:rPr>
              <a:t>년까지 매 분기별 </a:t>
            </a:r>
            <a:r>
              <a:rPr lang="ko-KR" altLang="en-US" sz="1200" dirty="0" err="1">
                <a:solidFill>
                  <a:srgbClr val="44A0A2"/>
                </a:solidFill>
              </a:rPr>
              <a:t>코스피</a:t>
            </a:r>
            <a:r>
              <a:rPr lang="ko-KR" altLang="en-US" sz="1200" dirty="0">
                <a:solidFill>
                  <a:srgbClr val="44A0A2"/>
                </a:solidFill>
              </a:rPr>
              <a:t> 종합주가지수</a:t>
            </a:r>
            <a:r>
              <a:rPr lang="en-US" altLang="ko-KR" sz="1200" dirty="0">
                <a:solidFill>
                  <a:srgbClr val="44A0A2"/>
                </a:solidFill>
              </a:rPr>
              <a:t>(</a:t>
            </a:r>
            <a:r>
              <a:rPr lang="ko-KR" altLang="en-US" sz="1200" dirty="0" err="1">
                <a:solidFill>
                  <a:srgbClr val="44A0A2"/>
                </a:solidFill>
              </a:rPr>
              <a:t>시계열</a:t>
            </a:r>
            <a:r>
              <a:rPr lang="ko-KR" altLang="en-US" sz="1200" dirty="0">
                <a:solidFill>
                  <a:srgbClr val="44A0A2"/>
                </a:solidFill>
              </a:rPr>
              <a:t> 데이터</a:t>
            </a:r>
            <a:r>
              <a:rPr lang="en-US" altLang="ko-KR" sz="1200" dirty="0">
                <a:solidFill>
                  <a:srgbClr val="44A0A2"/>
                </a:solidFill>
              </a:rPr>
              <a:t>)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21003"/>
            <a:ext cx="4824136" cy="442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109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 err="1"/>
              <a:t>시계열</a:t>
            </a:r>
            <a:r>
              <a:rPr lang="ko-KR" altLang="en-US" dirty="0"/>
              <a:t> 데이터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시계열</a:t>
            </a:r>
            <a:r>
              <a:rPr lang="ko-KR" altLang="en-US" sz="2000" u="sng" dirty="0"/>
              <a:t> 데이터의 꺾은선그래프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1600" y="5478766"/>
            <a:ext cx="525578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[20</a:t>
            </a:r>
            <a:r>
              <a:rPr lang="ko-KR" altLang="en-US" sz="1200" dirty="0">
                <a:solidFill>
                  <a:srgbClr val="44A0A2"/>
                </a:solidFill>
              </a:rPr>
              <a:t>년간 </a:t>
            </a:r>
            <a:r>
              <a:rPr lang="ko-KR" altLang="en-US" sz="1200" dirty="0" err="1">
                <a:solidFill>
                  <a:srgbClr val="44A0A2"/>
                </a:solidFill>
              </a:rPr>
              <a:t>코스피</a:t>
            </a:r>
            <a:r>
              <a:rPr lang="ko-KR" altLang="en-US" sz="1200" dirty="0">
                <a:solidFill>
                  <a:srgbClr val="44A0A2"/>
                </a:solidFill>
              </a:rPr>
              <a:t> 종합주가지수의 꺾은선그래프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5400000" cy="255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81369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아래 그림은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2-9]</a:t>
            </a:r>
            <a:r>
              <a:rPr lang="ko-KR" altLang="en-US" b="0" dirty="0"/>
              <a:t>에서 확인한 </a:t>
            </a:r>
            <a:r>
              <a:rPr lang="ko-KR" altLang="en-US" b="0" dirty="0" err="1"/>
              <a:t>시계열</a:t>
            </a:r>
            <a:r>
              <a:rPr lang="ko-KR" altLang="en-US" b="0" dirty="0"/>
              <a:t> 데이터를 꺾은선그래프로 표시한 것이다</a:t>
            </a:r>
            <a:r>
              <a:rPr lang="en-US" altLang="ko-KR" b="0" dirty="0"/>
              <a:t>. </a:t>
            </a:r>
            <a:r>
              <a:rPr lang="ko-KR" altLang="en-US" b="0" dirty="0"/>
              <a:t>이 그래프를 보면 </a:t>
            </a:r>
            <a:r>
              <a:rPr lang="en-US" altLang="ko-KR" b="0" dirty="0"/>
              <a:t>20</a:t>
            </a:r>
            <a:r>
              <a:rPr lang="ko-KR" altLang="en-US" b="0" dirty="0"/>
              <a:t>년 간 </a:t>
            </a:r>
            <a:r>
              <a:rPr lang="ko-KR" altLang="en-US" b="0" dirty="0" err="1"/>
              <a:t>코스피</a:t>
            </a:r>
            <a:r>
              <a:rPr lang="ko-KR" altLang="en-US" b="0" dirty="0"/>
              <a:t> 종합주가지수의 변동을 한눈에 파악할 수 있다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210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데이터의 형태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91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데이터의 형태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구간형</a:t>
            </a:r>
            <a:r>
              <a:rPr lang="ko-KR" altLang="en-US" sz="2000" u="sng" dirty="0"/>
              <a:t> 데이터</a:t>
            </a:r>
            <a:endParaRPr lang="en-US" altLang="ko-KR" sz="2000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 err="1"/>
              <a:t>구간형</a:t>
            </a:r>
            <a:r>
              <a:rPr lang="ko-KR" altLang="en-US" dirty="0"/>
              <a:t> 데이터</a:t>
            </a:r>
            <a:r>
              <a:rPr lang="en-US" altLang="ko-KR" dirty="0"/>
              <a:t>(interval data):</a:t>
            </a:r>
            <a:r>
              <a:rPr lang="ko-KR" altLang="en-US" dirty="0"/>
              <a:t> </a:t>
            </a:r>
            <a:r>
              <a:rPr lang="ko-KR" altLang="en-US" b="0" dirty="0"/>
              <a:t>데이터의 순위 및 각 척도 간의 간격이 모두 의미가 있는 경우로 데이터의 더하기 빼기 등이 가능하며</a:t>
            </a:r>
            <a:r>
              <a:rPr lang="en-US" altLang="ko-KR" b="0" dirty="0"/>
              <a:t>,</a:t>
            </a:r>
            <a:r>
              <a:rPr lang="ko-KR" altLang="en-US" b="0" dirty="0"/>
              <a:t> </a:t>
            </a:r>
            <a:r>
              <a:rPr lang="ko-KR" altLang="en-US" b="0" dirty="0" err="1"/>
              <a:t>등간형</a:t>
            </a:r>
            <a:r>
              <a:rPr lang="ko-KR" altLang="en-US" b="0" dirty="0"/>
              <a:t> 데이터로 명명하기도 함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ex) </a:t>
            </a:r>
            <a:r>
              <a:rPr lang="ko-KR" altLang="en-US" b="0" dirty="0"/>
              <a:t>키</a:t>
            </a:r>
            <a:r>
              <a:rPr lang="en-US" altLang="ko-KR" b="0" dirty="0"/>
              <a:t>, </a:t>
            </a:r>
            <a:r>
              <a:rPr lang="ko-KR" altLang="en-US" b="0" dirty="0"/>
              <a:t>몸무게</a:t>
            </a:r>
            <a:r>
              <a:rPr lang="en-US" altLang="ko-KR" b="0" dirty="0"/>
              <a:t>, </a:t>
            </a:r>
            <a:r>
              <a:rPr lang="ko-KR" altLang="en-US" b="0" dirty="0"/>
              <a:t>거리</a:t>
            </a:r>
            <a:r>
              <a:rPr lang="en-US" altLang="ko-KR" b="0" dirty="0"/>
              <a:t>, </a:t>
            </a:r>
            <a:r>
              <a:rPr lang="ko-KR" altLang="en-US" b="0" dirty="0"/>
              <a:t>높이</a:t>
            </a:r>
            <a:r>
              <a:rPr lang="en-US" altLang="ko-KR" b="0" dirty="0"/>
              <a:t>, </a:t>
            </a:r>
            <a:r>
              <a:rPr lang="ko-KR" altLang="en-US" b="0" dirty="0"/>
              <a:t>온도 등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01840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7627"/>
              </a:buClr>
            </a:pPr>
            <a:r>
              <a:rPr lang="ko-KR" altLang="en-US" sz="2000" u="sng" dirty="0" err="1"/>
              <a:t>명목형</a:t>
            </a:r>
            <a:r>
              <a:rPr lang="ko-KR" altLang="en-US" sz="2000" u="sng" dirty="0"/>
              <a:t> 데이터</a:t>
            </a:r>
            <a:endParaRPr lang="en-US" altLang="ko-KR" sz="2000" u="sng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 err="1"/>
              <a:t>명목형</a:t>
            </a:r>
            <a:r>
              <a:rPr lang="ko-KR" altLang="en-US" dirty="0"/>
              <a:t> 데이터</a:t>
            </a:r>
            <a:r>
              <a:rPr lang="en-US" altLang="ko-KR" dirty="0"/>
              <a:t>(nominal data):</a:t>
            </a:r>
            <a:r>
              <a:rPr lang="ko-KR" altLang="en-US" dirty="0"/>
              <a:t> </a:t>
            </a:r>
            <a:r>
              <a:rPr lang="ko-KR" altLang="en-US" b="0" dirty="0"/>
              <a:t>수 또는 순서의 개념과는 상관없이 이름만 붙이는 척도</a:t>
            </a:r>
            <a:r>
              <a:rPr lang="en-US" altLang="ko-KR" b="0" dirty="0"/>
              <a:t>. </a:t>
            </a:r>
            <a:br>
              <a:rPr lang="en-US" altLang="ko-KR" b="0" dirty="0"/>
            </a:br>
            <a:r>
              <a:rPr lang="en-US" altLang="ko-KR" b="0" dirty="0"/>
              <a:t>ex) </a:t>
            </a:r>
            <a:r>
              <a:rPr lang="ko-KR" altLang="en-US" b="0" dirty="0"/>
              <a:t>성별</a:t>
            </a:r>
            <a:r>
              <a:rPr lang="en-US" altLang="ko-KR" b="0" dirty="0"/>
              <a:t>, </a:t>
            </a:r>
            <a:r>
              <a:rPr lang="ko-KR" altLang="en-US" b="0" dirty="0"/>
              <a:t>종교</a:t>
            </a:r>
            <a:r>
              <a:rPr lang="en-US" altLang="ko-KR" b="0" dirty="0"/>
              <a:t>, </a:t>
            </a:r>
            <a:r>
              <a:rPr lang="ko-KR" altLang="en-US" b="0" dirty="0"/>
              <a:t>지역</a:t>
            </a:r>
            <a:r>
              <a:rPr lang="en-US" altLang="ko-KR" b="0" dirty="0"/>
              <a:t>, </a:t>
            </a:r>
            <a:r>
              <a:rPr lang="ko-KR" altLang="en-US" b="0" dirty="0"/>
              <a:t>결혼 유무 등</a:t>
            </a:r>
            <a:endParaRPr lang="en-US" altLang="ko-KR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데이터의 형태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196752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67627"/>
              </a:buClr>
            </a:pPr>
            <a:r>
              <a:rPr lang="ko-KR" altLang="en-US" sz="2000" u="sng" dirty="0" err="1"/>
              <a:t>서열형</a:t>
            </a:r>
            <a:r>
              <a:rPr lang="ko-KR" altLang="en-US" sz="2000" u="sng" dirty="0"/>
              <a:t> 데이터</a:t>
            </a:r>
            <a:endParaRPr lang="en-US" altLang="ko-KR" sz="2000" u="sng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 err="1"/>
              <a:t>서열형</a:t>
            </a:r>
            <a:r>
              <a:rPr lang="ko-KR" altLang="en-US" dirty="0"/>
              <a:t> 데이터</a:t>
            </a:r>
            <a:r>
              <a:rPr lang="en-US" altLang="ko-KR" dirty="0"/>
              <a:t>(ordinal data):</a:t>
            </a:r>
            <a:r>
              <a:rPr lang="ko-KR" altLang="en-US" b="0" dirty="0"/>
              <a:t> 명목형 데이터와 유사하지만 순서의 개념이 있다는 차이가 있음</a:t>
            </a:r>
            <a:r>
              <a:rPr lang="en-US" altLang="ko-KR" b="0" dirty="0"/>
              <a:t>. </a:t>
            </a:r>
            <a:br>
              <a:rPr lang="en-US" altLang="ko-KR" b="0" dirty="0"/>
            </a:br>
            <a:r>
              <a:rPr lang="en-US" altLang="ko-KR" b="0" dirty="0"/>
              <a:t>ex) </a:t>
            </a:r>
            <a:r>
              <a:rPr lang="ko-KR" altLang="en-US" b="0" dirty="0"/>
              <a:t>학점</a:t>
            </a:r>
            <a:r>
              <a:rPr lang="en-US" altLang="ko-KR" b="0" dirty="0"/>
              <a:t>,</a:t>
            </a:r>
            <a:r>
              <a:rPr lang="ko-KR" altLang="en-US" b="0" dirty="0"/>
              <a:t> 강의 평가 등</a:t>
            </a:r>
            <a:endParaRPr lang="en-US" altLang="ko-KR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데이터의 형태</a:t>
            </a:r>
          </a:p>
        </p:txBody>
      </p:sp>
    </p:spTree>
    <p:extLst>
      <p:ext uri="{BB962C8B-B14F-4D97-AF65-F5344CB8AC3E}">
        <p14:creationId xmlns:p14="http://schemas.microsoft.com/office/powerpoint/2010/main" val="42086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124572"/>
            <a:ext cx="7704856" cy="2176636"/>
          </a:xfrm>
        </p:spPr>
        <p:txBody>
          <a:bodyPr/>
          <a:lstStyle/>
          <a:p>
            <a:r>
              <a:rPr lang="ko-KR" altLang="en-US" dirty="0"/>
              <a:t>데이터 형태별 표 </a:t>
            </a:r>
            <a:endParaRPr lang="en-US" altLang="ko-KR" dirty="0"/>
          </a:p>
          <a:p>
            <a:r>
              <a:rPr lang="ko-KR" altLang="en-US" dirty="0"/>
              <a:t>및 그래프 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719572" y="2060848"/>
            <a:ext cx="7704856" cy="938937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85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데이터 형태별 표 및 그래프 기법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도수분포표</a:t>
            </a:r>
            <a:endParaRPr lang="en-US" altLang="ko-KR" sz="2000" u="sng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82809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도수분포표</a:t>
            </a:r>
            <a:r>
              <a:rPr lang="en-US" altLang="ko-KR" dirty="0"/>
              <a:t>(frequency table):</a:t>
            </a:r>
            <a:r>
              <a:rPr lang="ko-KR" altLang="en-US" dirty="0"/>
              <a:t> </a:t>
            </a:r>
            <a:r>
              <a:rPr lang="ko-KR" altLang="en-US" b="0" dirty="0"/>
              <a:t>각 데이터 값에 해당하는 수량을 표로 나타낸 것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 err="1"/>
              <a:t>구간형</a:t>
            </a:r>
            <a:r>
              <a:rPr lang="ko-KR" altLang="en-US" b="0" dirty="0"/>
              <a:t> 데이터의 경우는 데이터를 적당한 범위로 분류하고</a:t>
            </a:r>
            <a:r>
              <a:rPr lang="en-US" altLang="ko-KR" b="0" dirty="0"/>
              <a:t>, </a:t>
            </a:r>
            <a:r>
              <a:rPr lang="ko-KR" altLang="en-US" b="0" dirty="0"/>
              <a:t>각 범위에 해당하는 수량을 조사하여 도수분포표로 나타낸다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99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데이터 형태별 표 및 그래프 기법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도수분포표</a:t>
            </a:r>
            <a:r>
              <a:rPr lang="en-US" altLang="ko-KR" sz="2000" u="sng" dirty="0"/>
              <a:t>(1) – </a:t>
            </a:r>
            <a:r>
              <a:rPr lang="ko-KR" altLang="en-US" sz="2000" u="sng" dirty="0"/>
              <a:t>중고차 </a:t>
            </a:r>
            <a:r>
              <a:rPr lang="en-US" altLang="ko-KR" sz="2000" u="sng" dirty="0"/>
              <a:t>30</a:t>
            </a:r>
            <a:r>
              <a:rPr lang="ko-KR" altLang="en-US" sz="2000" u="sng" dirty="0"/>
              <a:t>대의 데이터</a:t>
            </a:r>
            <a:endParaRPr lang="en-US" altLang="ko-KR" sz="20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80"/>
            <a:ext cx="6480000" cy="286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99592" y="1801767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2-1] </a:t>
            </a:r>
            <a:r>
              <a:rPr lang="ko-KR" altLang="en-US" sz="1200" dirty="0">
                <a:solidFill>
                  <a:srgbClr val="44A0A2"/>
                </a:solidFill>
              </a:rPr>
              <a:t>차량 </a:t>
            </a:r>
            <a:r>
              <a:rPr lang="en-US" altLang="ko-KR" sz="1200" dirty="0">
                <a:solidFill>
                  <a:srgbClr val="44A0A2"/>
                </a:solidFill>
              </a:rPr>
              <a:t>30</a:t>
            </a:r>
            <a:r>
              <a:rPr lang="ko-KR" altLang="en-US" sz="1200" dirty="0">
                <a:solidFill>
                  <a:srgbClr val="44A0A2"/>
                </a:solidFill>
              </a:rPr>
              <a:t>대의 색상 및 배기량 데이터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143547"/>
            <a:ext cx="6480000" cy="129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07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10303</TotalTime>
  <Words>887</Words>
  <Application>Microsoft Office PowerPoint</Application>
  <PresentationFormat>화면 슬라이드 쇼(4:3)</PresentationFormat>
  <Paragraphs>92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HY견고딕</vt:lpstr>
      <vt:lpstr>맑은 고딕</vt:lpstr>
      <vt:lpstr>Arial</vt:lpstr>
      <vt:lpstr>Times New Roman</vt:lpstr>
      <vt:lpstr>Wingdings</vt:lpstr>
      <vt:lpstr>Office 테마</vt:lpstr>
      <vt:lpstr>02. 데이터와 통계량</vt:lpstr>
      <vt:lpstr>PowerPoint 프레젠테이션</vt:lpstr>
      <vt:lpstr>PowerPoint 프레젠테이션</vt:lpstr>
      <vt:lpstr>01. 데이터의 형태</vt:lpstr>
      <vt:lpstr>01. 데이터의 형태</vt:lpstr>
      <vt:lpstr>01. 데이터의 형태</vt:lpstr>
      <vt:lpstr>PowerPoint 프레젠테이션</vt:lpstr>
      <vt:lpstr>02. 데이터 형태별 표 및 그래프 기법</vt:lpstr>
      <vt:lpstr>02. 데이터 형태별 표 및 그래프 기법</vt:lpstr>
      <vt:lpstr>02. 데이터 형태별 표 및 그래프 기법</vt:lpstr>
      <vt:lpstr>02. 데이터 형태별 표 및 그래프 기법</vt:lpstr>
      <vt:lpstr>02. 데이터 형태별 표 및 그래프 기법</vt:lpstr>
      <vt:lpstr>02. 데이터 형태별 표 및 그래프 기법</vt:lpstr>
      <vt:lpstr>PowerPoint 프레젠테이션</vt:lpstr>
      <vt:lpstr>02. 데이터 형태별 표 및 그래프 기법</vt:lpstr>
      <vt:lpstr>02. 데이터 형태별 표 및 그래프 기법</vt:lpstr>
      <vt:lpstr>02. 데이터 형태별 표 및 그래프 기법</vt:lpstr>
      <vt:lpstr>PowerPoint 프레젠테이션</vt:lpstr>
      <vt:lpstr>02. 데이터 형태별 표 및 그래프 기법</vt:lpstr>
      <vt:lpstr>PowerPoint 프레젠테이션</vt:lpstr>
      <vt:lpstr>PowerPoint 프레젠테이션</vt:lpstr>
      <vt:lpstr>03. 시계열 데이터</vt:lpstr>
      <vt:lpstr>03. 시계열 데이터</vt:lpstr>
      <vt:lpstr>03. 시계열 데이터</vt:lpstr>
      <vt:lpstr>03. 시계열 데이터</vt:lpstr>
      <vt:lpstr>03. 시계열 데이터</vt:lpstr>
      <vt:lpstr>03. 시계열 데이터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유영태</dc:creator>
  <cp:lastModifiedBy>Kim Sungmu</cp:lastModifiedBy>
  <cp:revision>767</cp:revision>
  <dcterms:created xsi:type="dcterms:W3CDTF">2012-07-11T10:23:22Z</dcterms:created>
  <dcterms:modified xsi:type="dcterms:W3CDTF">2022-01-18T05:19:07Z</dcterms:modified>
</cp:coreProperties>
</file>