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471" r:id="rId3"/>
    <p:sldId id="550" r:id="rId4"/>
    <p:sldId id="528" r:id="rId5"/>
    <p:sldId id="591" r:id="rId6"/>
    <p:sldId id="592" r:id="rId7"/>
    <p:sldId id="530" r:id="rId8"/>
    <p:sldId id="554" r:id="rId9"/>
    <p:sldId id="593" r:id="rId10"/>
    <p:sldId id="555" r:id="rId11"/>
    <p:sldId id="556" r:id="rId12"/>
    <p:sldId id="557" r:id="rId13"/>
    <p:sldId id="558" r:id="rId14"/>
    <p:sldId id="559" r:id="rId15"/>
    <p:sldId id="560" r:id="rId16"/>
    <p:sldId id="549" r:id="rId17"/>
    <p:sldId id="561" r:id="rId18"/>
    <p:sldId id="562" r:id="rId19"/>
    <p:sldId id="563" r:id="rId20"/>
    <p:sldId id="564" r:id="rId21"/>
    <p:sldId id="565" r:id="rId22"/>
    <p:sldId id="566" r:id="rId23"/>
    <p:sldId id="567" r:id="rId24"/>
    <p:sldId id="590" r:id="rId25"/>
    <p:sldId id="568" r:id="rId26"/>
    <p:sldId id="569" r:id="rId27"/>
    <p:sldId id="570" r:id="rId28"/>
    <p:sldId id="571" r:id="rId29"/>
    <p:sldId id="572" r:id="rId30"/>
    <p:sldId id="552" r:id="rId31"/>
    <p:sldId id="573" r:id="rId32"/>
    <p:sldId id="574" r:id="rId33"/>
    <p:sldId id="594" r:id="rId34"/>
    <p:sldId id="575" r:id="rId35"/>
    <p:sldId id="576" r:id="rId36"/>
    <p:sldId id="553" r:id="rId37"/>
    <p:sldId id="577" r:id="rId38"/>
    <p:sldId id="578" r:id="rId39"/>
    <p:sldId id="579" r:id="rId40"/>
    <p:sldId id="580" r:id="rId41"/>
    <p:sldId id="595" r:id="rId42"/>
    <p:sldId id="596" r:id="rId43"/>
    <p:sldId id="581" r:id="rId44"/>
    <p:sldId id="582" r:id="rId45"/>
    <p:sldId id="583" r:id="rId46"/>
    <p:sldId id="584" r:id="rId47"/>
    <p:sldId id="597" r:id="rId48"/>
    <p:sldId id="598" r:id="rId49"/>
    <p:sldId id="599" r:id="rId50"/>
    <p:sldId id="600" r:id="rId51"/>
    <p:sldId id="586" r:id="rId52"/>
    <p:sldId id="587" r:id="rId53"/>
    <p:sldId id="588" r:id="rId54"/>
    <p:sldId id="602" r:id="rId55"/>
    <p:sldId id="603" r:id="rId56"/>
    <p:sldId id="589" r:id="rId57"/>
    <p:sldId id="604" r:id="rId58"/>
    <p:sldId id="605" r:id="rId59"/>
    <p:sldId id="606" r:id="rId60"/>
    <p:sldId id="385" r:id="rId6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EB"/>
    <a:srgbClr val="FFA401"/>
    <a:srgbClr val="E67627"/>
    <a:srgbClr val="44A0A2"/>
    <a:srgbClr val="A72F49"/>
    <a:srgbClr val="43AC81"/>
    <a:srgbClr val="DA6EAB"/>
    <a:srgbClr val="0067B3"/>
    <a:srgbClr val="EE7D6A"/>
    <a:srgbClr val="2A5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06" autoAdjust="0"/>
    <p:restoredTop sz="94213" autoAdjust="0"/>
  </p:normalViewPr>
  <p:slideViewPr>
    <p:cSldViewPr>
      <p:cViewPr varScale="1">
        <p:scale>
          <a:sx n="98" d="100"/>
          <a:sy n="98" d="100"/>
        </p:scale>
        <p:origin x="2352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A72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50" y="764704"/>
            <a:ext cx="4057100" cy="282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908" y="3914370"/>
            <a:ext cx="3999135" cy="106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6">
              <a:lumMod val="20000"/>
              <a:lumOff val="80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E67627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E67627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86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E67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271693" y="6309320"/>
            <a:ext cx="24593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Copyright© 2019 </a:t>
            </a:r>
            <a:r>
              <a:rPr lang="en-US" altLang="ko-KR" sz="1100" dirty="0" err="1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bg1"/>
              </a:solidFill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114800" y="256490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altLang="ko-KR" sz="6000" b="1" dirty="0">
                <a:solidFill>
                  <a:srgbClr val="E67627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Thank You!</a:t>
            </a:r>
            <a:endParaRPr lang="ko-KR" altLang="en-US" sz="6000" b="1" dirty="0">
              <a:solidFill>
                <a:srgbClr val="E6762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dirty="0">
                <a:ea typeface="맑은 고딕" pitchFamily="50" charset="-127"/>
              </a:rPr>
              <a:t>㈜에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676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dirty="0">
                <a:ea typeface="맑은 고딕" pitchFamily="50" charset="-127"/>
              </a:rPr>
              <a:t>㈜에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4DB3B-153E-4906-A940-4EC89B4B90DD}"/>
              </a:ext>
            </a:extLst>
          </p:cNvPr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D4A7A6-A426-46A9-9704-35237DA0A691}"/>
              </a:ext>
            </a:extLst>
          </p:cNvPr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86" r:id="rId8"/>
    <p:sldLayoutId id="2147483685" r:id="rId9"/>
    <p:sldLayoutId id="2147483692" r:id="rId1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8.png"/><Relationship Id="rId4" Type="http://schemas.openxmlformats.org/officeDocument/2006/relationships/image" Target="../media/image10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27378"/>
            <a:ext cx="8306320" cy="625958"/>
          </a:xfrm>
        </p:spPr>
        <p:txBody>
          <a:bodyPr/>
          <a:lstStyle/>
          <a:p>
            <a:pPr eaLnBrk="1" hangingPunct="1"/>
            <a:r>
              <a:rPr lang="en-US" altLang="ko-KR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03. </a:t>
            </a:r>
            <a:r>
              <a:rPr lang="ko-KR" altLang="en-US" sz="3200" b="1" dirty="0">
                <a:solidFill>
                  <a:schemeClr val="bg1"/>
                </a:solidFill>
              </a:rPr>
              <a:t>기술통계량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87167" y="4339460"/>
            <a:ext cx="7773265" cy="1609819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6547" y="2703668"/>
            <a:ext cx="7773886" cy="3245611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2000" y="2507282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1835696" y="2458482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최빈값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중심위치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최빈값</a:t>
            </a:r>
            <a:endParaRPr lang="en-US" altLang="ko-KR" sz="2000" u="sng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2507282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3-2</a:t>
            </a:r>
            <a:endParaRPr lang="ko-KR" altLang="en-US" sz="1400" b="1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827584" y="3063121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다음 </a:t>
            </a:r>
            <a:r>
              <a:rPr lang="ko-KR" altLang="en-US" b="0" dirty="0" err="1"/>
              <a:t>데이터셋의</a:t>
            </a:r>
            <a:r>
              <a:rPr lang="ko-KR" altLang="en-US" b="0" dirty="0"/>
              <a:t> </a:t>
            </a:r>
            <a:r>
              <a:rPr lang="ko-KR" altLang="en-US" b="0" dirty="0" err="1"/>
              <a:t>최빈값을</a:t>
            </a:r>
            <a:r>
              <a:rPr lang="ko-KR" altLang="en-US" b="0" dirty="0"/>
              <a:t> 계산하시오</a:t>
            </a:r>
            <a:r>
              <a:rPr lang="en-US" altLang="ko-KR" b="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10610"/>
            <a:ext cx="4580659" cy="39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 err="1"/>
              <a:t>최빈값</a:t>
            </a:r>
            <a:r>
              <a:rPr lang="en-US" altLang="ko-KR" dirty="0"/>
              <a:t>: </a:t>
            </a:r>
            <a:r>
              <a:rPr lang="ko-KR" altLang="en-US" b="0" dirty="0"/>
              <a:t>표본에서 가장 많이 나타나는 관측치</a:t>
            </a:r>
            <a:r>
              <a:rPr lang="en-US" altLang="ko-KR" b="0" dirty="0"/>
              <a:t>.</a:t>
            </a:r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1051257" y="4339459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687168" y="4428232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971600" y="4797151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위의 </a:t>
            </a:r>
            <a:r>
              <a:rPr lang="ko-KR" altLang="en-US" b="0" dirty="0" err="1"/>
              <a:t>데이터셋에서</a:t>
            </a:r>
            <a:r>
              <a:rPr lang="ko-KR" altLang="en-US" b="0" dirty="0"/>
              <a:t> </a:t>
            </a:r>
            <a:r>
              <a:rPr lang="en-US" altLang="ko-KR" b="0" dirty="0"/>
              <a:t>7</a:t>
            </a:r>
            <a:r>
              <a:rPr lang="ko-KR" altLang="en-US" b="0" dirty="0"/>
              <a:t>과 </a:t>
            </a:r>
            <a:r>
              <a:rPr lang="en-US" altLang="ko-KR" b="0" dirty="0"/>
              <a:t>9</a:t>
            </a:r>
            <a:r>
              <a:rPr lang="ko-KR" altLang="en-US" b="0" dirty="0"/>
              <a:t>가 두 번씩 관측되고</a:t>
            </a:r>
            <a:r>
              <a:rPr lang="en-US" altLang="ko-KR" b="0" dirty="0"/>
              <a:t>, </a:t>
            </a:r>
            <a:r>
              <a:rPr lang="ko-KR" altLang="en-US" b="0" dirty="0"/>
              <a:t>나머지 데이터는 한 번씩만 관측되므로 </a:t>
            </a:r>
            <a:r>
              <a:rPr lang="ko-KR" altLang="en-US" b="0" dirty="0" err="1"/>
              <a:t>최빈값은</a:t>
            </a:r>
            <a:r>
              <a:rPr lang="ko-KR" altLang="en-US" b="0" dirty="0"/>
              <a:t> </a:t>
            </a:r>
            <a:r>
              <a:rPr lang="en-US" altLang="ko-KR" b="0" dirty="0"/>
              <a:t>7</a:t>
            </a:r>
            <a:r>
              <a:rPr lang="ko-KR" altLang="en-US" b="0" dirty="0"/>
              <a:t>과 </a:t>
            </a:r>
            <a:r>
              <a:rPr lang="en-US" altLang="ko-KR" b="0" dirty="0"/>
              <a:t>9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97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87167" y="4699499"/>
            <a:ext cx="7773265" cy="1609819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6547" y="2162018"/>
            <a:ext cx="7917902" cy="4147302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2000" y="1965632"/>
            <a:ext cx="345594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1835696" y="1916832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중심위치 척도 비교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중심위치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중심위치 척도의 활용</a:t>
            </a:r>
            <a:endParaRPr lang="en-US" altLang="ko-KR" sz="2000" u="sng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1965632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3-3</a:t>
            </a:r>
            <a:endParaRPr lang="ko-KR" altLang="en-US" sz="1400" b="1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827584" y="2521471"/>
            <a:ext cx="76328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다음과 같이 </a:t>
            </a:r>
            <a:r>
              <a:rPr lang="ko-KR" altLang="en-US" b="0" dirty="0" err="1"/>
              <a:t>데이터셋</a:t>
            </a:r>
            <a:r>
              <a:rPr lang="ko-KR" altLang="en-US" b="0" dirty="0"/>
              <a:t> </a:t>
            </a:r>
            <a:r>
              <a:rPr lang="en-US" altLang="ko-KR" b="0" dirty="0"/>
              <a:t>A, B, C</a:t>
            </a:r>
            <a:r>
              <a:rPr lang="ko-KR" altLang="en-US" b="0" dirty="0"/>
              <a:t>가 있다</a:t>
            </a:r>
            <a:r>
              <a:rPr lang="en-US" altLang="ko-KR" b="0" dirty="0"/>
              <a:t>. </a:t>
            </a:r>
            <a:r>
              <a:rPr lang="ko-KR" altLang="en-US" b="0" dirty="0"/>
              <a:t>마지막 데이터의 값은 </a:t>
            </a:r>
            <a:r>
              <a:rPr lang="en-US" altLang="ko-KR" b="0" dirty="0"/>
              <a:t>70</a:t>
            </a:r>
            <a:r>
              <a:rPr lang="ko-KR" altLang="en-US" b="0" dirty="0"/>
              <a:t>이지만</a:t>
            </a:r>
            <a:r>
              <a:rPr lang="en-US" altLang="ko-KR" b="0" dirty="0"/>
              <a:t>, B</a:t>
            </a:r>
            <a:r>
              <a:rPr lang="ko-KR" altLang="en-US" b="0" dirty="0"/>
              <a:t>는 </a:t>
            </a:r>
            <a:r>
              <a:rPr lang="en-US" altLang="ko-KR" b="0" dirty="0"/>
              <a:t>0, C</a:t>
            </a:r>
            <a:r>
              <a:rPr lang="ko-KR" altLang="en-US" b="0" dirty="0"/>
              <a:t>는 </a:t>
            </a:r>
            <a:r>
              <a:rPr lang="en-US" altLang="ko-KR" b="0" dirty="0"/>
              <a:t>700</a:t>
            </a:r>
            <a:r>
              <a:rPr lang="ko-KR" altLang="en-US" b="0" dirty="0"/>
              <a:t>으로 잘못 관측되었다</a:t>
            </a:r>
            <a:r>
              <a:rPr lang="en-US" altLang="ko-KR" b="0" dirty="0"/>
              <a:t>. </a:t>
            </a:r>
            <a:r>
              <a:rPr lang="ko-KR" altLang="en-US" b="0" dirty="0"/>
              <a:t>각 </a:t>
            </a:r>
            <a:r>
              <a:rPr lang="ko-KR" altLang="en-US" b="0" dirty="0" err="1"/>
              <a:t>데이터셋의</a:t>
            </a:r>
            <a:r>
              <a:rPr lang="ko-KR" altLang="en-US" b="0" dirty="0"/>
              <a:t> 평균과 </a:t>
            </a:r>
            <a:r>
              <a:rPr lang="ko-KR" altLang="en-US" b="0" dirty="0" err="1"/>
              <a:t>중간값을</a:t>
            </a:r>
            <a:r>
              <a:rPr lang="ko-KR" altLang="en-US" b="0" dirty="0"/>
              <a:t> 계산하시오</a:t>
            </a:r>
            <a:r>
              <a:rPr lang="en-US" altLang="ko-KR" b="0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11899"/>
            <a:ext cx="3739153" cy="106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1051257" y="4699499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687168" y="4788272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971600" y="5157191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A</a:t>
            </a:r>
            <a:r>
              <a:rPr lang="ko-KR" altLang="en-US" b="0" dirty="0"/>
              <a:t>의 평균과 </a:t>
            </a:r>
            <a:r>
              <a:rPr lang="ko-KR" altLang="en-US" b="0" dirty="0" err="1"/>
              <a:t>중간값은</a:t>
            </a:r>
            <a:r>
              <a:rPr lang="ko-KR" altLang="en-US" b="0" dirty="0"/>
              <a:t> </a:t>
            </a:r>
            <a:r>
              <a:rPr lang="en-US" altLang="ko-KR" b="0" dirty="0"/>
              <a:t>80</a:t>
            </a:r>
            <a:r>
              <a:rPr lang="ko-KR" altLang="en-US" b="0" dirty="0"/>
              <a:t>으로 동일하다</a:t>
            </a:r>
            <a:r>
              <a:rPr lang="en-US" altLang="ko-KR" b="0" dirty="0"/>
              <a:t>. </a:t>
            </a:r>
            <a:r>
              <a:rPr lang="ko-KR" altLang="en-US" b="0" dirty="0"/>
              <a:t>하지만 </a:t>
            </a:r>
            <a:r>
              <a:rPr lang="en-US" altLang="ko-KR" b="0" dirty="0"/>
              <a:t>B</a:t>
            </a:r>
            <a:r>
              <a:rPr lang="ko-KR" altLang="en-US" b="0" dirty="0"/>
              <a:t>의 평균은 </a:t>
            </a:r>
            <a:r>
              <a:rPr lang="en-US" altLang="ko-KR" b="0" dirty="0"/>
              <a:t>66, C</a:t>
            </a:r>
            <a:r>
              <a:rPr lang="ko-KR" altLang="en-US" b="0" dirty="0"/>
              <a:t>의 평균은 </a:t>
            </a:r>
            <a:r>
              <a:rPr lang="en-US" altLang="ko-KR" b="0" dirty="0"/>
              <a:t>206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반면에 </a:t>
            </a:r>
            <a:r>
              <a:rPr lang="ko-KR" altLang="en-US" b="0" dirty="0" err="1"/>
              <a:t>중간값을</a:t>
            </a:r>
            <a:r>
              <a:rPr lang="ko-KR" altLang="en-US" b="0" dirty="0"/>
              <a:t> 계산하면 </a:t>
            </a:r>
            <a:r>
              <a:rPr lang="en-US" altLang="ko-KR" b="0" dirty="0"/>
              <a:t>B</a:t>
            </a:r>
            <a:r>
              <a:rPr lang="ko-KR" altLang="en-US" b="0" dirty="0"/>
              <a:t>와 </a:t>
            </a:r>
            <a:r>
              <a:rPr lang="en-US" altLang="ko-KR" b="0" dirty="0"/>
              <a:t>C</a:t>
            </a:r>
            <a:r>
              <a:rPr lang="ko-KR" altLang="en-US" b="0" dirty="0"/>
              <a:t>가 동일하게 </a:t>
            </a:r>
            <a:r>
              <a:rPr lang="en-US" altLang="ko-KR" b="0" dirty="0"/>
              <a:t>80</a:t>
            </a:r>
            <a:r>
              <a:rPr lang="ko-KR" altLang="en-US" b="0" dirty="0"/>
              <a:t>이 나온다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3238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중심위치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데이터 분포와 중심위치 척도</a:t>
            </a:r>
            <a:endParaRPr lang="en-US" altLang="ko-KR" sz="2000" u="sng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데이터는 완벽히 좌우 대칭인지 아닌지를 대칭성</a:t>
            </a:r>
            <a:r>
              <a:rPr lang="en-US" altLang="ko-KR" b="0" dirty="0"/>
              <a:t>(symmetry)</a:t>
            </a:r>
            <a:r>
              <a:rPr lang="ko-KR" altLang="en-US" b="0" dirty="0"/>
              <a:t>으로 확인할 수 있다</a:t>
            </a:r>
            <a:r>
              <a:rPr lang="en-US" altLang="ko-KR" b="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2636912"/>
            <a:ext cx="58388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2699792" y="5558780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대칭성의 데이터 분포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411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중심위치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데이터 분포와 중심위치 척도</a:t>
            </a:r>
            <a:endParaRPr lang="en-US" altLang="ko-KR" sz="2000" u="sng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 err="1"/>
              <a:t>비대칭성</a:t>
            </a:r>
            <a:r>
              <a:rPr lang="en-US" altLang="ko-KR" b="0" dirty="0"/>
              <a:t>(asymmetry)</a:t>
            </a:r>
            <a:r>
              <a:rPr lang="ko-KR" altLang="en-US" b="0" dirty="0"/>
              <a:t>은 왜도</a:t>
            </a:r>
            <a:r>
              <a:rPr lang="en-US" altLang="ko-KR" b="0" dirty="0"/>
              <a:t>(</a:t>
            </a:r>
            <a:r>
              <a:rPr lang="en-US" altLang="ko-KR" b="0" dirty="0" err="1"/>
              <a:t>skewness</a:t>
            </a:r>
            <a:r>
              <a:rPr lang="en-US" altLang="ko-KR" b="0" dirty="0"/>
              <a:t>)</a:t>
            </a:r>
            <a:r>
              <a:rPr lang="ko-KR" altLang="en-US" b="0" dirty="0"/>
              <a:t>로 판단할 수 있는데</a:t>
            </a:r>
            <a:r>
              <a:rPr lang="en-US" altLang="ko-KR" b="0" dirty="0"/>
              <a:t>, </a:t>
            </a:r>
            <a:r>
              <a:rPr lang="ko-KR" altLang="en-US" b="0" dirty="0"/>
              <a:t>아래와 같이 분포의 유형으로 양의 </a:t>
            </a:r>
            <a:r>
              <a:rPr lang="ko-KR" altLang="en-US" b="0" dirty="0" err="1"/>
              <a:t>비대칭성</a:t>
            </a:r>
            <a:r>
              <a:rPr lang="en-US" altLang="ko-KR" b="0" dirty="0"/>
              <a:t>(positive </a:t>
            </a:r>
            <a:r>
              <a:rPr lang="en-US" altLang="ko-KR" b="0" dirty="0" err="1"/>
              <a:t>skewness</a:t>
            </a:r>
            <a:r>
              <a:rPr lang="en-US" altLang="ko-KR" b="0" dirty="0"/>
              <a:t>)</a:t>
            </a:r>
            <a:r>
              <a:rPr lang="ko-KR" altLang="en-US" b="0" dirty="0"/>
              <a:t>과 음의 </a:t>
            </a:r>
            <a:r>
              <a:rPr lang="ko-KR" altLang="en-US" b="0" dirty="0" err="1"/>
              <a:t>비대칭성</a:t>
            </a:r>
            <a:r>
              <a:rPr lang="en-US" altLang="ko-KR" b="0" dirty="0"/>
              <a:t>(negative </a:t>
            </a:r>
            <a:r>
              <a:rPr lang="en-US" altLang="ko-KR" b="0" dirty="0" err="1"/>
              <a:t>skewness</a:t>
            </a:r>
            <a:r>
              <a:rPr lang="en-US" altLang="ko-KR" b="0" dirty="0"/>
              <a:t>)</a:t>
            </a:r>
            <a:r>
              <a:rPr lang="ko-KR" altLang="en-US" b="0" dirty="0"/>
              <a:t>을 판단한다</a:t>
            </a:r>
            <a:r>
              <a:rPr lang="en-US" altLang="ko-KR" b="0" dirty="0"/>
              <a:t>.</a:t>
            </a:r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2699792" y="6021288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비대칭성의 데이터 분포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225" y="3304321"/>
            <a:ext cx="6541550" cy="2644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598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중심위치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데이터 분포와 중심위치 척도</a:t>
            </a:r>
            <a:endParaRPr lang="en-US" altLang="ko-KR" sz="2000" u="sng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539552" y="1772816"/>
            <a:ext cx="828092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만약 평균</a:t>
            </a:r>
            <a:r>
              <a:rPr lang="en-US" altLang="ko-KR" b="0" dirty="0"/>
              <a:t>, </a:t>
            </a:r>
            <a:r>
              <a:rPr lang="ko-KR" altLang="en-US" b="0" dirty="0" err="1"/>
              <a:t>중간값</a:t>
            </a:r>
            <a:r>
              <a:rPr lang="en-US" altLang="ko-KR" b="0" dirty="0"/>
              <a:t>, </a:t>
            </a:r>
            <a:r>
              <a:rPr lang="ko-KR" altLang="en-US" b="0" dirty="0" err="1"/>
              <a:t>최빈값이</a:t>
            </a:r>
            <a:r>
              <a:rPr lang="ko-KR" altLang="en-US" b="0" dirty="0"/>
              <a:t> 모두 동일하다면 분포가 좌우 대칭임을 확인할 수 있다</a:t>
            </a:r>
            <a:r>
              <a:rPr lang="en-US" altLang="ko-KR" b="0" dirty="0"/>
              <a:t>.</a:t>
            </a:r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2699792" y="5255535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좌우 대칭의 데이터 분포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08920"/>
            <a:ext cx="65532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562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중심위치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데이터 분포와 중심위치 척도</a:t>
            </a:r>
            <a:endParaRPr lang="en-US" altLang="ko-KR" sz="2000" u="sng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539552" y="1772816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왼쪽으로 기울어진 양의 </a:t>
            </a:r>
            <a:r>
              <a:rPr lang="ko-KR" altLang="en-US" b="0" dirty="0" err="1"/>
              <a:t>비대칭성을</a:t>
            </a:r>
            <a:r>
              <a:rPr lang="ko-KR" altLang="en-US" b="0" dirty="0"/>
              <a:t> 보이는 분포는 아래와 같은 형태로 통계량이 계산된다</a:t>
            </a:r>
            <a:r>
              <a:rPr lang="en-US" altLang="ko-KR" b="0" dirty="0"/>
              <a:t>.</a:t>
            </a:r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2699792" y="5270410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양의 비대칭성의 데이터 분포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3052167"/>
            <a:ext cx="58483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577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변동성 척도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314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87167" y="4843518"/>
            <a:ext cx="7773265" cy="1249780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변동성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범위</a:t>
            </a:r>
            <a:endParaRPr lang="en-US" altLang="ko-KR" sz="2000" u="sng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범위</a:t>
            </a:r>
            <a:r>
              <a:rPr lang="en-US" altLang="ko-KR" dirty="0"/>
              <a:t>(range):</a:t>
            </a:r>
            <a:r>
              <a:rPr lang="ko-KR" altLang="en-US" dirty="0"/>
              <a:t> </a:t>
            </a:r>
            <a:r>
              <a:rPr lang="ko-KR" altLang="en-US" b="0" dirty="0"/>
              <a:t>가장 간단한 변동성 척도 통계량으로 데이터 중 가장 큰 최댓값에서 가장 작은 최솟값을 빼서 구한다</a:t>
            </a:r>
            <a:r>
              <a:rPr lang="en-US" altLang="ko-KR" b="0" dirty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6547" y="3106892"/>
            <a:ext cx="7773886" cy="2986405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000" y="2910506"/>
            <a:ext cx="201578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1835696" y="286170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범위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291050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3-4</a:t>
            </a:r>
            <a:endParaRPr lang="ko-KR" altLang="en-US" sz="1400" b="1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971600" y="3466345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다음 </a:t>
            </a:r>
            <a:r>
              <a:rPr lang="ko-KR" altLang="en-US" b="0" dirty="0" err="1"/>
              <a:t>데이터셋의</a:t>
            </a:r>
            <a:r>
              <a:rPr lang="ko-KR" altLang="en-US" b="0" dirty="0"/>
              <a:t> 범위를 계산하시오</a:t>
            </a:r>
            <a:r>
              <a:rPr lang="en-US" altLang="ko-KR" b="0" dirty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32884"/>
            <a:ext cx="3295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1051257" y="4843516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687168" y="4932289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내용 개체 틀 2"/>
          <p:cNvSpPr txBox="1">
            <a:spLocks/>
          </p:cNvSpPr>
          <p:nvPr/>
        </p:nvSpPr>
        <p:spPr bwMode="auto">
          <a:xfrm>
            <a:off x="971600" y="5301208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 err="1"/>
              <a:t>데이터셋의</a:t>
            </a:r>
            <a:r>
              <a:rPr lang="ko-KR" altLang="en-US" b="0" dirty="0"/>
              <a:t> 최댓값은 </a:t>
            </a:r>
            <a:r>
              <a:rPr lang="en-US" altLang="ko-KR" b="0" dirty="0"/>
              <a:t>5, </a:t>
            </a:r>
            <a:r>
              <a:rPr lang="ko-KR" altLang="en-US" b="0" dirty="0"/>
              <a:t>최솟값은 </a:t>
            </a:r>
            <a:r>
              <a:rPr lang="en-US" altLang="ko-KR" b="0" dirty="0"/>
              <a:t>0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범위는 </a:t>
            </a:r>
            <a:r>
              <a:rPr lang="en-US" altLang="ko-KR" b="0" dirty="0"/>
              <a:t>5</a:t>
            </a:r>
            <a:r>
              <a:rPr lang="ko-KR" altLang="en-US" b="0" dirty="0"/>
              <a:t>에서 </a:t>
            </a:r>
            <a:r>
              <a:rPr lang="en-US" altLang="ko-KR" b="0" dirty="0"/>
              <a:t>0</a:t>
            </a:r>
            <a:r>
              <a:rPr lang="ko-KR" altLang="en-US" b="0" dirty="0"/>
              <a:t>을 뺀 </a:t>
            </a:r>
            <a:r>
              <a:rPr lang="en-US" altLang="ko-KR" b="0" dirty="0"/>
              <a:t>5(=5-0)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6173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변동성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분산</a:t>
            </a:r>
            <a:endParaRPr lang="en-US" altLang="ko-KR" sz="2000" u="sng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539552" y="1772816"/>
            <a:ext cx="76328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분산</a:t>
            </a:r>
            <a:r>
              <a:rPr lang="en-US" altLang="ko-KR" dirty="0"/>
              <a:t>(variance):</a:t>
            </a:r>
            <a:r>
              <a:rPr lang="ko-KR" altLang="en-US" dirty="0"/>
              <a:t> </a:t>
            </a:r>
            <a:r>
              <a:rPr lang="ko-KR" altLang="en-US" b="0" dirty="0"/>
              <a:t>평균을 기준으로 데이터가 분포되어 있는 정도를 측정하는 통계량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8673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변동성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분산</a:t>
            </a:r>
            <a:r>
              <a:rPr lang="en-US" altLang="ko-KR" sz="2000" u="sng" dirty="0"/>
              <a:t> - </a:t>
            </a:r>
            <a:r>
              <a:rPr lang="ko-KR" altLang="en-US" sz="2000" u="sng" dirty="0" err="1"/>
              <a:t>모분산</a:t>
            </a:r>
            <a:endParaRPr lang="en-US" altLang="ko-KR" sz="2000" u="sng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모집단의 분산을 </a:t>
            </a:r>
            <a:r>
              <a:rPr lang="ko-KR" altLang="en-US" b="0" dirty="0" err="1"/>
              <a:t>모분산</a:t>
            </a:r>
            <a:r>
              <a:rPr lang="en-US" altLang="ko-KR" b="0" dirty="0"/>
              <a:t>(population variance)</a:t>
            </a:r>
            <a:r>
              <a:rPr lang="ko-KR" altLang="en-US" b="0" dirty="0"/>
              <a:t>이라 부르며</a:t>
            </a:r>
            <a:r>
              <a:rPr lang="en-US" altLang="ko-KR" b="0" dirty="0"/>
              <a:t>,     </a:t>
            </a:r>
            <a:r>
              <a:rPr lang="ko-KR" altLang="en-US" b="0" dirty="0"/>
              <a:t>이라 표기하고 ‘시그마</a:t>
            </a:r>
            <a:r>
              <a:rPr lang="en-US" altLang="ko-KR" b="0" dirty="0"/>
              <a:t>(sigma) </a:t>
            </a:r>
            <a:r>
              <a:rPr lang="ko-KR" altLang="en-US" b="0" dirty="0"/>
              <a:t>제곱’이라 읽는다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표본의 크기가 </a:t>
            </a:r>
            <a:r>
              <a:rPr lang="en-US" altLang="ko-KR" b="0" dirty="0"/>
              <a:t>N</a:t>
            </a:r>
            <a:r>
              <a:rPr lang="ko-KR" altLang="en-US" b="0" dirty="0"/>
              <a:t>이고 각 데이터의 값이                     이며</a:t>
            </a:r>
            <a:r>
              <a:rPr lang="en-US" altLang="ko-KR" b="0" dirty="0"/>
              <a:t>, </a:t>
            </a:r>
            <a:r>
              <a:rPr lang="ko-KR" altLang="en-US" b="0" dirty="0"/>
              <a:t>평균이 </a:t>
            </a:r>
            <a:r>
              <a:rPr lang="en-US" altLang="ko-KR" b="0" dirty="0"/>
              <a:t>μ</a:t>
            </a:r>
            <a:r>
              <a:rPr lang="ko-KR" altLang="en-US" b="0" dirty="0"/>
              <a:t>인 모집단의 분산에 대한 계산식은 다음과 같다</a:t>
            </a:r>
            <a:r>
              <a:rPr lang="en-US" altLang="ko-KR" b="0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717032"/>
            <a:ext cx="7200000" cy="113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013176"/>
            <a:ext cx="7200000" cy="115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65916"/>
            <a:ext cx="3524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410" y="2777637"/>
            <a:ext cx="14287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95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645024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중심위치 척도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변동성 척도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상대위치 척도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선형관계 척도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7167" y="2204864"/>
            <a:ext cx="7773265" cy="4320480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6547" y="505834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000" y="309448"/>
            <a:ext cx="215980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1835696" y="260648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모분산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309448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3-5</a:t>
            </a:r>
            <a:endParaRPr lang="ko-KR" altLang="en-US" sz="1400" b="1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827584" y="865287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어느 학과 </a:t>
            </a:r>
            <a:r>
              <a:rPr lang="en-US" altLang="ko-KR" b="0" dirty="0"/>
              <a:t>4</a:t>
            </a:r>
            <a:r>
              <a:rPr lang="ko-KR" altLang="en-US" b="0" dirty="0"/>
              <a:t>학년 졸업반 학생들의 입사 지원 기업의 수는 다음과 같다</a:t>
            </a:r>
            <a:r>
              <a:rPr lang="en-US" altLang="ko-KR" b="0" dirty="0"/>
              <a:t>. </a:t>
            </a:r>
            <a:r>
              <a:rPr lang="ko-KR" altLang="en-US" b="0" dirty="0"/>
              <a:t>다음의 분산을 계산하시오</a:t>
            </a:r>
            <a:r>
              <a:rPr lang="en-US" altLang="ko-KR" b="0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07" y="1722356"/>
            <a:ext cx="4172107" cy="338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1051257" y="2204864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687168" y="2293637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971600" y="2636912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모평균</a:t>
            </a:r>
            <a:r>
              <a:rPr lang="en-US" altLang="ko-KR" b="0" dirty="0"/>
              <a:t>( μ )</a:t>
            </a:r>
            <a:r>
              <a:rPr lang="ko-KR" altLang="en-US" b="0" dirty="0"/>
              <a:t>을 먼저 계산해야 한다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산출한 모평균을 바탕으로 </a:t>
            </a:r>
            <a:r>
              <a:rPr lang="ko-KR" altLang="en-US" b="0" dirty="0" err="1"/>
              <a:t>모분산을</a:t>
            </a:r>
            <a:r>
              <a:rPr lang="ko-KR" altLang="en-US" b="0" dirty="0"/>
              <a:t> 구할 수 있다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 err="1"/>
              <a:t>모분산</a:t>
            </a:r>
            <a:r>
              <a:rPr lang="ko-KR" altLang="en-US" b="0" dirty="0"/>
              <a:t> </a:t>
            </a:r>
            <a:r>
              <a:rPr lang="ko-KR" altLang="en-US" b="0" dirty="0" err="1"/>
              <a:t>간편식을</a:t>
            </a:r>
            <a:r>
              <a:rPr lang="ko-KR" altLang="en-US" b="0" dirty="0"/>
              <a:t> 이용하면 더욱 쉽게 답을 구할 수 있다</a:t>
            </a:r>
            <a:r>
              <a:rPr lang="en-US" altLang="ko-KR" b="0" dirty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323" y="2996952"/>
            <a:ext cx="5447355" cy="6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460" y="4082861"/>
            <a:ext cx="5453080" cy="930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648" y="5560107"/>
            <a:ext cx="4794704" cy="69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034B61C-C872-479F-86CA-22AB7613576D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7C5B1E-5E7C-4F2B-B9CD-93B7C58A6D8B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20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676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변동성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분산</a:t>
            </a:r>
            <a:r>
              <a:rPr lang="en-US" altLang="ko-KR" sz="2000" u="sng" dirty="0"/>
              <a:t> - </a:t>
            </a:r>
            <a:r>
              <a:rPr lang="ko-KR" altLang="en-US" sz="2000" u="sng" dirty="0"/>
              <a:t>표본분산</a:t>
            </a:r>
            <a:endParaRPr lang="en-US" altLang="ko-KR" sz="2000" u="sng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02953"/>
            <a:ext cx="7200000" cy="1244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271105"/>
            <a:ext cx="7200000" cy="131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모집단에서 추출한 표본에 대한 분산을 표본분산</a:t>
            </a:r>
            <a:r>
              <a:rPr lang="en-US" altLang="ko-KR" b="0" dirty="0"/>
              <a:t>(sample variance)</a:t>
            </a:r>
            <a:r>
              <a:rPr lang="ko-KR" altLang="en-US" b="0" dirty="0"/>
              <a:t>이라 부른다</a:t>
            </a:r>
            <a:r>
              <a:rPr lang="en-US" altLang="ko-KR" b="0" dirty="0"/>
              <a:t>. </a:t>
            </a:r>
            <a:r>
              <a:rPr lang="ko-KR" altLang="en-US" b="0" dirty="0"/>
              <a:t>표본의 크기가 </a:t>
            </a:r>
            <a:r>
              <a:rPr lang="en-US" altLang="ko-KR" b="0" dirty="0"/>
              <a:t>n</a:t>
            </a:r>
            <a:r>
              <a:rPr lang="ko-KR" altLang="en-US" b="0" dirty="0"/>
              <a:t>이며 평균이    인 표본에 대한 분산은 다음과 같이 계산한다</a:t>
            </a:r>
            <a:r>
              <a:rPr lang="en-US" altLang="ko-KR" b="0" dirty="0"/>
              <a:t>.</a:t>
            </a:r>
            <a:endParaRPr lang="en-US" altLang="ko-KR" dirty="0">
              <a:solidFill>
                <a:srgbClr val="E67627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988" y="2253572"/>
            <a:ext cx="1905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9426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87167" y="2395244"/>
            <a:ext cx="7773265" cy="4202108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내용 개체 틀 2"/>
          <p:cNvSpPr txBox="1">
            <a:spLocks/>
          </p:cNvSpPr>
          <p:nvPr/>
        </p:nvSpPr>
        <p:spPr bwMode="auto">
          <a:xfrm>
            <a:off x="971600" y="2852936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데이터가 </a:t>
            </a:r>
            <a:r>
              <a:rPr lang="en-US" altLang="ko-KR" b="0" dirty="0"/>
              <a:t>6</a:t>
            </a:r>
            <a:r>
              <a:rPr lang="ko-KR" altLang="en-US" b="0" dirty="0"/>
              <a:t>명의 표본에 대한 것이기 때문에 표본분산을 산출할 것이며</a:t>
            </a:r>
            <a:r>
              <a:rPr lang="en-US" altLang="ko-KR" b="0" dirty="0"/>
              <a:t>, </a:t>
            </a:r>
            <a:r>
              <a:rPr lang="ko-KR" altLang="en-US" b="0" dirty="0"/>
              <a:t>이에 앞서 표본평균 </a:t>
            </a:r>
            <a:r>
              <a:rPr lang="en-US" altLang="ko-KR" b="0" dirty="0"/>
              <a:t>(    )</a:t>
            </a:r>
            <a:r>
              <a:rPr lang="ko-KR" altLang="en-US" b="0" dirty="0"/>
              <a:t>을 우선 계산해야 한다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산출한 표본평균을 바탕으로 표본분산을 구할 수 있다</a:t>
            </a:r>
            <a:r>
              <a:rPr lang="en-US" altLang="ko-KR" b="0" dirty="0"/>
              <a:t>.</a:t>
            </a:r>
          </a:p>
          <a:p>
            <a:pPr marL="0" indent="0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표본분산 </a:t>
            </a:r>
            <a:r>
              <a:rPr lang="ko-KR" altLang="en-US" b="0" dirty="0" err="1"/>
              <a:t>간편식을</a:t>
            </a:r>
            <a:r>
              <a:rPr lang="ko-KR" altLang="en-US" b="0" dirty="0"/>
              <a:t> 이용하면 더욱 쉽게 답을 구할 수 있다</a:t>
            </a:r>
            <a:r>
              <a:rPr lang="en-US" altLang="ko-KR" b="0" dirty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6547" y="505834"/>
            <a:ext cx="7773886" cy="6091518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000" y="309448"/>
            <a:ext cx="2231808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1835696" y="260648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표본분산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309448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3-6</a:t>
            </a:r>
            <a:endParaRPr lang="ko-KR" altLang="en-US" sz="1400" b="1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827583" y="865287"/>
            <a:ext cx="763284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다음은 어느 학과 </a:t>
            </a:r>
            <a:r>
              <a:rPr lang="en-US" altLang="ko-KR" b="0" dirty="0"/>
              <a:t>4</a:t>
            </a:r>
            <a:r>
              <a:rPr lang="ko-KR" altLang="en-US" b="0" dirty="0"/>
              <a:t>학년 졸업반 학생들 중 </a:t>
            </a:r>
            <a:r>
              <a:rPr lang="en-US" altLang="ko-KR" b="0" dirty="0"/>
              <a:t>6</a:t>
            </a:r>
            <a:r>
              <a:rPr lang="ko-KR" altLang="en-US" b="0" dirty="0"/>
              <a:t>명의 표본에 대한 마지막 학기 중 입사 지원 기업의 수이다</a:t>
            </a:r>
            <a:r>
              <a:rPr lang="en-US" altLang="ko-KR" b="0" dirty="0"/>
              <a:t>. </a:t>
            </a:r>
            <a:r>
              <a:rPr lang="ko-KR" altLang="en-US" b="0" dirty="0"/>
              <a:t>다음 표본의 분산을 계산하시오</a:t>
            </a:r>
            <a:r>
              <a:rPr lang="en-US" altLang="ko-KR" b="0" dirty="0"/>
              <a:t>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13" y="1760515"/>
            <a:ext cx="1835727" cy="37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1051257" y="2395244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687168" y="2484017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348" y="3379939"/>
            <a:ext cx="110206" cy="196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918" y="3717032"/>
            <a:ext cx="2526165" cy="42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11" y="4723112"/>
            <a:ext cx="3740779" cy="63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649" y="5911180"/>
            <a:ext cx="4336702" cy="536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A437982-ABF4-480C-AEBA-D74E3BB78693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F7B601-BDC7-49FD-8530-C51DAA49A24D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22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708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6547" y="577842"/>
            <a:ext cx="7773886" cy="5731478"/>
          </a:xfrm>
          <a:prstGeom prst="rect">
            <a:avLst/>
          </a:prstGeom>
          <a:noFill/>
          <a:ln w="12700">
            <a:solidFill>
              <a:srgbClr val="44A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2000" y="381456"/>
            <a:ext cx="540016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57972" y="381456"/>
            <a:ext cx="1374698" cy="392773"/>
          </a:xfrm>
          <a:prstGeom prst="roundRect">
            <a:avLst/>
          </a:prstGeom>
          <a:solidFill>
            <a:srgbClr val="4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하나 더 알기</a:t>
            </a:r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2123728" y="332656"/>
            <a:ext cx="61206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44A0A2"/>
                </a:solidFill>
              </a:rPr>
              <a:t>모분산과</a:t>
            </a:r>
            <a:r>
              <a:rPr lang="ko-KR" altLang="en-US" dirty="0">
                <a:solidFill>
                  <a:srgbClr val="44A0A2"/>
                </a:solidFill>
              </a:rPr>
              <a:t> 표본분산의 </a:t>
            </a:r>
            <a:r>
              <a:rPr lang="ko-KR" altLang="en-US" dirty="0" err="1">
                <a:solidFill>
                  <a:srgbClr val="44A0A2"/>
                </a:solidFill>
              </a:rPr>
              <a:t>간편식</a:t>
            </a:r>
            <a:r>
              <a:rPr lang="ko-KR" altLang="en-US" dirty="0">
                <a:solidFill>
                  <a:srgbClr val="44A0A2"/>
                </a:solidFill>
              </a:rPr>
              <a:t> 도출 과정</a:t>
            </a:r>
            <a:endParaRPr lang="en-US" altLang="ko-KR" b="0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27584" y="937295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ko-KR" altLang="en-US" dirty="0" err="1"/>
              <a:t>모분산의</a:t>
            </a:r>
            <a:r>
              <a:rPr lang="ko-KR" altLang="en-US" dirty="0"/>
              <a:t> </a:t>
            </a:r>
            <a:r>
              <a:rPr lang="ko-KR" altLang="en-US" dirty="0" err="1"/>
              <a:t>간편식</a:t>
            </a:r>
            <a:r>
              <a:rPr lang="ko-KR" altLang="en-US" dirty="0"/>
              <a:t> 도출</a:t>
            </a:r>
            <a:endParaRPr lang="en-US" altLang="ko-KR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+mj-lt"/>
              <a:buAutoNum type="arabicPeriod"/>
            </a:pPr>
            <a:endParaRPr lang="en-US" altLang="ko-KR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+mj-lt"/>
              <a:buAutoNum type="arabicPeriod"/>
            </a:pPr>
            <a:endParaRPr lang="en-US" altLang="ko-KR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+mj-lt"/>
              <a:buAutoNum type="arabicPeriod"/>
            </a:pPr>
            <a:endParaRPr lang="en-US" altLang="ko-KR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ko-KR" altLang="en-US" dirty="0"/>
              <a:t>표본분산의 </a:t>
            </a:r>
            <a:r>
              <a:rPr lang="ko-KR" altLang="en-US" dirty="0" err="1"/>
              <a:t>간편식</a:t>
            </a:r>
            <a:r>
              <a:rPr lang="ko-KR" altLang="en-US" dirty="0"/>
              <a:t> 도출</a:t>
            </a:r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5116735" cy="1066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20231"/>
            <a:ext cx="5496018" cy="2676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AEC437-1A12-4FB3-B0BE-FED2D8A016A9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234824-D174-4D2B-8DE0-031CCC477EAD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23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876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변동성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표준편차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표준편차</a:t>
            </a:r>
            <a:r>
              <a:rPr lang="en-US" altLang="ko-KR" dirty="0"/>
              <a:t>(standard deviation): </a:t>
            </a:r>
            <a:r>
              <a:rPr lang="ko-KR" altLang="en-US" b="0" dirty="0"/>
              <a:t>분산과 마찬가지로 평균을 기준으로 데이터가 분포되어 있는 정도를 측정하는 통계량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3966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변동성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표준편차 </a:t>
            </a:r>
            <a:r>
              <a:rPr lang="en-US" altLang="ko-KR" sz="2000" u="sng" dirty="0"/>
              <a:t>- </a:t>
            </a:r>
            <a:r>
              <a:rPr lang="ko-KR" altLang="en-US" sz="2000" u="sng" dirty="0" err="1"/>
              <a:t>모표준편차</a:t>
            </a:r>
            <a:endParaRPr lang="en-US" altLang="ko-KR" sz="2000" u="sng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모집단의 표준편차는 </a:t>
            </a:r>
            <a:r>
              <a:rPr lang="ko-KR" altLang="en-US" b="0" dirty="0" err="1"/>
              <a:t>모표준편차</a:t>
            </a:r>
            <a:r>
              <a:rPr lang="en-US" altLang="ko-KR" b="0" dirty="0"/>
              <a:t>(population standard deviation)</a:t>
            </a:r>
            <a:r>
              <a:rPr lang="ko-KR" altLang="en-US" b="0" dirty="0"/>
              <a:t>라 부르며 </a:t>
            </a:r>
            <a:r>
              <a:rPr lang="ko-KR" altLang="en-US" b="0" dirty="0" err="1"/>
              <a:t>모분산의</a:t>
            </a:r>
            <a:r>
              <a:rPr lang="ko-KR" altLang="en-US" b="0" dirty="0"/>
              <a:t> 제곱근 값으로 </a:t>
            </a:r>
            <a:r>
              <a:rPr lang="en-US" altLang="ko-KR" b="0" dirty="0"/>
              <a:t>           </a:t>
            </a:r>
            <a:r>
              <a:rPr lang="ko-KR" altLang="en-US" b="0" dirty="0"/>
              <a:t>라 표기하고 ‘시그마</a:t>
            </a:r>
            <a:r>
              <a:rPr lang="en-US" altLang="ko-KR" b="0" dirty="0"/>
              <a:t>(sigma)’</a:t>
            </a:r>
            <a:r>
              <a:rPr lang="ko-KR" altLang="en-US" b="0" dirty="0"/>
              <a:t>라고 읽는다</a:t>
            </a:r>
            <a:r>
              <a:rPr lang="en-US" altLang="ko-KR" b="0" dirty="0"/>
              <a:t>. </a:t>
            </a:r>
            <a:r>
              <a:rPr lang="ko-KR" altLang="en-US" b="0" dirty="0"/>
              <a:t>표본의 크기가 </a:t>
            </a:r>
            <a:r>
              <a:rPr lang="en-US" altLang="ko-KR" b="0" dirty="0"/>
              <a:t>N</a:t>
            </a:r>
            <a:r>
              <a:rPr lang="ko-KR" altLang="en-US" b="0" dirty="0"/>
              <a:t>이며 평균이 </a:t>
            </a:r>
            <a:r>
              <a:rPr lang="en-US" altLang="ko-KR" b="0" dirty="0"/>
              <a:t>μ</a:t>
            </a:r>
            <a:r>
              <a:rPr lang="ko-KR" altLang="en-US" b="0" dirty="0"/>
              <a:t>인 모집단의 표준편차에 대한 계산식은 다음과 같다</a:t>
            </a:r>
            <a:r>
              <a:rPr lang="en-US" altLang="ko-KR" b="0" dirty="0"/>
              <a:t>.</a:t>
            </a:r>
            <a:endParaRPr lang="en-US" altLang="ko-KR" dirty="0">
              <a:solidFill>
                <a:srgbClr val="E67627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140968"/>
            <a:ext cx="7200000" cy="129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578548"/>
            <a:ext cx="7200000" cy="125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190" y="2250473"/>
            <a:ext cx="737095" cy="25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467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7167" y="2395244"/>
            <a:ext cx="7773265" cy="4202108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000" y="381456"/>
            <a:ext cx="2447832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모표준편차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3-7</a:t>
            </a:r>
            <a:endParaRPr lang="ko-KR" altLang="en-US" sz="1400" b="1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827584" y="937295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다음은 어느 학과 </a:t>
            </a:r>
            <a:r>
              <a:rPr lang="en-US" altLang="ko-KR" b="0" dirty="0"/>
              <a:t>4</a:t>
            </a:r>
            <a:r>
              <a:rPr lang="ko-KR" altLang="en-US" b="0" dirty="0"/>
              <a:t>학년 졸업반 학생들의 마지막 학기 중 입사 지원 기업의 수이다</a:t>
            </a:r>
            <a:r>
              <a:rPr lang="en-US" altLang="ko-KR" b="0" dirty="0"/>
              <a:t>. </a:t>
            </a:r>
            <a:r>
              <a:rPr lang="ko-KR" altLang="en-US" b="0" dirty="0"/>
              <a:t>다음의 표준편차를 계산하시오</a:t>
            </a:r>
            <a:r>
              <a:rPr lang="en-US" altLang="ko-KR" b="0" dirty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0679"/>
            <a:ext cx="4649932" cy="37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971600" y="2852936"/>
            <a:ext cx="748883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우선 표본이라는 설명이 없기 때문에 모집단의 표준편차를 산출할 것이며 이에 앞서 모평균</a:t>
            </a:r>
            <a:r>
              <a:rPr lang="en-US" altLang="ko-KR" b="0" dirty="0"/>
              <a:t>( μ )</a:t>
            </a:r>
            <a:r>
              <a:rPr lang="ko-KR" altLang="en-US" b="0" dirty="0"/>
              <a:t>을 계산해야 한다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lnSpc>
                <a:spcPct val="250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산출한 모평균을 바탕으로 </a:t>
            </a:r>
            <a:r>
              <a:rPr lang="ko-KR" altLang="en-US" b="0" dirty="0" err="1"/>
              <a:t>모표준편차를</a:t>
            </a:r>
            <a:r>
              <a:rPr lang="ko-KR" altLang="en-US" b="0" dirty="0"/>
              <a:t> 구할 수 있다</a:t>
            </a:r>
            <a:r>
              <a:rPr lang="en-US" altLang="ko-KR" b="0" dirty="0"/>
              <a:t>.</a:t>
            </a:r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1051257" y="2395244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87168" y="2484017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98" y="3713438"/>
            <a:ext cx="5596205" cy="579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10" y="5169252"/>
            <a:ext cx="1581536" cy="72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DA7236-A0E4-46F7-8EFA-F904B0143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505" y="5047293"/>
            <a:ext cx="5181091" cy="96670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8D04A54-0C71-4F20-A403-401049639BCA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66E53F-CA5B-4C67-8069-9739FED32C80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26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76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변동성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표준편차 </a:t>
            </a:r>
            <a:r>
              <a:rPr lang="en-US" altLang="ko-KR" sz="2000" u="sng" dirty="0"/>
              <a:t>- </a:t>
            </a:r>
            <a:r>
              <a:rPr lang="ko-KR" altLang="en-US" sz="2000" u="sng" dirty="0" err="1"/>
              <a:t>표본표준편차</a:t>
            </a:r>
            <a:endParaRPr lang="en-US" altLang="ko-KR" sz="2000" u="sng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r>
              <a:rPr lang="ko-KR" altLang="en-US" b="0" dirty="0"/>
              <a:t>모집단에서 추출한 표본에 대한 분산을 표본분산</a:t>
            </a:r>
            <a:r>
              <a:rPr lang="en-US" altLang="ko-KR" b="0" dirty="0"/>
              <a:t>(sample variance)</a:t>
            </a:r>
            <a:r>
              <a:rPr lang="ko-KR" altLang="en-US" b="0" dirty="0"/>
              <a:t>이라 부른다</a:t>
            </a:r>
            <a:r>
              <a:rPr lang="en-US" altLang="ko-KR" b="0" dirty="0"/>
              <a:t>. </a:t>
            </a:r>
            <a:r>
              <a:rPr lang="ko-KR" altLang="en-US" b="0" dirty="0"/>
              <a:t>표본의 크기가 </a:t>
            </a:r>
            <a:r>
              <a:rPr lang="en-US" altLang="ko-KR" b="0" dirty="0"/>
              <a:t>n</a:t>
            </a:r>
            <a:r>
              <a:rPr lang="ko-KR" altLang="en-US" b="0" dirty="0"/>
              <a:t>이며 평균이    인 표본에 대한 분산은 다음과 같이 계산한다</a:t>
            </a:r>
            <a:r>
              <a:rPr lang="en-US" altLang="ko-KR" b="0" dirty="0"/>
              <a:t>.</a:t>
            </a:r>
            <a:endParaRPr lang="en-US" altLang="ko-KR" dirty="0">
              <a:solidFill>
                <a:srgbClr val="E67627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itchFamily="34" charset="0"/>
              <a:buChar char="•"/>
            </a:pPr>
            <a:endParaRPr lang="en-US" altLang="ko-KR" dirty="0">
              <a:solidFill>
                <a:srgbClr val="E67627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25014"/>
            <a:ext cx="7200000" cy="131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437182"/>
            <a:ext cx="7200000" cy="142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938" y="2254428"/>
            <a:ext cx="181841" cy="29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094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7167" y="2251228"/>
            <a:ext cx="7773265" cy="4346124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6547" y="505834"/>
            <a:ext cx="7773886" cy="6091518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000" y="309448"/>
            <a:ext cx="273586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1835696" y="260648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표본표준편차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309448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3-8</a:t>
            </a:r>
            <a:endParaRPr lang="ko-KR" altLang="en-US" sz="1400" b="1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827584" y="865287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다음은 어느 학과 </a:t>
            </a:r>
            <a:r>
              <a:rPr lang="en-US" altLang="ko-KR" b="0" dirty="0"/>
              <a:t>4</a:t>
            </a:r>
            <a:r>
              <a:rPr lang="ko-KR" altLang="en-US" b="0" dirty="0"/>
              <a:t>학년 졸업반 학생들 중 </a:t>
            </a:r>
            <a:r>
              <a:rPr lang="en-US" altLang="ko-KR" b="0" dirty="0"/>
              <a:t>6</a:t>
            </a:r>
            <a:r>
              <a:rPr lang="ko-KR" altLang="en-US" b="0" dirty="0"/>
              <a:t>명의 표본에 대한 마지막 학기 중 입사 지원 기업의 수이다</a:t>
            </a:r>
            <a:r>
              <a:rPr lang="en-US" altLang="ko-KR" b="0" dirty="0"/>
              <a:t>. </a:t>
            </a:r>
            <a:r>
              <a:rPr lang="ko-KR" altLang="en-US" b="0" dirty="0"/>
              <a:t>다음 표본의 표준편차를 계산하시오</a:t>
            </a:r>
            <a:r>
              <a:rPr lang="en-US" altLang="ko-KR" b="0" dirty="0"/>
              <a:t>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848" y="1700808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971600" y="2636912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다음은 어느 학과 </a:t>
            </a:r>
            <a:r>
              <a:rPr lang="en-US" altLang="ko-KR" b="0" dirty="0"/>
              <a:t>4</a:t>
            </a:r>
            <a:r>
              <a:rPr lang="ko-KR" altLang="en-US" b="0" dirty="0"/>
              <a:t>학년 졸업반 학생들 중 </a:t>
            </a:r>
            <a:r>
              <a:rPr lang="en-US" altLang="ko-KR" b="0" dirty="0"/>
              <a:t>6</a:t>
            </a:r>
            <a:r>
              <a:rPr lang="ko-KR" altLang="en-US" b="0" dirty="0"/>
              <a:t>명의 표본에 대한 마지막 학기 중 입사 지원 기업의 수이다</a:t>
            </a:r>
            <a:r>
              <a:rPr lang="en-US" altLang="ko-KR" b="0" dirty="0"/>
              <a:t>. </a:t>
            </a:r>
            <a:r>
              <a:rPr lang="ko-KR" altLang="en-US" b="0" dirty="0"/>
              <a:t>다음 표본의 표준편차를 계산하시오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산출한 표본평균을 바탕으로 표본표준편차를 구할 수 있다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  <a:buNone/>
            </a:pPr>
            <a:r>
              <a:rPr lang="ko-KR" altLang="en-US" b="0" dirty="0"/>
              <a:t>표본표준편차 </a:t>
            </a:r>
            <a:r>
              <a:rPr lang="ko-KR" altLang="en-US" b="0" dirty="0" err="1"/>
              <a:t>간편식을</a:t>
            </a:r>
            <a:r>
              <a:rPr lang="ko-KR" altLang="en-US" b="0" dirty="0"/>
              <a:t> 이용하면 더욱 쉽게 답을 구할 수 있다</a:t>
            </a:r>
            <a:r>
              <a:rPr lang="en-US" altLang="ko-KR" b="0" dirty="0"/>
              <a:t>.</a:t>
            </a:r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1051257" y="225122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687168" y="2340001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04" y="3429000"/>
            <a:ext cx="3241792" cy="5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490343" y="4509121"/>
            <a:ext cx="6163315" cy="691504"/>
            <a:chOff x="1052423" y="4509121"/>
            <a:chExt cx="6163315" cy="691504"/>
          </a:xfrm>
        </p:grpSpPr>
        <p:pic>
          <p:nvPicPr>
            <p:cNvPr id="16387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 bwMode="auto">
            <a:xfrm>
              <a:off x="1052423" y="4509121"/>
              <a:ext cx="3877399" cy="660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3338339" y="4540297"/>
              <a:ext cx="3877399" cy="660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879020" y="5733256"/>
            <a:ext cx="7385960" cy="722449"/>
            <a:chOff x="954839" y="5733256"/>
            <a:chExt cx="7385960" cy="722449"/>
          </a:xfrm>
        </p:grpSpPr>
        <p:pic>
          <p:nvPicPr>
            <p:cNvPr id="16388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217"/>
            <a:stretch/>
          </p:blipFill>
          <p:spPr bwMode="auto">
            <a:xfrm>
              <a:off x="954839" y="5752306"/>
              <a:ext cx="5250103" cy="703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9" t="51949" b="-13732"/>
            <a:stretch/>
          </p:blipFill>
          <p:spPr bwMode="auto">
            <a:xfrm>
              <a:off x="3318502" y="5733256"/>
              <a:ext cx="5022297" cy="703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F5535F1-EB4F-4382-ACAF-B7A74B1A2393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EC1D6-36DB-4D6A-AD8E-8777C222D970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28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69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변동성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변동계수</a:t>
            </a:r>
            <a:endParaRPr lang="en-US" altLang="ko-KR" sz="2000" u="sng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80928"/>
            <a:ext cx="7200000" cy="213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평균에 대비한 변동성을 측정하고자 하는 변동계수</a:t>
            </a:r>
            <a:r>
              <a:rPr lang="en-US" altLang="ko-KR" b="0" dirty="0"/>
              <a:t>(coefficient of variation, CV)</a:t>
            </a:r>
            <a:r>
              <a:rPr lang="ko-KR" altLang="en-US" b="0" dirty="0"/>
              <a:t>는 표준편차를 평균값으로 나누어 측정한다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333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중심위치 척도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911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상대위치 척도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432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상대위치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백분위수</a:t>
            </a:r>
            <a:endParaRPr lang="en-US" altLang="ko-KR" sz="2000" u="sng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789040"/>
            <a:ext cx="7200000" cy="1044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백분위수</a:t>
            </a:r>
            <a:r>
              <a:rPr lang="en-US" altLang="ko-KR" dirty="0"/>
              <a:t>(percentile): </a:t>
            </a:r>
            <a:r>
              <a:rPr lang="en-US" altLang="ko-KR" b="0" dirty="0"/>
              <a:t>‘P-percentile(P-</a:t>
            </a:r>
            <a:r>
              <a:rPr lang="ko-KR" altLang="en-US" b="0" dirty="0"/>
              <a:t>백분위수</a:t>
            </a:r>
            <a:r>
              <a:rPr lang="en-US" altLang="ko-KR" b="0" dirty="0"/>
              <a:t>)’</a:t>
            </a:r>
            <a:r>
              <a:rPr lang="ko-KR" altLang="en-US" b="0" dirty="0"/>
              <a:t>로 표기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P-</a:t>
            </a:r>
            <a:r>
              <a:rPr lang="ko-KR" altLang="en-US" b="0" dirty="0"/>
              <a:t>백분위수는 해당 값보다 작은 값들의 관측치가 </a:t>
            </a:r>
            <a:r>
              <a:rPr lang="en-US" altLang="ko-KR" b="0" dirty="0"/>
              <a:t>P%, </a:t>
            </a:r>
            <a:r>
              <a:rPr lang="ko-KR" altLang="en-US" b="0" dirty="0"/>
              <a:t>큰 값들의 관측치가 </a:t>
            </a:r>
            <a:r>
              <a:rPr lang="en-US" altLang="ko-KR" b="0" dirty="0"/>
              <a:t>(100-P)% </a:t>
            </a:r>
            <a:r>
              <a:rPr lang="ko-KR" altLang="en-US" b="0" dirty="0"/>
              <a:t>임을 의미한다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다음은 표본의 크기가 </a:t>
            </a:r>
            <a:r>
              <a:rPr lang="en-US" altLang="ko-KR" b="0" dirty="0"/>
              <a:t>n</a:t>
            </a:r>
            <a:r>
              <a:rPr lang="ko-KR" altLang="en-US" b="0" dirty="0"/>
              <a:t>인 경우 </a:t>
            </a:r>
            <a:r>
              <a:rPr lang="en-US" altLang="ko-KR" b="0" dirty="0"/>
              <a:t>P-</a:t>
            </a:r>
            <a:r>
              <a:rPr lang="ko-KR" altLang="en-US" b="0" dirty="0"/>
              <a:t>백분위수의 위치를 구하는 식이다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1895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7167" y="2467252"/>
            <a:ext cx="7773265" cy="405809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6547" y="649850"/>
            <a:ext cx="7773886" cy="587549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2000" y="453464"/>
            <a:ext cx="273586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835696" y="40466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백분위수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57972" y="45346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3-9</a:t>
            </a:r>
            <a:endParaRPr lang="ko-KR" altLang="en-US" sz="1400" b="1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827584" y="1009303"/>
            <a:ext cx="756084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다음의 표본에서 </a:t>
            </a:r>
            <a:r>
              <a:rPr lang="en-US" altLang="ko-KR" b="0" dirty="0"/>
              <a:t>75-percentile</a:t>
            </a:r>
            <a:r>
              <a:rPr lang="ko-KR" altLang="en-US" b="0" dirty="0"/>
              <a:t>은 몇 번째 수이며</a:t>
            </a:r>
            <a:r>
              <a:rPr lang="en-US" altLang="ko-KR" b="0" dirty="0"/>
              <a:t>, </a:t>
            </a:r>
            <a:r>
              <a:rPr lang="ko-KR" altLang="en-US" b="0" dirty="0"/>
              <a:t>해당 데이터 값은 무엇인지 계산하시오</a:t>
            </a:r>
            <a:r>
              <a:rPr lang="en-US" altLang="ko-KR" b="0" dirty="0"/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00695"/>
            <a:ext cx="3957205" cy="35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971600" y="3933056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75-percentile</a:t>
            </a:r>
            <a:r>
              <a:rPr lang="ko-KR" altLang="en-US" b="0" dirty="0"/>
              <a:t>은 </a:t>
            </a:r>
            <a:r>
              <a:rPr lang="en-US" altLang="ko-KR" b="0" dirty="0"/>
              <a:t>8.25</a:t>
            </a:r>
            <a:r>
              <a:rPr lang="ko-KR" altLang="en-US" b="0" dirty="0"/>
              <a:t>번째 값이다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이 표본을 보면 첫 번째 값인 </a:t>
            </a:r>
            <a:r>
              <a:rPr lang="en-US" altLang="ko-KR" b="0" dirty="0"/>
              <a:t>33</a:t>
            </a:r>
            <a:r>
              <a:rPr lang="ko-KR" altLang="en-US" b="0" dirty="0"/>
              <a:t>부터 </a:t>
            </a:r>
            <a:r>
              <a:rPr lang="en-US" altLang="ko-KR" b="0" dirty="0"/>
              <a:t>10</a:t>
            </a:r>
            <a:r>
              <a:rPr lang="ko-KR" altLang="en-US" b="0" dirty="0"/>
              <a:t>번째 값인 </a:t>
            </a:r>
            <a:r>
              <a:rPr lang="en-US" altLang="ko-KR" b="0" dirty="0"/>
              <a:t>77</a:t>
            </a:r>
            <a:r>
              <a:rPr lang="ko-KR" altLang="en-US" b="0" dirty="0"/>
              <a:t>까지 확인할 수 있지만</a:t>
            </a:r>
            <a:r>
              <a:rPr lang="en-US" altLang="ko-KR" b="0" dirty="0"/>
              <a:t>, 8.25</a:t>
            </a:r>
            <a:r>
              <a:rPr lang="ko-KR" altLang="en-US" b="0" dirty="0"/>
              <a:t>번째 값은 알 수 없다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그렇다면 해당 표본에서 </a:t>
            </a:r>
            <a:r>
              <a:rPr lang="en-US" altLang="ko-KR" b="0" dirty="0"/>
              <a:t>8.25</a:t>
            </a:r>
            <a:r>
              <a:rPr lang="ko-KR" altLang="en-US" b="0" dirty="0"/>
              <a:t>번째 수를 계산해보자</a:t>
            </a:r>
            <a:r>
              <a:rPr lang="en-US" altLang="ko-KR" b="0" dirty="0"/>
              <a:t>. 8</a:t>
            </a:r>
            <a:r>
              <a:rPr lang="ko-KR" altLang="en-US" b="0" dirty="0"/>
              <a:t>번째 값이 </a:t>
            </a:r>
            <a:r>
              <a:rPr lang="en-US" altLang="ko-KR" b="0" dirty="0"/>
              <a:t>69, 9</a:t>
            </a:r>
            <a:r>
              <a:rPr lang="ko-KR" altLang="en-US" b="0" dirty="0"/>
              <a:t>번째 값은 </a:t>
            </a:r>
            <a:r>
              <a:rPr lang="en-US" altLang="ko-KR" b="0" dirty="0"/>
              <a:t>70</a:t>
            </a:r>
            <a:r>
              <a:rPr lang="ko-KR" altLang="en-US" b="0" dirty="0"/>
              <a:t>이므로 뒷장의 수식에 따라 계산하면 </a:t>
            </a:r>
            <a:r>
              <a:rPr lang="en-US" altLang="ko-KR" b="0" dirty="0"/>
              <a:t>69.25</a:t>
            </a:r>
            <a:r>
              <a:rPr lang="ko-KR" altLang="en-US" b="0" dirty="0"/>
              <a:t>의 값을 구할 수 있다</a:t>
            </a:r>
            <a:r>
              <a:rPr lang="en-US" altLang="ko-KR" b="0" dirty="0"/>
              <a:t>.</a:t>
            </a: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1051257" y="2467252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2556025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614" y="3130262"/>
            <a:ext cx="5212773" cy="597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DCB605-52C4-4C31-A46F-4088EAD6498F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1CC8F4-91AC-4277-B005-5D4C93B4BB51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32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479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7167" y="1043966"/>
            <a:ext cx="7773265" cy="5481377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1988840"/>
            <a:ext cx="58769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86547" y="649850"/>
            <a:ext cx="7773886" cy="587549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2000" y="453464"/>
            <a:ext cx="273586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835696" y="40466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백분위수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57972" y="45346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3-9</a:t>
            </a:r>
            <a:endParaRPr lang="ko-KR" altLang="en-US" sz="1400" b="1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1051257" y="1043967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87168" y="1132740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2411760" y="4869160"/>
            <a:ext cx="41764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050" b="0" dirty="0">
                <a:solidFill>
                  <a:srgbClr val="44A0A2"/>
                </a:solidFill>
              </a:rPr>
              <a:t>[8</a:t>
            </a:r>
            <a:r>
              <a:rPr lang="ko-KR" altLang="en-US" sz="1050" b="0" dirty="0">
                <a:solidFill>
                  <a:srgbClr val="44A0A2"/>
                </a:solidFill>
              </a:rPr>
              <a:t>번째와 </a:t>
            </a:r>
            <a:r>
              <a:rPr lang="en-US" altLang="ko-KR" sz="1050" b="0" dirty="0">
                <a:solidFill>
                  <a:srgbClr val="44A0A2"/>
                </a:solidFill>
              </a:rPr>
              <a:t>9</a:t>
            </a:r>
            <a:r>
              <a:rPr lang="ko-KR" altLang="en-US" sz="1050" b="0" dirty="0">
                <a:solidFill>
                  <a:srgbClr val="44A0A2"/>
                </a:solidFill>
              </a:rPr>
              <a:t>번째의 값을 알고 있을 때 </a:t>
            </a:r>
            <a:r>
              <a:rPr lang="en-US" altLang="ko-KR" sz="1050" b="0" dirty="0">
                <a:solidFill>
                  <a:srgbClr val="44A0A2"/>
                </a:solidFill>
              </a:rPr>
              <a:t>8.25</a:t>
            </a:r>
            <a:r>
              <a:rPr lang="ko-KR" altLang="en-US" sz="1050" b="0" dirty="0">
                <a:solidFill>
                  <a:srgbClr val="44A0A2"/>
                </a:solidFill>
              </a:rPr>
              <a:t>번째 </a:t>
            </a:r>
            <a:r>
              <a:rPr lang="ko-KR" altLang="en-US" sz="1050" b="0" dirty="0" err="1">
                <a:solidFill>
                  <a:srgbClr val="44A0A2"/>
                </a:solidFill>
              </a:rPr>
              <a:t>수치값</a:t>
            </a:r>
            <a:r>
              <a:rPr lang="ko-KR" altLang="en-US" sz="1050" b="0" dirty="0">
                <a:solidFill>
                  <a:srgbClr val="44A0A2"/>
                </a:solidFill>
              </a:rPr>
              <a:t> 구하기</a:t>
            </a:r>
            <a:r>
              <a:rPr lang="en-US" altLang="ko-KR" sz="1050" b="0" dirty="0">
                <a:solidFill>
                  <a:srgbClr val="44A0A2"/>
                </a:solidFill>
              </a:rPr>
              <a:t>]</a:t>
            </a:r>
            <a:endParaRPr lang="ko-KR" altLang="en-US" sz="1050" b="0" dirty="0">
              <a:solidFill>
                <a:srgbClr val="44A0A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E62D7-CFB2-42E1-8ADB-213C2D925937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BA4F4F-70E4-4706-A229-AE1DADF2E0B8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33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14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상대위치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사분위수</a:t>
            </a:r>
            <a:endParaRPr lang="en-US" altLang="ko-KR" sz="2000" u="sng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72816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사분위수</a:t>
            </a:r>
            <a:r>
              <a:rPr lang="en-US" altLang="ko-KR" dirty="0"/>
              <a:t>(quartile): </a:t>
            </a:r>
            <a:r>
              <a:rPr lang="ko-KR" altLang="en-US" b="0" dirty="0"/>
              <a:t>백분위수의 특수한 경우에 해당하는데</a:t>
            </a:r>
            <a:r>
              <a:rPr lang="en-US" altLang="ko-KR" b="0" dirty="0"/>
              <a:t>, </a:t>
            </a:r>
            <a:r>
              <a:rPr lang="ko-KR" altLang="en-US" b="0" dirty="0"/>
              <a:t>사분위수는 모집단 또는 표본에 대하여 사등분으로 나눌 수 있는 수를 각각 </a:t>
            </a:r>
            <a:r>
              <a:rPr lang="en-US" altLang="ko-KR" b="0" dirty="0"/>
              <a:t>(            ) </a:t>
            </a:r>
            <a:r>
              <a:rPr lang="ko-KR" altLang="en-US" b="0" dirty="0"/>
              <a:t>로 지칭한다</a:t>
            </a:r>
            <a:r>
              <a:rPr lang="en-US" altLang="ko-KR" b="0" dirty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078" y="2282205"/>
            <a:ext cx="787190" cy="307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2852936"/>
            <a:ext cx="62769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913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상대위치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상자 그림</a:t>
            </a:r>
            <a:endParaRPr lang="en-US" altLang="ko-KR" sz="2000" u="sng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2924944"/>
            <a:ext cx="724852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699792" y="5689649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상자 그림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상자 그림</a:t>
            </a:r>
            <a:r>
              <a:rPr lang="en-US" altLang="ko-KR" dirty="0"/>
              <a:t>(box plot): </a:t>
            </a:r>
            <a:r>
              <a:rPr lang="ko-KR" altLang="en-US" b="0" dirty="0"/>
              <a:t>최댓값</a:t>
            </a:r>
            <a:r>
              <a:rPr lang="en-US" altLang="ko-KR" b="0" dirty="0"/>
              <a:t>, </a:t>
            </a:r>
            <a:r>
              <a:rPr lang="ko-KR" altLang="en-US" b="0" dirty="0"/>
              <a:t>최솟값</a:t>
            </a:r>
            <a:r>
              <a:rPr lang="en-US" altLang="ko-KR" b="0" dirty="0"/>
              <a:t>, </a:t>
            </a:r>
            <a:r>
              <a:rPr lang="ko-KR" altLang="en-US" b="0" dirty="0"/>
              <a:t>사분위수</a:t>
            </a:r>
            <a:r>
              <a:rPr lang="en-US" altLang="ko-KR" b="0" dirty="0"/>
              <a:t>(            )</a:t>
            </a:r>
            <a:r>
              <a:rPr lang="ko-KR" altLang="en-US" b="0" dirty="0"/>
              <a:t>를 이용하여 측정 값들의 분포를 개략적으로 표현해주는 그림</a:t>
            </a:r>
            <a:r>
              <a:rPr lang="en-US" altLang="ko-KR" b="0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16832"/>
            <a:ext cx="787190" cy="307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718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선형관계 척도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429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04. </a:t>
            </a:r>
            <a:r>
              <a:rPr lang="ko-KR" altLang="en-US" dirty="0"/>
              <a:t>선형관계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공분산</a:t>
            </a:r>
            <a:endParaRPr lang="en-US" altLang="ko-KR" sz="2000" u="sng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20888"/>
            <a:ext cx="7200000" cy="3707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 err="1"/>
              <a:t>공분산</a:t>
            </a:r>
            <a:r>
              <a:rPr lang="en-US" altLang="ko-KR" dirty="0"/>
              <a:t>(covariance): </a:t>
            </a:r>
            <a:r>
              <a:rPr lang="ko-KR" altLang="en-US" b="0" dirty="0"/>
              <a:t>두 변수 집단</a:t>
            </a:r>
            <a:r>
              <a:rPr lang="en-US" altLang="ko-KR" b="0" dirty="0"/>
              <a:t>(X</a:t>
            </a:r>
            <a:r>
              <a:rPr lang="ko-KR" altLang="en-US" b="0" dirty="0"/>
              <a:t>와 </a:t>
            </a:r>
            <a:r>
              <a:rPr lang="en-US" altLang="ko-KR" b="0" dirty="0"/>
              <a:t>Y )</a:t>
            </a:r>
            <a:r>
              <a:rPr lang="ko-KR" altLang="en-US" b="0" dirty="0"/>
              <a:t>의 선형성을 측정하는 상호 통계량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343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04. </a:t>
            </a:r>
            <a:r>
              <a:rPr lang="ko-KR" altLang="en-US" dirty="0"/>
              <a:t>선형관계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공분산</a:t>
            </a:r>
            <a:endParaRPr lang="en-US" altLang="ko-KR" sz="2000" u="sng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143"/>
          <a:stretch/>
        </p:blipFill>
        <p:spPr bwMode="auto">
          <a:xfrm>
            <a:off x="972000" y="1844824"/>
            <a:ext cx="7200000" cy="1155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371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157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04. </a:t>
            </a:r>
            <a:r>
              <a:rPr lang="ko-KR" altLang="en-US" dirty="0"/>
              <a:t>선형관계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공분산</a:t>
            </a:r>
            <a:endParaRPr lang="en-US" altLang="ko-KR" sz="2000" u="sng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844824"/>
            <a:ext cx="7200000" cy="1164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50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중심위치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평균</a:t>
            </a:r>
            <a:endParaRPr lang="en-US" altLang="ko-KR" sz="2000" u="sng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6328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평균</a:t>
            </a:r>
            <a:r>
              <a:rPr lang="en-US" altLang="ko-KR" dirty="0"/>
              <a:t>: </a:t>
            </a:r>
            <a:r>
              <a:rPr lang="ko-KR" altLang="en-US" b="0" dirty="0"/>
              <a:t>모든 데이터의 값을 합한 후</a:t>
            </a:r>
            <a:r>
              <a:rPr lang="en-US" altLang="ko-KR" b="0" dirty="0"/>
              <a:t>, </a:t>
            </a:r>
            <a:r>
              <a:rPr lang="ko-KR" altLang="en-US" b="0" dirty="0"/>
              <a:t>관측치의 수로 나누어 계산한 값</a:t>
            </a:r>
            <a:r>
              <a:rPr lang="en-US" altLang="ko-KR" b="0" dirty="0"/>
              <a:t>. 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699792" y="5949280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모집단과 표본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927970"/>
            <a:ext cx="33528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6547" y="577842"/>
            <a:ext cx="7773886" cy="610701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2000" y="381456"/>
            <a:ext cx="273586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공분산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3-10</a:t>
            </a:r>
            <a:endParaRPr lang="ko-KR" altLang="en-US" sz="1400" b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4909091" cy="5381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6054438" y="1118695"/>
            <a:ext cx="2232248" cy="862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표 </a:t>
            </a:r>
            <a:r>
              <a:rPr lang="en-US" altLang="ko-KR" sz="1200" dirty="0">
                <a:solidFill>
                  <a:srgbClr val="44A0A2"/>
                </a:solidFill>
              </a:rPr>
              <a:t>3-1] </a:t>
            </a:r>
          </a:p>
          <a:p>
            <a:pPr marL="0" indent="0">
              <a:spcAft>
                <a:spcPts val="0"/>
              </a:spcAft>
              <a:buClr>
                <a:srgbClr val="A72F49"/>
              </a:buClr>
              <a:buNone/>
            </a:pPr>
            <a:r>
              <a:rPr lang="ko-KR" altLang="en-US" sz="1200" dirty="0">
                <a:solidFill>
                  <a:srgbClr val="44A0A2"/>
                </a:solidFill>
              </a:rPr>
              <a:t>청년실업률과 국내총생산의 실질성장률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DB85E8-D96A-40B7-B39B-D970369B9C6F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AF8CE8-8BFA-4AC5-955C-AFD0178C7FC5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40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678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2000" y="381456"/>
            <a:ext cx="273586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공분산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3-10</a:t>
            </a:r>
            <a:endParaRPr lang="ko-KR" altLang="en-US" sz="1400" b="1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827584" y="1340768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(1) </a:t>
            </a:r>
            <a:r>
              <a:rPr lang="ko-KR" altLang="en-US" dirty="0"/>
              <a:t>모공분산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/>
              <a:t>다음과 같은 수식에 의하여 모공분산을 구해보자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 err="1"/>
              <a:t>간편식</a:t>
            </a:r>
            <a:r>
              <a:rPr lang="ko-KR" altLang="en-US" b="0" dirty="0"/>
              <a:t> 이용</a:t>
            </a: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ko-KR" b="0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695" y="2308581"/>
            <a:ext cx="5202611" cy="16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377" y="4860102"/>
            <a:ext cx="2182664" cy="658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-3046"/>
          <a:stretch/>
        </p:blipFill>
        <p:spPr bwMode="auto">
          <a:xfrm>
            <a:off x="2450165" y="5464741"/>
            <a:ext cx="4243670" cy="70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06E635-6118-4CC7-81F1-4ACD68AB2C04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2F2157-F63C-4915-B769-BD56F2833165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41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157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7167" y="908720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2000" y="381456"/>
            <a:ext cx="273586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공분산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3-10</a:t>
            </a:r>
            <a:endParaRPr lang="ko-KR" altLang="en-US" sz="1400" b="1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827584" y="1340768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(2) </a:t>
            </a:r>
            <a:r>
              <a:rPr lang="ko-KR" altLang="en-US" dirty="0" err="1"/>
              <a:t>표본공분산</a:t>
            </a:r>
            <a:endParaRPr lang="en-US" altLang="ko-KR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/>
              <a:t>다음과 같은 수식에 의하여 </a:t>
            </a:r>
            <a:r>
              <a:rPr lang="ko-KR" altLang="en-US" b="0" dirty="0" err="1"/>
              <a:t>표본공분산을</a:t>
            </a:r>
            <a:r>
              <a:rPr lang="ko-KR" altLang="en-US" b="0" dirty="0"/>
              <a:t> 구해보자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 err="1"/>
              <a:t>간편식</a:t>
            </a:r>
            <a:r>
              <a:rPr lang="ko-KR" altLang="en-US" b="0" dirty="0"/>
              <a:t> 이용</a:t>
            </a: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ko-KR" b="0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180" y="2348880"/>
            <a:ext cx="5675641" cy="158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219" y="4869160"/>
            <a:ext cx="5557562" cy="1424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727F63-EA6A-4EC1-9612-73D4652DDDEC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693A3B-712B-4CCD-88E3-F69F4F78D60D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42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3307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04. </a:t>
            </a:r>
            <a:r>
              <a:rPr lang="ko-KR" altLang="en-US" dirty="0"/>
              <a:t>선형관계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공분산</a:t>
            </a:r>
            <a:endParaRPr lang="en-US" altLang="ko-KR" sz="2000" u="sng" dirty="0"/>
          </a:p>
        </p:txBody>
      </p:sp>
      <p:sp>
        <p:nvSpPr>
          <p:cNvPr id="10" name="직사각형 9"/>
          <p:cNvSpPr/>
          <p:nvPr/>
        </p:nvSpPr>
        <p:spPr>
          <a:xfrm>
            <a:off x="686547" y="2170787"/>
            <a:ext cx="7773886" cy="4282549"/>
          </a:xfrm>
          <a:prstGeom prst="rect">
            <a:avLst/>
          </a:prstGeom>
          <a:noFill/>
          <a:ln w="12700">
            <a:solidFill>
              <a:srgbClr val="44A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2000" y="1974401"/>
            <a:ext cx="5832208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7972" y="1974401"/>
            <a:ext cx="1374698" cy="392773"/>
          </a:xfrm>
          <a:prstGeom prst="roundRect">
            <a:avLst/>
          </a:prstGeom>
          <a:solidFill>
            <a:srgbClr val="4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하나 더 알기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2123728" y="1925601"/>
            <a:ext cx="61206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44A0A2"/>
                </a:solidFill>
              </a:rPr>
              <a:t>모공분산과 </a:t>
            </a:r>
            <a:r>
              <a:rPr lang="ko-KR" altLang="en-US" dirty="0" err="1">
                <a:solidFill>
                  <a:srgbClr val="44A0A2"/>
                </a:solidFill>
              </a:rPr>
              <a:t>표본공분산의</a:t>
            </a:r>
            <a:r>
              <a:rPr lang="ko-KR" altLang="en-US" dirty="0">
                <a:solidFill>
                  <a:srgbClr val="44A0A2"/>
                </a:solidFill>
              </a:rPr>
              <a:t> </a:t>
            </a:r>
            <a:r>
              <a:rPr lang="ko-KR" altLang="en-US" dirty="0" err="1">
                <a:solidFill>
                  <a:srgbClr val="44A0A2"/>
                </a:solidFill>
              </a:rPr>
              <a:t>간편식</a:t>
            </a:r>
            <a:r>
              <a:rPr lang="ko-KR" altLang="en-US" dirty="0">
                <a:solidFill>
                  <a:srgbClr val="44A0A2"/>
                </a:solidFill>
              </a:rPr>
              <a:t> 도출 과정</a:t>
            </a:r>
            <a:endParaRPr lang="en-US" altLang="ko-KR" b="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827584" y="2530240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ko-KR" altLang="en-US" dirty="0"/>
              <a:t>모공분산의 </a:t>
            </a:r>
            <a:r>
              <a:rPr lang="ko-KR" altLang="en-US" dirty="0" err="1"/>
              <a:t>간편식</a:t>
            </a:r>
            <a:r>
              <a:rPr lang="ko-KR" altLang="en-US" dirty="0"/>
              <a:t> 도출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827C6F-D2BC-4317-9670-D74ED73DF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077729"/>
            <a:ext cx="54864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163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04. </a:t>
            </a:r>
            <a:r>
              <a:rPr lang="ko-KR" altLang="en-US" dirty="0"/>
              <a:t>선형관계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공분산</a:t>
            </a:r>
            <a:endParaRPr lang="en-US" altLang="ko-KR" sz="2000" u="sng" dirty="0"/>
          </a:p>
        </p:txBody>
      </p:sp>
      <p:sp>
        <p:nvSpPr>
          <p:cNvPr id="10" name="직사각형 9"/>
          <p:cNvSpPr/>
          <p:nvPr/>
        </p:nvSpPr>
        <p:spPr>
          <a:xfrm>
            <a:off x="686547" y="2170787"/>
            <a:ext cx="7773886" cy="4498573"/>
          </a:xfrm>
          <a:prstGeom prst="rect">
            <a:avLst/>
          </a:prstGeom>
          <a:noFill/>
          <a:ln w="12700">
            <a:solidFill>
              <a:srgbClr val="44A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2000" y="1974401"/>
            <a:ext cx="5832208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7972" y="1974401"/>
            <a:ext cx="1374698" cy="392773"/>
          </a:xfrm>
          <a:prstGeom prst="roundRect">
            <a:avLst/>
          </a:prstGeom>
          <a:solidFill>
            <a:srgbClr val="4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하나 더 알기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2123728" y="1925601"/>
            <a:ext cx="61206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44A0A2"/>
                </a:solidFill>
              </a:rPr>
              <a:t>모공분산과 </a:t>
            </a:r>
            <a:r>
              <a:rPr lang="ko-KR" altLang="en-US" dirty="0" err="1">
                <a:solidFill>
                  <a:srgbClr val="44A0A2"/>
                </a:solidFill>
              </a:rPr>
              <a:t>표본공분산의</a:t>
            </a:r>
            <a:r>
              <a:rPr lang="ko-KR" altLang="en-US" dirty="0">
                <a:solidFill>
                  <a:srgbClr val="44A0A2"/>
                </a:solidFill>
              </a:rPr>
              <a:t> </a:t>
            </a:r>
            <a:r>
              <a:rPr lang="ko-KR" altLang="en-US" dirty="0" err="1">
                <a:solidFill>
                  <a:srgbClr val="44A0A2"/>
                </a:solidFill>
              </a:rPr>
              <a:t>간편식</a:t>
            </a:r>
            <a:r>
              <a:rPr lang="ko-KR" altLang="en-US" dirty="0">
                <a:solidFill>
                  <a:srgbClr val="44A0A2"/>
                </a:solidFill>
              </a:rPr>
              <a:t> 도출 과정</a:t>
            </a:r>
            <a:endParaRPr lang="en-US" altLang="ko-KR" b="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827584" y="2530240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+mj-lt"/>
              <a:buAutoNum type="arabicPeriod" startAt="2"/>
            </a:pPr>
            <a:r>
              <a:rPr lang="ko-KR" altLang="en-US" dirty="0" err="1"/>
              <a:t>표본공분산의</a:t>
            </a:r>
            <a:r>
              <a:rPr lang="ko-KR" altLang="en-US" dirty="0"/>
              <a:t> </a:t>
            </a:r>
            <a:r>
              <a:rPr lang="ko-KR" altLang="en-US" dirty="0" err="1"/>
              <a:t>간편식</a:t>
            </a:r>
            <a:r>
              <a:rPr lang="ko-KR" altLang="en-US" dirty="0"/>
              <a:t> 도출</a:t>
            </a:r>
            <a:endParaRPr lang="en-US" altLang="ko-K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85" y="2974751"/>
            <a:ext cx="4683781" cy="598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168" y="3553966"/>
            <a:ext cx="3707665" cy="295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6744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04. </a:t>
            </a:r>
            <a:r>
              <a:rPr lang="ko-KR" altLang="en-US" dirty="0"/>
              <a:t>선형관계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상관계수</a:t>
            </a:r>
            <a:endParaRPr lang="en-US" altLang="ko-KR" sz="2000" u="sng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43146"/>
            <a:ext cx="4572000" cy="204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2699792" y="5517232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상관계수의 범위와 의미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상관계수</a:t>
            </a:r>
            <a:r>
              <a:rPr lang="en-US" altLang="ko-KR" dirty="0"/>
              <a:t>(coefficient of correlation):</a:t>
            </a:r>
            <a:r>
              <a:rPr lang="en-US" altLang="ko-KR" b="0" dirty="0"/>
              <a:t> </a:t>
            </a:r>
            <a:r>
              <a:rPr lang="ko-KR" altLang="en-US" b="0" dirty="0"/>
              <a:t>공분산과 유사하게 두 변수 집단</a:t>
            </a:r>
            <a:r>
              <a:rPr lang="en-US" altLang="ko-KR" b="0" dirty="0"/>
              <a:t>( X</a:t>
            </a:r>
            <a:r>
              <a:rPr lang="ko-KR" altLang="en-US" b="0" dirty="0"/>
              <a:t>와 </a:t>
            </a:r>
            <a:r>
              <a:rPr lang="en-US" altLang="ko-KR" b="0" dirty="0"/>
              <a:t>Y )</a:t>
            </a:r>
            <a:r>
              <a:rPr lang="ko-KR" altLang="en-US" b="0" dirty="0"/>
              <a:t>의 선형성을 측정하는 상호 통계량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03653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04. </a:t>
            </a:r>
            <a:r>
              <a:rPr lang="ko-KR" altLang="en-US" dirty="0"/>
              <a:t>선형관계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상관계수</a:t>
            </a:r>
            <a:endParaRPr lang="en-US" altLang="ko-KR" sz="2000" u="sng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121198"/>
            <a:ext cx="7200000" cy="21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418365"/>
            <a:ext cx="7200000" cy="96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모집단의 상관계수인 </a:t>
            </a:r>
            <a:r>
              <a:rPr lang="ko-KR" altLang="en-US" b="0" dirty="0" err="1"/>
              <a:t>모상관계수</a:t>
            </a:r>
            <a:r>
              <a:rPr lang="en-US" altLang="ko-KR" b="0" dirty="0"/>
              <a:t>(population coefficient of correlation)</a:t>
            </a:r>
            <a:r>
              <a:rPr lang="ko-KR" altLang="en-US" b="0" dirty="0"/>
              <a:t>는  </a:t>
            </a:r>
            <a:r>
              <a:rPr lang="el-GR" altLang="ko-KR" b="0" dirty="0"/>
              <a:t> </a:t>
            </a:r>
            <a:r>
              <a:rPr lang="ko-KR" altLang="en-US" b="0" dirty="0"/>
              <a:t>라 표기하고 ‘</a:t>
            </a:r>
            <a:r>
              <a:rPr lang="ko-KR" altLang="en-US" b="0" dirty="0" err="1"/>
              <a:t>로</a:t>
            </a:r>
            <a:r>
              <a:rPr lang="en-US" altLang="ko-KR" b="0" dirty="0"/>
              <a:t>(rho)’</a:t>
            </a:r>
            <a:r>
              <a:rPr lang="ko-KR" altLang="en-US" b="0" dirty="0"/>
              <a:t>라고 읽는다</a:t>
            </a:r>
            <a:r>
              <a:rPr lang="en-US" altLang="ko-KR" b="0" dirty="0"/>
              <a:t>. </a:t>
            </a:r>
            <a:r>
              <a:rPr lang="ko-KR" altLang="en-US" b="0" dirty="0"/>
              <a:t>표본의 상관계수인 표본상관계수</a:t>
            </a:r>
            <a:r>
              <a:rPr lang="en-US" altLang="ko-KR" b="0" dirty="0"/>
              <a:t>(sample coefficient of correlation)</a:t>
            </a:r>
            <a:r>
              <a:rPr lang="ko-KR" altLang="en-US" b="0" dirty="0"/>
              <a:t>는 </a:t>
            </a:r>
            <a:r>
              <a:rPr lang="en-US" altLang="ko-KR" b="0" dirty="0"/>
              <a:t>  </a:t>
            </a:r>
            <a:r>
              <a:rPr lang="ko-KR" altLang="en-US" b="0" dirty="0"/>
              <a:t>로 표기한다</a:t>
            </a:r>
            <a:r>
              <a:rPr lang="en-US" altLang="ko-KR" b="0" dirty="0"/>
              <a:t>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386" y="1829966"/>
            <a:ext cx="1905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572519"/>
            <a:ext cx="152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12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6547" y="577842"/>
            <a:ext cx="7773886" cy="60195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2000" y="381456"/>
            <a:ext cx="273586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상관계수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3-11</a:t>
            </a:r>
            <a:endParaRPr lang="ko-KR" altLang="en-US" sz="1400" b="1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827584" y="980728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b="0" dirty="0"/>
              <a:t>[</a:t>
            </a:r>
            <a:r>
              <a:rPr lang="ko-KR" altLang="en-US" b="0" dirty="0"/>
              <a:t>예제 </a:t>
            </a:r>
            <a:r>
              <a:rPr lang="en-US" altLang="ko-KR" b="0" dirty="0"/>
              <a:t>3-10]</a:t>
            </a:r>
            <a:r>
              <a:rPr lang="ko-KR" altLang="en-US" b="0" dirty="0"/>
              <a:t>의 </a:t>
            </a:r>
            <a:r>
              <a:rPr lang="en-US" altLang="ko-KR" b="0" dirty="0"/>
              <a:t>2001</a:t>
            </a:r>
            <a:r>
              <a:rPr lang="ko-KR" altLang="en-US" b="0" dirty="0"/>
              <a:t>년부터 </a:t>
            </a:r>
            <a:r>
              <a:rPr lang="en-US" altLang="ko-KR" b="0" dirty="0"/>
              <a:t>2018</a:t>
            </a:r>
            <a:r>
              <a:rPr lang="ko-KR" altLang="en-US" b="0" dirty="0"/>
              <a:t>년까지의 청년실업률과 국내총생산의 실질성장률에 대한 표를 이용하여 예제를 진행한다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b="0" dirty="0"/>
              <a:t>[</a:t>
            </a:r>
            <a:r>
              <a:rPr lang="ko-KR" altLang="en-US" b="0" dirty="0"/>
              <a:t>예제 </a:t>
            </a:r>
            <a:r>
              <a:rPr lang="en-US" altLang="ko-KR" b="0" dirty="0"/>
              <a:t>3-10]</a:t>
            </a:r>
            <a:r>
              <a:rPr lang="ko-KR" altLang="en-US" b="0" dirty="0"/>
              <a:t>의 표에서 국내총생산 실질성장률을 </a:t>
            </a:r>
            <a:r>
              <a:rPr lang="en-US" altLang="ko-KR" b="0" dirty="0"/>
              <a:t>X, </a:t>
            </a:r>
            <a:r>
              <a:rPr lang="ko-KR" altLang="en-US" b="0" dirty="0"/>
              <a:t>청년실업률을 </a:t>
            </a:r>
            <a:r>
              <a:rPr lang="en-US" altLang="ko-KR" b="0" dirty="0"/>
              <a:t>Y</a:t>
            </a:r>
            <a:r>
              <a:rPr lang="ko-KR" altLang="en-US" b="0" dirty="0"/>
              <a:t>라고 지정했을 때 </a:t>
            </a:r>
            <a:r>
              <a:rPr lang="en-US" altLang="ko-KR" b="0" dirty="0"/>
              <a:t>X</a:t>
            </a:r>
            <a:r>
              <a:rPr lang="ko-KR" altLang="en-US" b="0" dirty="0"/>
              <a:t>와 </a:t>
            </a:r>
            <a:r>
              <a:rPr lang="en-US" altLang="ko-KR" b="0" dirty="0"/>
              <a:t>Y</a:t>
            </a:r>
            <a:r>
              <a:rPr lang="ko-KR" altLang="en-US" b="0" dirty="0"/>
              <a:t>의 상관계수 값을 계산하시오</a:t>
            </a:r>
            <a:r>
              <a:rPr lang="en-US" altLang="ko-KR" b="0" dirty="0"/>
              <a:t>. </a:t>
            </a:r>
            <a:r>
              <a:rPr lang="ko-KR" altLang="en-US" b="0" dirty="0"/>
              <a:t>편의상 해당 자료가 </a:t>
            </a:r>
            <a:r>
              <a:rPr lang="en-US" altLang="ko-KR" dirty="0"/>
              <a:t>(1) </a:t>
            </a:r>
            <a:r>
              <a:rPr lang="ko-KR" altLang="en-US" b="0" dirty="0"/>
              <a:t>모집단이라는 가정하의 </a:t>
            </a:r>
            <a:r>
              <a:rPr lang="ko-KR" altLang="en-US" b="0" dirty="0" err="1"/>
              <a:t>모상관계수와</a:t>
            </a:r>
            <a:r>
              <a:rPr lang="ko-KR" altLang="en-US" b="0" dirty="0"/>
              <a:t> </a:t>
            </a:r>
            <a:r>
              <a:rPr lang="en-US" altLang="ko-KR" dirty="0"/>
              <a:t>(2) </a:t>
            </a:r>
            <a:r>
              <a:rPr lang="ko-KR" altLang="en-US" b="0" dirty="0"/>
              <a:t>표본집단이라는 가정하에서의 표본상관계수를 각각 계산하시오</a:t>
            </a:r>
            <a:r>
              <a:rPr lang="en-US" altLang="ko-KR" b="0" dirty="0"/>
              <a:t>. </a:t>
            </a:r>
            <a:r>
              <a:rPr lang="en-US" altLang="ko-KR" dirty="0"/>
              <a:t>(3) </a:t>
            </a:r>
            <a:r>
              <a:rPr lang="ko-KR" altLang="en-US" b="0" dirty="0"/>
              <a:t>계산 후 </a:t>
            </a:r>
            <a:r>
              <a:rPr lang="ko-KR" altLang="en-US" b="0" dirty="0" err="1"/>
              <a:t>모상관계수와</a:t>
            </a:r>
            <a:r>
              <a:rPr lang="ko-KR" altLang="en-US" b="0" dirty="0"/>
              <a:t> 표본상관계수 수치를 비교하고 해석하시오</a:t>
            </a:r>
            <a:r>
              <a:rPr lang="en-US" altLang="ko-KR" b="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1C63F9-D344-4CD2-88B2-18DE3B7E8506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A629C5-D078-4E37-8E5F-712C2E8BEF06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47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8776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7167" y="908720"/>
            <a:ext cx="7773265" cy="5679863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827584" y="1340768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AutoNum type="arabicParenBoth"/>
            </a:pPr>
            <a:r>
              <a:rPr lang="ko-KR" altLang="en-US" dirty="0" err="1"/>
              <a:t>모상관계수</a:t>
            </a:r>
            <a:endParaRPr lang="en-US" altLang="ko-KR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다음과 같은 수식에 의하여 </a:t>
            </a:r>
            <a:r>
              <a:rPr lang="ko-KR" altLang="en-US" b="0" dirty="0" err="1"/>
              <a:t>모상관계수를</a:t>
            </a:r>
            <a:r>
              <a:rPr lang="ko-KR" altLang="en-US" b="0" dirty="0"/>
              <a:t> 구해보자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lnSpc>
                <a:spcPct val="250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i="1" dirty="0"/>
              <a:t>X</a:t>
            </a:r>
            <a:r>
              <a:rPr lang="en-US" altLang="ko-KR" b="0" dirty="0"/>
              <a:t>, </a:t>
            </a:r>
            <a:r>
              <a:rPr lang="en-US" altLang="ko-KR" b="0" i="1" dirty="0"/>
              <a:t>Y</a:t>
            </a:r>
            <a:r>
              <a:rPr lang="ko-KR" altLang="en-US" b="0" dirty="0"/>
              <a:t>의 모공분산 값은 </a:t>
            </a:r>
            <a:r>
              <a:rPr lang="en-US" altLang="ko-KR" b="0" dirty="0"/>
              <a:t>[</a:t>
            </a:r>
            <a:r>
              <a:rPr lang="ko-KR" altLang="en-US" b="0" dirty="0"/>
              <a:t>예제 </a:t>
            </a:r>
            <a:r>
              <a:rPr lang="en-US" altLang="ko-KR" b="0" dirty="0"/>
              <a:t>3-10]</a:t>
            </a:r>
            <a:r>
              <a:rPr lang="ko-KR" altLang="en-US" b="0" dirty="0"/>
              <a:t>에서 계산한 값을 준용하기로 한다</a:t>
            </a:r>
            <a:r>
              <a:rPr lang="en-US" altLang="ko-KR" b="0" dirty="0"/>
              <a:t>.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6547" y="577842"/>
            <a:ext cx="7773886" cy="6010741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2000" y="381456"/>
            <a:ext cx="273586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상관계수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3-11</a:t>
            </a:r>
            <a:endParaRPr lang="ko-KR" altLang="en-US" sz="1400" b="1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243" y="2267347"/>
            <a:ext cx="4007514" cy="665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100" y="3587597"/>
            <a:ext cx="5989801" cy="1989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7" y="5541615"/>
            <a:ext cx="6054207" cy="100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9C8475-4FEF-47B8-A73F-7BFE41B4EE17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8E76FF-0EF8-40F7-A585-67A88636CE9F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48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1526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7167" y="908720"/>
            <a:ext cx="7773265" cy="5832648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827584" y="1340768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(2) </a:t>
            </a:r>
            <a:r>
              <a:rPr lang="ko-KR" altLang="en-US" dirty="0"/>
              <a:t>표본상관계수</a:t>
            </a:r>
            <a:endParaRPr lang="en-US" altLang="ko-KR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다음과 같은 수식에 의하여 표본상관계수를 구해보자</a:t>
            </a:r>
            <a:r>
              <a:rPr lang="en-US" altLang="ko-KR" b="0" dirty="0"/>
              <a:t>.</a:t>
            </a:r>
          </a:p>
          <a:p>
            <a:pPr marL="0" indent="0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X, Y</a:t>
            </a:r>
            <a:r>
              <a:rPr lang="ko-KR" altLang="en-US" b="0" dirty="0"/>
              <a:t>의 </a:t>
            </a:r>
            <a:r>
              <a:rPr lang="ko-KR" altLang="en-US" b="0" dirty="0" err="1"/>
              <a:t>표본공분산</a:t>
            </a:r>
            <a:r>
              <a:rPr lang="ko-KR" altLang="en-US" b="0" dirty="0"/>
              <a:t> 값은 </a:t>
            </a:r>
            <a:r>
              <a:rPr lang="en-US" altLang="ko-KR" b="0" dirty="0"/>
              <a:t>[</a:t>
            </a:r>
            <a:r>
              <a:rPr lang="ko-KR" altLang="en-US" b="0" dirty="0"/>
              <a:t>예제 </a:t>
            </a:r>
            <a:r>
              <a:rPr lang="en-US" altLang="ko-KR" b="0" dirty="0"/>
              <a:t>3-10]</a:t>
            </a:r>
            <a:r>
              <a:rPr lang="ko-KR" altLang="en-US" b="0" dirty="0"/>
              <a:t>에서 계산한 값을 준용하기로 한다</a:t>
            </a:r>
            <a:r>
              <a:rPr lang="en-US" altLang="ko-KR" b="0" dirty="0"/>
              <a:t>.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6547" y="577842"/>
            <a:ext cx="7773886" cy="6163526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2000" y="381456"/>
            <a:ext cx="273586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상관계수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3-11</a:t>
            </a:r>
            <a:endParaRPr lang="ko-KR" altLang="en-US" sz="1400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97" y="2276872"/>
            <a:ext cx="4057607" cy="70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31" y="3642702"/>
            <a:ext cx="6032739" cy="309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47B1D1-2ED4-4447-98DC-8B497714B8A3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82F69-D9D5-4DBD-A7A8-D25316D5BA96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49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03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중심위치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평균</a:t>
            </a:r>
            <a:endParaRPr lang="en-US" altLang="ko-KR" sz="2000" u="sng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6328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데이터가 모집단이면 모평균</a:t>
            </a:r>
            <a:r>
              <a:rPr lang="en-US" altLang="ko-KR" b="0" dirty="0"/>
              <a:t>, </a:t>
            </a:r>
            <a:r>
              <a:rPr lang="ko-KR" altLang="en-US" b="0" dirty="0"/>
              <a:t>표본이면 표본평균이라 한다</a:t>
            </a:r>
            <a:r>
              <a:rPr lang="en-US" altLang="ko-KR" b="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087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0160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7167" y="908720"/>
            <a:ext cx="7773265" cy="5040560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827584" y="1340768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(3) </a:t>
            </a:r>
            <a:r>
              <a:rPr lang="ko-KR" altLang="en-US" dirty="0"/>
              <a:t>상관관계 값의 비교 및 해석</a:t>
            </a:r>
            <a:endParaRPr lang="en-US" altLang="ko-KR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위의 </a:t>
            </a:r>
            <a:r>
              <a:rPr lang="en-US" altLang="ko-KR" b="0" dirty="0"/>
              <a:t>(1)</a:t>
            </a:r>
            <a:r>
              <a:rPr lang="ko-KR" altLang="en-US" b="0" dirty="0"/>
              <a:t>과 </a:t>
            </a:r>
            <a:r>
              <a:rPr lang="en-US" altLang="ko-KR" b="0" dirty="0"/>
              <a:t>(2)</a:t>
            </a:r>
            <a:r>
              <a:rPr lang="ko-KR" altLang="en-US" b="0" dirty="0"/>
              <a:t>의 결과에서 확인했듯이 </a:t>
            </a:r>
            <a:r>
              <a:rPr lang="ko-KR" altLang="en-US" b="0" dirty="0" err="1"/>
              <a:t>모상관계수</a:t>
            </a:r>
            <a:r>
              <a:rPr lang="ko-KR" altLang="en-US" b="0" dirty="0"/>
              <a:t>      와 표본상관계수 </a:t>
            </a:r>
            <a:r>
              <a:rPr lang="en-US" altLang="ko-KR" b="0" dirty="0"/>
              <a:t>     </a:t>
            </a:r>
            <a:r>
              <a:rPr lang="ko-KR" altLang="en-US" b="0" dirty="0"/>
              <a:t>의 값이 동일하다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이는 상관계수를 구하는 세부 식에서 분모인 공분산과 분자인 표준편차 값들의 비율이 </a:t>
            </a:r>
            <a:r>
              <a:rPr lang="ko-KR" altLang="en-US" b="0" dirty="0" err="1"/>
              <a:t>모상관계수와</a:t>
            </a:r>
            <a:r>
              <a:rPr lang="ko-KR" altLang="en-US" b="0" dirty="0"/>
              <a:t> 표본상관계수의 계산시 동일하게 반영됨으로써 결국은 같은 값으로 계산되는 것이다</a:t>
            </a:r>
            <a:r>
              <a:rPr lang="en-US" altLang="ko-KR" b="0" dirty="0"/>
              <a:t>. </a:t>
            </a:r>
            <a:r>
              <a:rPr lang="ko-KR" altLang="en-US" b="0" dirty="0"/>
              <a:t>따라서 상관관계는 모집단인지 표본집단인지 가리지 않고 상관계수라는 통계량으로 통일하여 사용하여도 무방하다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상관계수의 값이 </a:t>
            </a:r>
            <a:r>
              <a:rPr lang="en-US" altLang="ko-KR" b="0" dirty="0"/>
              <a:t>-0.39310</a:t>
            </a:r>
            <a:r>
              <a:rPr lang="ko-KR" altLang="en-US" b="0" dirty="0"/>
              <a:t>으로 나타난 것은 국내총생산의 실질성장률과 실업률 간에 음</a:t>
            </a:r>
            <a:r>
              <a:rPr lang="en-US" altLang="ko-KR" b="0" dirty="0"/>
              <a:t>(-)</a:t>
            </a:r>
            <a:r>
              <a:rPr lang="ko-KR" altLang="en-US" b="0" dirty="0"/>
              <a:t>의 상관관계가 있음을 나타낸다</a:t>
            </a:r>
            <a:r>
              <a:rPr lang="en-US" altLang="ko-KR" b="0" dirty="0"/>
              <a:t>. </a:t>
            </a:r>
            <a:r>
              <a:rPr lang="ko-KR" altLang="en-US" b="0" dirty="0"/>
              <a:t>즉 실질성장률이 높아지면 청년실업률은 상대적으로 줄어든다고 예측할 수 있다</a:t>
            </a:r>
            <a:r>
              <a:rPr lang="en-US" altLang="ko-KR" b="0" dirty="0"/>
              <a:t>. 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90872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687168" y="99749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6547" y="577842"/>
            <a:ext cx="7773886" cy="5371438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2000" y="381456"/>
            <a:ext cx="273586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835696" y="332656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상관계수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57972" y="381456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3-11</a:t>
            </a:r>
            <a:endParaRPr lang="ko-KR" altLang="en-US" sz="1400" b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763" y="1929821"/>
            <a:ext cx="381000" cy="259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62" y="1916832"/>
            <a:ext cx="3238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FD974B-9870-43C1-8947-02DFAFBF3149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B4D68-04A5-4E19-A0D9-17EDF6A5209C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50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496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04. </a:t>
            </a:r>
            <a:r>
              <a:rPr lang="ko-KR" altLang="en-US" dirty="0"/>
              <a:t>선형관계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결정계수</a:t>
            </a:r>
            <a:endParaRPr lang="en-US" altLang="ko-KR" sz="2000" u="sng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346631"/>
            <a:ext cx="7200000" cy="123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결정계수</a:t>
            </a:r>
            <a:r>
              <a:rPr lang="en-US" altLang="ko-KR" dirty="0"/>
              <a:t>(coefficient of determination):</a:t>
            </a:r>
            <a:r>
              <a:rPr lang="ko-KR" altLang="en-US" dirty="0"/>
              <a:t> </a:t>
            </a:r>
            <a:r>
              <a:rPr lang="ko-KR" altLang="en-US" b="0" dirty="0"/>
              <a:t>상관계수 값의 제곱으로 계산하며</a:t>
            </a:r>
            <a:r>
              <a:rPr lang="en-US" altLang="ko-KR" b="0" dirty="0"/>
              <a:t>, </a:t>
            </a:r>
            <a:r>
              <a:rPr lang="ko-KR" altLang="en-US" b="0" dirty="0" err="1"/>
              <a:t>최소자승법으로</a:t>
            </a:r>
            <a:r>
              <a:rPr lang="ko-KR" altLang="en-US" b="0" dirty="0"/>
              <a:t> 인한 추세선의 설명력을 의미한다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결정계수는 </a:t>
            </a:r>
            <a:r>
              <a:rPr lang="en-US" altLang="ko-KR" b="0" i="1" dirty="0"/>
              <a:t>    </a:t>
            </a:r>
            <a:r>
              <a:rPr lang="ko-KR" altLang="en-US" b="0" dirty="0"/>
              <a:t>라 표기하고 ‘</a:t>
            </a:r>
            <a:r>
              <a:rPr lang="ko-KR" altLang="en-US" b="0" dirty="0" err="1"/>
              <a:t>알스퀘어</a:t>
            </a:r>
            <a:r>
              <a:rPr lang="ko-KR" altLang="en-US" b="0" dirty="0"/>
              <a:t>’라고 읽는다</a:t>
            </a:r>
            <a:r>
              <a:rPr lang="en-US" altLang="ko-KR" b="0" dirty="0"/>
              <a:t>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960" y="2754452"/>
            <a:ext cx="221845" cy="26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94837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87167" y="4149080"/>
            <a:ext cx="7773265" cy="244827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04. </a:t>
            </a:r>
            <a:r>
              <a:rPr lang="ko-KR" altLang="en-US" dirty="0"/>
              <a:t>선형관계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결정계수</a:t>
            </a:r>
            <a:endParaRPr lang="en-US" altLang="ko-KR" sz="2000" u="sng" dirty="0"/>
          </a:p>
        </p:txBody>
      </p:sp>
      <p:sp>
        <p:nvSpPr>
          <p:cNvPr id="5" name="직사각형 4"/>
          <p:cNvSpPr/>
          <p:nvPr/>
        </p:nvSpPr>
        <p:spPr>
          <a:xfrm>
            <a:off x="686547" y="2098779"/>
            <a:ext cx="7773886" cy="4498573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2000" y="1902393"/>
            <a:ext cx="2735864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835696" y="1853593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결정계수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57972" y="1902393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3-12</a:t>
            </a:r>
            <a:endParaRPr lang="ko-KR" altLang="en-US" sz="1400" b="1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827584" y="2502074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b="0" dirty="0"/>
              <a:t>[</a:t>
            </a:r>
            <a:r>
              <a:rPr lang="ko-KR" altLang="en-US" b="0" dirty="0"/>
              <a:t>예제 </a:t>
            </a:r>
            <a:r>
              <a:rPr lang="en-US" altLang="ko-KR" b="0" dirty="0"/>
              <a:t>3-10]</a:t>
            </a:r>
            <a:r>
              <a:rPr lang="ko-KR" altLang="en-US" b="0" dirty="0"/>
              <a:t>의 </a:t>
            </a:r>
            <a:r>
              <a:rPr lang="en-US" altLang="ko-KR" b="0" dirty="0"/>
              <a:t>2001</a:t>
            </a:r>
            <a:r>
              <a:rPr lang="ko-KR" altLang="en-US" b="0" dirty="0"/>
              <a:t>년부터 </a:t>
            </a:r>
            <a:r>
              <a:rPr lang="en-US" altLang="ko-KR" b="0" dirty="0"/>
              <a:t>2018</a:t>
            </a:r>
            <a:r>
              <a:rPr lang="ko-KR" altLang="en-US" b="0" dirty="0"/>
              <a:t>년까지의 청년실업률과 국내총생산의 실질성장률에 대한 표를 이용하여 예제를 진행한다</a:t>
            </a:r>
            <a:r>
              <a:rPr lang="en-US" altLang="ko-KR" b="0" dirty="0"/>
              <a:t>. [</a:t>
            </a:r>
            <a:r>
              <a:rPr lang="ko-KR" altLang="en-US" b="0" dirty="0"/>
              <a:t>예제 </a:t>
            </a:r>
            <a:r>
              <a:rPr lang="en-US" altLang="ko-KR" b="0" dirty="0"/>
              <a:t>3-10]</a:t>
            </a:r>
            <a:r>
              <a:rPr lang="ko-KR" altLang="en-US" b="0" dirty="0"/>
              <a:t>의 표에서 국내총생산 실질성장률을 </a:t>
            </a:r>
            <a:r>
              <a:rPr lang="en-US" altLang="ko-KR" b="0" dirty="0"/>
              <a:t>X, </a:t>
            </a:r>
            <a:r>
              <a:rPr lang="ko-KR" altLang="en-US" b="0" dirty="0"/>
              <a:t>청년 실업률을 </a:t>
            </a:r>
            <a:r>
              <a:rPr lang="en-US" altLang="ko-KR" b="0" dirty="0"/>
              <a:t>Y</a:t>
            </a:r>
            <a:r>
              <a:rPr lang="ko-KR" altLang="en-US" b="0" dirty="0"/>
              <a:t>라고 지정했을 때 </a:t>
            </a:r>
            <a:r>
              <a:rPr lang="en-US" altLang="ko-KR" b="0" dirty="0"/>
              <a:t>X</a:t>
            </a:r>
            <a:r>
              <a:rPr lang="ko-KR" altLang="en-US" b="0" dirty="0"/>
              <a:t>와 </a:t>
            </a:r>
            <a:r>
              <a:rPr lang="en-US" altLang="ko-KR" b="0" dirty="0"/>
              <a:t>Y</a:t>
            </a:r>
            <a:r>
              <a:rPr lang="ko-KR" altLang="en-US" b="0" dirty="0"/>
              <a:t>의 결정계수 값을 계산하시오</a:t>
            </a:r>
            <a:r>
              <a:rPr lang="en-US" altLang="ko-KR" b="0" dirty="0"/>
              <a:t>.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827584" y="4581128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결정계수는 상관관계의 제곱으로 계산한다</a:t>
            </a:r>
            <a:r>
              <a:rPr lang="en-US" altLang="ko-KR" b="0" dirty="0"/>
              <a:t>. </a:t>
            </a:r>
            <a:r>
              <a:rPr lang="ko-KR" altLang="en-US" b="0" dirty="0"/>
              <a:t>따라서 다음과 같이 결정계수를 계산할 수 있다</a:t>
            </a:r>
            <a:r>
              <a:rPr lang="en-US" altLang="ko-KR" b="0" dirty="0"/>
              <a:t>. </a:t>
            </a:r>
            <a:r>
              <a:rPr lang="ko-KR" altLang="en-US" b="0" dirty="0"/>
              <a:t>단</a:t>
            </a:r>
            <a:r>
              <a:rPr lang="en-US" altLang="ko-KR" b="0" dirty="0"/>
              <a:t>, </a:t>
            </a:r>
            <a:r>
              <a:rPr lang="ko-KR" altLang="en-US" b="0" dirty="0"/>
              <a:t>상관계수 값은 </a:t>
            </a:r>
            <a:r>
              <a:rPr lang="en-US" altLang="ko-KR" b="0" dirty="0"/>
              <a:t>[</a:t>
            </a:r>
            <a:r>
              <a:rPr lang="ko-KR" altLang="en-US" b="0" dirty="0"/>
              <a:t>예제 </a:t>
            </a:r>
            <a:r>
              <a:rPr lang="en-US" altLang="ko-KR" b="0" dirty="0"/>
              <a:t>3-11]</a:t>
            </a:r>
            <a:r>
              <a:rPr lang="ko-KR" altLang="en-US" b="0" dirty="0"/>
              <a:t>의 결과 값을 준용한다</a:t>
            </a:r>
            <a:r>
              <a:rPr lang="en-US" altLang="ko-KR" b="0" dirty="0"/>
              <a:t>.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1051257" y="414908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687168" y="4237853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42" y="5547079"/>
            <a:ext cx="3155916" cy="61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3466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04. </a:t>
            </a:r>
            <a:r>
              <a:rPr lang="ko-KR" altLang="en-US" dirty="0"/>
              <a:t>선형관계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최소자승법</a:t>
            </a:r>
            <a:endParaRPr lang="en-US" altLang="ko-KR" sz="2000" u="sng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746" y="3212976"/>
            <a:ext cx="5376508" cy="288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2699792" y="6093296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산포도에 따른 추세선 추정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 err="1"/>
              <a:t>최소자승법</a:t>
            </a:r>
            <a:r>
              <a:rPr lang="en-US" altLang="ko-KR" dirty="0"/>
              <a:t>(least square method):</a:t>
            </a:r>
            <a:r>
              <a:rPr lang="ko-KR" altLang="en-US" dirty="0"/>
              <a:t> </a:t>
            </a:r>
            <a:r>
              <a:rPr lang="ko-KR" altLang="en-US" b="0" dirty="0"/>
              <a:t>산포도에서 이를 잘 설명할 수 있는 직선의 식을 추정하는 데 그 목적이 있다</a:t>
            </a:r>
            <a:r>
              <a:rPr lang="en-US" altLang="ko-KR" b="0" dirty="0"/>
              <a:t>. </a:t>
            </a:r>
            <a:r>
              <a:rPr lang="ko-KR" altLang="en-US" b="0" dirty="0"/>
              <a:t>산포도의 각 점과 선 사이의 편차 제곱의 평균이 가장 작도록 </a:t>
            </a:r>
            <a:r>
              <a:rPr lang="ko-KR" altLang="en-US" b="0" dirty="0" err="1"/>
              <a:t>직선식을</a:t>
            </a:r>
            <a:r>
              <a:rPr lang="ko-KR" altLang="en-US" b="0" dirty="0"/>
              <a:t> 추정하는 방법을 제시한다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83464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04. </a:t>
            </a:r>
            <a:r>
              <a:rPr lang="ko-KR" altLang="en-US" dirty="0"/>
              <a:t>선형관계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최소자승법</a:t>
            </a:r>
            <a:endParaRPr lang="en-US" altLang="ko-KR" sz="2000" u="sng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직선의 식은 기울기와 </a:t>
            </a:r>
            <a:r>
              <a:rPr lang="en-US" altLang="ko-KR" b="0" dirty="0"/>
              <a:t>y</a:t>
            </a:r>
            <a:r>
              <a:rPr lang="ko-KR" altLang="en-US" b="0" dirty="0"/>
              <a:t>절편</a:t>
            </a:r>
            <a:r>
              <a:rPr lang="en-US" altLang="ko-KR" b="0" dirty="0"/>
              <a:t>(</a:t>
            </a:r>
            <a:r>
              <a:rPr lang="ko-KR" altLang="en-US" b="0" dirty="0"/>
              <a:t>직선이 </a:t>
            </a:r>
            <a:r>
              <a:rPr lang="en-US" altLang="ko-KR" b="0" dirty="0"/>
              <a:t>y</a:t>
            </a:r>
            <a:r>
              <a:rPr lang="ko-KR" altLang="en-US" b="0" dirty="0"/>
              <a:t>축과 만나는 점</a:t>
            </a:r>
            <a:r>
              <a:rPr lang="en-US" altLang="ko-KR" b="0" dirty="0"/>
              <a:t>)</a:t>
            </a:r>
            <a:r>
              <a:rPr lang="ko-KR" altLang="en-US" b="0" dirty="0"/>
              <a:t>만 있으면 결정된다</a:t>
            </a:r>
            <a:r>
              <a:rPr lang="en-US" altLang="ko-KR" b="0" dirty="0"/>
              <a:t>. </a:t>
            </a:r>
            <a:r>
              <a:rPr lang="ko-KR" altLang="en-US" b="0" dirty="0"/>
              <a:t>따라서 </a:t>
            </a:r>
            <a:r>
              <a:rPr lang="en-US" altLang="ko-KR" b="0" dirty="0"/>
              <a:t>y</a:t>
            </a:r>
            <a:r>
              <a:rPr lang="ko-KR" altLang="en-US" b="0" dirty="0"/>
              <a:t>절편을     </a:t>
            </a:r>
            <a:r>
              <a:rPr lang="en-US" altLang="ko-KR" b="0" dirty="0"/>
              <a:t>, </a:t>
            </a:r>
            <a:r>
              <a:rPr lang="ko-KR" altLang="en-US" b="0" dirty="0"/>
              <a:t>기울기를 </a:t>
            </a:r>
            <a:r>
              <a:rPr lang="en-US" altLang="ko-KR" b="0" dirty="0"/>
              <a:t>    </a:t>
            </a:r>
            <a:r>
              <a:rPr lang="ko-KR" altLang="en-US" b="0" dirty="0"/>
              <a:t>이라 하고 각 </a:t>
            </a:r>
            <a:r>
              <a:rPr lang="en-US" altLang="ko-KR" b="0" dirty="0"/>
              <a:t>    </a:t>
            </a:r>
            <a:r>
              <a:rPr lang="ko-KR" altLang="en-US" b="0" dirty="0"/>
              <a:t>와 </a:t>
            </a:r>
            <a:r>
              <a:rPr lang="en-US" altLang="ko-KR" b="0" dirty="0"/>
              <a:t>    </a:t>
            </a:r>
            <a:r>
              <a:rPr lang="ko-KR" altLang="en-US" b="0" dirty="0"/>
              <a:t>의 </a:t>
            </a:r>
            <a:r>
              <a:rPr lang="ko-KR" altLang="en-US" b="0" dirty="0" err="1"/>
              <a:t>추정식을</a:t>
            </a:r>
            <a:r>
              <a:rPr lang="ko-KR" altLang="en-US" b="0" dirty="0"/>
              <a:t> 학습한다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최종 결정될 </a:t>
            </a:r>
            <a:r>
              <a:rPr lang="ko-KR" altLang="en-US" b="0" dirty="0" err="1"/>
              <a:t>최소자승법에</a:t>
            </a:r>
            <a:r>
              <a:rPr lang="ko-KR" altLang="en-US" b="0" dirty="0"/>
              <a:t> 의한 </a:t>
            </a:r>
            <a:r>
              <a:rPr lang="ko-KR" altLang="en-US" b="0" dirty="0" err="1"/>
              <a:t>직선식은</a:t>
            </a:r>
            <a:r>
              <a:rPr lang="ko-KR" altLang="en-US" b="0" dirty="0"/>
              <a:t> 다음과 같다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여기서      은 </a:t>
            </a:r>
            <a:r>
              <a:rPr lang="en-US" altLang="ko-KR" b="0" i="1" dirty="0"/>
              <a:t>x</a:t>
            </a:r>
            <a:r>
              <a:rPr lang="ko-KR" altLang="en-US" b="0" dirty="0"/>
              <a:t>와 </a:t>
            </a:r>
            <a:r>
              <a:rPr lang="en-US" altLang="ko-KR" b="0" i="1" dirty="0"/>
              <a:t>y</a:t>
            </a:r>
            <a:r>
              <a:rPr lang="ko-KR" altLang="en-US" b="0" dirty="0"/>
              <a:t>의 </a:t>
            </a:r>
            <a:r>
              <a:rPr lang="ko-KR" altLang="en-US" b="0" dirty="0" err="1"/>
              <a:t>표본공분산을</a:t>
            </a:r>
            <a:r>
              <a:rPr lang="ko-KR" altLang="en-US" b="0" dirty="0"/>
              <a:t> </a:t>
            </a:r>
            <a:r>
              <a:rPr lang="en-US" altLang="ko-KR" b="0" i="1" dirty="0"/>
              <a:t>x</a:t>
            </a:r>
            <a:r>
              <a:rPr lang="ko-KR" altLang="en-US" b="0" dirty="0"/>
              <a:t>의 </a:t>
            </a:r>
            <a:r>
              <a:rPr lang="ko-KR" altLang="en-US" b="0" dirty="0" err="1"/>
              <a:t>표본공분산의</a:t>
            </a:r>
            <a:r>
              <a:rPr lang="ko-KR" altLang="en-US" b="0" dirty="0"/>
              <a:t> 제곱으로 나누어 계산한다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y</a:t>
            </a:r>
            <a:r>
              <a:rPr lang="ko-KR" altLang="en-US" b="0" dirty="0"/>
              <a:t>절편은 표본 </a:t>
            </a:r>
            <a:r>
              <a:rPr lang="en-US" altLang="ko-KR" b="0" dirty="0"/>
              <a:t>y</a:t>
            </a:r>
            <a:r>
              <a:rPr lang="ko-KR" altLang="en-US" b="0" dirty="0"/>
              <a:t>의 평균값에 표본 </a:t>
            </a:r>
            <a:r>
              <a:rPr lang="en-US" altLang="ko-KR" b="0" dirty="0"/>
              <a:t>x</a:t>
            </a:r>
            <a:r>
              <a:rPr lang="ko-KR" altLang="en-US" b="0" dirty="0"/>
              <a:t>의 평균값과 위에서 계산한 </a:t>
            </a:r>
            <a:r>
              <a:rPr lang="en-US" altLang="ko-KR" b="0" dirty="0"/>
              <a:t>   </a:t>
            </a:r>
            <a:r>
              <a:rPr lang="ko-KR" altLang="en-US" b="0" dirty="0"/>
              <a:t>을 곱한 값을 차감하여 구한다</a:t>
            </a:r>
            <a:r>
              <a:rPr lang="en-US" altLang="ko-KR" b="0" dirty="0"/>
              <a:t>. </a:t>
            </a:r>
            <a:r>
              <a:rPr lang="ko-KR" altLang="en-US" b="0" dirty="0"/>
              <a:t>이를 수식으로 나타내면 다음과 같다</a:t>
            </a:r>
            <a:r>
              <a:rPr lang="en-US" altLang="ko-KR" b="0" dirty="0"/>
              <a:t>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423" y="2225920"/>
            <a:ext cx="277091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069" y="2195613"/>
            <a:ext cx="225136" cy="34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386" y="2225920"/>
            <a:ext cx="277091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952" y="2195613"/>
            <a:ext cx="225136" cy="34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046" y="3177433"/>
            <a:ext cx="1627909" cy="467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68" y="5974392"/>
            <a:ext cx="1298864" cy="50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57192"/>
            <a:ext cx="225136" cy="34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378" y="3680970"/>
            <a:ext cx="225136" cy="34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398" y="4221088"/>
            <a:ext cx="90920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2619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04. </a:t>
            </a:r>
            <a:r>
              <a:rPr lang="ko-KR" altLang="en-US" dirty="0"/>
              <a:t>선형관계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최소자승법</a:t>
            </a:r>
            <a:endParaRPr lang="en-US" altLang="ko-KR" sz="2000" u="sng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 err="1"/>
              <a:t>최소자승법은</a:t>
            </a:r>
            <a:r>
              <a:rPr lang="ko-KR" altLang="en-US" b="0" dirty="0"/>
              <a:t> 주로 표본에 대한 추세선 추정에 사용되므로 표본결정계수를 사용하는 것이 일반적이다</a:t>
            </a:r>
            <a:r>
              <a:rPr lang="en-US" altLang="ko-KR" b="0" dirty="0"/>
              <a:t>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237" y="2708920"/>
            <a:ext cx="206552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5994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7167" y="3212976"/>
            <a:ext cx="7773265" cy="3456384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6547" y="601050"/>
            <a:ext cx="7773886" cy="60683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2000" y="404664"/>
            <a:ext cx="3311928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835696" y="40466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최소자승법결정계수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40466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3-13</a:t>
            </a:r>
            <a:endParaRPr lang="ko-KR" altLang="en-US" sz="1400" b="1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827584" y="1013114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b="0" dirty="0"/>
              <a:t>[</a:t>
            </a:r>
            <a:r>
              <a:rPr lang="ko-KR" altLang="en-US" b="0" dirty="0"/>
              <a:t>예제 </a:t>
            </a:r>
            <a:r>
              <a:rPr lang="en-US" altLang="ko-KR" b="0" dirty="0"/>
              <a:t>3-10]</a:t>
            </a:r>
            <a:r>
              <a:rPr lang="ko-KR" altLang="en-US" b="0" dirty="0"/>
              <a:t>의 </a:t>
            </a:r>
            <a:r>
              <a:rPr lang="en-US" altLang="ko-KR" b="0" dirty="0"/>
              <a:t>2001</a:t>
            </a:r>
            <a:r>
              <a:rPr lang="ko-KR" altLang="en-US" b="0" dirty="0"/>
              <a:t>년부터 </a:t>
            </a:r>
            <a:r>
              <a:rPr lang="en-US" altLang="ko-KR" b="0" dirty="0"/>
              <a:t>2018</a:t>
            </a:r>
            <a:r>
              <a:rPr lang="ko-KR" altLang="en-US" b="0" dirty="0"/>
              <a:t>년까지의 청년실업률과 국내총생산의 실질성장률에 대한 표를 이용하여 예제를 진행한다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b="0" dirty="0"/>
              <a:t>[</a:t>
            </a:r>
            <a:r>
              <a:rPr lang="ko-KR" altLang="en-US" b="0" dirty="0"/>
              <a:t>예제 </a:t>
            </a:r>
            <a:r>
              <a:rPr lang="en-US" altLang="ko-KR" b="0" dirty="0"/>
              <a:t>3-10]</a:t>
            </a:r>
            <a:r>
              <a:rPr lang="ko-KR" altLang="en-US" b="0" dirty="0"/>
              <a:t>의 표에서 국내총생산 실질성장률을 </a:t>
            </a:r>
            <a:r>
              <a:rPr lang="en-US" altLang="ko-KR" b="0" dirty="0"/>
              <a:t>X, </a:t>
            </a:r>
            <a:r>
              <a:rPr lang="ko-KR" altLang="en-US" b="0" dirty="0"/>
              <a:t>청년실업률을 </a:t>
            </a:r>
            <a:r>
              <a:rPr lang="en-US" altLang="ko-KR" b="0" dirty="0"/>
              <a:t>Y</a:t>
            </a:r>
            <a:r>
              <a:rPr lang="ko-KR" altLang="en-US" b="0" dirty="0"/>
              <a:t>라고 지정했을 때 </a:t>
            </a:r>
            <a:r>
              <a:rPr lang="en-US" altLang="ko-KR" b="0" dirty="0"/>
              <a:t>(1) X</a:t>
            </a:r>
            <a:r>
              <a:rPr lang="ko-KR" altLang="en-US" b="0" dirty="0"/>
              <a:t>와 </a:t>
            </a:r>
            <a:r>
              <a:rPr lang="en-US" altLang="ko-KR" b="0" dirty="0"/>
              <a:t>Y</a:t>
            </a:r>
            <a:r>
              <a:rPr lang="ko-KR" altLang="en-US" b="0" dirty="0"/>
              <a:t>의 산포도를 그리고 </a:t>
            </a:r>
            <a:r>
              <a:rPr lang="en-US" altLang="ko-KR" b="0" dirty="0"/>
              <a:t>(2) </a:t>
            </a:r>
            <a:r>
              <a:rPr lang="ko-KR" altLang="en-US" b="0" dirty="0" err="1"/>
              <a:t>최소자승법에</a:t>
            </a:r>
            <a:r>
              <a:rPr lang="ko-KR" altLang="en-US" b="0" dirty="0"/>
              <a:t> 의한 추세선 식을 결정하고 산포도에 해당 직선을 명시하시오</a:t>
            </a:r>
            <a:r>
              <a:rPr lang="en-US" altLang="ko-KR" b="0" dirty="0"/>
              <a:t>.</a:t>
            </a: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827584" y="3645024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(1) 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산포도</a:t>
            </a:r>
            <a:endParaRPr lang="en-US" altLang="ko-KR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1051257" y="3212976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87168" y="3301749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480" y="4077072"/>
            <a:ext cx="5177040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69F47C-5484-494B-B883-2480E56DFC25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B33951-14CC-4DAE-97A7-260568741032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56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686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7167" y="980728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6547" y="601050"/>
            <a:ext cx="7773886" cy="60683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2000" y="404664"/>
            <a:ext cx="3311928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835696" y="40466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>
                <a:solidFill>
                  <a:srgbClr val="FFA401"/>
                </a:solidFill>
              </a:rPr>
              <a:t>최소자승법결정계수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40466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3-13</a:t>
            </a:r>
            <a:endParaRPr lang="ko-KR" altLang="en-US" sz="1400" b="1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827584" y="1412776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(2) </a:t>
            </a:r>
            <a:r>
              <a:rPr lang="ko-KR" altLang="en-US" dirty="0" err="1"/>
              <a:t>최소자승법에</a:t>
            </a:r>
            <a:r>
              <a:rPr lang="ko-KR" altLang="en-US" dirty="0"/>
              <a:t> 의한 추세선</a:t>
            </a:r>
            <a:endParaRPr lang="en-US" altLang="ko-KR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먼저 계산해야 할 추세선 식은 다음과 같다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여기서     와     을 계산하도록 하자</a:t>
            </a:r>
            <a:r>
              <a:rPr lang="en-US" altLang="ko-KR" b="0" dirty="0"/>
              <a:t>.</a:t>
            </a:r>
          </a:p>
          <a:p>
            <a:pPr marL="0" indent="0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      </a:t>
            </a:r>
            <a:r>
              <a:rPr lang="ko-KR" altLang="en-US" b="0" dirty="0"/>
              <a:t>와      값은 </a:t>
            </a:r>
            <a:r>
              <a:rPr lang="en-US" altLang="ko-KR" b="0" dirty="0"/>
              <a:t>[</a:t>
            </a:r>
            <a:r>
              <a:rPr lang="ko-KR" altLang="en-US" b="0" dirty="0"/>
              <a:t>예제 </a:t>
            </a:r>
            <a:r>
              <a:rPr lang="en-US" altLang="ko-KR" b="0" dirty="0"/>
              <a:t>3-11]</a:t>
            </a:r>
            <a:r>
              <a:rPr lang="ko-KR" altLang="en-US" b="0" dirty="0"/>
              <a:t>과 </a:t>
            </a:r>
            <a:r>
              <a:rPr lang="en-US" altLang="ko-KR" b="0" dirty="0"/>
              <a:t>[</a:t>
            </a:r>
            <a:r>
              <a:rPr lang="ko-KR" altLang="en-US" b="0" dirty="0"/>
              <a:t>예제 </a:t>
            </a:r>
            <a:r>
              <a:rPr lang="en-US" altLang="ko-KR" b="0" dirty="0"/>
              <a:t>3-12]</a:t>
            </a:r>
            <a:r>
              <a:rPr lang="ko-KR" altLang="en-US" b="0" dirty="0"/>
              <a:t>에서 계산한 값을 준용하도록 한다</a:t>
            </a:r>
            <a:r>
              <a:rPr lang="en-US" altLang="ko-KR" b="0" dirty="0"/>
              <a:t>.</a:t>
            </a:r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1051257" y="98072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87168" y="1069501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184" y="2367773"/>
            <a:ext cx="1251632" cy="377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693" y="3356992"/>
            <a:ext cx="822614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92" y="3005138"/>
            <a:ext cx="2667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714" y="2981325"/>
            <a:ext cx="228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15755"/>
            <a:ext cx="2762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144" y="4182988"/>
            <a:ext cx="2667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635" y="4581128"/>
            <a:ext cx="3284730" cy="193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0200E9-AA9B-4831-BDCE-77EFFF36DA50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793214-9D20-48C3-92BE-074ED50B41C5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57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2316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7167" y="980728"/>
            <a:ext cx="7773265" cy="3816424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6547" y="601050"/>
            <a:ext cx="7773886" cy="4196102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2000" y="404664"/>
            <a:ext cx="3311928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835696" y="40466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최소자승법결정계수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40466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3-13</a:t>
            </a:r>
            <a:endParaRPr lang="ko-KR" altLang="en-US" sz="1400" b="1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827584" y="1412776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    는 다음과 같이 </a:t>
            </a:r>
            <a:r>
              <a:rPr lang="en-US" altLang="ko-KR" b="0" dirty="0"/>
              <a:t>X, Y</a:t>
            </a:r>
            <a:r>
              <a:rPr lang="ko-KR" altLang="en-US" b="0" dirty="0"/>
              <a:t>의 표본공분산과 바로 앞에서 계산한   </a:t>
            </a:r>
            <a:r>
              <a:rPr lang="en-US" altLang="ko-KR" b="0" dirty="0"/>
              <a:t>  </a:t>
            </a:r>
            <a:r>
              <a:rPr lang="ko-KR" altLang="en-US" b="0" dirty="0"/>
              <a:t>의 값을 이용하여 다음과 같이 계산한다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위의 결과를 종합하면 다음과 같은 </a:t>
            </a:r>
            <a:r>
              <a:rPr lang="ko-KR" altLang="en-US" b="0" dirty="0" err="1"/>
              <a:t>직선식을</a:t>
            </a:r>
            <a:r>
              <a:rPr lang="ko-KR" altLang="en-US" b="0" dirty="0"/>
              <a:t> 구하게 된다</a:t>
            </a:r>
            <a:r>
              <a:rPr lang="en-US" altLang="ko-KR" b="0" dirty="0"/>
              <a:t>.</a:t>
            </a:r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1051257" y="98072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87168" y="1069501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58" y="1556792"/>
            <a:ext cx="2667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091" y="2456192"/>
            <a:ext cx="4779818" cy="41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307" y="3886119"/>
            <a:ext cx="2225386" cy="40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157" y="1499642"/>
            <a:ext cx="228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F0568D4-BEB3-471D-AB89-3CDD5C27A258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D69026-066E-4A23-A8D3-7FBB43D73040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58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3505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7167" y="980728"/>
            <a:ext cx="7773265" cy="5688632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6547" y="601050"/>
            <a:ext cx="7773886" cy="6068310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2000" y="404664"/>
            <a:ext cx="3311928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835696" y="40466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최소자승법결정계수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40466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3-13</a:t>
            </a:r>
            <a:endParaRPr lang="ko-KR" altLang="en-US" sz="1400" b="1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827584" y="1412776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[</a:t>
            </a:r>
            <a:r>
              <a:rPr lang="ko-KR" altLang="en-US" b="0" dirty="0"/>
              <a:t>예제 </a:t>
            </a:r>
            <a:r>
              <a:rPr lang="en-US" altLang="ko-KR" b="0" dirty="0"/>
              <a:t>3-12]</a:t>
            </a:r>
            <a:r>
              <a:rPr lang="ko-KR" altLang="en-US" b="0" dirty="0"/>
              <a:t>에서 계산한 결정계수                                              까지    산포도의 그래프에 나타낸 추세선 그래프는 그림과 같다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결정계수 </a:t>
            </a:r>
            <a:r>
              <a:rPr lang="en-US" altLang="ko-KR" b="0" dirty="0"/>
              <a:t>0.15453</a:t>
            </a:r>
            <a:r>
              <a:rPr lang="ko-KR" altLang="en-US" b="0" dirty="0"/>
              <a:t>을 통하여 국내총생산 실질성장률에 따른 청년실업률이 </a:t>
            </a:r>
            <a:r>
              <a:rPr lang="en-US" altLang="ko-KR" b="0" dirty="0"/>
              <a:t>15.45%</a:t>
            </a:r>
            <a:r>
              <a:rPr lang="ko-KR" altLang="en-US" b="0" dirty="0"/>
              <a:t>라는 것을 확인할 수 있다</a:t>
            </a:r>
            <a:r>
              <a:rPr lang="en-US" altLang="ko-KR" b="0" dirty="0"/>
              <a:t>. </a:t>
            </a:r>
            <a:r>
              <a:rPr lang="ko-KR" altLang="en-US" b="0" dirty="0"/>
              <a:t>해당 </a:t>
            </a:r>
            <a:r>
              <a:rPr lang="ko-KR" altLang="en-US" b="0" dirty="0" err="1"/>
              <a:t>추세선을</a:t>
            </a:r>
            <a:r>
              <a:rPr lang="ko-KR" altLang="en-US" b="0" dirty="0"/>
              <a:t> 통하여 국내총생산 실질성장률에 따른 청년실업률을 어느 정도</a:t>
            </a:r>
            <a:r>
              <a:rPr lang="en-US" altLang="ko-KR" b="0" dirty="0"/>
              <a:t>(15.45%) </a:t>
            </a:r>
            <a:r>
              <a:rPr lang="ko-KR" altLang="en-US" b="0" dirty="0"/>
              <a:t>예측할 수 있다</a:t>
            </a:r>
            <a:r>
              <a:rPr lang="en-US" altLang="ko-KR" b="0" dirty="0"/>
              <a:t>.</a:t>
            </a:r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1051257" y="98072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87168" y="1069501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59" y="1362476"/>
            <a:ext cx="3170229" cy="551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821" y="2442738"/>
            <a:ext cx="4916359" cy="235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8E4179-A38A-4560-BA00-47CC382A745E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3E4C83-00A6-45FE-BE35-782136BD28E0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59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8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평균</a:t>
            </a:r>
            <a:endParaRPr lang="en-US" altLang="ko-KR" sz="2000" u="sng" dirty="0"/>
          </a:p>
        </p:txBody>
      </p:sp>
      <p:sp>
        <p:nvSpPr>
          <p:cNvPr id="10" name="직사각형 9"/>
          <p:cNvSpPr/>
          <p:nvPr/>
        </p:nvSpPr>
        <p:spPr>
          <a:xfrm>
            <a:off x="686547" y="2170787"/>
            <a:ext cx="7773886" cy="3562469"/>
          </a:xfrm>
          <a:prstGeom prst="rect">
            <a:avLst/>
          </a:prstGeom>
          <a:noFill/>
          <a:ln w="12700">
            <a:solidFill>
              <a:srgbClr val="44A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2000" y="1974401"/>
            <a:ext cx="540016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57972" y="1974401"/>
            <a:ext cx="1374698" cy="392773"/>
          </a:xfrm>
          <a:prstGeom prst="roundRect">
            <a:avLst/>
          </a:prstGeom>
          <a:solidFill>
            <a:srgbClr val="4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하나 더 알기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123728" y="1925601"/>
            <a:ext cx="61206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44A0A2"/>
                </a:solidFill>
              </a:rPr>
              <a:t>기하평균</a:t>
            </a:r>
            <a:r>
              <a:rPr lang="en-US" altLang="ko-KR" dirty="0">
                <a:solidFill>
                  <a:srgbClr val="44A0A2"/>
                </a:solidFill>
              </a:rPr>
              <a:t>(geometric mean)</a:t>
            </a:r>
            <a:endParaRPr lang="en-US" altLang="ko-KR" b="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827584" y="2530240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기하평균은 주어진 </a:t>
            </a:r>
            <a:r>
              <a:rPr lang="en-US" altLang="ko-KR" b="0" dirty="0"/>
              <a:t>n</a:t>
            </a:r>
            <a:r>
              <a:rPr lang="ko-KR" altLang="en-US" b="0" dirty="0"/>
              <a:t>개의 양수의 곱에 </a:t>
            </a:r>
            <a:r>
              <a:rPr lang="en-US" altLang="ko-KR" b="0" dirty="0"/>
              <a:t>n</a:t>
            </a:r>
            <a:r>
              <a:rPr lang="ko-KR" altLang="en-US" b="0" dirty="0"/>
              <a:t>제곱근을 한 값을 말한다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주로 산술평균이 기하평균보다 크거나 같다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중심위치 척도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2944366"/>
            <a:ext cx="48101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581128"/>
            <a:ext cx="52578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1387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평균</a:t>
            </a:r>
            <a:endParaRPr lang="en-US" altLang="ko-KR" sz="2000" u="sng" dirty="0"/>
          </a:p>
        </p:txBody>
      </p:sp>
      <p:sp>
        <p:nvSpPr>
          <p:cNvPr id="10" name="직사각형 9"/>
          <p:cNvSpPr/>
          <p:nvPr/>
        </p:nvSpPr>
        <p:spPr>
          <a:xfrm>
            <a:off x="686547" y="2170787"/>
            <a:ext cx="7773886" cy="4426565"/>
          </a:xfrm>
          <a:prstGeom prst="rect">
            <a:avLst/>
          </a:prstGeom>
          <a:noFill/>
          <a:ln w="12700">
            <a:solidFill>
              <a:srgbClr val="44A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2000" y="1974401"/>
            <a:ext cx="540016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57972" y="1974401"/>
            <a:ext cx="1374698" cy="392773"/>
          </a:xfrm>
          <a:prstGeom prst="roundRect">
            <a:avLst/>
          </a:prstGeom>
          <a:solidFill>
            <a:srgbClr val="4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하나 더 알기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123728" y="1925601"/>
            <a:ext cx="61206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44A0A2"/>
                </a:solidFill>
              </a:rPr>
              <a:t>기하평균</a:t>
            </a:r>
            <a:r>
              <a:rPr lang="en-US" altLang="ko-KR" dirty="0">
                <a:solidFill>
                  <a:srgbClr val="44A0A2"/>
                </a:solidFill>
              </a:rPr>
              <a:t>(geometric mean)</a:t>
            </a:r>
            <a:endParaRPr lang="en-US" altLang="ko-KR" b="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827584" y="2530240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A</a:t>
            </a:r>
            <a:r>
              <a:rPr lang="ko-KR" altLang="en-US" b="0" dirty="0"/>
              <a:t>사의 주식가치가 </a:t>
            </a:r>
            <a:r>
              <a:rPr lang="en-US" altLang="ko-KR" b="0" dirty="0"/>
              <a:t>2021</a:t>
            </a:r>
            <a:r>
              <a:rPr lang="ko-KR" altLang="en-US" b="0" dirty="0"/>
              <a:t>년 초에 </a:t>
            </a:r>
            <a:r>
              <a:rPr lang="en-US" altLang="ko-KR" b="0" dirty="0"/>
              <a:t>100</a:t>
            </a:r>
            <a:r>
              <a:rPr lang="ko-KR" altLang="en-US" b="0" dirty="0"/>
              <a:t>원</a:t>
            </a:r>
            <a:r>
              <a:rPr lang="en-US" altLang="ko-KR" b="0" dirty="0"/>
              <a:t>, 2021</a:t>
            </a:r>
            <a:r>
              <a:rPr lang="ko-KR" altLang="en-US" b="0" dirty="0"/>
              <a:t>년 말에 </a:t>
            </a:r>
            <a:r>
              <a:rPr lang="en-US" altLang="ko-KR" b="0" dirty="0"/>
              <a:t>200</a:t>
            </a:r>
            <a:r>
              <a:rPr lang="ko-KR" altLang="en-US" b="0" dirty="0"/>
              <a:t>원</a:t>
            </a:r>
            <a:r>
              <a:rPr lang="en-US" altLang="ko-KR" b="0" dirty="0"/>
              <a:t>, 2022</a:t>
            </a:r>
            <a:r>
              <a:rPr lang="ko-KR" altLang="en-US" b="0" dirty="0"/>
              <a:t>년 말에 다시 </a:t>
            </a:r>
            <a:r>
              <a:rPr lang="en-US" altLang="ko-KR" b="0" dirty="0"/>
              <a:t>100</a:t>
            </a:r>
            <a:r>
              <a:rPr lang="ko-KR" altLang="en-US" b="0" dirty="0"/>
              <a:t>원이 되었다고 가정해보자</a:t>
            </a:r>
            <a:r>
              <a:rPr lang="en-US" altLang="ko-KR" b="0" dirty="0"/>
              <a:t>. </a:t>
            </a:r>
            <a:r>
              <a:rPr lang="ko-KR" altLang="en-US" b="0" dirty="0"/>
              <a:t>기하평균을 이용하면 도출하기 쉽다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위와 같이 계산하면 </a:t>
            </a:r>
            <a:r>
              <a:rPr lang="en-US" altLang="ko-KR" b="0" dirty="0"/>
              <a:t>2</a:t>
            </a:r>
            <a:r>
              <a:rPr lang="ko-KR" altLang="en-US" b="0" dirty="0"/>
              <a:t>년 간 평균수익률이 </a:t>
            </a:r>
            <a:r>
              <a:rPr lang="en-US" altLang="ko-KR" b="0" dirty="0"/>
              <a:t>0%</a:t>
            </a:r>
            <a:r>
              <a:rPr lang="ko-KR" altLang="en-US" b="0" dirty="0"/>
              <a:t>로 계산된다</a:t>
            </a:r>
            <a:r>
              <a:rPr lang="en-US" altLang="ko-KR" b="0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중심위치 척도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596009" y="4797152"/>
            <a:ext cx="3744416" cy="297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050" dirty="0">
                <a:solidFill>
                  <a:srgbClr val="44A0A2"/>
                </a:solidFill>
              </a:rPr>
              <a:t>[2</a:t>
            </a:r>
            <a:r>
              <a:rPr lang="ko-KR" altLang="en-US" sz="1050" dirty="0">
                <a:solidFill>
                  <a:srgbClr val="44A0A2"/>
                </a:solidFill>
              </a:rPr>
              <a:t>년 간 평균수익률의 이해</a:t>
            </a:r>
            <a:r>
              <a:rPr lang="en-US" altLang="ko-KR" sz="1050" dirty="0">
                <a:solidFill>
                  <a:srgbClr val="44A0A2"/>
                </a:solidFill>
              </a:rPr>
              <a:t>]</a:t>
            </a:r>
            <a:endParaRPr lang="ko-KR" altLang="en-US" sz="1050" dirty="0">
              <a:solidFill>
                <a:srgbClr val="44A0A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679" y="3429000"/>
            <a:ext cx="4537077" cy="1374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300439"/>
            <a:ext cx="5553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27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중심위치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중간값</a:t>
            </a:r>
            <a:endParaRPr lang="en-US" altLang="ko-KR" sz="2000" u="sng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중간값</a:t>
            </a:r>
            <a:r>
              <a:rPr lang="en-US" altLang="ko-KR" dirty="0"/>
              <a:t>: </a:t>
            </a:r>
            <a:r>
              <a:rPr lang="ko-KR" altLang="en-US" b="0" dirty="0"/>
              <a:t>데이터를 가장 작은 값에서 가장 큰 값까지 정렬했을 때 그 중간에 위치한 값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평균이 이상치</a:t>
            </a:r>
            <a:r>
              <a:rPr lang="en-US" altLang="ko-KR" b="0" dirty="0"/>
              <a:t>(outlier)</a:t>
            </a:r>
            <a:r>
              <a:rPr lang="ko-KR" altLang="en-US" b="0" dirty="0"/>
              <a:t>의 영향을 많이 받는 단점이 있는 반면 </a:t>
            </a:r>
            <a:r>
              <a:rPr lang="ko-KR" altLang="en-US" b="0" dirty="0" err="1"/>
              <a:t>중간값은</a:t>
            </a:r>
            <a:r>
              <a:rPr lang="ko-KR" altLang="en-US" b="0" dirty="0"/>
              <a:t> 이상치의 영향을 덜 받는다는 장점이 있다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87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687167" y="3861048"/>
            <a:ext cx="7773265" cy="266429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2000" y="1893624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 err="1">
                <a:solidFill>
                  <a:srgbClr val="FFA401"/>
                </a:solidFill>
              </a:rPr>
              <a:t>중간값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중심위치 척도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중간값</a:t>
            </a:r>
            <a:endParaRPr lang="en-US" altLang="ko-KR" sz="2000" u="sng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3-1</a:t>
            </a:r>
            <a:endParaRPr lang="ko-KR" altLang="en-US" sz="1400" b="1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827584" y="2449463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다음은 </a:t>
            </a:r>
            <a:r>
              <a:rPr lang="en-US" altLang="ko-KR" b="0" dirty="0"/>
              <a:t>A</a:t>
            </a:r>
            <a:r>
              <a:rPr lang="ko-KR" altLang="en-US" b="0" dirty="0"/>
              <a:t>반과 </a:t>
            </a:r>
            <a:r>
              <a:rPr lang="en-US" altLang="ko-KR" b="0" dirty="0"/>
              <a:t>B</a:t>
            </a:r>
            <a:r>
              <a:rPr lang="ko-KR" altLang="en-US" b="0" dirty="0"/>
              <a:t>반의 기말고사 성적이다</a:t>
            </a:r>
            <a:r>
              <a:rPr lang="en-US" altLang="ko-KR" b="0" dirty="0"/>
              <a:t>. </a:t>
            </a:r>
            <a:r>
              <a:rPr lang="ko-KR" altLang="en-US" b="0" dirty="0" err="1"/>
              <a:t>중간값을</a:t>
            </a:r>
            <a:r>
              <a:rPr lang="ko-KR" altLang="en-US" b="0" dirty="0"/>
              <a:t> 계산하시오</a:t>
            </a:r>
            <a:r>
              <a:rPr lang="en-US" altLang="ko-KR" b="0" dirty="0"/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13326"/>
            <a:ext cx="5596922" cy="70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1051257" y="386104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687168" y="3949821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971600" y="4318740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A</a:t>
            </a:r>
            <a:r>
              <a:rPr lang="ko-KR" altLang="en-US" b="0" dirty="0"/>
              <a:t>반과 </a:t>
            </a:r>
            <a:r>
              <a:rPr lang="en-US" altLang="ko-KR" b="0" dirty="0"/>
              <a:t>B</a:t>
            </a:r>
            <a:r>
              <a:rPr lang="ko-KR" altLang="en-US" b="0" dirty="0"/>
              <a:t>반의 점수를 차례로 정렬하면 다음과 같다</a:t>
            </a:r>
            <a:r>
              <a:rPr lang="en-US" altLang="ko-KR" b="0" dirty="0"/>
              <a:t>.</a:t>
            </a:r>
          </a:p>
          <a:p>
            <a:pPr marL="104775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ko-KR" sz="1600" b="0" dirty="0"/>
              <a:t>A</a:t>
            </a:r>
            <a:r>
              <a:rPr lang="ko-KR" altLang="en-US" sz="1600" b="0" dirty="0"/>
              <a:t>반 </a:t>
            </a:r>
            <a:r>
              <a:rPr lang="en-US" altLang="ko-KR" sz="1600" b="0" dirty="0"/>
              <a:t>: 67 69 78 80 86 91 93</a:t>
            </a:r>
          </a:p>
          <a:p>
            <a:pPr marL="104775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ko-KR" sz="1600" b="0" dirty="0"/>
              <a:t>B</a:t>
            </a:r>
            <a:r>
              <a:rPr lang="ko-KR" altLang="en-US" sz="1600" b="0" dirty="0"/>
              <a:t>반 </a:t>
            </a:r>
            <a:r>
              <a:rPr lang="en-US" altLang="ko-KR" sz="1600" b="0" dirty="0"/>
              <a:t>: 30 54 63 78 80 86 91 93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A</a:t>
            </a:r>
            <a:r>
              <a:rPr lang="ko-KR" altLang="en-US" b="0" dirty="0"/>
              <a:t>반의 </a:t>
            </a:r>
            <a:r>
              <a:rPr lang="ko-KR" altLang="en-US" b="0" dirty="0" err="1"/>
              <a:t>중간값은</a:t>
            </a:r>
            <a:r>
              <a:rPr lang="ko-KR" altLang="en-US" b="0" dirty="0"/>
              <a:t> 가장 가운데 값인 </a:t>
            </a:r>
            <a:r>
              <a:rPr lang="en-US" altLang="ko-KR" b="0" dirty="0"/>
              <a:t>80</a:t>
            </a:r>
            <a:r>
              <a:rPr lang="ko-KR" altLang="en-US" b="0" dirty="0"/>
              <a:t>이며</a:t>
            </a:r>
            <a:r>
              <a:rPr lang="en-US" altLang="ko-KR" b="0" dirty="0"/>
              <a:t>, B</a:t>
            </a:r>
            <a:r>
              <a:rPr lang="ko-KR" altLang="en-US" b="0" dirty="0"/>
              <a:t>반의 </a:t>
            </a:r>
            <a:r>
              <a:rPr lang="ko-KR" altLang="en-US" b="0" dirty="0" err="1"/>
              <a:t>중간값은</a:t>
            </a:r>
            <a:r>
              <a:rPr lang="ko-KR" altLang="en-US" b="0" dirty="0"/>
              <a:t> 가운데 값인 </a:t>
            </a:r>
            <a:r>
              <a:rPr lang="en-US" altLang="ko-KR" b="0" dirty="0"/>
              <a:t>78</a:t>
            </a:r>
            <a:r>
              <a:rPr lang="ko-KR" altLang="en-US" b="0" dirty="0"/>
              <a:t>과 </a:t>
            </a:r>
            <a:r>
              <a:rPr lang="en-US" altLang="ko-KR" b="0" dirty="0"/>
              <a:t>80</a:t>
            </a:r>
            <a:r>
              <a:rPr lang="ko-KR" altLang="en-US" b="0" dirty="0"/>
              <a:t>의 평균인 </a:t>
            </a:r>
            <a:r>
              <a:rPr lang="en-US" altLang="ko-KR" b="0" dirty="0"/>
              <a:t>79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083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10451</TotalTime>
  <Words>2149</Words>
  <Application>Microsoft Office PowerPoint</Application>
  <PresentationFormat>화면 슬라이드 쇼(4:3)</PresentationFormat>
  <Paragraphs>351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6" baseType="lpstr">
      <vt:lpstr>HY견고딕</vt:lpstr>
      <vt:lpstr>맑은 고딕</vt:lpstr>
      <vt:lpstr>Arial</vt:lpstr>
      <vt:lpstr>Times New Roman</vt:lpstr>
      <vt:lpstr>Wingdings</vt:lpstr>
      <vt:lpstr>Office 테마</vt:lpstr>
      <vt:lpstr>03. 기술통계량</vt:lpstr>
      <vt:lpstr>PowerPoint 프레젠테이션</vt:lpstr>
      <vt:lpstr>PowerPoint 프레젠테이션</vt:lpstr>
      <vt:lpstr>01. 중심위치 척도</vt:lpstr>
      <vt:lpstr>01. 중심위치 척도</vt:lpstr>
      <vt:lpstr>01. 중심위치 척도</vt:lpstr>
      <vt:lpstr>01. 중심위치 척도</vt:lpstr>
      <vt:lpstr>01. 중심위치 척도</vt:lpstr>
      <vt:lpstr>01. 중심위치 척도</vt:lpstr>
      <vt:lpstr>01. 중심위치 척도</vt:lpstr>
      <vt:lpstr>01. 중심위치 척도</vt:lpstr>
      <vt:lpstr>01. 중심위치 척도</vt:lpstr>
      <vt:lpstr>01. 중심위치 척도</vt:lpstr>
      <vt:lpstr>01. 중심위치 척도</vt:lpstr>
      <vt:lpstr>01. 중심위치 척도</vt:lpstr>
      <vt:lpstr>PowerPoint 프레젠테이션</vt:lpstr>
      <vt:lpstr>02. 변동성 척도</vt:lpstr>
      <vt:lpstr>02. 변동성 척도</vt:lpstr>
      <vt:lpstr>02. 변동성 척도</vt:lpstr>
      <vt:lpstr>PowerPoint 프레젠테이션</vt:lpstr>
      <vt:lpstr>02. 변동성 척도</vt:lpstr>
      <vt:lpstr>PowerPoint 프레젠테이션</vt:lpstr>
      <vt:lpstr>PowerPoint 프레젠테이션</vt:lpstr>
      <vt:lpstr>02. 변동성 척도</vt:lpstr>
      <vt:lpstr>02. 변동성 척도</vt:lpstr>
      <vt:lpstr>PowerPoint 프레젠테이션</vt:lpstr>
      <vt:lpstr>02. 변동성 척도</vt:lpstr>
      <vt:lpstr>PowerPoint 프레젠테이션</vt:lpstr>
      <vt:lpstr>02. 변동성 척도</vt:lpstr>
      <vt:lpstr>PowerPoint 프레젠테이션</vt:lpstr>
      <vt:lpstr>03. 상대위치 척도</vt:lpstr>
      <vt:lpstr>PowerPoint 프레젠테이션</vt:lpstr>
      <vt:lpstr>PowerPoint 프레젠테이션</vt:lpstr>
      <vt:lpstr>03. 상대위치 척도</vt:lpstr>
      <vt:lpstr>03. 상대위치 척도</vt:lpstr>
      <vt:lpstr>PowerPoint 프레젠테이션</vt:lpstr>
      <vt:lpstr>04. 선형관계 척도</vt:lpstr>
      <vt:lpstr>04. 선형관계 척도</vt:lpstr>
      <vt:lpstr>04. 선형관계 척도</vt:lpstr>
      <vt:lpstr>PowerPoint 프레젠테이션</vt:lpstr>
      <vt:lpstr>PowerPoint 프레젠테이션</vt:lpstr>
      <vt:lpstr>PowerPoint 프레젠테이션</vt:lpstr>
      <vt:lpstr>04. 선형관계 척도</vt:lpstr>
      <vt:lpstr>04. 선형관계 척도</vt:lpstr>
      <vt:lpstr>04. 선형관계 척도</vt:lpstr>
      <vt:lpstr>04. 선형관계 척도</vt:lpstr>
      <vt:lpstr>PowerPoint 프레젠테이션</vt:lpstr>
      <vt:lpstr>PowerPoint 프레젠테이션</vt:lpstr>
      <vt:lpstr>PowerPoint 프레젠테이션</vt:lpstr>
      <vt:lpstr>PowerPoint 프레젠테이션</vt:lpstr>
      <vt:lpstr>04. 선형관계 척도</vt:lpstr>
      <vt:lpstr>04. 선형관계 척도</vt:lpstr>
      <vt:lpstr>04. 선형관계 척도</vt:lpstr>
      <vt:lpstr>04. 선형관계 척도</vt:lpstr>
      <vt:lpstr>04. 선형관계 척도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유영태</dc:creator>
  <cp:lastModifiedBy>Kim Sungmu</cp:lastModifiedBy>
  <cp:revision>782</cp:revision>
  <dcterms:created xsi:type="dcterms:W3CDTF">2012-07-11T10:23:22Z</dcterms:created>
  <dcterms:modified xsi:type="dcterms:W3CDTF">2022-01-18T05:18:33Z</dcterms:modified>
</cp:coreProperties>
</file>