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71" r:id="rId3"/>
    <p:sldId id="550" r:id="rId4"/>
    <p:sldId id="528" r:id="rId5"/>
    <p:sldId id="530" r:id="rId6"/>
    <p:sldId id="551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49" r:id="rId17"/>
    <p:sldId id="562" r:id="rId18"/>
    <p:sldId id="580" r:id="rId19"/>
    <p:sldId id="563" r:id="rId20"/>
    <p:sldId id="564" r:id="rId21"/>
    <p:sldId id="565" r:id="rId22"/>
    <p:sldId id="581" r:id="rId23"/>
    <p:sldId id="566" r:id="rId24"/>
    <p:sldId id="552" r:id="rId25"/>
    <p:sldId id="567" r:id="rId26"/>
    <p:sldId id="568" r:id="rId27"/>
    <p:sldId id="569" r:id="rId28"/>
    <p:sldId id="584" r:id="rId29"/>
    <p:sldId id="570" r:id="rId30"/>
    <p:sldId id="571" r:id="rId31"/>
    <p:sldId id="572" r:id="rId32"/>
    <p:sldId id="573" r:id="rId33"/>
    <p:sldId id="574" r:id="rId34"/>
    <p:sldId id="583" r:id="rId35"/>
    <p:sldId id="575" r:id="rId36"/>
    <p:sldId id="585" r:id="rId37"/>
    <p:sldId id="576" r:id="rId38"/>
    <p:sldId id="586" r:id="rId39"/>
    <p:sldId id="587" r:id="rId40"/>
    <p:sldId id="577" r:id="rId41"/>
    <p:sldId id="588" r:id="rId42"/>
    <p:sldId id="589" r:id="rId43"/>
    <p:sldId id="590" r:id="rId44"/>
    <p:sldId id="579" r:id="rId45"/>
    <p:sldId id="591" r:id="rId46"/>
    <p:sldId id="592" r:id="rId47"/>
    <p:sldId id="593" r:id="rId48"/>
    <p:sldId id="385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627"/>
    <a:srgbClr val="44A0A2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6" autoAdjust="0"/>
    <p:restoredTop sz="94213" autoAdjust="0"/>
  </p:normalViewPr>
  <p:slideViewPr>
    <p:cSldViewPr>
      <p:cViewPr varScale="1">
        <p:scale>
          <a:sx n="98" d="100"/>
          <a:sy n="98" d="100"/>
        </p:scale>
        <p:origin x="2352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2CE88-A65C-43E1-BBB2-AD4E3F9DCAE5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56BC1-1281-4F35-B981-80A05BC77A4C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8.png"/><Relationship Id="rId7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8.png"/><Relationship Id="rId11" Type="http://schemas.openxmlformats.org/officeDocument/2006/relationships/image" Target="../media/image69.png"/><Relationship Id="rId5" Type="http://schemas.openxmlformats.org/officeDocument/2006/relationships/image" Target="../media/image72.png"/><Relationship Id="rId10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0.png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04. </a:t>
            </a:r>
            <a:r>
              <a:rPr lang="ko-KR" altLang="en-US" sz="3200" b="1" dirty="0">
                <a:solidFill>
                  <a:schemeClr val="bg1"/>
                </a:solidFill>
              </a:rPr>
              <a:t>확률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62" y="3573016"/>
            <a:ext cx="288347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사건의 연산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배반사건</a:t>
            </a:r>
            <a:r>
              <a:rPr lang="en-US" altLang="ko-KR" dirty="0"/>
              <a:t>(exclusive events):</a:t>
            </a:r>
            <a:r>
              <a:rPr lang="ko-KR" altLang="en-US" dirty="0"/>
              <a:t> </a:t>
            </a:r>
            <a:r>
              <a:rPr lang="ko-KR" altLang="en-US" b="0" dirty="0"/>
              <a:t>두 사건이 동시에 발생하는 경우가 없는 사건으로</a:t>
            </a:r>
            <a:r>
              <a:rPr lang="en-US" altLang="ko-KR" b="0" dirty="0"/>
              <a:t>, </a:t>
            </a:r>
            <a:r>
              <a:rPr lang="ko-KR" altLang="en-US" b="0" dirty="0"/>
              <a:t>한쪽 사건이 일어나면 다른 쪽 사건이 일어나지 않을 때의 두 사건을 의미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사건 </a:t>
            </a:r>
            <a:r>
              <a:rPr lang="en-US" altLang="ko-KR" b="0" dirty="0"/>
              <a:t>A</a:t>
            </a:r>
            <a:r>
              <a:rPr lang="ko-KR" altLang="en-US" b="0" dirty="0"/>
              <a:t>와 사건 </a:t>
            </a:r>
            <a:r>
              <a:rPr lang="en-US" altLang="ko-KR" b="0" dirty="0"/>
              <a:t>B</a:t>
            </a:r>
            <a:r>
              <a:rPr lang="ko-KR" altLang="en-US" b="0" dirty="0"/>
              <a:t>의 교사건</a:t>
            </a:r>
            <a:r>
              <a:rPr lang="en-US" altLang="ko-KR" b="0" dirty="0"/>
              <a:t>(A∩B)</a:t>
            </a:r>
            <a:r>
              <a:rPr lang="ko-KR" altLang="en-US" b="0" dirty="0"/>
              <a:t>이 공집합</a:t>
            </a:r>
            <a:r>
              <a:rPr lang="en-US" altLang="ko-KR" b="0" dirty="0"/>
              <a:t>(Ø)</a:t>
            </a:r>
            <a:r>
              <a:rPr lang="ko-KR" altLang="en-US" b="0" dirty="0"/>
              <a:t>인 경우</a:t>
            </a:r>
            <a:r>
              <a:rPr lang="en-US" altLang="ko-KR" b="0" dirty="0"/>
              <a:t>, </a:t>
            </a:r>
            <a:r>
              <a:rPr lang="ko-KR" altLang="en-US" b="0" dirty="0"/>
              <a:t>두 사건은 상호 배타적이라 표현할 수 있다</a:t>
            </a:r>
            <a:r>
              <a:rPr lang="en-US" altLang="ko-KR" b="0" dirty="0"/>
              <a:t>.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699792" y="5085184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배반사건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확률의 개념</a:t>
            </a:r>
            <a:endParaRPr lang="en-US" altLang="ko-KR" sz="2000" u="sng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확률</a:t>
            </a:r>
            <a:r>
              <a:rPr lang="en-US" altLang="ko-KR" dirty="0"/>
              <a:t>(probability):</a:t>
            </a:r>
            <a:r>
              <a:rPr lang="ko-KR" altLang="en-US" dirty="0"/>
              <a:t> </a:t>
            </a:r>
            <a:r>
              <a:rPr lang="ko-KR" altLang="en-US" b="0" dirty="0"/>
              <a:t>여러 가지 사건이 나타날 수 있을 때 어떤 특정한 사건이 일어날 가능성을 수치로 나타낸 것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확률은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en-US" altLang="ko-KR" b="0" dirty="0"/>
              <a:t>1</a:t>
            </a:r>
            <a:r>
              <a:rPr lang="ko-KR" altLang="en-US" b="0" dirty="0"/>
              <a:t>사이의 비율로 나타낸다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표본공간</a:t>
            </a:r>
            <a:r>
              <a:rPr lang="en-US" altLang="ko-KR" b="0" dirty="0"/>
              <a:t>(S)</a:t>
            </a:r>
            <a:r>
              <a:rPr lang="ko-KR" altLang="en-US" b="0" dirty="0"/>
              <a:t>에서      </a:t>
            </a:r>
            <a:r>
              <a:rPr lang="en-US" altLang="ko-KR" b="0" dirty="0"/>
              <a:t>                      </a:t>
            </a:r>
            <a:r>
              <a:rPr lang="ko-KR" altLang="en-US" b="0" dirty="0"/>
              <a:t>의 </a:t>
            </a:r>
            <a:r>
              <a:rPr lang="en-US" altLang="ko-KR" b="0" dirty="0"/>
              <a:t>k</a:t>
            </a:r>
            <a:r>
              <a:rPr lang="ko-KR" altLang="en-US" b="0" dirty="0"/>
              <a:t>가지 사건이 있다고 하면</a:t>
            </a:r>
            <a:r>
              <a:rPr lang="en-US" altLang="ko-KR" b="0" dirty="0"/>
              <a:t>, </a:t>
            </a:r>
            <a:r>
              <a:rPr lang="ko-KR" altLang="en-US" b="0" dirty="0"/>
              <a:t>다음과 같이 나타낼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각각의 확률은 다음의 두 가지 조건을 만족해야 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endParaRPr lang="en-US" altLang="ko-KR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93" y="3212976"/>
            <a:ext cx="1870364" cy="32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4072111"/>
            <a:ext cx="29051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41" y="5723731"/>
            <a:ext cx="4589318" cy="87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45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사건에 확률을 부여하는 방법</a:t>
            </a:r>
            <a:endParaRPr lang="en-US" altLang="ko-KR" sz="2000" u="sng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고전적 확률</a:t>
            </a:r>
            <a:r>
              <a:rPr lang="en-US" altLang="ko-KR" dirty="0"/>
              <a:t>(classical probability):</a:t>
            </a:r>
            <a:r>
              <a:rPr lang="ko-KR" altLang="en-US" b="0" dirty="0"/>
              <a:t> 확률실험</a:t>
            </a:r>
            <a:r>
              <a:rPr lang="en-US" altLang="ko-KR" b="0" dirty="0"/>
              <a:t>(random experiment)</a:t>
            </a:r>
            <a:r>
              <a:rPr lang="ko-KR" altLang="en-US" b="0" dirty="0"/>
              <a:t>의 결과가 언제나 동일하다는 가정으로 확률을 계산하며 이론적 확률</a:t>
            </a:r>
            <a:r>
              <a:rPr lang="en-US" altLang="ko-KR" b="0" dirty="0"/>
              <a:t>(theoretical probability)</a:t>
            </a:r>
            <a:r>
              <a:rPr lang="ko-KR" altLang="en-US" b="0" dirty="0"/>
              <a:t>이라고도 부른다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예를 들어 주사위를 던져 숫자 </a:t>
            </a:r>
            <a:r>
              <a:rPr lang="en-US" altLang="ko-KR" b="0" dirty="0"/>
              <a:t>5</a:t>
            </a:r>
            <a:r>
              <a:rPr lang="ko-KR" altLang="en-US" b="0" dirty="0"/>
              <a:t>가 나오는 사건을 </a:t>
            </a:r>
            <a:r>
              <a:rPr lang="en-US" altLang="ko-KR" b="0" dirty="0"/>
              <a:t>A</a:t>
            </a:r>
            <a:r>
              <a:rPr lang="ko-KR" altLang="en-US" b="0" dirty="0"/>
              <a:t>라 할 때 </a:t>
            </a:r>
            <a:r>
              <a:rPr lang="en-US" altLang="ko-KR" b="0" dirty="0"/>
              <a:t>A</a:t>
            </a:r>
            <a:r>
              <a:rPr lang="ko-KR" altLang="en-US" b="0" dirty="0"/>
              <a:t>의 확률은 다음과 같이 나타낼 수 있다</a:t>
            </a:r>
            <a:r>
              <a:rPr lang="en-US" altLang="ko-KR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66" y="3855243"/>
            <a:ext cx="1065068" cy="75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961699"/>
            <a:ext cx="7200000" cy="115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7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사건에 확률을 부여하는 방법</a:t>
            </a:r>
            <a:endParaRPr lang="en-US" altLang="ko-KR" sz="2000" u="sng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상대도수</a:t>
            </a:r>
            <a:r>
              <a:rPr lang="ko-KR" altLang="en-US" dirty="0"/>
              <a:t> 확률</a:t>
            </a:r>
            <a:r>
              <a:rPr lang="en-US" altLang="ko-KR" dirty="0"/>
              <a:t>(relative frequency probability):</a:t>
            </a:r>
            <a:r>
              <a:rPr lang="ko-KR" altLang="en-US" b="0" dirty="0"/>
              <a:t> 해당 사건이 발생한 횟수를 실제 관측치의 총 횟수로 나누어 계산하는 것으로</a:t>
            </a:r>
            <a:r>
              <a:rPr lang="en-US" altLang="ko-KR" b="0" dirty="0"/>
              <a:t>,</a:t>
            </a:r>
            <a:r>
              <a:rPr lang="ko-KR" altLang="en-US" b="0" dirty="0"/>
              <a:t> 경험적 확률</a:t>
            </a:r>
            <a:r>
              <a:rPr lang="en-US" altLang="ko-KR" b="0" dirty="0"/>
              <a:t>(empirical probability)</a:t>
            </a:r>
            <a:r>
              <a:rPr lang="ko-KR" altLang="en-US" b="0" dirty="0"/>
              <a:t>이라 부른다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이론적인 예측이 아닌 실제 실험을 무한히 반복했을 때 사건이 일어날 확률이 특정 값에 가까워지는 경우 그 값을 상대도수 확률이라고 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78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4797152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주사위를 </a:t>
            </a:r>
            <a:r>
              <a:rPr lang="en-US" altLang="ko-KR" b="0" dirty="0"/>
              <a:t>60,000</a:t>
            </a:r>
            <a:r>
              <a:rPr lang="ko-KR" altLang="en-US" b="0" dirty="0"/>
              <a:t>번 던졌을 때 숫자 </a:t>
            </a:r>
            <a:r>
              <a:rPr lang="en-US" altLang="ko-KR" b="0" dirty="0"/>
              <a:t>5</a:t>
            </a:r>
            <a:r>
              <a:rPr lang="ko-KR" altLang="en-US" b="0" dirty="0"/>
              <a:t>가 나타날 확률을 상대도수 확률로 계산하면 다음과 같이 계산할 수 있다</a:t>
            </a:r>
            <a:r>
              <a:rPr lang="en-US" altLang="ko-KR" b="0" dirty="0"/>
              <a:t>.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사건에 확률을 부여하는 방법</a:t>
            </a:r>
            <a:endParaRPr lang="en-US" altLang="ko-KR" sz="2000" u="sng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25824"/>
            <a:ext cx="7200000" cy="232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1844824"/>
            <a:ext cx="41760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4-1] </a:t>
            </a:r>
            <a:r>
              <a:rPr lang="ko-KR" altLang="en-US" sz="1200" dirty="0">
                <a:solidFill>
                  <a:srgbClr val="44A0A2"/>
                </a:solidFill>
              </a:rPr>
              <a:t>상대도수 확률</a:t>
            </a:r>
            <a:r>
              <a:rPr lang="en-US" altLang="ko-KR" sz="1200" dirty="0">
                <a:solidFill>
                  <a:srgbClr val="44A0A2"/>
                </a:solidFill>
              </a:rPr>
              <a:t>: </a:t>
            </a:r>
            <a:r>
              <a:rPr lang="ko-KR" altLang="en-US" sz="1200" dirty="0">
                <a:solidFill>
                  <a:srgbClr val="44A0A2"/>
                </a:solidFill>
              </a:rPr>
              <a:t>주사위를 </a:t>
            </a:r>
            <a:r>
              <a:rPr lang="en-US" altLang="ko-KR" sz="1200" dirty="0">
                <a:solidFill>
                  <a:srgbClr val="44A0A2"/>
                </a:solidFill>
              </a:rPr>
              <a:t>60,000</a:t>
            </a:r>
            <a:r>
              <a:rPr lang="ko-KR" altLang="en-US" sz="1200" dirty="0">
                <a:solidFill>
                  <a:srgbClr val="44A0A2"/>
                </a:solidFill>
              </a:rPr>
              <a:t>번 던진 결과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98" y="5550055"/>
            <a:ext cx="1671205" cy="83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48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사건에 확률을 부여하는 방법</a:t>
            </a:r>
            <a:endParaRPr lang="en-US" altLang="ko-KR" sz="2000" u="sng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주관적 확률</a:t>
            </a:r>
            <a:r>
              <a:rPr lang="en-US" altLang="ko-KR" dirty="0"/>
              <a:t>(subjective probability):</a:t>
            </a:r>
            <a:r>
              <a:rPr lang="ko-KR" altLang="en-US" b="0" dirty="0"/>
              <a:t> 어떤 사건이 일어날 것이라고 각 개인이 느끼는 확률을 의미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24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확률의 구분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31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확률의 구분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결합확률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결합확률</a:t>
            </a:r>
            <a:r>
              <a:rPr lang="en-US" altLang="ko-KR" dirty="0"/>
              <a:t>(joint probability): </a:t>
            </a:r>
            <a:r>
              <a:rPr lang="ko-KR" altLang="en-US" b="0" dirty="0"/>
              <a:t>두 개 이상의 사건이 동시에 일어날 확률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사건 </a:t>
            </a:r>
            <a:r>
              <a:rPr lang="en-US" altLang="ko-KR" b="0" dirty="0"/>
              <a:t>A, B</a:t>
            </a:r>
            <a:r>
              <a:rPr lang="ko-KR" altLang="en-US" b="0" dirty="0"/>
              <a:t>의 결합확률은 </a:t>
            </a:r>
            <a:r>
              <a:rPr lang="en-US" altLang="ko-KR" b="0" dirty="0"/>
              <a:t>A∩B</a:t>
            </a:r>
            <a:r>
              <a:rPr lang="ko-KR" altLang="en-US" b="0" dirty="0"/>
              <a:t>의 확률을 지칭하며</a:t>
            </a:r>
            <a:r>
              <a:rPr lang="en-US" altLang="ko-KR" b="0" dirty="0"/>
              <a:t>, </a:t>
            </a:r>
            <a:r>
              <a:rPr lang="ko-KR" altLang="en-US" b="0" dirty="0"/>
              <a:t>다음과 같이 표기한다</a:t>
            </a:r>
            <a:r>
              <a:rPr lang="en-US" altLang="ko-KR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42403"/>
            <a:ext cx="7200000" cy="8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9120"/>
            <a:ext cx="5950414" cy="111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4077072"/>
            <a:ext cx="51121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4-2] </a:t>
            </a:r>
            <a:r>
              <a:rPr lang="ko-KR" altLang="en-US" sz="1200" dirty="0">
                <a:solidFill>
                  <a:srgbClr val="44A0A2"/>
                </a:solidFill>
              </a:rPr>
              <a:t>경영경제통계학 수강생의 소속 학과와 성별의 </a:t>
            </a:r>
            <a:r>
              <a:rPr lang="ko-KR" altLang="en-US" sz="1200" dirty="0" err="1">
                <a:solidFill>
                  <a:srgbClr val="44A0A2"/>
                </a:solidFill>
              </a:rPr>
              <a:t>결합확률표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1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확률의 구분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결합확률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경영경제통계학 수업에서 수강생이 경영학과 학생인 경우를 사건 </a:t>
            </a:r>
            <a:r>
              <a:rPr lang="en-US" altLang="ko-KR" b="0" dirty="0"/>
              <a:t>A, </a:t>
            </a:r>
            <a:r>
              <a:rPr lang="ko-KR" altLang="en-US" b="0" dirty="0"/>
              <a:t>여학생의 경우를 사건 </a:t>
            </a:r>
            <a:r>
              <a:rPr lang="en-US" altLang="ko-KR" b="0" dirty="0"/>
              <a:t>G</a:t>
            </a:r>
            <a:r>
              <a:rPr lang="ko-KR" altLang="en-US" b="0" dirty="0"/>
              <a:t>라고 가정하자</a:t>
            </a:r>
            <a:r>
              <a:rPr lang="en-US" altLang="ko-KR" b="0" dirty="0"/>
              <a:t>. [</a:t>
            </a:r>
            <a:r>
              <a:rPr lang="ko-KR" altLang="en-US" b="0" dirty="0"/>
              <a:t>표 </a:t>
            </a:r>
            <a:r>
              <a:rPr lang="en-US" altLang="ko-KR" b="0" dirty="0"/>
              <a:t>4-2]</a:t>
            </a:r>
            <a:r>
              <a:rPr lang="ko-KR" altLang="en-US" b="0" dirty="0"/>
              <a:t>는 예시의 각 경우의 수와 결합확률을 나타낸 표로 </a:t>
            </a:r>
            <a:r>
              <a:rPr lang="ko-KR" altLang="en-US" b="0" dirty="0" err="1"/>
              <a:t>결합확률표라고</a:t>
            </a:r>
            <a:r>
              <a:rPr lang="ko-KR" altLang="en-US" b="0" dirty="0"/>
              <a:t> 부른다</a:t>
            </a:r>
            <a:r>
              <a:rPr lang="en-US" altLang="ko-KR" b="0" dirty="0"/>
              <a:t>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606588"/>
            <a:ext cx="5950414" cy="111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3174540"/>
            <a:ext cx="51121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4-2] </a:t>
            </a:r>
            <a:r>
              <a:rPr lang="ko-KR" altLang="en-US" sz="1200" dirty="0">
                <a:solidFill>
                  <a:srgbClr val="44A0A2"/>
                </a:solidFill>
              </a:rPr>
              <a:t>경영경제통계학 수강생의 소속 학과와 성별의 </a:t>
            </a:r>
            <a:r>
              <a:rPr lang="ko-KR" altLang="en-US" sz="1200" dirty="0" err="1">
                <a:solidFill>
                  <a:srgbClr val="44A0A2"/>
                </a:solidFill>
              </a:rPr>
              <a:t>결합확률표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확률의 구분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한계확률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한계확률</a:t>
            </a:r>
            <a:r>
              <a:rPr lang="en-US" altLang="ko-KR" dirty="0"/>
              <a:t>(marginal probability):</a:t>
            </a:r>
            <a:r>
              <a:rPr lang="ko-KR" altLang="en-US" b="0" dirty="0"/>
              <a:t> 두 개 이상의 사건에 대한 결합확률이 있을 때 하나의 사건에 대한 확률을 지칭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4-2]</a:t>
            </a:r>
            <a:r>
              <a:rPr lang="ko-KR" altLang="en-US" b="0" dirty="0"/>
              <a:t>의 </a:t>
            </a:r>
            <a:r>
              <a:rPr lang="ko-KR" altLang="en-US" b="0" dirty="0" err="1"/>
              <a:t>결합확률표에서</a:t>
            </a:r>
            <a:r>
              <a:rPr lang="ko-KR" altLang="en-US" b="0" dirty="0"/>
              <a:t>         </a:t>
            </a:r>
            <a:r>
              <a:rPr lang="en-US" altLang="ko-KR" b="0" dirty="0"/>
              <a:t>                       </a:t>
            </a:r>
            <a:r>
              <a:rPr lang="ko-KR" altLang="en-US" b="0" dirty="0"/>
              <a:t>를 구할 때 표의 행과 열을 각각 더해주면 해당 결과를 얻을 수 있다</a:t>
            </a:r>
            <a:r>
              <a:rPr lang="en-US" altLang="ko-KR" b="0" dirty="0"/>
              <a:t>. </a:t>
            </a:r>
            <a:r>
              <a:rPr lang="ko-KR" altLang="en-US" b="0" dirty="0"/>
              <a:t>이처럼 행 또는 열의 합계를 전체 표본의 합계로 나눈                                와 같은 확률을 한계확률</a:t>
            </a:r>
            <a:r>
              <a:rPr lang="en-US" altLang="ko-KR" b="0" dirty="0"/>
              <a:t>(marginal probability)</a:t>
            </a:r>
            <a:r>
              <a:rPr lang="ko-KR" altLang="en-US" b="0" dirty="0"/>
              <a:t>이라 하며</a:t>
            </a:r>
            <a:r>
              <a:rPr lang="en-US" altLang="ko-KR" b="0" dirty="0"/>
              <a:t>, </a:t>
            </a:r>
            <a:r>
              <a:rPr lang="ko-KR" altLang="en-US" b="0" dirty="0"/>
              <a:t>다음과 같이 계산한다</a:t>
            </a:r>
            <a:r>
              <a:rPr lang="en-US" altLang="ko-KR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71" y="4509120"/>
            <a:ext cx="4801859" cy="140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81" y="2722793"/>
            <a:ext cx="2188388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43" y="3467100"/>
            <a:ext cx="2188388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8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확률의 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확률의 구분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확률의 법칙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확률의 구분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한계확률</a:t>
            </a:r>
            <a:endParaRPr lang="en-US" altLang="ko-KR" sz="2000" u="sn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04864"/>
            <a:ext cx="7200000" cy="144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1844824"/>
            <a:ext cx="51121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4-3] </a:t>
            </a:r>
            <a:r>
              <a:rPr lang="ko-KR" altLang="en-US" sz="1200" dirty="0">
                <a:solidFill>
                  <a:srgbClr val="44A0A2"/>
                </a:solidFill>
              </a:rPr>
              <a:t>경영경제통계학 수강생의 소속 학과와 성별의 한계확률</a:t>
            </a:r>
          </a:p>
        </p:txBody>
      </p:sp>
    </p:spTree>
    <p:extLst>
      <p:ext uri="{BB962C8B-B14F-4D97-AF65-F5344CB8AC3E}">
        <p14:creationId xmlns:p14="http://schemas.microsoft.com/office/powerpoint/2010/main" val="815356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확률의 구분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조건부확률</a:t>
            </a:r>
            <a:endParaRPr lang="en-US" altLang="ko-KR" sz="2000" u="sn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9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사건 </a:t>
            </a:r>
            <a:r>
              <a:rPr lang="en-US" altLang="ko-KR" b="0" dirty="0"/>
              <a:t>B</a:t>
            </a:r>
            <a:r>
              <a:rPr lang="ko-KR" altLang="en-US" b="0" dirty="0"/>
              <a:t>가 일어났다는 가정하에 사건 </a:t>
            </a:r>
            <a:r>
              <a:rPr lang="en-US" altLang="ko-KR" b="0" dirty="0"/>
              <a:t>A</a:t>
            </a:r>
            <a:r>
              <a:rPr lang="ko-KR" altLang="en-US" b="0" dirty="0"/>
              <a:t>가 일어날 확률을 특정 조건하에서의 확률이라는 의미로 </a:t>
            </a:r>
            <a:r>
              <a:rPr lang="ko-KR" altLang="en-US" dirty="0"/>
              <a:t>조건부확률</a:t>
            </a:r>
            <a:r>
              <a:rPr lang="en-US" altLang="ko-KR" dirty="0"/>
              <a:t>(conditional probability)</a:t>
            </a:r>
            <a:r>
              <a:rPr lang="ko-KR" altLang="en-US" b="0" dirty="0"/>
              <a:t>이라 부른다</a:t>
            </a:r>
            <a:r>
              <a:rPr lang="en-US" altLang="ko-KR" b="0" dirty="0"/>
              <a:t>. </a:t>
            </a:r>
            <a:r>
              <a:rPr lang="ko-KR" altLang="en-US" b="0" dirty="0"/>
              <a:t>조건부확률은 다음과 같이 표기하고 ‘</a:t>
            </a:r>
            <a:r>
              <a:rPr lang="en-US" altLang="ko-KR" b="0" dirty="0"/>
              <a:t>B </a:t>
            </a:r>
            <a:r>
              <a:rPr lang="ko-KR" altLang="en-US" b="0" dirty="0"/>
              <a:t>조건부 확률 </a:t>
            </a:r>
            <a:r>
              <a:rPr lang="en-US" altLang="ko-KR" b="0" dirty="0"/>
              <a:t>A’</a:t>
            </a:r>
            <a:r>
              <a:rPr lang="ko-KR" altLang="en-US" b="0" dirty="0"/>
              <a:t>라고 읽는다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64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확률의 구분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조건부확률</a:t>
            </a:r>
            <a:endParaRPr lang="en-US" altLang="ko-KR" sz="2000" u="sng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37" y="2802357"/>
            <a:ext cx="2216727" cy="7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38" y="3933056"/>
            <a:ext cx="4699525" cy="197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699792" y="594928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조건부확률</a:t>
            </a:r>
            <a:r>
              <a:rPr lang="en-US" altLang="ko-KR" sz="1200" dirty="0">
                <a:solidFill>
                  <a:srgbClr val="44A0A2"/>
                </a:solidFill>
              </a:rPr>
              <a:t>: P(A | B)]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사건 </a:t>
            </a:r>
            <a:r>
              <a:rPr lang="en-US" altLang="ko-KR" b="0" dirty="0"/>
              <a:t>B</a:t>
            </a:r>
            <a:r>
              <a:rPr lang="ko-KR" altLang="en-US" b="0" dirty="0"/>
              <a:t>가 발생하면 </a:t>
            </a:r>
            <a:r>
              <a:rPr lang="en-US" altLang="ko-KR" b="0" dirty="0"/>
              <a:t>B</a:t>
            </a:r>
            <a:r>
              <a:rPr lang="ko-KR" altLang="en-US" b="0" dirty="0"/>
              <a:t>가 새로운 표본공간이 되고</a:t>
            </a:r>
            <a:r>
              <a:rPr lang="en-US" altLang="ko-KR" b="0" dirty="0"/>
              <a:t>, </a:t>
            </a:r>
            <a:r>
              <a:rPr lang="ko-KR" altLang="en-US" b="0" dirty="0"/>
              <a:t>그 상황에서 </a:t>
            </a:r>
            <a:r>
              <a:rPr lang="en-US" altLang="ko-KR" b="0" dirty="0"/>
              <a:t>A</a:t>
            </a:r>
            <a:r>
              <a:rPr lang="ko-KR" altLang="en-US" b="0" dirty="0"/>
              <a:t>가 일어나는 사건은 </a:t>
            </a:r>
            <a:r>
              <a:rPr lang="en-US" altLang="ko-KR" b="0" dirty="0"/>
              <a:t>A∩B</a:t>
            </a:r>
            <a:r>
              <a:rPr lang="ko-KR" altLang="en-US" b="0" dirty="0"/>
              <a:t>가 된다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</a:t>
            </a:r>
            <a:r>
              <a:rPr lang="en-US" altLang="ko-KR" b="0" dirty="0"/>
              <a:t>P(A|B)</a:t>
            </a:r>
            <a:r>
              <a:rPr lang="ko-KR" altLang="en-US" b="0" dirty="0"/>
              <a:t>는 다음과 같이 계산할 수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3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확률의 구분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조건부확률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1844824"/>
            <a:ext cx="51121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4-4] </a:t>
            </a:r>
            <a:r>
              <a:rPr lang="ko-KR" altLang="en-US" sz="1200" dirty="0">
                <a:solidFill>
                  <a:srgbClr val="44A0A2"/>
                </a:solidFill>
              </a:rPr>
              <a:t>경영경제통계학 수강생의 소속 학과와 성별의 조건부확률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46373"/>
            <a:ext cx="5950414" cy="452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85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확률의 법칙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432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여사건 법칙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979712" y="3717032"/>
            <a:ext cx="51121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여사건의 확률 </a:t>
            </a:r>
            <a:r>
              <a:rPr lang="en-US" altLang="ko-KR" sz="1200" dirty="0">
                <a:solidFill>
                  <a:srgbClr val="44A0A2"/>
                </a:solidFill>
              </a:rPr>
              <a:t>:          ]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88840"/>
            <a:ext cx="32004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82999"/>
            <a:ext cx="7200000" cy="94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90" y="5517232"/>
            <a:ext cx="1535021" cy="795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016" y="3806160"/>
            <a:ext cx="415064" cy="19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99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여사건 법칙</a:t>
            </a:r>
            <a:endParaRPr lang="en-US" altLang="ko-KR" sz="2000" u="sn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04" y="3099748"/>
            <a:ext cx="5009392" cy="26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015916" y="5733256"/>
            <a:ext cx="51121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 err="1">
                <a:solidFill>
                  <a:srgbClr val="44A0A2"/>
                </a:solidFill>
              </a:rPr>
              <a:t>차사건의</a:t>
            </a:r>
            <a:r>
              <a:rPr lang="ko-KR" altLang="en-US" sz="1200" dirty="0">
                <a:solidFill>
                  <a:srgbClr val="44A0A2"/>
                </a:solidFill>
              </a:rPr>
              <a:t> 확률 </a:t>
            </a:r>
            <a:r>
              <a:rPr lang="en-US" altLang="ko-KR" sz="1200" dirty="0">
                <a:solidFill>
                  <a:srgbClr val="44A0A2"/>
                </a:solidFill>
              </a:rPr>
              <a:t>:                          ]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13" y="5786402"/>
            <a:ext cx="1338223" cy="24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이전 절에서 확인한 </a:t>
            </a:r>
            <a:r>
              <a:rPr lang="ko-KR" altLang="en-US" b="0" dirty="0" err="1"/>
              <a:t>차사건의</a:t>
            </a:r>
            <a:r>
              <a:rPr lang="ko-KR" altLang="en-US" b="0" dirty="0"/>
              <a:t> 확률 </a:t>
            </a:r>
            <a:r>
              <a:rPr lang="en-US" altLang="ko-KR" b="0" dirty="0"/>
              <a:t>P(A-B)</a:t>
            </a:r>
            <a:r>
              <a:rPr lang="ko-KR" altLang="en-US" b="0" dirty="0"/>
              <a:t>를 여사건과 교사건의 확률로 표현하면               </a:t>
            </a:r>
            <a:r>
              <a:rPr lang="en-US" altLang="ko-KR" b="0" dirty="0"/>
              <a:t>……………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 err="1"/>
              <a:t>벤다이어그램에서</a:t>
            </a:r>
            <a:r>
              <a:rPr lang="ko-KR" altLang="en-US" b="0" dirty="0"/>
              <a:t> 확인할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7" y="2194748"/>
            <a:ext cx="818677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1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곱셈 법칙</a:t>
            </a:r>
            <a:endParaRPr lang="en-US" altLang="ko-KR" sz="2000" u="sn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2852936"/>
            <a:ext cx="4225636" cy="62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59453"/>
            <a:ext cx="7200000" cy="14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곱셈 법칙</a:t>
            </a:r>
            <a:r>
              <a:rPr lang="en-US" altLang="ko-KR" dirty="0"/>
              <a:t>(multiplication rule):</a:t>
            </a:r>
            <a:r>
              <a:rPr lang="ko-KR" altLang="en-US" dirty="0"/>
              <a:t> </a:t>
            </a:r>
            <a:r>
              <a:rPr lang="ko-KR" altLang="en-US" b="0" dirty="0"/>
              <a:t>조건부확률에서 파생된다</a:t>
            </a:r>
            <a:r>
              <a:rPr lang="en-US" altLang="ko-KR" b="0" dirty="0"/>
              <a:t>. </a:t>
            </a:r>
            <a:r>
              <a:rPr lang="ko-KR" altLang="en-US" b="0" dirty="0"/>
              <a:t>사건 </a:t>
            </a:r>
            <a:r>
              <a:rPr lang="en-US" altLang="ko-KR" b="0" dirty="0"/>
              <a:t>A</a:t>
            </a:r>
            <a:r>
              <a:rPr lang="ko-KR" altLang="en-US" b="0" dirty="0"/>
              <a:t>와 사건 </a:t>
            </a:r>
            <a:r>
              <a:rPr lang="en-US" altLang="ko-KR" b="0" dirty="0"/>
              <a:t>B </a:t>
            </a:r>
            <a:r>
              <a:rPr lang="ko-KR" altLang="en-US" b="0" dirty="0"/>
              <a:t>두 사건이 있을 때 다음 공식이 성립된다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여기서 </a:t>
            </a:r>
            <a:r>
              <a:rPr lang="en-US" altLang="ko-KR" b="0" dirty="0"/>
              <a:t>P(A∩B)</a:t>
            </a:r>
            <a:r>
              <a:rPr lang="ko-KR" altLang="en-US" b="0" dirty="0"/>
              <a:t>의 확률을 얻으면 아래의 곱셈 법칙이 완성된다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994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곱셈 법칙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독립사건에서의 곱셈 법칙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먼저</a:t>
            </a:r>
            <a:r>
              <a:rPr lang="en-US" altLang="ko-KR" b="0" dirty="0"/>
              <a:t>, 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가 독립사건이면        </a:t>
            </a:r>
            <a:r>
              <a:rPr lang="en-US" altLang="ko-KR" b="0" dirty="0"/>
              <a:t>                     </a:t>
            </a:r>
            <a:r>
              <a:rPr lang="ko-KR" altLang="en-US" b="0" dirty="0"/>
              <a:t>가 성립된다</a:t>
            </a:r>
            <a:r>
              <a:rPr lang="en-US" altLang="ko-KR" b="0" dirty="0"/>
              <a:t>. </a:t>
            </a:r>
            <a:r>
              <a:rPr lang="ko-KR" altLang="en-US" b="0" dirty="0"/>
              <a:t>확률의 곱셈법칙에서 </a:t>
            </a:r>
            <a:r>
              <a:rPr lang="en-US" altLang="ko-KR" b="0" dirty="0"/>
              <a:t>                                                     </a:t>
            </a:r>
            <a:r>
              <a:rPr lang="ko-KR" altLang="en-US" b="0" dirty="0"/>
              <a:t>임을 확인하였다</a:t>
            </a:r>
            <a:r>
              <a:rPr lang="en-US" altLang="ko-KR" b="0" dirty="0"/>
              <a:t>. </a:t>
            </a:r>
            <a:r>
              <a:rPr lang="ko-KR" altLang="en-US" b="0" dirty="0"/>
              <a:t>독립사건인 경우 </a:t>
            </a:r>
            <a:r>
              <a:rPr lang="en-US" altLang="ko-KR" b="0" dirty="0"/>
              <a:t>                        ……………………………        ………   </a:t>
            </a:r>
            <a:r>
              <a:rPr lang="ko-KR" altLang="en-US" b="0" dirty="0"/>
              <a:t>를 유추할 수 있다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          </a:t>
            </a:r>
            <a:r>
              <a:rPr lang="ko-KR" altLang="en-US" b="0" dirty="0"/>
              <a:t>가 확률 </a:t>
            </a:r>
            <a:r>
              <a:rPr lang="en-US" altLang="ko-KR" b="0" dirty="0"/>
              <a:t>A</a:t>
            </a:r>
            <a:r>
              <a:rPr lang="ko-KR" altLang="en-US" b="0" dirty="0"/>
              <a:t>와 같으므로 </a:t>
            </a:r>
            <a:r>
              <a:rPr lang="en-US" altLang="ko-KR" b="0" dirty="0"/>
              <a:t>B</a:t>
            </a:r>
            <a:r>
              <a:rPr lang="ko-KR" altLang="en-US" b="0" dirty="0"/>
              <a:t>가 일어났다는 가정하에 </a:t>
            </a:r>
            <a:r>
              <a:rPr lang="en-US" altLang="ko-KR" b="0" dirty="0"/>
              <a:t>A</a:t>
            </a:r>
            <a:r>
              <a:rPr lang="ko-KR" altLang="en-US" b="0" dirty="0"/>
              <a:t>가 일어날 확률이나 전체에서 </a:t>
            </a:r>
            <a:r>
              <a:rPr lang="en-US" altLang="ko-KR" b="0" dirty="0"/>
              <a:t>A</a:t>
            </a:r>
            <a:r>
              <a:rPr lang="ko-KR" altLang="en-US" b="0" dirty="0"/>
              <a:t>가 일어날 확률이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즉</a:t>
            </a:r>
            <a:r>
              <a:rPr lang="en-US" altLang="ko-KR" b="0" dirty="0"/>
              <a:t>, A</a:t>
            </a:r>
            <a:r>
              <a:rPr lang="ko-KR" altLang="en-US" b="0" dirty="0"/>
              <a:t>가 일어났다는 가정하에 </a:t>
            </a:r>
            <a:r>
              <a:rPr lang="en-US" altLang="ko-KR" b="0" dirty="0"/>
              <a:t>B</a:t>
            </a:r>
            <a:r>
              <a:rPr lang="ko-KR" altLang="en-US" b="0" dirty="0"/>
              <a:t>가 일어날 확률이나 </a:t>
            </a:r>
            <a:r>
              <a:rPr lang="en-US" altLang="ko-KR" b="0" dirty="0"/>
              <a:t>A</a:t>
            </a:r>
            <a:r>
              <a:rPr lang="ko-KR" altLang="en-US" b="0" dirty="0"/>
              <a:t>가 일어나지 않았다는 가정하에 </a:t>
            </a:r>
            <a:r>
              <a:rPr lang="en-US" altLang="ko-KR" b="0" dirty="0"/>
              <a:t>B</a:t>
            </a:r>
            <a:r>
              <a:rPr lang="ko-KR" altLang="en-US" b="0" dirty="0"/>
              <a:t>가 일어날 확률이나 마지막으로 전체 </a:t>
            </a:r>
            <a:r>
              <a:rPr lang="ko-KR" altLang="en-US" b="0" dirty="0" err="1"/>
              <a:t>모사건에서</a:t>
            </a:r>
            <a:r>
              <a:rPr lang="ko-KR" altLang="en-US" b="0" dirty="0"/>
              <a:t> </a:t>
            </a:r>
            <a:r>
              <a:rPr lang="en-US" altLang="ko-KR" b="0" dirty="0"/>
              <a:t>B</a:t>
            </a:r>
            <a:r>
              <a:rPr lang="ko-KR" altLang="en-US" b="0" dirty="0"/>
              <a:t>가 일어날 확률이 모두 같다는 의미이다</a:t>
            </a:r>
            <a:r>
              <a:rPr lang="en-US" altLang="ko-KR" b="0" dirty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13" y="1865467"/>
            <a:ext cx="1967975" cy="30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89929"/>
            <a:ext cx="850165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03" y="2223811"/>
            <a:ext cx="2928347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0937"/>
            <a:ext cx="1472045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83" y="2604300"/>
            <a:ext cx="1377583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77" y="2594775"/>
            <a:ext cx="700599" cy="26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4" y="4869160"/>
            <a:ext cx="2715805" cy="36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82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곱셈 법칙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독립사건에서의 곱셈 법칙</a:t>
            </a:r>
            <a:endParaRPr lang="en-US" altLang="ko-KR" sz="2000" u="sng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45" y="2636912"/>
            <a:ext cx="5373711" cy="288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699792" y="5767325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독립사건의 이해</a:t>
            </a:r>
            <a:r>
              <a:rPr lang="en-US" altLang="ko-KR" sz="1200" dirty="0">
                <a:solidFill>
                  <a:srgbClr val="44A0A2"/>
                </a:solidFill>
              </a:rPr>
              <a:t>: P (A| B) = P (A)]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0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확률의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곱셈 법칙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독립사건에서의 곱셈 법칙</a:t>
            </a:r>
            <a:endParaRPr lang="en-US" altLang="ko-KR" sz="2000" u="sn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87261"/>
            <a:ext cx="7200000" cy="150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Aft>
                <a:spcPts val="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여기서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가 서로 독립사건이라는 의미는 사건 </a:t>
            </a:r>
            <a:r>
              <a:rPr lang="en-US" altLang="ko-KR" b="0" dirty="0"/>
              <a:t>B</a:t>
            </a:r>
            <a:r>
              <a:rPr lang="ko-KR" altLang="en-US" b="0" dirty="0"/>
              <a:t>가 일어났다는 가정하에 사건 </a:t>
            </a:r>
            <a:r>
              <a:rPr lang="en-US" altLang="ko-KR" b="0" dirty="0"/>
              <a:t>A</a:t>
            </a:r>
            <a:r>
              <a:rPr lang="ko-KR" altLang="en-US" b="0" dirty="0"/>
              <a:t>가 일어날 확률</a:t>
            </a:r>
            <a:r>
              <a:rPr lang="en-US" altLang="ko-KR" b="0" dirty="0"/>
              <a:t>             </a:t>
            </a:r>
            <a:r>
              <a:rPr lang="ko-KR" altLang="en-US" b="0" dirty="0"/>
              <a:t>와 전체에서 </a:t>
            </a:r>
            <a:r>
              <a:rPr lang="en-US" altLang="ko-KR" b="0" dirty="0"/>
              <a:t>A</a:t>
            </a:r>
            <a:r>
              <a:rPr lang="ko-KR" altLang="en-US" b="0" dirty="0"/>
              <a:t>가 일어날 확률인 </a:t>
            </a:r>
            <a:r>
              <a:rPr lang="en-US" altLang="ko-KR" b="0" dirty="0"/>
              <a:t>P(A)</a:t>
            </a:r>
            <a:r>
              <a:rPr lang="ko-KR" altLang="en-US" b="0" dirty="0"/>
              <a:t>가 같음을 확인하였고</a:t>
            </a:r>
            <a:r>
              <a:rPr lang="en-US" altLang="ko-KR" b="0" dirty="0"/>
              <a:t>, </a:t>
            </a:r>
            <a:r>
              <a:rPr lang="ko-KR" altLang="en-US" b="0" dirty="0"/>
              <a:t>다음의 수식들을 유추할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042" y="2348880"/>
            <a:ext cx="826550" cy="5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854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곱셈 법칙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종속사건에서의 곱셈 법칙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종속사건은 독립사건의 반대 개념으로 서로의 사건이 각각 다른 사건의 발생 확률에 영향을 준다는 의미이다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dirty="0">
              <a:solidFill>
                <a:srgbClr val="E67627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12207"/>
            <a:ext cx="7200000" cy="151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70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곱셈 법칙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종속사건에서의 곱셈 법칙</a:t>
            </a:r>
            <a:endParaRPr lang="en-US" altLang="ko-KR" sz="2000" u="sng" dirty="0"/>
          </a:p>
        </p:txBody>
      </p:sp>
      <p:sp>
        <p:nvSpPr>
          <p:cNvPr id="8" name="직사각형 7"/>
          <p:cNvSpPr/>
          <p:nvPr/>
        </p:nvSpPr>
        <p:spPr>
          <a:xfrm>
            <a:off x="686547" y="2234027"/>
            <a:ext cx="7773886" cy="2193562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2037640"/>
            <a:ext cx="540016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2037640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2123728" y="1988840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전혀 다른 개념인 독립사건과 배반사건</a:t>
            </a:r>
            <a:endParaRPr lang="en-US" altLang="ko-KR" b="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2593479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배반사건은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의 교사건의 확률이 </a:t>
            </a:r>
            <a:r>
              <a:rPr lang="en-US" altLang="ko-KR" b="0" dirty="0"/>
              <a:t>0</a:t>
            </a:r>
            <a:r>
              <a:rPr lang="ko-KR" altLang="en-US" b="0" dirty="0"/>
              <a:t>인 사건을 말하며</a:t>
            </a:r>
            <a:r>
              <a:rPr lang="en-US" altLang="ko-KR" b="0" dirty="0"/>
              <a:t>,                            </a:t>
            </a:r>
            <a:r>
              <a:rPr lang="ko-KR" altLang="en-US" b="0" dirty="0"/>
              <a:t>로 표현되기 때문에</a:t>
            </a:r>
            <a:r>
              <a:rPr lang="en-US" altLang="ko-KR" b="0" dirty="0"/>
              <a:t>     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사건 </a:t>
            </a:r>
            <a:r>
              <a:rPr lang="en-US" altLang="ko-KR" b="0" dirty="0"/>
              <a:t>B</a:t>
            </a:r>
            <a:r>
              <a:rPr lang="ko-KR" altLang="en-US" b="0" dirty="0"/>
              <a:t>가 발생했다는 가정하에서는 사건 </a:t>
            </a:r>
            <a:r>
              <a:rPr lang="en-US" altLang="ko-KR" b="0" dirty="0"/>
              <a:t>A</a:t>
            </a:r>
            <a:r>
              <a:rPr lang="ko-KR" altLang="en-US" b="0" dirty="0"/>
              <a:t>가 일어날 수 없기 때문이다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당연히 </a:t>
            </a:r>
            <a:r>
              <a:rPr lang="en-US" altLang="ko-KR" b="0" dirty="0"/>
              <a:t>                   </a:t>
            </a:r>
            <a:r>
              <a:rPr lang="ko-KR" altLang="en-US" b="0" dirty="0"/>
              <a:t>가 성립한다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10" y="2701618"/>
            <a:ext cx="1826281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33" y="3102868"/>
            <a:ext cx="944628" cy="1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33" y="3431636"/>
            <a:ext cx="1228016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7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확률의 덧셈 법칙</a:t>
            </a:r>
            <a:r>
              <a:rPr lang="en-US" altLang="ko-KR" b="0" dirty="0"/>
              <a:t>(addition rule)</a:t>
            </a:r>
            <a:r>
              <a:rPr lang="ko-KR" altLang="en-US" b="0" dirty="0"/>
              <a:t>은 </a:t>
            </a:r>
            <a:r>
              <a:rPr lang="ko-KR" altLang="en-US" b="0" dirty="0" err="1"/>
              <a:t>합사건과</a:t>
            </a:r>
            <a:r>
              <a:rPr lang="ko-KR" altLang="en-US" b="0" dirty="0"/>
              <a:t> 동일한 논리로 이해한다</a:t>
            </a:r>
            <a:r>
              <a:rPr lang="en-US" altLang="ko-KR" b="0" dirty="0"/>
              <a:t>. 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의 </a:t>
            </a:r>
            <a:r>
              <a:rPr lang="ko-KR" altLang="en-US" b="0" dirty="0" err="1"/>
              <a:t>합사건의</a:t>
            </a:r>
            <a:r>
              <a:rPr lang="ko-KR" altLang="en-US" b="0" dirty="0"/>
              <a:t> 확률은 확률 </a:t>
            </a:r>
            <a:r>
              <a:rPr lang="en-US" altLang="ko-KR" b="0" dirty="0"/>
              <a:t>A</a:t>
            </a:r>
            <a:r>
              <a:rPr lang="ko-KR" altLang="en-US" b="0" dirty="0"/>
              <a:t>와 확률 </a:t>
            </a:r>
            <a:r>
              <a:rPr lang="en-US" altLang="ko-KR" b="0" dirty="0"/>
              <a:t>B</a:t>
            </a:r>
            <a:r>
              <a:rPr lang="ko-KR" altLang="en-US" b="0" dirty="0"/>
              <a:t>의 합에서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의 교사건의 확률을 빼서 계산한다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>
              <a:solidFill>
                <a:srgbClr val="E67627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>
              <a:solidFill>
                <a:srgbClr val="E67627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>
              <a:solidFill>
                <a:srgbClr val="E67627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이는 단순히 확률 </a:t>
            </a:r>
            <a:r>
              <a:rPr lang="en-US" altLang="ko-KR" b="0" dirty="0"/>
              <a:t>A</a:t>
            </a:r>
            <a:r>
              <a:rPr lang="ko-KR" altLang="en-US" b="0" dirty="0"/>
              <a:t>와 확률 </a:t>
            </a:r>
            <a:r>
              <a:rPr lang="en-US" altLang="ko-KR" b="0" dirty="0"/>
              <a:t>B</a:t>
            </a:r>
            <a:r>
              <a:rPr lang="ko-KR" altLang="en-US" b="0" dirty="0"/>
              <a:t>를 더하면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의 </a:t>
            </a:r>
            <a:r>
              <a:rPr lang="ko-KR" altLang="en-US" b="0" dirty="0" err="1"/>
              <a:t>교사건을</a:t>
            </a:r>
            <a:r>
              <a:rPr lang="ko-KR" altLang="en-US" b="0" dirty="0"/>
              <a:t> 두 번 더하는 결과가 나타나 해당 </a:t>
            </a:r>
            <a:r>
              <a:rPr lang="ko-KR" altLang="en-US" b="0" dirty="0" err="1"/>
              <a:t>교사건을</a:t>
            </a:r>
            <a:r>
              <a:rPr lang="ko-KR" altLang="en-US" b="0" dirty="0"/>
              <a:t> 빼준 것이다</a:t>
            </a:r>
            <a:r>
              <a:rPr lang="en-US" altLang="ko-KR" b="0" dirty="0"/>
              <a:t>. </a:t>
            </a:r>
            <a:r>
              <a:rPr lang="ko-KR" altLang="en-US" b="0" dirty="0"/>
              <a:t>그런데 만약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가 배반사건이라면</a:t>
            </a:r>
            <a:r>
              <a:rPr lang="en-US" altLang="ko-KR" b="0" dirty="0"/>
              <a:t>, 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의 </a:t>
            </a:r>
            <a:r>
              <a:rPr lang="ko-KR" altLang="en-US" b="0" dirty="0" err="1"/>
              <a:t>교사건이</a:t>
            </a:r>
            <a:r>
              <a:rPr lang="ko-KR" altLang="en-US" b="0" dirty="0"/>
              <a:t> 없으므로 단순히 확률 </a:t>
            </a:r>
            <a:r>
              <a:rPr lang="en-US" altLang="ko-KR" b="0" dirty="0"/>
              <a:t>A</a:t>
            </a:r>
            <a:r>
              <a:rPr lang="ko-KR" altLang="en-US" b="0" dirty="0"/>
              <a:t>와 확률 </a:t>
            </a:r>
            <a:r>
              <a:rPr lang="en-US" altLang="ko-KR" b="0" dirty="0"/>
              <a:t>B</a:t>
            </a:r>
            <a:r>
              <a:rPr lang="ko-KR" altLang="en-US" b="0" dirty="0"/>
              <a:t>를 더하면 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덧셈 법칙</a:t>
            </a:r>
            <a:endParaRPr lang="en-US" altLang="ko-KR" sz="2000" u="sn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9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26" y="5492598"/>
            <a:ext cx="2227748" cy="40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505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6" y="2060848"/>
            <a:ext cx="6977368" cy="24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덧셈 법칙</a:t>
            </a:r>
            <a:endParaRPr lang="en-US" altLang="ko-KR" sz="2000" u="sng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699792" y="465313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확률의 덧셈 법칙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7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확률수형도</a:t>
            </a:r>
            <a:endParaRPr lang="en-US" altLang="ko-KR" sz="2000" u="sng" dirty="0"/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4-1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세무사 시험은 </a:t>
            </a:r>
            <a:r>
              <a:rPr lang="en-US" altLang="ko-KR" b="0" dirty="0"/>
              <a:t>1</a:t>
            </a:r>
            <a:r>
              <a:rPr lang="ko-KR" altLang="en-US" b="0" dirty="0"/>
              <a:t>차와 </a:t>
            </a:r>
            <a:r>
              <a:rPr lang="en-US" altLang="ko-KR" b="0" dirty="0"/>
              <a:t>2</a:t>
            </a:r>
            <a:r>
              <a:rPr lang="ko-KR" altLang="en-US" b="0" dirty="0"/>
              <a:t>차로 나누어 시행된다</a:t>
            </a:r>
            <a:r>
              <a:rPr lang="en-US" altLang="ko-KR" b="0" dirty="0"/>
              <a:t>. 1</a:t>
            </a:r>
            <a:r>
              <a:rPr lang="ko-KR" altLang="en-US" b="0" dirty="0"/>
              <a:t>차 시험에 합격한 수험생은 </a:t>
            </a:r>
            <a:r>
              <a:rPr lang="en-US" altLang="ko-KR" b="0" dirty="0"/>
              <a:t>2</a:t>
            </a:r>
            <a:r>
              <a:rPr lang="ko-KR" altLang="en-US" b="0" dirty="0"/>
              <a:t>차 시험을 볼 수 있는 자격이 주어지며</a:t>
            </a:r>
            <a:r>
              <a:rPr lang="en-US" altLang="ko-KR" b="0" dirty="0"/>
              <a:t>, 2</a:t>
            </a:r>
            <a:r>
              <a:rPr lang="ko-KR" altLang="en-US" b="0" dirty="0"/>
              <a:t>차 시험에 합격하면 세무사 시험에 최종 합격한다</a:t>
            </a:r>
            <a:r>
              <a:rPr lang="en-US" altLang="ko-KR" b="0" dirty="0"/>
              <a:t>. </a:t>
            </a:r>
            <a:r>
              <a:rPr lang="ko-KR" altLang="en-US" b="0" dirty="0"/>
              <a:t>만약</a:t>
            </a:r>
            <a:r>
              <a:rPr lang="en-US" altLang="ko-KR" b="0" dirty="0"/>
              <a:t>, 2021</a:t>
            </a:r>
            <a:r>
              <a:rPr lang="ko-KR" altLang="en-US" b="0" dirty="0"/>
              <a:t>년에 </a:t>
            </a:r>
            <a:r>
              <a:rPr lang="en-US" altLang="ko-KR" b="0" dirty="0"/>
              <a:t>1</a:t>
            </a:r>
            <a:r>
              <a:rPr lang="ko-KR" altLang="en-US" b="0" dirty="0"/>
              <a:t>차 시험에 합격한 수험생은 </a:t>
            </a:r>
            <a:r>
              <a:rPr lang="en-US" altLang="ko-KR" b="0" dirty="0"/>
              <a:t>2021</a:t>
            </a:r>
            <a:r>
              <a:rPr lang="ko-KR" altLang="en-US" b="0" dirty="0"/>
              <a:t>년과 </a:t>
            </a:r>
            <a:r>
              <a:rPr lang="en-US" altLang="ko-KR" b="0" dirty="0"/>
              <a:t>2022</a:t>
            </a:r>
            <a:r>
              <a:rPr lang="ko-KR" altLang="en-US" b="0" dirty="0"/>
              <a:t>년에 </a:t>
            </a:r>
            <a:r>
              <a:rPr lang="en-US" altLang="ko-KR" b="0" dirty="0"/>
              <a:t>2</a:t>
            </a:r>
            <a:r>
              <a:rPr lang="ko-KR" altLang="en-US" b="0" dirty="0"/>
              <a:t>차 시험에 응시할 수 있다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2021</a:t>
            </a:r>
            <a:r>
              <a:rPr lang="ko-KR" altLang="en-US" b="0" dirty="0"/>
              <a:t>년에 </a:t>
            </a:r>
            <a:r>
              <a:rPr lang="en-US" altLang="ko-KR" b="0" dirty="0"/>
              <a:t>1</a:t>
            </a:r>
            <a:r>
              <a:rPr lang="ko-KR" altLang="en-US" b="0" dirty="0"/>
              <a:t>차 시험에 합격하고 </a:t>
            </a:r>
            <a:r>
              <a:rPr lang="en-US" altLang="ko-KR" b="0" dirty="0"/>
              <a:t>2</a:t>
            </a:r>
            <a:r>
              <a:rPr lang="ko-KR" altLang="en-US" b="0" dirty="0"/>
              <a:t>차 시험에도 합격한 수험생은 </a:t>
            </a:r>
            <a:r>
              <a:rPr lang="en-US" altLang="ko-KR" b="0" dirty="0"/>
              <a:t>2022</a:t>
            </a:r>
            <a:r>
              <a:rPr lang="ko-KR" altLang="en-US" b="0" dirty="0"/>
              <a:t>년 </a:t>
            </a:r>
            <a:r>
              <a:rPr lang="en-US" altLang="ko-KR" b="0" dirty="0"/>
              <a:t>2</a:t>
            </a:r>
            <a:r>
              <a:rPr lang="ko-KR" altLang="en-US" b="0" dirty="0"/>
              <a:t>차 시험을 볼 필요가 없다</a:t>
            </a:r>
            <a:r>
              <a:rPr lang="en-US" altLang="ko-KR" b="0" dirty="0"/>
              <a:t>. 1</a:t>
            </a:r>
            <a:r>
              <a:rPr lang="ko-KR" altLang="en-US" b="0" dirty="0"/>
              <a:t>차 시험 합격생에 한하여 첫 번째 </a:t>
            </a:r>
            <a:r>
              <a:rPr lang="en-US" altLang="ko-KR" b="0" dirty="0"/>
              <a:t>2</a:t>
            </a:r>
            <a:r>
              <a:rPr lang="ko-KR" altLang="en-US" b="0" dirty="0"/>
              <a:t>차 시험의 합격률이 </a:t>
            </a:r>
            <a:r>
              <a:rPr lang="en-US" altLang="ko-KR" b="0" dirty="0"/>
              <a:t>25%, </a:t>
            </a:r>
            <a:r>
              <a:rPr lang="ko-KR" altLang="en-US" b="0" dirty="0"/>
              <a:t>두 번째 </a:t>
            </a:r>
            <a:r>
              <a:rPr lang="en-US" altLang="ko-KR" b="0" dirty="0"/>
              <a:t>2</a:t>
            </a:r>
            <a:r>
              <a:rPr lang="ko-KR" altLang="en-US" b="0" dirty="0" err="1"/>
              <a:t>차시험의</a:t>
            </a:r>
            <a:r>
              <a:rPr lang="ko-KR" altLang="en-US" b="0" dirty="0"/>
              <a:t> 합격률이 </a:t>
            </a:r>
            <a:r>
              <a:rPr lang="en-US" altLang="ko-KR" b="0" dirty="0"/>
              <a:t>53%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</a:t>
            </a:r>
            <a:r>
              <a:rPr lang="en-US" altLang="ko-KR" b="0" dirty="0"/>
              <a:t>2021</a:t>
            </a:r>
            <a:r>
              <a:rPr lang="ko-KR" altLang="en-US" b="0" dirty="0"/>
              <a:t>년 세무사 </a:t>
            </a:r>
            <a:r>
              <a:rPr lang="en-US" altLang="ko-KR" b="0" dirty="0"/>
              <a:t>1</a:t>
            </a:r>
            <a:r>
              <a:rPr lang="ko-KR" altLang="en-US" b="0" dirty="0"/>
              <a:t>차 시험에 합격한 수험생이 세무사 시험에 최종 합격하게 될 확률을 계산하시오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251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확률수형도</a:t>
            </a:r>
            <a:endParaRPr lang="en-US" altLang="ko-KR" sz="2000" u="sng" dirty="0"/>
          </a:p>
        </p:txBody>
      </p:sp>
      <p:sp>
        <p:nvSpPr>
          <p:cNvPr id="8" name="직사각형 7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4-1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852936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우선 각 확률에 대하여 정의해야 한다</a:t>
            </a:r>
            <a:r>
              <a:rPr lang="en-US" altLang="ko-KR" b="0" dirty="0"/>
              <a:t>. </a:t>
            </a:r>
            <a:r>
              <a:rPr lang="ko-KR" altLang="en-US" b="0" dirty="0"/>
              <a:t>이번 예제에서는 </a:t>
            </a:r>
            <a:r>
              <a:rPr lang="en-US" altLang="ko-KR" b="0" dirty="0"/>
              <a:t>2021</a:t>
            </a:r>
            <a:r>
              <a:rPr lang="ko-KR" altLang="en-US" b="0" dirty="0"/>
              <a:t>년에 세무사 </a:t>
            </a:r>
            <a:r>
              <a:rPr lang="en-US" altLang="ko-KR" b="0" dirty="0"/>
              <a:t>1</a:t>
            </a:r>
            <a:r>
              <a:rPr lang="ko-KR" altLang="en-US" b="0" dirty="0"/>
              <a:t>차 시험에 합격한 수험생을 대상으로 하기 때문에 </a:t>
            </a:r>
            <a:r>
              <a:rPr lang="en-US" altLang="ko-KR" b="0" dirty="0"/>
              <a:t>1</a:t>
            </a:r>
            <a:r>
              <a:rPr lang="ko-KR" altLang="en-US" b="0" dirty="0"/>
              <a:t>차 시험의 합격률은 고려할 필요가 없다</a:t>
            </a:r>
            <a:r>
              <a:rPr lang="en-US" altLang="ko-KR" b="0" dirty="0"/>
              <a:t>(</a:t>
            </a:r>
            <a:r>
              <a:rPr lang="ko-KR" altLang="en-US" b="0" dirty="0"/>
              <a:t>문제에서 언급하고 있지 않으므로 할 수도 없다</a:t>
            </a:r>
            <a:r>
              <a:rPr lang="en-US" altLang="ko-KR" b="0" dirty="0"/>
              <a:t>).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2021</a:t>
            </a:r>
            <a:r>
              <a:rPr lang="ko-KR" altLang="en-US" b="0" dirty="0"/>
              <a:t>년 첫 번째 </a:t>
            </a:r>
            <a:r>
              <a:rPr lang="en-US" altLang="ko-KR" b="0" dirty="0"/>
              <a:t>2</a:t>
            </a:r>
            <a:r>
              <a:rPr lang="ko-KR" altLang="en-US" b="0" dirty="0"/>
              <a:t>차 시험에 합격할 사건을 </a:t>
            </a:r>
            <a:r>
              <a:rPr lang="en-US" altLang="ko-KR" b="0" dirty="0"/>
              <a:t>B1, 2022</a:t>
            </a:r>
            <a:r>
              <a:rPr lang="ko-KR" altLang="en-US" b="0" dirty="0"/>
              <a:t>년 두 번째 </a:t>
            </a:r>
            <a:r>
              <a:rPr lang="en-US" altLang="ko-KR" b="0" dirty="0"/>
              <a:t>2</a:t>
            </a:r>
            <a:r>
              <a:rPr lang="ko-KR" altLang="en-US" b="0" dirty="0"/>
              <a:t>차 시험에서 합격할 사건을 </a:t>
            </a:r>
            <a:r>
              <a:rPr lang="en-US" altLang="ko-KR" b="0" dirty="0"/>
              <a:t>B2</a:t>
            </a:r>
            <a:r>
              <a:rPr lang="ko-KR" altLang="en-US" b="0" dirty="0"/>
              <a:t>라고 지정하자</a:t>
            </a:r>
            <a:r>
              <a:rPr lang="en-US" altLang="ko-KR" b="0" dirty="0"/>
              <a:t>. </a:t>
            </a:r>
            <a:r>
              <a:rPr lang="ko-KR" altLang="en-US" b="0" dirty="0"/>
              <a:t>이를 확률수형도로 표현할 수 있는데</a:t>
            </a:r>
            <a:r>
              <a:rPr lang="en-US" altLang="ko-KR" b="0" dirty="0"/>
              <a:t>, </a:t>
            </a:r>
            <a:r>
              <a:rPr lang="ko-KR" altLang="en-US" b="0" dirty="0"/>
              <a:t>문제의 접근을 시각화하여 이해를 돕는다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702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확률수형도</a:t>
            </a:r>
            <a:endParaRPr lang="en-US" altLang="ko-KR" sz="2000" u="sng" dirty="0"/>
          </a:p>
        </p:txBody>
      </p:sp>
      <p:sp>
        <p:nvSpPr>
          <p:cNvPr id="8" name="직사각형 7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4-1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30" y="2708920"/>
            <a:ext cx="5423740" cy="296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699792" y="579836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</a:t>
            </a:r>
            <a:r>
              <a:rPr lang="ko-KR" altLang="en-US" sz="1050" b="0" dirty="0">
                <a:solidFill>
                  <a:srgbClr val="44A0A2"/>
                </a:solidFill>
              </a:rPr>
              <a:t>확률수형도</a:t>
            </a:r>
            <a:r>
              <a:rPr lang="en-US" altLang="ko-KR" sz="1050" b="0" dirty="0">
                <a:solidFill>
                  <a:srgbClr val="44A0A2"/>
                </a:solidFill>
              </a:rPr>
              <a:t>]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74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확률수형도</a:t>
            </a:r>
            <a:endParaRPr lang="en-US" altLang="ko-KR" sz="2000" u="sng" dirty="0"/>
          </a:p>
        </p:txBody>
      </p:sp>
      <p:sp>
        <p:nvSpPr>
          <p:cNvPr id="8" name="직사각형 7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4-1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78" y="4851985"/>
            <a:ext cx="4778244" cy="37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852936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2021</a:t>
            </a:r>
            <a:r>
              <a:rPr lang="ko-KR" altLang="en-US" b="0" dirty="0"/>
              <a:t>년 세무사 </a:t>
            </a:r>
            <a:r>
              <a:rPr lang="en-US" altLang="ko-KR" b="0" dirty="0"/>
              <a:t>1</a:t>
            </a:r>
            <a:r>
              <a:rPr lang="ko-KR" altLang="en-US" b="0" dirty="0"/>
              <a:t>차 시험에 합격한 수험생이 세무사 시험에 최종 합격하게 될 확률은 </a:t>
            </a:r>
            <a:r>
              <a:rPr lang="en-US" altLang="ko-KR" b="0" dirty="0"/>
              <a:t>2021</a:t>
            </a:r>
            <a:r>
              <a:rPr lang="ko-KR" altLang="en-US" b="0" dirty="0"/>
              <a:t>년 같은 해에 </a:t>
            </a:r>
            <a:r>
              <a:rPr lang="en-US" altLang="ko-KR" b="0" dirty="0"/>
              <a:t>2</a:t>
            </a:r>
            <a:r>
              <a:rPr lang="ko-KR" altLang="en-US" b="0" dirty="0"/>
              <a:t>차 시험을 합격할 확률과 </a:t>
            </a:r>
            <a:r>
              <a:rPr lang="en-US" altLang="ko-KR" b="0" dirty="0"/>
              <a:t>2021</a:t>
            </a:r>
            <a:r>
              <a:rPr lang="ko-KR" altLang="en-US" b="0" dirty="0"/>
              <a:t>년에는 떨어지고 </a:t>
            </a:r>
            <a:r>
              <a:rPr lang="en-US" altLang="ko-KR" b="0" dirty="0"/>
              <a:t>2022</a:t>
            </a:r>
            <a:r>
              <a:rPr lang="ko-KR" altLang="en-US" b="0" dirty="0"/>
              <a:t>년 </a:t>
            </a:r>
            <a:r>
              <a:rPr lang="en-US" altLang="ko-KR" b="0" dirty="0"/>
              <a:t>2</a:t>
            </a:r>
            <a:r>
              <a:rPr lang="ko-KR" altLang="en-US" b="0" dirty="0"/>
              <a:t>차 시험에 합격할 확률을 더하여 다음과 같이 계산할 수 있다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806546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베이즈</a:t>
            </a:r>
            <a:r>
              <a:rPr lang="ko-KR" altLang="en-US" sz="2000" u="sng" dirty="0"/>
              <a:t> 정리 및 활용</a:t>
            </a:r>
            <a:endParaRPr lang="en-US" altLang="ko-KR" sz="2000" u="sng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1772816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사전확률</a:t>
            </a:r>
            <a:r>
              <a:rPr lang="en-US" altLang="ko-KR" dirty="0"/>
              <a:t>(prior probability):</a:t>
            </a:r>
            <a:r>
              <a:rPr lang="ko-KR" altLang="en-US" dirty="0"/>
              <a:t> </a:t>
            </a:r>
            <a:r>
              <a:rPr lang="ko-KR" altLang="en-US" b="0" dirty="0"/>
              <a:t>특정 사건이 일어나기 전의 확률로 관심을 갖는 사건이 일어날 가능성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사후확률</a:t>
            </a:r>
            <a:r>
              <a:rPr lang="en-US" altLang="ko-KR" dirty="0"/>
              <a:t>(posterior probability):</a:t>
            </a:r>
            <a:r>
              <a:rPr lang="ko-KR" altLang="en-US" dirty="0"/>
              <a:t> </a:t>
            </a:r>
            <a:r>
              <a:rPr lang="ko-KR" altLang="en-US" b="0" dirty="0"/>
              <a:t>관심사건의 증거에 대한 조건부확률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76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표본공간과 사건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확률실험</a:t>
            </a:r>
            <a:r>
              <a:rPr lang="en-US" altLang="ko-KR" dirty="0"/>
              <a:t>(random experiment): </a:t>
            </a:r>
            <a:r>
              <a:rPr lang="ko-KR" altLang="en-US" b="0" dirty="0"/>
              <a:t>여러 가지 가능한 결과 중 하나의 사건</a:t>
            </a:r>
            <a:r>
              <a:rPr lang="en-US" altLang="ko-KR" b="0" dirty="0"/>
              <a:t>(event)</a:t>
            </a:r>
            <a:r>
              <a:rPr lang="ko-KR" altLang="en-US" b="0" dirty="0"/>
              <a:t>을 발생시키는 활동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표본공간</a:t>
            </a:r>
            <a:r>
              <a:rPr lang="en-US" altLang="ko-KR" dirty="0"/>
              <a:t>(sample space): </a:t>
            </a:r>
            <a:r>
              <a:rPr lang="ko-KR" altLang="en-US" b="0" dirty="0"/>
              <a:t>확률실험으로 발생할 수 있는 모든 가능한 결과들을 의미하며</a:t>
            </a:r>
            <a:r>
              <a:rPr lang="en-US" altLang="ko-KR" b="0" dirty="0"/>
              <a:t>, </a:t>
            </a:r>
            <a:r>
              <a:rPr lang="ko-KR" altLang="en-US" b="0" dirty="0"/>
              <a:t>각각의 결과들은 상호 배타적</a:t>
            </a:r>
            <a:r>
              <a:rPr lang="en-US" altLang="ko-KR" b="0" dirty="0"/>
              <a:t>(mutually exclusive)</a:t>
            </a:r>
            <a:r>
              <a:rPr lang="ko-KR" altLang="en-US" b="0" dirty="0"/>
              <a:t>이어야 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주사위를 던져 나오는 결과를 예로 들어보자</a:t>
            </a:r>
            <a:r>
              <a:rPr lang="en-US" altLang="ko-KR" b="0" dirty="0"/>
              <a:t>. </a:t>
            </a:r>
            <a:r>
              <a:rPr lang="ko-KR" altLang="en-US" b="0" dirty="0"/>
              <a:t>여기서 나올 가능성이 있는 결과는 </a:t>
            </a:r>
            <a:r>
              <a:rPr lang="en-US" altLang="ko-KR" b="0" dirty="0"/>
              <a:t>1, 2, 3, 4, 5, 6</a:t>
            </a:r>
            <a:r>
              <a:rPr lang="ko-KR" altLang="en-US" b="0" dirty="0"/>
              <a:t>이며</a:t>
            </a:r>
            <a:r>
              <a:rPr lang="en-US" altLang="ko-KR" b="0" dirty="0"/>
              <a:t>, </a:t>
            </a:r>
            <a:r>
              <a:rPr lang="ko-KR" altLang="en-US" b="0" dirty="0"/>
              <a:t>다음과 같이 표현할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사건</a:t>
            </a:r>
            <a:r>
              <a:rPr lang="en-US" altLang="ko-KR" b="0" dirty="0"/>
              <a:t>(event)</a:t>
            </a:r>
            <a:r>
              <a:rPr lang="ko-KR" altLang="en-US" b="0" dirty="0"/>
              <a:t>은 표본공간의 부분집합이다</a:t>
            </a:r>
            <a:r>
              <a:rPr lang="en-US" altLang="ko-KR" b="0" dirty="0"/>
              <a:t>. </a:t>
            </a:r>
            <a:r>
              <a:rPr lang="ko-KR" altLang="en-US" b="0" dirty="0"/>
              <a:t>주사위를 던져 홀수가 나오는 사건을 </a:t>
            </a:r>
            <a:r>
              <a:rPr lang="en-US" altLang="ko-KR" b="0" dirty="0"/>
              <a:t>A, 5</a:t>
            </a:r>
            <a:r>
              <a:rPr lang="ko-KR" altLang="en-US" b="0" dirty="0"/>
              <a:t>가 나오는 사건을 </a:t>
            </a:r>
            <a:r>
              <a:rPr lang="en-US" altLang="ko-KR" b="0" dirty="0"/>
              <a:t>B</a:t>
            </a:r>
            <a:r>
              <a:rPr lang="ko-KR" altLang="en-US" b="0" dirty="0"/>
              <a:t>라 하면 해당 사건은 다음과 같이 표현할 수 있다</a:t>
            </a:r>
            <a:endParaRPr lang="en-US" altLang="ko-KR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4365104"/>
            <a:ext cx="22383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5733256"/>
            <a:ext cx="20955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베이즈</a:t>
            </a:r>
            <a:r>
              <a:rPr lang="ko-KR" altLang="en-US" sz="2000" u="sng" dirty="0"/>
              <a:t> 정리 및 활용</a:t>
            </a:r>
            <a:endParaRPr lang="en-US" altLang="ko-KR" sz="2000" u="sng" dirty="0"/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345594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사전확률과 사후확률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4-2</a:t>
            </a:r>
            <a:endParaRPr lang="ko-KR" altLang="en-US" sz="14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2449463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스마트폰을</a:t>
            </a:r>
            <a:r>
              <a:rPr lang="ko-KR" altLang="en-US" b="0" dirty="0"/>
              <a:t> 제조하는 </a:t>
            </a:r>
            <a:r>
              <a:rPr lang="en-US" altLang="ko-KR" b="0" dirty="0"/>
              <a:t>S</a:t>
            </a:r>
            <a:r>
              <a:rPr lang="ko-KR" altLang="en-US" b="0" dirty="0"/>
              <a:t>사는 서로 다른 두 개의 공장에서 </a:t>
            </a:r>
            <a:r>
              <a:rPr lang="ko-KR" altLang="en-US" b="0" dirty="0" err="1"/>
              <a:t>스마트폰을</a:t>
            </a:r>
            <a:r>
              <a:rPr lang="ko-KR" altLang="en-US" b="0" dirty="0"/>
              <a:t> 생산한다</a:t>
            </a:r>
            <a:r>
              <a:rPr lang="en-US" altLang="ko-KR" b="0" dirty="0"/>
              <a:t>. </a:t>
            </a:r>
            <a:r>
              <a:rPr lang="ko-KR" altLang="en-US" b="0" dirty="0"/>
              <a:t>각 공장을 </a:t>
            </a:r>
            <a:r>
              <a:rPr lang="en-US" altLang="ko-KR" b="0" dirty="0"/>
              <a:t>    </a:t>
            </a:r>
            <a:r>
              <a:rPr lang="ko-KR" altLang="en-US" b="0" dirty="0"/>
              <a:t>과 </a:t>
            </a:r>
            <a:r>
              <a:rPr lang="en-US" altLang="ko-KR" b="0" dirty="0"/>
              <a:t>   </a:t>
            </a:r>
            <a:r>
              <a:rPr lang="ko-KR" altLang="en-US" b="0" dirty="0"/>
              <a:t>라고 하자</a:t>
            </a:r>
            <a:r>
              <a:rPr lang="en-US" altLang="ko-KR" b="0" dirty="0"/>
              <a:t>.     </a:t>
            </a:r>
            <a:r>
              <a:rPr lang="ko-KR" altLang="en-US" b="0" dirty="0"/>
              <a:t>의 생산량은 </a:t>
            </a:r>
            <a:r>
              <a:rPr lang="en-US" altLang="ko-KR" b="0" dirty="0"/>
              <a:t>65%,     </a:t>
            </a:r>
            <a:r>
              <a:rPr lang="ko-KR" altLang="en-US" b="0" dirty="0"/>
              <a:t>의 생산량은 </a:t>
            </a:r>
            <a:r>
              <a:rPr lang="en-US" altLang="ko-KR" b="0" dirty="0"/>
              <a:t>35%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통계적으로 어떤 </a:t>
            </a:r>
            <a:r>
              <a:rPr lang="ko-KR" altLang="en-US" b="0" dirty="0" err="1"/>
              <a:t>스마트폰이</a:t>
            </a:r>
            <a:r>
              <a:rPr lang="ko-KR" altLang="en-US" b="0" dirty="0"/>
              <a:t> </a:t>
            </a:r>
            <a:r>
              <a:rPr lang="en-US" altLang="ko-KR" b="0" dirty="0"/>
              <a:t>    </a:t>
            </a:r>
            <a:r>
              <a:rPr lang="ko-KR" altLang="en-US" b="0" dirty="0"/>
              <a:t>에서 생산될 확률은 </a:t>
            </a:r>
            <a:r>
              <a:rPr lang="en-US" altLang="ko-KR" b="0" dirty="0"/>
              <a:t>              ,    </a:t>
            </a:r>
            <a:r>
              <a:rPr lang="ko-KR" altLang="en-US" b="0" dirty="0"/>
              <a:t>에서 생산될 확률은    </a:t>
            </a:r>
            <a:r>
              <a:rPr lang="en-US" altLang="ko-KR" b="0" dirty="0"/>
              <a:t>  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각 공장의 근무 환경이나 근무자의 숙련도 차이 등으로 불량률에 차이가 존재한다</a:t>
            </a:r>
            <a:r>
              <a:rPr lang="en-US" altLang="ko-KR" b="0" dirty="0"/>
              <a:t>.      </a:t>
            </a:r>
            <a:r>
              <a:rPr lang="ko-KR" altLang="en-US" b="0" dirty="0"/>
              <a:t>과 </a:t>
            </a:r>
            <a:r>
              <a:rPr lang="en-US" altLang="ko-KR" b="0" dirty="0"/>
              <a:t>    </a:t>
            </a:r>
            <a:r>
              <a:rPr lang="ko-KR" altLang="en-US" b="0" dirty="0"/>
              <a:t>에서 생산된 제품의 불량률은 각각 </a:t>
            </a:r>
            <a:r>
              <a:rPr lang="en-US" altLang="ko-KR" b="0" dirty="0"/>
              <a:t>0.5%, 0.7%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 err="1"/>
              <a:t>스마트폰이</a:t>
            </a:r>
            <a:r>
              <a:rPr lang="ko-KR" altLang="en-US" b="0" dirty="0"/>
              <a:t> 불량일 사건을 </a:t>
            </a:r>
            <a:r>
              <a:rPr lang="en-US" altLang="ko-KR" b="0" dirty="0"/>
              <a:t>A</a:t>
            </a:r>
            <a:r>
              <a:rPr lang="ko-KR" altLang="en-US" b="0" dirty="0"/>
              <a:t>라 정의하면</a:t>
            </a:r>
            <a:r>
              <a:rPr lang="en-US" altLang="ko-KR" b="0" dirty="0"/>
              <a:t>,                      ,                     </a:t>
            </a:r>
            <a:r>
              <a:rPr lang="ko-KR" altLang="en-US" b="0" dirty="0"/>
              <a:t>인 것이다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사용자가 구입한 </a:t>
            </a:r>
            <a:r>
              <a:rPr lang="ko-KR" altLang="en-US" b="0" dirty="0" err="1"/>
              <a:t>스마트폰이</a:t>
            </a:r>
            <a:r>
              <a:rPr lang="ko-KR" altLang="en-US" b="0" dirty="0"/>
              <a:t> 불량품일 확률 </a:t>
            </a:r>
            <a:r>
              <a:rPr lang="en-US" altLang="ko-KR" b="0" dirty="0"/>
              <a:t>P(A)</a:t>
            </a:r>
            <a:r>
              <a:rPr lang="ko-KR" altLang="en-US" b="0" dirty="0"/>
              <a:t>는</a:t>
            </a:r>
            <a:r>
              <a:rPr lang="en-US" altLang="ko-KR" b="0" dirty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사용자가 구입한 </a:t>
            </a:r>
            <a:r>
              <a:rPr lang="ko-KR" altLang="en-US" b="0" dirty="0" err="1"/>
              <a:t>스마트폰이</a:t>
            </a:r>
            <a:r>
              <a:rPr lang="ko-KR" altLang="en-US" b="0" dirty="0"/>
              <a:t> 불량이라면    </a:t>
            </a:r>
            <a:r>
              <a:rPr lang="en-US" altLang="ko-KR" b="0" dirty="0"/>
              <a:t>  </a:t>
            </a:r>
            <a:r>
              <a:rPr lang="ko-KR" altLang="en-US" b="0" dirty="0"/>
              <a:t>이나 </a:t>
            </a:r>
            <a:r>
              <a:rPr lang="en-US" altLang="ko-KR" b="0" dirty="0"/>
              <a:t>   </a:t>
            </a:r>
            <a:r>
              <a:rPr lang="ko-KR" altLang="en-US" b="0" dirty="0"/>
              <a:t>중 어느 공장에서 생산된 것일까</a:t>
            </a:r>
            <a:r>
              <a:rPr lang="en-US" altLang="ko-KR" b="0" dirty="0"/>
              <a:t>?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34" y="2887414"/>
            <a:ext cx="304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14" y="2905125"/>
            <a:ext cx="2095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24" y="2887414"/>
            <a:ext cx="304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05125"/>
            <a:ext cx="2095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52" y="3248025"/>
            <a:ext cx="304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42" y="3273411"/>
            <a:ext cx="1143000" cy="24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3645793"/>
            <a:ext cx="2095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23" y="3642330"/>
            <a:ext cx="1168977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86" y="3988734"/>
            <a:ext cx="304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66" y="4006445"/>
            <a:ext cx="2095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81" y="4752181"/>
            <a:ext cx="1420091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26" y="4727502"/>
            <a:ext cx="753341" cy="32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578" y="4780755"/>
            <a:ext cx="710045" cy="21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06" y="6107583"/>
            <a:ext cx="230331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88" y="5715545"/>
            <a:ext cx="304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917" y="5733256"/>
            <a:ext cx="2095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128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381456"/>
            <a:ext cx="345594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사전확률과 사후확률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4-2</a:t>
            </a:r>
            <a:endParaRPr lang="ko-KR" altLang="en-US" sz="1400" b="1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내용 개체 틀 2"/>
          <p:cNvSpPr txBox="1">
            <a:spLocks/>
          </p:cNvSpPr>
          <p:nvPr/>
        </p:nvSpPr>
        <p:spPr bwMode="auto">
          <a:xfrm>
            <a:off x="827584" y="12687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사전확률은  </a:t>
            </a:r>
            <a:r>
              <a:rPr lang="en-US" altLang="ko-KR" b="0" dirty="0"/>
              <a:t>     </a:t>
            </a:r>
            <a:r>
              <a:rPr lang="ko-KR" altLang="en-US" b="0" dirty="0"/>
              <a:t>과   </a:t>
            </a:r>
            <a:r>
              <a:rPr lang="en-US" altLang="ko-KR" b="0" dirty="0"/>
              <a:t>     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사후확률은 </a:t>
            </a:r>
            <a:r>
              <a:rPr lang="en-US" altLang="ko-KR" b="0" dirty="0"/>
              <a:t>          </a:t>
            </a:r>
            <a:r>
              <a:rPr lang="ko-KR" altLang="en-US" b="0" dirty="0"/>
              <a:t>또는     </a:t>
            </a:r>
            <a:r>
              <a:rPr lang="en-US" altLang="ko-KR" b="0" dirty="0"/>
              <a:t>      </a:t>
            </a:r>
            <a:r>
              <a:rPr lang="ko-KR" altLang="en-US" b="0" dirty="0"/>
              <a:t>이다</a:t>
            </a:r>
            <a:r>
              <a:rPr lang="en-US" altLang="ko-KR" b="0" dirty="0"/>
              <a:t>.     </a:t>
            </a:r>
            <a:r>
              <a:rPr lang="ko-KR" altLang="en-US" b="0" dirty="0"/>
              <a:t>과 </a:t>
            </a:r>
            <a:r>
              <a:rPr lang="en-US" altLang="ko-KR" b="0" dirty="0"/>
              <a:t>    </a:t>
            </a:r>
            <a:r>
              <a:rPr lang="ko-KR" altLang="en-US" b="0" dirty="0" err="1"/>
              <a:t>ㅍ는</a:t>
            </a:r>
            <a:r>
              <a:rPr lang="ko-KR" altLang="en-US" b="0" dirty="0"/>
              <a:t> 서로 배반사건이며</a:t>
            </a:r>
            <a:r>
              <a:rPr lang="en-US" altLang="ko-KR" b="0" dirty="0"/>
              <a:t>, </a:t>
            </a:r>
            <a:r>
              <a:rPr lang="ko-KR" altLang="en-US" b="0" dirty="0"/>
              <a:t>두 사건의 </a:t>
            </a:r>
            <a:r>
              <a:rPr lang="ko-KR" altLang="en-US" b="0" dirty="0" err="1"/>
              <a:t>합사건이</a:t>
            </a:r>
            <a:r>
              <a:rPr lang="ko-KR" altLang="en-US" b="0" dirty="0"/>
              <a:t> 전체사건이다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     </a:t>
            </a:r>
            <a:r>
              <a:rPr lang="ko-KR" altLang="en-US" b="0" dirty="0"/>
              <a:t>따라서 제품이 불량일 확률 </a:t>
            </a:r>
            <a:r>
              <a:rPr lang="en-US" altLang="ko-KR" b="0" dirty="0"/>
              <a:t>P(A)</a:t>
            </a:r>
            <a:r>
              <a:rPr lang="ko-KR" altLang="en-US" b="0" dirty="0"/>
              <a:t>는 </a:t>
            </a:r>
            <a:r>
              <a:rPr lang="en-US" altLang="ko-KR" b="0" dirty="0"/>
              <a:t>    </a:t>
            </a:r>
            <a:r>
              <a:rPr lang="ko-KR" altLang="en-US" b="0" dirty="0"/>
              <a:t>에서 생산하여 불량일 확률 </a:t>
            </a:r>
            <a:r>
              <a:rPr lang="en-US" altLang="ko-KR" b="0" dirty="0"/>
              <a:t>         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     과 </a:t>
            </a:r>
            <a:r>
              <a:rPr lang="en-US" altLang="ko-KR" b="0" dirty="0"/>
              <a:t>     </a:t>
            </a:r>
            <a:r>
              <a:rPr lang="ko-KR" altLang="en-US" b="0" dirty="0"/>
              <a:t>에서의 불량확률  </a:t>
            </a:r>
            <a:r>
              <a:rPr lang="en-US" altLang="ko-KR" b="0" dirty="0"/>
              <a:t>          </a:t>
            </a:r>
            <a:r>
              <a:rPr lang="ko-KR" altLang="en-US" b="0" dirty="0"/>
              <a:t>를 합하여 계산할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28" y="1393313"/>
            <a:ext cx="739959" cy="22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17" y="1399886"/>
            <a:ext cx="684855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45" y="1409057"/>
            <a:ext cx="432955" cy="21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11" y="1401539"/>
            <a:ext cx="440826" cy="25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87683"/>
            <a:ext cx="233795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741328"/>
            <a:ext cx="199159" cy="32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80" y="2315720"/>
            <a:ext cx="2566240" cy="36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98" y="3229748"/>
            <a:ext cx="233795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932" y="3224316"/>
            <a:ext cx="739959" cy="22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22" y="3659935"/>
            <a:ext cx="188925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084" y="3620641"/>
            <a:ext cx="739959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55" y="4077072"/>
            <a:ext cx="5549690" cy="7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30DAFF-A846-4795-A532-DA3418E556D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BF361-DD8C-41A1-A42F-30AFE6090B6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41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16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381456"/>
            <a:ext cx="345594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사전확률과 사후확률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4-2</a:t>
            </a:r>
            <a:endParaRPr lang="ko-KR" altLang="en-US" sz="1400" b="1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내용 개체 틀 2"/>
          <p:cNvSpPr txBox="1">
            <a:spLocks/>
          </p:cNvSpPr>
          <p:nvPr/>
        </p:nvSpPr>
        <p:spPr bwMode="auto">
          <a:xfrm>
            <a:off x="827584" y="12687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 startAt="2"/>
            </a:pPr>
            <a:r>
              <a:rPr lang="ko-KR" altLang="en-US" b="0" dirty="0"/>
              <a:t>사후확률    </a:t>
            </a:r>
            <a:r>
              <a:rPr lang="en-US" altLang="ko-KR" b="0" dirty="0"/>
              <a:t>       </a:t>
            </a:r>
            <a:r>
              <a:rPr lang="ko-KR" altLang="en-US" b="0" dirty="0"/>
              <a:t>와    </a:t>
            </a:r>
            <a:r>
              <a:rPr lang="en-US" altLang="ko-KR" b="0" dirty="0"/>
              <a:t>        </a:t>
            </a:r>
            <a:r>
              <a:rPr lang="ko-KR" altLang="en-US" b="0" dirty="0"/>
              <a:t>계산은 조건부확률과 교사건의 교환법칙을 활용하여 다음과 같이 답을 얻을 수 있다</a:t>
            </a:r>
            <a:r>
              <a:rPr lang="en-US" altLang="ko-KR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" y="1402086"/>
            <a:ext cx="739959" cy="22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73" y="1396782"/>
            <a:ext cx="684855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87683"/>
            <a:ext cx="233795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57" y="1741328"/>
            <a:ext cx="199159" cy="32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89" y="2276872"/>
            <a:ext cx="6549422" cy="129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1220788" y="3735921"/>
            <a:ext cx="70236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          </a:t>
            </a:r>
            <a:r>
              <a:rPr lang="ko-KR" altLang="en-US" b="0" dirty="0"/>
              <a:t>와    </a:t>
            </a:r>
            <a:r>
              <a:rPr lang="en-US" altLang="ko-KR" b="0" dirty="0"/>
              <a:t>       </a:t>
            </a:r>
            <a:r>
              <a:rPr lang="ko-KR" altLang="en-US" b="0" dirty="0"/>
              <a:t>의 합이 전체 확률인 </a:t>
            </a:r>
            <a:r>
              <a:rPr lang="en-US" altLang="ko-KR" b="0" dirty="0"/>
              <a:t>1</a:t>
            </a:r>
            <a:r>
              <a:rPr lang="ko-KR" altLang="en-US" b="0" dirty="0"/>
              <a:t>이 된다</a:t>
            </a:r>
            <a:r>
              <a:rPr lang="en-US" altLang="ko-KR" b="0" dirty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여기서      </a:t>
            </a:r>
            <a:r>
              <a:rPr lang="en-US" altLang="ko-KR" b="0" dirty="0"/>
              <a:t>               </a:t>
            </a:r>
            <a:r>
              <a:rPr lang="ko-KR" altLang="en-US" b="0" dirty="0"/>
              <a:t>이고     </a:t>
            </a:r>
            <a:r>
              <a:rPr lang="en-US" altLang="ko-KR" b="0" dirty="0"/>
              <a:t>                </a:t>
            </a:r>
            <a:r>
              <a:rPr lang="ko-KR" altLang="en-US" b="0" dirty="0"/>
              <a:t>임을 확인하면 </a:t>
            </a:r>
            <a:r>
              <a:rPr lang="en-US" altLang="ko-KR" b="0" dirty="0"/>
              <a:t>    </a:t>
            </a:r>
            <a:r>
              <a:rPr lang="ko-KR" altLang="en-US" b="0" dirty="0"/>
              <a:t>의 불량률이  </a:t>
            </a:r>
            <a:r>
              <a:rPr lang="ko-KR" altLang="en-US" b="0" dirty="0" err="1"/>
              <a:t>ㅋ의</a:t>
            </a:r>
            <a:r>
              <a:rPr lang="ko-KR" altLang="en-US" b="0" dirty="0"/>
              <a:t> 불량률에 비해 더 작으므로 불량 제품일 경우   </a:t>
            </a:r>
            <a:r>
              <a:rPr lang="en-US" altLang="ko-KR" b="0" dirty="0"/>
              <a:t> </a:t>
            </a:r>
            <a:r>
              <a:rPr lang="ko-KR" altLang="en-US" b="0" dirty="0"/>
              <a:t>에서 제조되었을 확률 </a:t>
            </a:r>
            <a:r>
              <a:rPr lang="en-US" altLang="ko-KR" b="0" dirty="0"/>
              <a:t> ,,,,,,,,,,,,,  </a:t>
            </a:r>
            <a:r>
              <a:rPr lang="ko-KR" altLang="en-US" b="0" dirty="0"/>
              <a:t>가 전체 사건 중 </a:t>
            </a:r>
            <a:r>
              <a:rPr lang="en-US" altLang="ko-KR" b="0" dirty="0"/>
              <a:t>     </a:t>
            </a:r>
            <a:r>
              <a:rPr lang="ko-KR" altLang="en-US" b="0" dirty="0"/>
              <a:t>의 생산품일 확률 </a:t>
            </a:r>
            <a:r>
              <a:rPr lang="en-US" altLang="ko-KR" b="0" dirty="0"/>
              <a:t>       </a:t>
            </a:r>
            <a:r>
              <a:rPr lang="ko-KR" altLang="en-US" b="0" dirty="0"/>
              <a:t>에 비해 더 낮다는 결론이 나온다</a:t>
            </a:r>
            <a:r>
              <a:rPr lang="en-US" altLang="ko-KR" b="0" dirty="0"/>
              <a:t>.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150" y="4374604"/>
            <a:ext cx="1306735" cy="23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19" y="4355554"/>
            <a:ext cx="1314607" cy="23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00" y="4342329"/>
            <a:ext cx="233795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75" y="4724891"/>
            <a:ext cx="188925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19" y="4698835"/>
            <a:ext cx="233795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86" y="5084332"/>
            <a:ext cx="692727" cy="22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80" y="5070876"/>
            <a:ext cx="233795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61" y="5088667"/>
            <a:ext cx="432955" cy="21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91" y="3873879"/>
            <a:ext cx="739959" cy="22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89" y="3873879"/>
            <a:ext cx="684855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F172A9B-11B0-42D4-9BEC-2095B1FACF2D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F32A3-7442-4DF5-9654-5BACA7F4D633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42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5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베이즈</a:t>
            </a:r>
            <a:r>
              <a:rPr lang="ko-KR" altLang="en-US" sz="2000" u="sng" dirty="0"/>
              <a:t> 정리 및 활용</a:t>
            </a:r>
            <a:endParaRPr lang="en-US" altLang="ko-KR" sz="2000" u="sng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1772816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4-2]</a:t>
            </a:r>
            <a:r>
              <a:rPr lang="ko-KR" altLang="en-US" b="0" dirty="0"/>
              <a:t>를 기준으로</a:t>
            </a:r>
            <a:r>
              <a:rPr lang="en-US" altLang="ko-KR" b="0" dirty="0"/>
              <a:t>    </a:t>
            </a:r>
            <a:r>
              <a:rPr lang="ko-KR" altLang="en-US" b="0" dirty="0"/>
              <a:t>과 </a:t>
            </a:r>
            <a:r>
              <a:rPr lang="en-US" altLang="ko-KR" b="0" dirty="0"/>
              <a:t>    </a:t>
            </a:r>
            <a:r>
              <a:rPr lang="ko-KR" altLang="en-US" b="0" dirty="0"/>
              <a:t>가 전체 사건의 분할일 경우 임의의 사건 </a:t>
            </a:r>
            <a:r>
              <a:rPr lang="en-US" altLang="ko-KR" b="0" dirty="0"/>
              <a:t>A</a:t>
            </a:r>
            <a:r>
              <a:rPr lang="ko-KR" altLang="en-US" b="0" dirty="0"/>
              <a:t>에 대하여 다음의 식이 성립한다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사후확률 </a:t>
            </a:r>
            <a:r>
              <a:rPr lang="en-US" altLang="ko-KR" b="0" dirty="0"/>
              <a:t>          </a:t>
            </a:r>
            <a:r>
              <a:rPr lang="ko-KR" altLang="en-US" b="0" dirty="0"/>
              <a:t>를 계산하는 방법을 정리한 것이 </a:t>
            </a:r>
            <a:r>
              <a:rPr lang="ko-KR" altLang="en-US" b="0" dirty="0" err="1"/>
              <a:t>베이즈</a:t>
            </a:r>
            <a:r>
              <a:rPr lang="ko-KR" altLang="en-US" b="0" dirty="0"/>
              <a:t> 정리이다</a:t>
            </a:r>
            <a:r>
              <a:rPr lang="en-US" altLang="ko-KR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14" y="2636912"/>
            <a:ext cx="4069773" cy="85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41" y="1859682"/>
            <a:ext cx="304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21" y="1877393"/>
            <a:ext cx="2095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188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4" y="3741829"/>
            <a:ext cx="684855" cy="23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083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확률의 법칙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베이즈</a:t>
            </a:r>
            <a:r>
              <a:rPr lang="ko-KR" altLang="en-US" sz="2000" u="sng" dirty="0"/>
              <a:t> 정리 및 활용</a:t>
            </a:r>
            <a:endParaRPr lang="en-US" altLang="ko-KR" sz="2000" u="sng" dirty="0"/>
          </a:p>
        </p:txBody>
      </p:sp>
      <p:sp>
        <p:nvSpPr>
          <p:cNvPr id="5" name="직사각형 4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1893624"/>
            <a:ext cx="345594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베이즈</a:t>
            </a:r>
            <a:r>
              <a:rPr lang="ko-KR" altLang="en-US" dirty="0">
                <a:solidFill>
                  <a:srgbClr val="FFA401"/>
                </a:solidFill>
              </a:rPr>
              <a:t> 정리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4-3</a:t>
            </a:r>
            <a:endParaRPr lang="ko-KR" altLang="en-US" sz="14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27584" y="2449463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10,000</a:t>
            </a:r>
            <a:r>
              <a:rPr lang="ko-KR" altLang="en-US" b="0" dirty="0"/>
              <a:t>명 중 </a:t>
            </a:r>
            <a:r>
              <a:rPr lang="en-US" altLang="ko-KR" b="0" dirty="0"/>
              <a:t>1</a:t>
            </a:r>
            <a:r>
              <a:rPr lang="ko-KR" altLang="en-US" b="0" dirty="0"/>
              <a:t>명에게 발병하는 </a:t>
            </a:r>
            <a:r>
              <a:rPr lang="ko-KR" altLang="en-US" b="0" dirty="0" err="1"/>
              <a:t>희귀병이</a:t>
            </a:r>
            <a:r>
              <a:rPr lang="ko-KR" altLang="en-US" b="0" dirty="0"/>
              <a:t> 있다</a:t>
            </a:r>
            <a:r>
              <a:rPr lang="en-US" altLang="ko-KR" b="0" dirty="0"/>
              <a:t>. </a:t>
            </a:r>
            <a:r>
              <a:rPr lang="ko-KR" altLang="en-US" b="0" dirty="0" err="1"/>
              <a:t>희귀병</a:t>
            </a:r>
            <a:r>
              <a:rPr lang="ko-KR" altLang="en-US" b="0" dirty="0"/>
              <a:t> 환자가 </a:t>
            </a:r>
            <a:r>
              <a:rPr lang="ko-KR" altLang="en-US" b="0" dirty="0" err="1"/>
              <a:t>진단기를</a:t>
            </a:r>
            <a:r>
              <a:rPr lang="ko-KR" altLang="en-US" b="0" dirty="0"/>
              <a:t> 통하여 양성 반응을 보일 확률은 </a:t>
            </a:r>
            <a:r>
              <a:rPr lang="en-US" altLang="ko-KR" b="0" dirty="0"/>
              <a:t>99.9%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해당 병과 상관없이 건강한 사람이 해당 </a:t>
            </a:r>
            <a:r>
              <a:rPr lang="ko-KR" altLang="en-US" b="0" dirty="0" err="1"/>
              <a:t>진단기를</a:t>
            </a:r>
            <a:r>
              <a:rPr lang="ko-KR" altLang="en-US" b="0" dirty="0"/>
              <a:t> 통하여 양성반응을 보일 확률은 </a:t>
            </a:r>
            <a:r>
              <a:rPr lang="en-US" altLang="ko-KR" b="0" dirty="0"/>
              <a:t>1%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만약 어떤 개인이 본 </a:t>
            </a:r>
            <a:r>
              <a:rPr lang="ko-KR" altLang="en-US" b="0" dirty="0" err="1"/>
              <a:t>진단기를</a:t>
            </a:r>
            <a:r>
              <a:rPr lang="ko-KR" altLang="en-US" b="0" dirty="0"/>
              <a:t> 통하여 양성반응 결과가 나왔을 경우 진짜로 자신이 </a:t>
            </a:r>
            <a:r>
              <a:rPr lang="ko-KR" altLang="en-US" b="0" dirty="0" err="1"/>
              <a:t>희귀병에</a:t>
            </a:r>
            <a:r>
              <a:rPr lang="ko-KR" altLang="en-US" b="0" dirty="0"/>
              <a:t> 걸렸을 확률을 계산해보자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임의의 개인을 대상으로 의료진단기의 결과가 양성인 경우 진짜 </a:t>
            </a:r>
            <a:r>
              <a:rPr lang="ko-KR" altLang="en-US" b="0" dirty="0" err="1"/>
              <a:t>희귀병에</a:t>
            </a:r>
            <a:r>
              <a:rPr lang="ko-KR" altLang="en-US" b="0" dirty="0"/>
              <a:t> 걸렸을 확률을 계산하시오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의사의 전문적 진단으로 </a:t>
            </a:r>
            <a:r>
              <a:rPr lang="ko-KR" altLang="en-US" b="0" dirty="0" err="1"/>
              <a:t>희귀병에</a:t>
            </a:r>
            <a:r>
              <a:rPr lang="ko-KR" altLang="en-US" b="0" dirty="0"/>
              <a:t> 걸렸을 확률이 </a:t>
            </a:r>
            <a:r>
              <a:rPr lang="en-US" altLang="ko-KR" b="0" dirty="0"/>
              <a:t>40% </a:t>
            </a:r>
            <a:r>
              <a:rPr lang="ko-KR" altLang="en-US" b="0" dirty="0"/>
              <a:t>정도임을 확인하였다</a:t>
            </a:r>
            <a:r>
              <a:rPr lang="en-US" altLang="ko-KR" b="0" dirty="0"/>
              <a:t>. </a:t>
            </a:r>
            <a:r>
              <a:rPr lang="ko-KR" altLang="en-US" b="0" dirty="0"/>
              <a:t>이 경우 의료진단기 결과가 양성인 경우 진짜 </a:t>
            </a:r>
            <a:r>
              <a:rPr lang="ko-KR" altLang="en-US" b="0" dirty="0" err="1"/>
              <a:t>희귀병에</a:t>
            </a:r>
            <a:r>
              <a:rPr lang="ko-KR" altLang="en-US" b="0" dirty="0"/>
              <a:t> 걸렸을 확률을 계산하시오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089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2000" y="381456"/>
            <a:ext cx="345594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베이즈</a:t>
            </a:r>
            <a:r>
              <a:rPr lang="ko-KR" altLang="en-US" dirty="0">
                <a:solidFill>
                  <a:srgbClr val="FFA401"/>
                </a:solidFill>
              </a:rPr>
              <a:t> 정리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4-3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2687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 err="1"/>
              <a:t>희귀병에</a:t>
            </a:r>
            <a:r>
              <a:rPr lang="ko-KR" altLang="en-US" b="0" dirty="0"/>
              <a:t> 걸린 사건 </a:t>
            </a:r>
            <a:r>
              <a:rPr lang="en-US" altLang="ko-KR" b="0" dirty="0"/>
              <a:t>A</a:t>
            </a:r>
            <a:r>
              <a:rPr lang="ko-KR" altLang="en-US" b="0" dirty="0"/>
              <a:t>의 확률은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09" y="1772816"/>
            <a:ext cx="1377583" cy="62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내용 개체 틀 2"/>
          <p:cNvSpPr txBox="1">
            <a:spLocks/>
          </p:cNvSpPr>
          <p:nvPr/>
        </p:nvSpPr>
        <p:spPr bwMode="auto">
          <a:xfrm>
            <a:off x="1115616" y="2600908"/>
            <a:ext cx="712879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 err="1"/>
              <a:t>희귀병</a:t>
            </a:r>
            <a:r>
              <a:rPr lang="ko-KR" altLang="en-US" b="0" dirty="0"/>
              <a:t> 환자가 </a:t>
            </a:r>
            <a:r>
              <a:rPr lang="ko-KR" altLang="en-US" b="0" dirty="0" err="1"/>
              <a:t>진단기의</a:t>
            </a:r>
            <a:r>
              <a:rPr lang="ko-KR" altLang="en-US" b="0" dirty="0"/>
              <a:t> 양성반응</a:t>
            </a:r>
            <a:r>
              <a:rPr lang="en-US" altLang="ko-KR" b="0" dirty="0"/>
              <a:t>(</a:t>
            </a:r>
            <a:r>
              <a:rPr lang="en-US" altLang="ko-KR" b="0" i="1" dirty="0"/>
              <a:t>P</a:t>
            </a:r>
            <a:r>
              <a:rPr lang="en-US" altLang="ko-KR" b="0" dirty="0"/>
              <a:t>)</a:t>
            </a:r>
            <a:r>
              <a:rPr lang="ko-KR" altLang="en-US" b="0" dirty="0"/>
              <a:t>을 보일 확률   </a:t>
            </a:r>
            <a:r>
              <a:rPr lang="en-US" altLang="ko-KR" b="0" dirty="0"/>
              <a:t>        </a:t>
            </a:r>
            <a:r>
              <a:rPr lang="ko-KR" altLang="en-US" b="0" dirty="0"/>
              <a:t>는 </a:t>
            </a:r>
            <a:r>
              <a:rPr lang="en-US" altLang="ko-KR" b="0" dirty="0"/>
              <a:t>99.9%,          </a:t>
            </a:r>
            <a:r>
              <a:rPr lang="ko-KR" altLang="en-US" b="0" dirty="0"/>
              <a:t>는 </a:t>
            </a:r>
            <a:r>
              <a:rPr lang="en-US" altLang="ko-KR" b="0" dirty="0"/>
              <a:t>1%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본 문제에서 알고자 하는 바는 </a:t>
            </a:r>
            <a:r>
              <a:rPr lang="ko-KR" altLang="en-US" b="0" dirty="0" err="1"/>
              <a:t>진단기의</a:t>
            </a:r>
            <a:r>
              <a:rPr lang="ko-KR" altLang="en-US" b="0" dirty="0"/>
              <a:t> 결과가 양성반응</a:t>
            </a:r>
            <a:r>
              <a:rPr lang="en-US" altLang="ko-KR" b="0" dirty="0"/>
              <a:t>(</a:t>
            </a:r>
            <a:r>
              <a:rPr lang="en-US" altLang="ko-KR" b="0" i="1" dirty="0"/>
              <a:t>P</a:t>
            </a:r>
            <a:r>
              <a:rPr lang="en-US" altLang="ko-KR" b="0" dirty="0"/>
              <a:t>)</a:t>
            </a:r>
            <a:r>
              <a:rPr lang="ko-KR" altLang="en-US" b="0" dirty="0"/>
              <a:t>을 보였을 때 진짜로 </a:t>
            </a:r>
            <a:r>
              <a:rPr lang="ko-KR" altLang="en-US" b="0" dirty="0" err="1"/>
              <a:t>희귀병에</a:t>
            </a:r>
            <a:r>
              <a:rPr lang="ko-KR" altLang="en-US" b="0" dirty="0"/>
              <a:t> 걸렸을 확률인  </a:t>
            </a:r>
            <a:r>
              <a:rPr lang="en-US" altLang="ko-KR" b="0" dirty="0"/>
              <a:t>        </a:t>
            </a:r>
            <a:r>
              <a:rPr lang="ko-KR" altLang="en-US" b="0" dirty="0"/>
              <a:t>이며</a:t>
            </a:r>
            <a:r>
              <a:rPr lang="en-US" altLang="ko-KR" b="0" dirty="0"/>
              <a:t>, </a:t>
            </a:r>
            <a:r>
              <a:rPr lang="ko-KR" altLang="en-US" b="0" dirty="0"/>
              <a:t>이는 </a:t>
            </a:r>
            <a:r>
              <a:rPr lang="ko-KR" altLang="en-US" b="0" dirty="0" err="1"/>
              <a:t>베이즈</a:t>
            </a:r>
            <a:r>
              <a:rPr lang="ko-KR" altLang="en-US" b="0" dirty="0"/>
              <a:t> 정리를 이용하여 다음과 같이 계산할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04" y="4383932"/>
            <a:ext cx="6895785" cy="163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78" y="2735370"/>
            <a:ext cx="684855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96" y="2747021"/>
            <a:ext cx="700599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98" y="3453510"/>
            <a:ext cx="684855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490E20-1AC7-4216-9105-2604FA180746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73B3A7-9A9D-4416-9F9E-FE7A7052C8DF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45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92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2000" y="381456"/>
            <a:ext cx="345594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베이즈</a:t>
            </a:r>
            <a:r>
              <a:rPr lang="ko-KR" altLang="en-US" dirty="0">
                <a:solidFill>
                  <a:srgbClr val="FFA401"/>
                </a:solidFill>
              </a:rPr>
              <a:t> 정리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4-3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2687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 startAt="2"/>
            </a:pPr>
            <a:r>
              <a:rPr lang="ko-KR" altLang="en-US" b="0" dirty="0" err="1"/>
              <a:t>희귀병에</a:t>
            </a:r>
            <a:r>
              <a:rPr lang="ko-KR" altLang="en-US" b="0" dirty="0"/>
              <a:t> 걸렸을 사건 </a:t>
            </a:r>
            <a:r>
              <a:rPr lang="en-US" altLang="ko-KR" b="0" i="1" dirty="0"/>
              <a:t>A</a:t>
            </a:r>
            <a:r>
              <a:rPr lang="ko-KR" altLang="en-US" b="0" dirty="0"/>
              <a:t>의 확률</a:t>
            </a:r>
            <a:r>
              <a:rPr lang="ko-KR" altLang="en-US" b="0" i="1" dirty="0"/>
              <a:t> </a:t>
            </a:r>
            <a:r>
              <a:rPr lang="en-US" altLang="ko-KR" b="0" i="1" dirty="0"/>
              <a:t>P(A)</a:t>
            </a:r>
            <a:r>
              <a:rPr lang="ko-KR" altLang="en-US" b="0" dirty="0"/>
              <a:t>는 의사의 진단 결과 </a:t>
            </a:r>
            <a:r>
              <a:rPr lang="en-US" altLang="ko-KR" b="0" dirty="0"/>
              <a:t>40% </a:t>
            </a:r>
            <a:r>
              <a:rPr lang="ko-KR" altLang="en-US" b="0" dirty="0"/>
              <a:t>확률이었고</a:t>
            </a:r>
            <a:r>
              <a:rPr lang="en-US" altLang="ko-KR" b="0" dirty="0"/>
              <a:t>, </a:t>
            </a:r>
            <a:r>
              <a:rPr lang="ko-KR" altLang="en-US" b="0" dirty="0" err="1"/>
              <a:t>희귀병</a:t>
            </a:r>
            <a:r>
              <a:rPr lang="ko-KR" altLang="en-US" b="0" dirty="0"/>
              <a:t> 환자가 </a:t>
            </a:r>
            <a:r>
              <a:rPr lang="ko-KR" altLang="en-US" b="0" dirty="0" err="1"/>
              <a:t>진단기의</a:t>
            </a:r>
            <a:r>
              <a:rPr lang="ko-KR" altLang="en-US" b="0" dirty="0"/>
              <a:t> 양성반응</a:t>
            </a:r>
            <a:r>
              <a:rPr lang="en-US" altLang="ko-KR" b="0" i="1" dirty="0"/>
              <a:t>(P)</a:t>
            </a:r>
            <a:r>
              <a:rPr lang="ko-KR" altLang="en-US" b="0" dirty="0"/>
              <a:t>을 보일 확률 </a:t>
            </a:r>
            <a:r>
              <a:rPr lang="en-US" altLang="ko-KR" b="0" dirty="0"/>
              <a:t>           </a:t>
            </a:r>
            <a:r>
              <a:rPr lang="ko-KR" altLang="en-US" b="0" dirty="0"/>
              <a:t>는 </a:t>
            </a:r>
            <a:r>
              <a:rPr lang="en-US" altLang="ko-KR" b="0" dirty="0"/>
              <a:t>99.9%,        </a:t>
            </a:r>
            <a:r>
              <a:rPr lang="ko-KR" altLang="en-US" b="0" dirty="0"/>
              <a:t>는 </a:t>
            </a:r>
            <a:r>
              <a:rPr lang="en-US" altLang="ko-KR" b="0" dirty="0"/>
              <a:t>1%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06" y="4005064"/>
            <a:ext cx="7163430" cy="170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172766" y="2564904"/>
            <a:ext cx="692762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이 문제에서 알고자 하는 바는 </a:t>
            </a:r>
            <a:r>
              <a:rPr lang="ko-KR" altLang="en-US" b="0" dirty="0" err="1"/>
              <a:t>진단기의</a:t>
            </a:r>
            <a:r>
              <a:rPr lang="ko-KR" altLang="en-US" b="0" dirty="0"/>
              <a:t> 결과가 양성반응</a:t>
            </a:r>
            <a:r>
              <a:rPr lang="en-US" altLang="ko-KR" b="0" dirty="0"/>
              <a:t>(</a:t>
            </a:r>
            <a:r>
              <a:rPr lang="en-US" altLang="ko-KR" b="0" i="1" dirty="0"/>
              <a:t>P</a:t>
            </a:r>
            <a:r>
              <a:rPr lang="en-US" altLang="ko-KR" b="0" dirty="0"/>
              <a:t>)</a:t>
            </a:r>
            <a:r>
              <a:rPr lang="ko-KR" altLang="en-US" b="0" dirty="0"/>
              <a:t>을 보였을 때 진짜로 </a:t>
            </a:r>
            <a:r>
              <a:rPr lang="ko-KR" altLang="en-US" b="0" dirty="0" err="1"/>
              <a:t>희귀병에</a:t>
            </a:r>
            <a:r>
              <a:rPr lang="ko-KR" altLang="en-US" b="0" dirty="0"/>
              <a:t> 걸렸을 확률인           이며</a:t>
            </a:r>
            <a:r>
              <a:rPr lang="en-US" altLang="ko-KR" b="0" dirty="0"/>
              <a:t>, </a:t>
            </a:r>
            <a:r>
              <a:rPr lang="ko-KR" altLang="en-US" b="0" dirty="0" err="1"/>
              <a:t>베이즈</a:t>
            </a:r>
            <a:r>
              <a:rPr lang="ko-KR" altLang="en-US" b="0" dirty="0"/>
              <a:t> 정리를 이용하여 계산한다</a:t>
            </a:r>
            <a:r>
              <a:rPr lang="en-US" altLang="ko-KR" b="0" dirty="0"/>
              <a:t>.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8" y="1747448"/>
            <a:ext cx="684855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9" y="1747448"/>
            <a:ext cx="700599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678" y="3032414"/>
            <a:ext cx="645495" cy="25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70F9F8-52AE-4CEB-A316-F8156964E0EB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A5F3B9-2D4E-465A-9EA7-EF66445EE52B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22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2000" y="381456"/>
            <a:ext cx="345594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베이즈</a:t>
            </a:r>
            <a:r>
              <a:rPr lang="ko-KR" altLang="en-US" dirty="0">
                <a:solidFill>
                  <a:srgbClr val="FFA401"/>
                </a:solidFill>
              </a:rPr>
              <a:t> 정리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4-3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2687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Char char="•"/>
            </a:pPr>
            <a:r>
              <a:rPr lang="ko-KR" altLang="en-US" b="0" dirty="0"/>
              <a:t>이 경우 </a:t>
            </a:r>
            <a:r>
              <a:rPr lang="ko-KR" altLang="en-US" b="0" dirty="0" err="1"/>
              <a:t>진단기의</a:t>
            </a:r>
            <a:r>
              <a:rPr lang="ko-KR" altLang="en-US" b="0" dirty="0"/>
              <a:t> 양성 결과는 </a:t>
            </a:r>
            <a:r>
              <a:rPr lang="en-US" altLang="ko-KR" b="0" dirty="0"/>
              <a:t>98.52%</a:t>
            </a:r>
            <a:r>
              <a:rPr lang="ko-KR" altLang="en-US" b="0" dirty="0"/>
              <a:t>의 </a:t>
            </a:r>
            <a:r>
              <a:rPr lang="ko-KR" altLang="en-US" b="0" dirty="0" err="1"/>
              <a:t>희귀병</a:t>
            </a:r>
            <a:r>
              <a:rPr lang="ko-KR" altLang="en-US" b="0" dirty="0"/>
              <a:t> 확률을 나타낸다</a:t>
            </a:r>
            <a:r>
              <a:rPr lang="en-US" altLang="ko-KR" b="0" dirty="0"/>
              <a:t>. </a:t>
            </a:r>
            <a:r>
              <a:rPr lang="ko-KR" altLang="en-US" b="0" dirty="0"/>
              <a:t>이를 기반으로 본 </a:t>
            </a:r>
            <a:r>
              <a:rPr lang="ko-KR" altLang="en-US" b="0" dirty="0" err="1"/>
              <a:t>진단기는</a:t>
            </a:r>
            <a:r>
              <a:rPr lang="ko-KR" altLang="en-US" b="0" dirty="0"/>
              <a:t> 관심을 갖는 사건의 확률을 증폭시키는 역할을 한다고 볼 수 있다</a:t>
            </a:r>
            <a:r>
              <a:rPr lang="en-US" altLang="ko-KR" b="0" dirty="0"/>
              <a:t>. (1)</a:t>
            </a:r>
            <a:r>
              <a:rPr lang="ko-KR" altLang="en-US" b="0" dirty="0"/>
              <a:t>의 결과도 </a:t>
            </a:r>
            <a:r>
              <a:rPr lang="en-US" altLang="ko-KR" b="0" dirty="0"/>
              <a:t>1%</a:t>
            </a:r>
            <a:r>
              <a:rPr lang="ko-KR" altLang="en-US" b="0" dirty="0"/>
              <a:t>에 미치지 못하는 확률이 나타나지만 본래의 확률인 </a:t>
            </a:r>
            <a:r>
              <a:rPr lang="en-US" altLang="ko-KR" b="0" dirty="0"/>
              <a:t>0.01%</a:t>
            </a:r>
            <a:r>
              <a:rPr lang="ko-KR" altLang="en-US" b="0" dirty="0"/>
              <a:t>보다는 훨씬 더 높은 결과를 보인다</a:t>
            </a:r>
            <a:r>
              <a:rPr lang="en-US" altLang="ko-KR" b="0" dirty="0"/>
              <a:t>. (2)</a:t>
            </a:r>
            <a:r>
              <a:rPr lang="ko-KR" altLang="en-US" b="0" dirty="0"/>
              <a:t>의 결과도 </a:t>
            </a:r>
            <a:r>
              <a:rPr lang="en-US" altLang="ko-KR" b="0" dirty="0"/>
              <a:t>40%</a:t>
            </a:r>
            <a:r>
              <a:rPr lang="ko-KR" altLang="en-US" b="0" dirty="0"/>
              <a:t>의 사전확률이 </a:t>
            </a:r>
            <a:r>
              <a:rPr lang="ko-KR" altLang="en-US" b="0" dirty="0" err="1"/>
              <a:t>진단기의</a:t>
            </a:r>
            <a:r>
              <a:rPr lang="ko-KR" altLang="en-US" b="0" dirty="0"/>
              <a:t> 결과로 </a:t>
            </a:r>
            <a:r>
              <a:rPr lang="en-US" altLang="ko-KR" b="0" dirty="0"/>
              <a:t>98.52%</a:t>
            </a:r>
            <a:r>
              <a:rPr lang="ko-KR" altLang="en-US" b="0" dirty="0"/>
              <a:t>로 증폭된다</a:t>
            </a:r>
            <a:r>
              <a:rPr lang="en-US" altLang="ko-KR" b="0" dirty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altLang="ko-KR" b="0" dirty="0"/>
              <a:t>(1)</a:t>
            </a:r>
            <a:r>
              <a:rPr lang="ko-KR" altLang="en-US" b="0" dirty="0"/>
              <a:t>의 답이 우리에게 시사하는 바가 있다</a:t>
            </a:r>
            <a:r>
              <a:rPr lang="en-US" altLang="ko-KR" b="0" dirty="0"/>
              <a:t>. </a:t>
            </a:r>
            <a:r>
              <a:rPr lang="ko-KR" altLang="en-US" b="0" dirty="0"/>
              <a:t>이와 같이 만 명 중 한 명이 걸릴 수 있는 </a:t>
            </a:r>
            <a:r>
              <a:rPr lang="ko-KR" altLang="en-US" b="0" dirty="0" err="1"/>
              <a:t>희귀병의</a:t>
            </a:r>
            <a:r>
              <a:rPr lang="ko-KR" altLang="en-US" b="0" dirty="0"/>
              <a:t> 경우 일반 대중을 대상으로 진단을 하지는 않는다</a:t>
            </a:r>
            <a:r>
              <a:rPr lang="en-US" altLang="ko-KR" b="0" dirty="0"/>
              <a:t>. </a:t>
            </a:r>
            <a:r>
              <a:rPr lang="ko-KR" altLang="en-US" b="0" dirty="0"/>
              <a:t>일반 대중을 상대로 검사를 실시하는 경우 질병에 걸릴 확률이 너무 낮아서 </a:t>
            </a:r>
            <a:r>
              <a:rPr lang="ko-KR" altLang="en-US" b="0" dirty="0" err="1"/>
              <a:t>진단기의</a:t>
            </a:r>
            <a:r>
              <a:rPr lang="ko-KR" altLang="en-US" b="0" dirty="0"/>
              <a:t> 결과 양성이 나왔을 경우 진짜로 병에 걸렸을 가능성도 원래의 확률보다는 높다 하더라도 실효성이 없을 만큼 낮은 경우가 많다</a:t>
            </a:r>
            <a:r>
              <a:rPr lang="en-US" altLang="ko-KR" b="0" dirty="0"/>
              <a:t>. </a:t>
            </a:r>
            <a:r>
              <a:rPr lang="ko-KR" altLang="en-US" b="0" dirty="0"/>
              <a:t>반면 의사의 진단을 통하여 질병에 걸렸을 가능성이 어느 정도 있을 때는 해당 </a:t>
            </a:r>
            <a:r>
              <a:rPr lang="ko-KR" altLang="en-US" b="0" dirty="0" err="1"/>
              <a:t>진단기의</a:t>
            </a:r>
            <a:r>
              <a:rPr lang="ko-KR" altLang="en-US" b="0" dirty="0"/>
              <a:t> 결과가 매우 유용하다</a:t>
            </a:r>
            <a:r>
              <a:rPr lang="en-US" altLang="ko-KR" b="0" dirty="0"/>
              <a:t>. </a:t>
            </a:r>
            <a:r>
              <a:rPr lang="ko-KR" altLang="en-US" b="0" dirty="0"/>
              <a:t>이것이 의료진단기가 주로 병원에만 있고 길거리에서 만인을 대상으로 </a:t>
            </a:r>
            <a:r>
              <a:rPr lang="ko-KR" altLang="en-US" b="0" dirty="0" err="1"/>
              <a:t>진단기를</a:t>
            </a:r>
            <a:r>
              <a:rPr lang="ko-KR" altLang="en-US" b="0" dirty="0"/>
              <a:t> 사용하지 않는 이유이다</a:t>
            </a:r>
            <a:r>
              <a:rPr lang="en-US" altLang="ko-KR" b="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A3AB-2287-4DF5-B5AD-875255FB141A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2020B-630D-4CB4-AFAA-36ED7644201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47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68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6547" y="2170787"/>
            <a:ext cx="7773886" cy="3562469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974401"/>
            <a:ext cx="540016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123728" y="1925601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상호 배타적</a:t>
            </a:r>
            <a:r>
              <a:rPr lang="en-US" altLang="ko-KR" dirty="0">
                <a:solidFill>
                  <a:srgbClr val="44A0A2"/>
                </a:solidFill>
              </a:rPr>
              <a:t>(mutually exclusive)</a:t>
            </a:r>
            <a:endParaRPr lang="en-US" altLang="ko-KR" b="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두 사건이 상호 배타적이라는 것은 두 사건 중 한 사건이 일어날 확률 </a:t>
            </a:r>
            <a:r>
              <a:rPr lang="en-US" altLang="ko-KR" b="0" dirty="0"/>
              <a:t>[P(A or B)]</a:t>
            </a:r>
            <a:r>
              <a:rPr lang="ko-KR" altLang="en-US" b="0" dirty="0"/>
              <a:t>가 두 사건이 각각 일어날 단순 확률의 합 </a:t>
            </a:r>
            <a:r>
              <a:rPr lang="en-US" altLang="ko-KR" b="0" dirty="0"/>
              <a:t>[P(A)+P(B)]</a:t>
            </a:r>
            <a:r>
              <a:rPr lang="ko-KR" altLang="en-US" b="0" dirty="0"/>
              <a:t>와 같다는 말이다</a:t>
            </a:r>
            <a:r>
              <a:rPr lang="en-US" altLang="ko-KR" b="0" dirty="0"/>
              <a:t>. </a:t>
            </a:r>
            <a:r>
              <a:rPr lang="ko-KR" altLang="en-US" b="0" dirty="0"/>
              <a:t>또는 두 사건이 동시에 일어날 확률이 </a:t>
            </a:r>
            <a:r>
              <a:rPr lang="en-US" altLang="ko-KR" b="0" dirty="0"/>
              <a:t>0</a:t>
            </a:r>
            <a:r>
              <a:rPr lang="ko-KR" altLang="en-US" b="0" dirty="0"/>
              <a:t>이 되면 두 사건은 상호 배타적</a:t>
            </a:r>
            <a:r>
              <a:rPr lang="en-US" altLang="ko-KR" b="0" dirty="0"/>
              <a:t>(mutually exclusive)</a:t>
            </a:r>
            <a:r>
              <a:rPr lang="ko-KR" altLang="en-US" b="0" dirty="0"/>
              <a:t>이다</a:t>
            </a:r>
            <a:r>
              <a:rPr lang="en-US" altLang="ko-KR" b="0" dirty="0"/>
              <a:t>. P(A or B)=P(A)+P(B)-P(A and B)</a:t>
            </a:r>
            <a:r>
              <a:rPr lang="ko-KR" altLang="en-US" b="0" dirty="0"/>
              <a:t>에서 </a:t>
            </a:r>
            <a:r>
              <a:rPr lang="en-US" altLang="ko-KR" b="0" dirty="0"/>
              <a:t>P(A and B)=0</a:t>
            </a:r>
            <a:r>
              <a:rPr lang="ko-KR" altLang="en-US" b="0" dirty="0"/>
              <a:t>이므로 </a:t>
            </a:r>
            <a:r>
              <a:rPr lang="en-US" altLang="ko-KR" b="0" dirty="0"/>
              <a:t>P(</a:t>
            </a:r>
            <a:r>
              <a:rPr lang="en-US" altLang="ko-KR" b="0" dirty="0" err="1"/>
              <a:t>Aor</a:t>
            </a:r>
            <a:r>
              <a:rPr lang="en-US" altLang="ko-KR" b="0" dirty="0"/>
              <a:t> B)=P(A)+P(B)</a:t>
            </a:r>
            <a:r>
              <a:rPr lang="ko-KR" altLang="en-US" b="0" dirty="0"/>
              <a:t>가 된다</a:t>
            </a:r>
            <a:r>
              <a:rPr lang="en-US" altLang="ko-KR" b="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표본공간과 사건</a:t>
            </a:r>
            <a:endParaRPr lang="en-US" altLang="ko-KR" sz="2000" u="sng" dirty="0"/>
          </a:p>
        </p:txBody>
      </p:sp>
    </p:spTree>
    <p:extLst>
      <p:ext uri="{BB962C8B-B14F-4D97-AF65-F5344CB8AC3E}">
        <p14:creationId xmlns:p14="http://schemas.microsoft.com/office/powerpoint/2010/main" val="268527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사건의 연산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합사건</a:t>
            </a:r>
            <a:r>
              <a:rPr lang="en-US" altLang="ko-KR" dirty="0"/>
              <a:t>(sum of events)</a:t>
            </a:r>
            <a:r>
              <a:rPr lang="en-US" altLang="ko-KR" b="0" dirty="0"/>
              <a:t>:</a:t>
            </a:r>
            <a:r>
              <a:rPr lang="ko-KR" altLang="en-US" b="0" dirty="0"/>
              <a:t> 표본공간 </a:t>
            </a:r>
            <a:r>
              <a:rPr lang="en-US" altLang="ko-KR" b="0" dirty="0"/>
              <a:t>S</a:t>
            </a:r>
            <a:r>
              <a:rPr lang="ko-KR" altLang="en-US" b="0" dirty="0"/>
              <a:t>의 두 사건 </a:t>
            </a:r>
            <a:r>
              <a:rPr lang="en-US" altLang="ko-KR" b="0" dirty="0"/>
              <a:t>A, B</a:t>
            </a:r>
            <a:r>
              <a:rPr lang="ko-KR" altLang="en-US" b="0" dirty="0"/>
              <a:t>에 대하여 사건 </a:t>
            </a:r>
            <a:r>
              <a:rPr lang="en-US" altLang="ko-KR" b="0" dirty="0"/>
              <a:t>A </a:t>
            </a:r>
            <a:r>
              <a:rPr lang="ko-KR" altLang="en-US" b="0" dirty="0"/>
              <a:t>또는 </a:t>
            </a:r>
            <a:r>
              <a:rPr lang="en-US" altLang="ko-KR" b="0" dirty="0"/>
              <a:t>B </a:t>
            </a:r>
            <a:r>
              <a:rPr lang="ko-KR" altLang="en-US" b="0" dirty="0"/>
              <a:t>중에 적어도 하나의 사건이 일어나는 경우를 말하며</a:t>
            </a:r>
            <a:r>
              <a:rPr lang="en-US" altLang="ko-KR" b="0" dirty="0"/>
              <a:t>, A∪B</a:t>
            </a:r>
            <a:r>
              <a:rPr lang="ko-KR" altLang="en-US" b="0" dirty="0"/>
              <a:t>로 표현</a:t>
            </a:r>
            <a:r>
              <a:rPr lang="en-US" altLang="ko-KR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03" y="2812207"/>
            <a:ext cx="2900795" cy="154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699792" y="4324375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 err="1">
                <a:solidFill>
                  <a:srgbClr val="44A0A2"/>
                </a:solidFill>
              </a:rPr>
              <a:t>합사건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941168"/>
            <a:ext cx="7200000" cy="90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4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00649"/>
            <a:ext cx="7200000" cy="88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21" y="2924944"/>
            <a:ext cx="2866159" cy="153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사건의 연산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차사건</a:t>
            </a:r>
            <a:r>
              <a:rPr lang="en-US" altLang="ko-KR" dirty="0"/>
              <a:t>(difference of events):</a:t>
            </a:r>
            <a:r>
              <a:rPr lang="ko-KR" altLang="en-US" b="0" dirty="0"/>
              <a:t> 표본공간 </a:t>
            </a:r>
            <a:r>
              <a:rPr lang="en-US" altLang="ko-KR" b="0" dirty="0"/>
              <a:t>S</a:t>
            </a:r>
            <a:r>
              <a:rPr lang="ko-KR" altLang="en-US" b="0" dirty="0"/>
              <a:t>의 두 사건 </a:t>
            </a:r>
            <a:r>
              <a:rPr lang="en-US" altLang="ko-KR" b="0" dirty="0"/>
              <a:t>A, B</a:t>
            </a:r>
            <a:r>
              <a:rPr lang="ko-KR" altLang="en-US" b="0" dirty="0"/>
              <a:t>에 대하여 사건 </a:t>
            </a:r>
            <a:r>
              <a:rPr lang="en-US" altLang="ko-KR" b="0" dirty="0"/>
              <a:t>A</a:t>
            </a:r>
            <a:r>
              <a:rPr lang="ko-KR" altLang="en-US" b="0" dirty="0"/>
              <a:t>만 발생하고 사건 </a:t>
            </a:r>
            <a:r>
              <a:rPr lang="en-US" altLang="ko-KR" b="0" dirty="0"/>
              <a:t>B</a:t>
            </a:r>
            <a:r>
              <a:rPr lang="ko-KR" altLang="en-US" b="0" dirty="0"/>
              <a:t>는 일어나지 않는 경우를 말하며</a:t>
            </a:r>
            <a:r>
              <a:rPr lang="en-US" altLang="ko-KR" b="0" dirty="0"/>
              <a:t>, A-B</a:t>
            </a:r>
            <a:r>
              <a:rPr lang="ko-KR" altLang="en-US" b="0" dirty="0"/>
              <a:t>라고 표현</a:t>
            </a:r>
            <a:r>
              <a:rPr lang="en-US" altLang="ko-KR" b="0" dirty="0"/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699792" y="4437112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 err="1">
                <a:solidFill>
                  <a:srgbClr val="44A0A2"/>
                </a:solidFill>
              </a:rPr>
              <a:t>차사건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21" y="2924944"/>
            <a:ext cx="2883477" cy="151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사건의 연산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교사건</a:t>
            </a:r>
            <a:r>
              <a:rPr lang="en-US" altLang="ko-KR" dirty="0"/>
              <a:t>(intersection of events):</a:t>
            </a:r>
            <a:r>
              <a:rPr lang="ko-KR" altLang="en-US" dirty="0"/>
              <a:t> </a:t>
            </a:r>
            <a:r>
              <a:rPr lang="ko-KR" altLang="en-US" b="0" dirty="0"/>
              <a:t>표본공간 </a:t>
            </a:r>
            <a:r>
              <a:rPr lang="en-US" altLang="ko-KR" b="0" dirty="0"/>
              <a:t>S</a:t>
            </a:r>
            <a:r>
              <a:rPr lang="ko-KR" altLang="en-US" b="0" dirty="0"/>
              <a:t>의 두 사건 </a:t>
            </a:r>
            <a:r>
              <a:rPr lang="en-US" altLang="ko-KR" b="0" dirty="0"/>
              <a:t>A, B</a:t>
            </a:r>
            <a:r>
              <a:rPr lang="ko-KR" altLang="en-US" b="0" dirty="0"/>
              <a:t>에 대하여 사건 </a:t>
            </a:r>
            <a:r>
              <a:rPr lang="en-US" altLang="ko-KR" b="0" dirty="0"/>
              <a:t>A, B</a:t>
            </a:r>
            <a:r>
              <a:rPr lang="ko-KR" altLang="en-US" b="0" dirty="0"/>
              <a:t>가 모두 일어나는 경우를 말하며</a:t>
            </a:r>
            <a:r>
              <a:rPr lang="en-US" altLang="ko-KR" b="0" dirty="0"/>
              <a:t>, A∩B</a:t>
            </a:r>
            <a:r>
              <a:rPr lang="ko-KR" altLang="en-US" b="0" dirty="0"/>
              <a:t>로 표현</a:t>
            </a:r>
            <a:r>
              <a:rPr lang="en-US" altLang="ko-KR" b="0" dirty="0"/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699792" y="4437112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교사건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4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91" y="2852936"/>
            <a:ext cx="2874818" cy="151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여사건</a:t>
            </a:r>
            <a:r>
              <a:rPr lang="en-US" altLang="ko-KR" dirty="0"/>
              <a:t>(complementary events):</a:t>
            </a:r>
            <a:r>
              <a:rPr lang="ko-KR" altLang="en-US" b="0" dirty="0"/>
              <a:t> 표본공간 </a:t>
            </a:r>
            <a:r>
              <a:rPr lang="en-US" altLang="ko-KR" b="0" dirty="0"/>
              <a:t>S</a:t>
            </a:r>
            <a:r>
              <a:rPr lang="ko-KR" altLang="en-US" b="0" dirty="0"/>
              <a:t>에서 사건 </a:t>
            </a:r>
            <a:r>
              <a:rPr lang="en-US" altLang="ko-KR" b="0" dirty="0"/>
              <a:t>A</a:t>
            </a:r>
            <a:r>
              <a:rPr lang="ko-KR" altLang="en-US" b="0" dirty="0"/>
              <a:t>가 일어나지 않는 경우를 말하며</a:t>
            </a:r>
            <a:r>
              <a:rPr lang="en-US" altLang="ko-KR" b="0" dirty="0"/>
              <a:t>,      </a:t>
            </a:r>
            <a:r>
              <a:rPr lang="ko-KR" altLang="en-US" b="0" dirty="0"/>
              <a:t>로 표현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1242"/>
            <a:ext cx="3714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표본공간과 사건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사건의 연산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699792" y="4365104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여사건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9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10708</TotalTime>
  <Words>2362</Words>
  <Application>Microsoft Office PowerPoint</Application>
  <PresentationFormat>화면 슬라이드 쇼(4:3)</PresentationFormat>
  <Paragraphs>222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HY견고딕</vt:lpstr>
      <vt:lpstr>맑은 고딕</vt:lpstr>
      <vt:lpstr>Arial</vt:lpstr>
      <vt:lpstr>Times New Roman</vt:lpstr>
      <vt:lpstr>Wingdings</vt:lpstr>
      <vt:lpstr>Office 테마</vt:lpstr>
      <vt:lpstr>04. 확률</vt:lpstr>
      <vt:lpstr>PowerPoint 프레젠테이션</vt:lpstr>
      <vt:lpstr>PowerPoint 프레젠테이션</vt:lpstr>
      <vt:lpstr>01. 표본공간과 사건</vt:lpstr>
      <vt:lpstr>01. 표본공간과 사건</vt:lpstr>
      <vt:lpstr>01. 표본공간과 사건</vt:lpstr>
      <vt:lpstr>01. 표본공간과 사건</vt:lpstr>
      <vt:lpstr>01. 표본공간과 사건</vt:lpstr>
      <vt:lpstr>01. 표본공간과 사건</vt:lpstr>
      <vt:lpstr>01. 표본공간과 사건</vt:lpstr>
      <vt:lpstr>01. 표본공간과 사건</vt:lpstr>
      <vt:lpstr>01. 표본공간과 사건</vt:lpstr>
      <vt:lpstr>01. 표본공간과 사건</vt:lpstr>
      <vt:lpstr>01. 표본공간과 사건</vt:lpstr>
      <vt:lpstr>01. 표본공간과 사건</vt:lpstr>
      <vt:lpstr>PowerPoint 프레젠테이션</vt:lpstr>
      <vt:lpstr>02. 확률의 구분</vt:lpstr>
      <vt:lpstr>02. 확률의 구분</vt:lpstr>
      <vt:lpstr>02. 확률의 구분</vt:lpstr>
      <vt:lpstr>02. 확률의 구분</vt:lpstr>
      <vt:lpstr>02. 확률의 구분</vt:lpstr>
      <vt:lpstr>02. 확률의 구분</vt:lpstr>
      <vt:lpstr>02. 확률의 구분</vt:lpstr>
      <vt:lpstr>PowerPoint 프레젠테이션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03. 확률의 법칙</vt:lpstr>
      <vt:lpstr>PowerPoint 프레젠테이션</vt:lpstr>
      <vt:lpstr>PowerPoint 프레젠테이션</vt:lpstr>
      <vt:lpstr>03. 확률의 법칙</vt:lpstr>
      <vt:lpstr>03. 확률의 법칙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776</cp:revision>
  <dcterms:created xsi:type="dcterms:W3CDTF">2012-07-11T10:23:22Z</dcterms:created>
  <dcterms:modified xsi:type="dcterms:W3CDTF">2022-01-18T05:17:03Z</dcterms:modified>
</cp:coreProperties>
</file>