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6" r:id="rId2"/>
    <p:sldId id="471" r:id="rId3"/>
    <p:sldId id="550" r:id="rId4"/>
    <p:sldId id="528" r:id="rId5"/>
    <p:sldId id="625" r:id="rId6"/>
    <p:sldId id="580" r:id="rId7"/>
    <p:sldId id="626" r:id="rId8"/>
    <p:sldId id="627" r:id="rId9"/>
    <p:sldId id="581" r:id="rId10"/>
    <p:sldId id="582" r:id="rId11"/>
    <p:sldId id="583" r:id="rId12"/>
    <p:sldId id="584" r:id="rId13"/>
    <p:sldId id="585" r:id="rId14"/>
    <p:sldId id="628" r:id="rId15"/>
    <p:sldId id="586" r:id="rId16"/>
    <p:sldId id="629" r:id="rId17"/>
    <p:sldId id="587" r:id="rId18"/>
    <p:sldId id="630" r:id="rId19"/>
    <p:sldId id="632" r:id="rId20"/>
    <p:sldId id="588" r:id="rId21"/>
    <p:sldId id="589" r:id="rId22"/>
    <p:sldId id="631" r:id="rId23"/>
    <p:sldId id="590" r:id="rId24"/>
    <p:sldId id="591" r:id="rId25"/>
    <p:sldId id="592" r:id="rId26"/>
    <p:sldId id="593" r:id="rId27"/>
    <p:sldId id="594" r:id="rId28"/>
    <p:sldId id="595" r:id="rId29"/>
    <p:sldId id="596" r:id="rId30"/>
    <p:sldId id="597" r:id="rId31"/>
    <p:sldId id="633" r:id="rId32"/>
    <p:sldId id="634" r:id="rId33"/>
    <p:sldId id="635" r:id="rId34"/>
    <p:sldId id="599" r:id="rId35"/>
    <p:sldId id="600" r:id="rId36"/>
    <p:sldId id="636" r:id="rId37"/>
    <p:sldId id="637" r:id="rId38"/>
    <p:sldId id="601" r:id="rId39"/>
    <p:sldId id="638" r:id="rId40"/>
    <p:sldId id="602" r:id="rId41"/>
    <p:sldId id="604" r:id="rId42"/>
    <p:sldId id="605" r:id="rId43"/>
    <p:sldId id="606" r:id="rId44"/>
    <p:sldId id="607" r:id="rId45"/>
    <p:sldId id="640" r:id="rId46"/>
    <p:sldId id="639" r:id="rId47"/>
    <p:sldId id="608" r:id="rId48"/>
    <p:sldId id="641" r:id="rId49"/>
    <p:sldId id="642" r:id="rId50"/>
    <p:sldId id="643" r:id="rId51"/>
    <p:sldId id="612" r:id="rId52"/>
    <p:sldId id="644" r:id="rId53"/>
    <p:sldId id="613" r:id="rId54"/>
    <p:sldId id="614" r:id="rId55"/>
    <p:sldId id="645" r:id="rId56"/>
    <p:sldId id="646" r:id="rId57"/>
    <p:sldId id="647" r:id="rId58"/>
    <p:sldId id="648" r:id="rId59"/>
    <p:sldId id="616" r:id="rId60"/>
    <p:sldId id="649" r:id="rId61"/>
    <p:sldId id="650" r:id="rId62"/>
    <p:sldId id="651" r:id="rId63"/>
    <p:sldId id="619" r:id="rId64"/>
    <p:sldId id="652" r:id="rId65"/>
    <p:sldId id="620" r:id="rId66"/>
    <p:sldId id="621" r:id="rId67"/>
    <p:sldId id="622" r:id="rId68"/>
    <p:sldId id="623" r:id="rId69"/>
    <p:sldId id="624" r:id="rId70"/>
    <p:sldId id="385" r:id="rId7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A0A2"/>
    <a:srgbClr val="E67627"/>
    <a:srgbClr val="A72F49"/>
    <a:srgbClr val="43AC81"/>
    <a:srgbClr val="DA6EAB"/>
    <a:srgbClr val="0067B3"/>
    <a:srgbClr val="EE7D6A"/>
    <a:srgbClr val="2A5CAA"/>
    <a:srgbClr val="ED7C7F"/>
    <a:srgbClr val="3C4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06" autoAdjust="0"/>
    <p:restoredTop sz="99762" autoAdjust="0"/>
  </p:normalViewPr>
  <p:slideViewPr>
    <p:cSldViewPr>
      <p:cViewPr varScale="1">
        <p:scale>
          <a:sx n="104" d="100"/>
          <a:sy n="104" d="100"/>
        </p:scale>
        <p:origin x="2202" y="102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2022-01-18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2022-01-18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A72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50" y="764704"/>
            <a:ext cx="4057100" cy="282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908" y="3914370"/>
            <a:ext cx="3999135" cy="106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6">
              <a:lumMod val="20000"/>
              <a:lumOff val="80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E67627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E67627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86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2022-01-18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E67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271693" y="6309320"/>
            <a:ext cx="245932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Copyright© 2019 </a:t>
            </a:r>
            <a:r>
              <a:rPr lang="en-US" altLang="ko-KR" sz="1100" dirty="0" err="1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bg1"/>
              </a:solidFill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4114800" y="256490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n-US" altLang="ko-KR" sz="6000" b="1" dirty="0">
                <a:solidFill>
                  <a:srgbClr val="E67627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Thank You!</a:t>
            </a:r>
            <a:endParaRPr lang="ko-KR" altLang="en-US" sz="6000" b="1" dirty="0">
              <a:solidFill>
                <a:srgbClr val="E67627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dirty="0">
                <a:ea typeface="맑은 고딕" pitchFamily="50" charset="-127"/>
              </a:rPr>
              <a:t>㈜에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E676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dirty="0">
                <a:ea typeface="맑은 고딕" pitchFamily="50" charset="-127"/>
              </a:rPr>
              <a:t>㈜에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3DA85A-8A88-4FC9-A5B4-0FE1EA520B63}"/>
              </a:ext>
            </a:extLst>
          </p:cNvPr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70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2A46EB-ED2B-4B42-A48C-A951FA28677B}"/>
              </a:ext>
            </a:extLst>
          </p:cNvPr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2022-01-18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79" r:id="rId6"/>
    <p:sldLayoutId id="2147483680" r:id="rId7"/>
    <p:sldLayoutId id="2147483686" r:id="rId8"/>
    <p:sldLayoutId id="2147483685" r:id="rId9"/>
    <p:sldLayoutId id="2147483692" r:id="rId10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0.png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418840" y="5827378"/>
            <a:ext cx="8306320" cy="625958"/>
          </a:xfrm>
        </p:spPr>
        <p:txBody>
          <a:bodyPr/>
          <a:lstStyle/>
          <a:p>
            <a:pPr eaLnBrk="1" hangingPunct="1"/>
            <a:r>
              <a:rPr lang="en-US" altLang="ko-KR" sz="32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05. </a:t>
            </a:r>
            <a:r>
              <a:rPr lang="ko-KR" altLang="en-US" sz="3200" b="1" dirty="0">
                <a:solidFill>
                  <a:schemeClr val="bg1"/>
                </a:solidFill>
              </a:rPr>
              <a:t>확률변수와 확률분포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확률변수와 확률분포의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확률분포 </a:t>
            </a:r>
            <a:r>
              <a:rPr lang="en-US" altLang="ko-KR" sz="2000" u="sng" dirty="0"/>
              <a:t>– </a:t>
            </a:r>
            <a:r>
              <a:rPr lang="ko-KR" altLang="en-US" sz="2000" u="sng" dirty="0"/>
              <a:t>연속확률변수의 확률분포</a:t>
            </a:r>
            <a:endParaRPr lang="en-US" altLang="ko-KR" sz="2000" u="sng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연속확률변수의 확률분포표를 나타내기 위해서는 구간에 대한 설정이 필요하다</a:t>
            </a:r>
            <a:r>
              <a:rPr lang="en-US" altLang="ko-KR" b="0" dirty="0"/>
              <a:t>. 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972400" y="2276872"/>
            <a:ext cx="417566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표 </a:t>
            </a:r>
            <a:r>
              <a:rPr lang="en-US" altLang="ko-KR" sz="1200" dirty="0">
                <a:solidFill>
                  <a:srgbClr val="44A0A2"/>
                </a:solidFill>
              </a:rPr>
              <a:t>5-4] </a:t>
            </a:r>
            <a:r>
              <a:rPr lang="ko-KR" altLang="en-US" sz="1200" dirty="0">
                <a:solidFill>
                  <a:srgbClr val="44A0A2"/>
                </a:solidFill>
              </a:rPr>
              <a:t>연속확률변수 </a:t>
            </a:r>
            <a:r>
              <a:rPr lang="en-US" altLang="ko-KR" sz="1200" dirty="0">
                <a:solidFill>
                  <a:srgbClr val="44A0A2"/>
                </a:solidFill>
              </a:rPr>
              <a:t>Z</a:t>
            </a:r>
            <a:r>
              <a:rPr lang="ko-KR" altLang="en-US" sz="1200" dirty="0">
                <a:solidFill>
                  <a:srgbClr val="44A0A2"/>
                </a:solidFill>
              </a:rPr>
              <a:t>의 확률분포표</a:t>
            </a:r>
            <a:r>
              <a:rPr lang="en-US" altLang="ko-KR" sz="1200" dirty="0">
                <a:solidFill>
                  <a:srgbClr val="44A0A2"/>
                </a:solidFill>
              </a:rPr>
              <a:t>(</a:t>
            </a:r>
            <a:r>
              <a:rPr lang="ko-KR" altLang="en-US" sz="1200" dirty="0">
                <a:solidFill>
                  <a:srgbClr val="44A0A2"/>
                </a:solidFill>
              </a:rPr>
              <a:t>구간이 </a:t>
            </a:r>
            <a:r>
              <a:rPr lang="en-US" altLang="ko-KR" sz="1200" dirty="0">
                <a:solidFill>
                  <a:srgbClr val="44A0A2"/>
                </a:solidFill>
              </a:rPr>
              <a:t>2</a:t>
            </a:r>
            <a:r>
              <a:rPr lang="ko-KR" altLang="en-US" sz="1200" dirty="0">
                <a:solidFill>
                  <a:srgbClr val="44A0A2"/>
                </a:solidFill>
              </a:rPr>
              <a:t>인 경우</a:t>
            </a:r>
            <a:r>
              <a:rPr lang="en-US" altLang="ko-KR" sz="1200" dirty="0">
                <a:solidFill>
                  <a:srgbClr val="44A0A2"/>
                </a:solidFill>
              </a:rPr>
              <a:t>)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00" y="2636912"/>
            <a:ext cx="6545455" cy="83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972400" y="3573016"/>
            <a:ext cx="446369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표 </a:t>
            </a:r>
            <a:r>
              <a:rPr lang="en-US" altLang="ko-KR" sz="1200" dirty="0">
                <a:solidFill>
                  <a:srgbClr val="44A0A2"/>
                </a:solidFill>
              </a:rPr>
              <a:t>5-5] </a:t>
            </a:r>
            <a:r>
              <a:rPr lang="ko-KR" altLang="en-US" sz="1200" dirty="0">
                <a:solidFill>
                  <a:srgbClr val="44A0A2"/>
                </a:solidFill>
              </a:rPr>
              <a:t>연속확률변수 </a:t>
            </a:r>
            <a:r>
              <a:rPr lang="en-US" altLang="ko-KR" sz="1200" dirty="0">
                <a:solidFill>
                  <a:srgbClr val="44A0A2"/>
                </a:solidFill>
              </a:rPr>
              <a:t>Z</a:t>
            </a:r>
            <a:r>
              <a:rPr lang="ko-KR" altLang="en-US" sz="1200" dirty="0">
                <a:solidFill>
                  <a:srgbClr val="44A0A2"/>
                </a:solidFill>
              </a:rPr>
              <a:t>의 확률분포표</a:t>
            </a:r>
            <a:r>
              <a:rPr lang="en-US" altLang="ko-KR" sz="1200" dirty="0">
                <a:solidFill>
                  <a:srgbClr val="44A0A2"/>
                </a:solidFill>
              </a:rPr>
              <a:t>(</a:t>
            </a:r>
            <a:r>
              <a:rPr lang="ko-KR" altLang="en-US" sz="1200" dirty="0">
                <a:solidFill>
                  <a:srgbClr val="44A0A2"/>
                </a:solidFill>
              </a:rPr>
              <a:t>구간이 </a:t>
            </a:r>
            <a:r>
              <a:rPr lang="en-US" altLang="ko-KR" sz="1200" dirty="0">
                <a:solidFill>
                  <a:srgbClr val="44A0A2"/>
                </a:solidFill>
              </a:rPr>
              <a:t>3</a:t>
            </a:r>
            <a:r>
              <a:rPr lang="ko-KR" altLang="en-US" sz="1200" dirty="0">
                <a:solidFill>
                  <a:srgbClr val="44A0A2"/>
                </a:solidFill>
              </a:rPr>
              <a:t>인 경우</a:t>
            </a:r>
            <a:r>
              <a:rPr lang="en-US" altLang="ko-KR" sz="1200" dirty="0">
                <a:solidFill>
                  <a:srgbClr val="44A0A2"/>
                </a:solidFill>
              </a:rPr>
              <a:t>)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972400" y="4941168"/>
            <a:ext cx="490909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표 </a:t>
            </a:r>
            <a:r>
              <a:rPr lang="en-US" altLang="ko-KR" sz="1200" dirty="0">
                <a:solidFill>
                  <a:srgbClr val="44A0A2"/>
                </a:solidFill>
              </a:rPr>
              <a:t>5-6] </a:t>
            </a:r>
            <a:r>
              <a:rPr lang="ko-KR" altLang="en-US" sz="1200" dirty="0">
                <a:solidFill>
                  <a:srgbClr val="44A0A2"/>
                </a:solidFill>
              </a:rPr>
              <a:t>연속확률변수 </a:t>
            </a:r>
            <a:r>
              <a:rPr lang="en-US" altLang="ko-KR" sz="1200" dirty="0">
                <a:solidFill>
                  <a:srgbClr val="44A0A2"/>
                </a:solidFill>
              </a:rPr>
              <a:t>Z</a:t>
            </a:r>
            <a:r>
              <a:rPr lang="ko-KR" altLang="en-US" sz="1200" dirty="0">
                <a:solidFill>
                  <a:srgbClr val="44A0A2"/>
                </a:solidFill>
              </a:rPr>
              <a:t>의 확률분포표</a:t>
            </a:r>
            <a:r>
              <a:rPr lang="en-US" altLang="ko-KR" sz="1200" dirty="0">
                <a:solidFill>
                  <a:srgbClr val="44A0A2"/>
                </a:solidFill>
              </a:rPr>
              <a:t>(</a:t>
            </a:r>
            <a:r>
              <a:rPr lang="ko-KR" altLang="en-US" sz="1200" dirty="0">
                <a:solidFill>
                  <a:srgbClr val="44A0A2"/>
                </a:solidFill>
              </a:rPr>
              <a:t>임의로 지정한 구간의 경우</a:t>
            </a:r>
            <a:r>
              <a:rPr lang="en-US" altLang="ko-KR" sz="1200" dirty="0">
                <a:solidFill>
                  <a:srgbClr val="44A0A2"/>
                </a:solidFill>
              </a:rPr>
              <a:t>)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00" y="3933056"/>
            <a:ext cx="4909091" cy="858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00" y="5301208"/>
            <a:ext cx="6545455" cy="85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579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이산확률분포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59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이산확률분포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이산확률변수의 필수조건</a:t>
            </a:r>
            <a:endParaRPr lang="en-US" altLang="ko-KR" sz="2000" u="sng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66913"/>
            <a:ext cx="7200000" cy="2267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2517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이산확률분포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이산확률변수의 </a:t>
            </a:r>
            <a:r>
              <a:rPr lang="ko-KR" altLang="en-US" sz="2000" u="sng" dirty="0" err="1"/>
              <a:t>기댓값</a:t>
            </a:r>
            <a:endParaRPr lang="en-US" altLang="ko-KR" sz="2000" u="sng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437112"/>
            <a:ext cx="7200000" cy="123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dirty="0" err="1"/>
              <a:t>기댓값</a:t>
            </a:r>
            <a:r>
              <a:rPr lang="en-US" altLang="ko-KR" dirty="0"/>
              <a:t>(expected value):</a:t>
            </a:r>
            <a:r>
              <a:rPr lang="ko-KR" altLang="en-US" dirty="0"/>
              <a:t> </a:t>
            </a:r>
            <a:r>
              <a:rPr lang="ko-KR" altLang="en-US" b="0" dirty="0"/>
              <a:t>어떤 확률실험을 무한히 반복했을 때 얻을 수 있는 값들의 평균으로 기대하는 값이다</a:t>
            </a:r>
            <a:r>
              <a:rPr lang="en-US" altLang="ko-KR" b="0" dirty="0"/>
              <a:t>. </a:t>
            </a:r>
            <a:r>
              <a:rPr lang="ko-KR" altLang="en-US" b="0" dirty="0"/>
              <a:t>확률변수 </a:t>
            </a:r>
            <a:r>
              <a:rPr lang="en-US" altLang="ko-KR" b="0" dirty="0"/>
              <a:t>X</a:t>
            </a:r>
            <a:r>
              <a:rPr lang="ko-KR" altLang="en-US" b="0" dirty="0"/>
              <a:t>의 </a:t>
            </a:r>
            <a:r>
              <a:rPr lang="ko-KR" altLang="en-US" b="0" dirty="0" err="1"/>
              <a:t>기댓값은</a:t>
            </a:r>
            <a:r>
              <a:rPr lang="ko-KR" altLang="en-US" b="0" dirty="0"/>
              <a:t> 영문 ‘</a:t>
            </a:r>
            <a:r>
              <a:rPr lang="en-US" altLang="ko-KR" b="0" dirty="0"/>
              <a:t>Expected’</a:t>
            </a:r>
            <a:r>
              <a:rPr lang="ko-KR" altLang="en-US" b="0" dirty="0"/>
              <a:t>의 알파벳 첫 글자인 </a:t>
            </a:r>
            <a:r>
              <a:rPr lang="en-US" altLang="ko-KR" b="0" dirty="0"/>
              <a:t>E</a:t>
            </a:r>
            <a:r>
              <a:rPr lang="ko-KR" altLang="en-US" b="0" dirty="0"/>
              <a:t>를 사용하여 </a:t>
            </a:r>
            <a:r>
              <a:rPr lang="en-US" altLang="ko-KR" b="0" dirty="0"/>
              <a:t>E(X)</a:t>
            </a:r>
            <a:r>
              <a:rPr lang="ko-KR" altLang="en-US" b="0" dirty="0"/>
              <a:t>로 표현하며</a:t>
            </a:r>
            <a:r>
              <a:rPr lang="en-US" altLang="ko-KR" b="0" dirty="0"/>
              <a:t>, </a:t>
            </a:r>
            <a:r>
              <a:rPr lang="ko-KR" altLang="en-US" b="0" dirty="0"/>
              <a:t>간단히 </a:t>
            </a:r>
            <a:r>
              <a:rPr lang="en-US" altLang="ko-KR" b="0" dirty="0"/>
              <a:t>μ </a:t>
            </a:r>
            <a:r>
              <a:rPr lang="ko-KR" altLang="en-US" b="0" dirty="0"/>
              <a:t>라고 지칭하고 ‘</a:t>
            </a:r>
            <a:r>
              <a:rPr lang="ko-KR" altLang="en-US" b="0" dirty="0" err="1"/>
              <a:t>뮤</a:t>
            </a:r>
            <a:r>
              <a:rPr lang="ko-KR" altLang="en-US" b="0" dirty="0"/>
              <a:t>’라 읽는다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이산확률변수 </a:t>
            </a:r>
            <a:r>
              <a:rPr lang="en-US" altLang="ko-KR" b="0" dirty="0"/>
              <a:t>X</a:t>
            </a:r>
            <a:r>
              <a:rPr lang="ko-KR" altLang="en-US" b="0" dirty="0"/>
              <a:t>에서 가능한 </a:t>
            </a:r>
            <a:r>
              <a:rPr lang="en-US" altLang="ko-KR" b="0" dirty="0"/>
              <a:t>n</a:t>
            </a:r>
            <a:r>
              <a:rPr lang="ko-KR" altLang="en-US" b="0" dirty="0"/>
              <a:t>가지 결과는   </a:t>
            </a:r>
            <a:r>
              <a:rPr lang="en-US" altLang="ko-KR" b="0" dirty="0"/>
              <a:t>x1, x2, x3,⋯,xn</a:t>
            </a:r>
            <a:r>
              <a:rPr lang="ko-KR" altLang="en-US" b="0" dirty="0"/>
              <a:t>이고</a:t>
            </a:r>
            <a:r>
              <a:rPr lang="en-US" altLang="ko-KR" b="0" dirty="0"/>
              <a:t>, </a:t>
            </a:r>
            <a:r>
              <a:rPr lang="ko-KR" altLang="en-US" b="0" dirty="0"/>
              <a:t>각 결과의 확률이 </a:t>
            </a:r>
            <a:r>
              <a:rPr lang="en-US" altLang="ko-KR" b="0" dirty="0"/>
              <a:t>P(x1), P(x2),    P(x3), ⋯, P( </a:t>
            </a:r>
            <a:r>
              <a:rPr lang="ko-KR" altLang="en-US" b="0" dirty="0"/>
              <a:t>일 때 </a:t>
            </a:r>
            <a:r>
              <a:rPr lang="ko-KR" altLang="en-US" b="0" dirty="0" err="1"/>
              <a:t>기댓값</a:t>
            </a:r>
            <a:r>
              <a:rPr lang="ko-KR" altLang="en-US" b="0" dirty="0"/>
              <a:t> </a:t>
            </a:r>
            <a:r>
              <a:rPr lang="en-US" altLang="ko-KR" b="0" dirty="0"/>
              <a:t>E(X) = μ </a:t>
            </a:r>
            <a:r>
              <a:rPr lang="ko-KR" altLang="en-US" b="0" dirty="0"/>
              <a:t>는 다음과 같다</a:t>
            </a:r>
            <a:r>
              <a:rPr lang="en-US" altLang="ko-KR" b="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641" y="3476625"/>
            <a:ext cx="14573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1225724" y="3854669"/>
            <a:ext cx="2395115" cy="275516"/>
            <a:chOff x="1225724" y="3854669"/>
            <a:chExt cx="2395115" cy="27551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5724" y="3854669"/>
              <a:ext cx="1046963" cy="275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6232" y="3867106"/>
              <a:ext cx="1314607" cy="244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7941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이산확률분포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이산확률변수의 </a:t>
            </a:r>
            <a:r>
              <a:rPr lang="ko-KR" altLang="en-US" sz="2000" u="sng" dirty="0" err="1"/>
              <a:t>기댓값</a:t>
            </a:r>
            <a:endParaRPr lang="en-US" altLang="ko-KR" sz="2000" u="sng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972000" y="2766480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050" dirty="0">
                <a:solidFill>
                  <a:srgbClr val="44A0A2"/>
                </a:solidFill>
              </a:rPr>
              <a:t>[</a:t>
            </a:r>
            <a:r>
              <a:rPr lang="ko-KR" altLang="en-US" sz="1050" dirty="0">
                <a:solidFill>
                  <a:srgbClr val="44A0A2"/>
                </a:solidFill>
              </a:rPr>
              <a:t>표 </a:t>
            </a:r>
            <a:r>
              <a:rPr lang="en-US" altLang="ko-KR" sz="1050" dirty="0">
                <a:solidFill>
                  <a:srgbClr val="44A0A2"/>
                </a:solidFill>
              </a:rPr>
              <a:t>5-7] </a:t>
            </a:r>
            <a:r>
              <a:rPr lang="ko-KR" altLang="en-US" sz="1050" dirty="0">
                <a:solidFill>
                  <a:srgbClr val="44A0A2"/>
                </a:solidFill>
              </a:rPr>
              <a:t>이산확률변수 </a:t>
            </a:r>
            <a:r>
              <a:rPr lang="en-US" altLang="ko-KR" sz="1050" dirty="0">
                <a:solidFill>
                  <a:srgbClr val="44A0A2"/>
                </a:solidFill>
              </a:rPr>
              <a:t>X</a:t>
            </a:r>
            <a:r>
              <a:rPr lang="ko-KR" altLang="en-US" sz="1050" dirty="0">
                <a:solidFill>
                  <a:srgbClr val="44A0A2"/>
                </a:solidFill>
              </a:rPr>
              <a:t>의 </a:t>
            </a:r>
            <a:r>
              <a:rPr lang="ko-KR" altLang="en-US" sz="1050" dirty="0" err="1">
                <a:solidFill>
                  <a:srgbClr val="44A0A2"/>
                </a:solidFill>
              </a:rPr>
              <a:t>기댓값</a:t>
            </a:r>
            <a:endParaRPr lang="ko-KR" altLang="en-US" sz="1050" dirty="0">
              <a:solidFill>
                <a:srgbClr val="44A0A2"/>
              </a:solidFill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이전에 확인하였던 동전 </a:t>
            </a:r>
            <a:r>
              <a:rPr lang="en-US" altLang="ko-KR" b="0" dirty="0"/>
              <a:t>3</a:t>
            </a:r>
            <a:r>
              <a:rPr lang="ko-KR" altLang="en-US" b="0" dirty="0"/>
              <a:t>개를 던졌을 때 나타나는 앞면의 수로 정의된 확률변수 </a:t>
            </a:r>
            <a:r>
              <a:rPr lang="en-US" altLang="ko-KR" b="0" dirty="0"/>
              <a:t>X</a:t>
            </a:r>
            <a:r>
              <a:rPr lang="ko-KR" altLang="en-US" b="0" dirty="0"/>
              <a:t>의 </a:t>
            </a:r>
            <a:r>
              <a:rPr lang="ko-KR" altLang="en-US" b="0" dirty="0" err="1"/>
              <a:t>기댓값을</a:t>
            </a:r>
            <a:r>
              <a:rPr lang="ko-KR" altLang="en-US" b="0" dirty="0"/>
              <a:t> 계산해보자</a:t>
            </a:r>
            <a:r>
              <a:rPr lang="en-US" altLang="ko-KR" b="0" dirty="0"/>
              <a:t>.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C53D3EBE-2272-4FD9-9A5E-FEF57BF328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4" t="61005" r="85055" b="33470"/>
          <a:stretch/>
        </p:blipFill>
        <p:spPr bwMode="auto">
          <a:xfrm>
            <a:off x="1370523" y="4263540"/>
            <a:ext cx="70563" cy="81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DD8D4B-CCE8-4316-9F8E-76C760EDE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89" y="3183526"/>
            <a:ext cx="7085037" cy="149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27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이산확률분포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이산확률변수의 </a:t>
            </a:r>
            <a:r>
              <a:rPr lang="ko-KR" altLang="en-US" sz="2000" u="sng" dirty="0" err="1"/>
              <a:t>기댓값</a:t>
            </a:r>
            <a:endParaRPr lang="en-US" altLang="ko-KR" sz="2000" u="sng" dirty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618" y="2399149"/>
            <a:ext cx="5360765" cy="206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en-US" altLang="ko-KR" b="0" dirty="0"/>
              <a:t>[</a:t>
            </a:r>
            <a:r>
              <a:rPr lang="ko-KR" altLang="en-US" b="0" dirty="0"/>
              <a:t>표 </a:t>
            </a:r>
            <a:r>
              <a:rPr lang="en-US" altLang="ko-KR" b="0" dirty="0"/>
              <a:t>5-7]</a:t>
            </a:r>
            <a:r>
              <a:rPr lang="ko-KR" altLang="en-US" b="0" dirty="0"/>
              <a:t>의 </a:t>
            </a:r>
            <a:r>
              <a:rPr lang="ko-KR" altLang="en-US" b="0" dirty="0" err="1"/>
              <a:t>기댓값</a:t>
            </a:r>
            <a:r>
              <a:rPr lang="ko-KR" altLang="en-US" b="0" dirty="0"/>
              <a:t> </a:t>
            </a:r>
            <a:r>
              <a:rPr lang="en-US" altLang="ko-KR" b="0" dirty="0"/>
              <a:t>E(X)</a:t>
            </a:r>
            <a:r>
              <a:rPr lang="ko-KR" altLang="en-US" b="0" dirty="0"/>
              <a:t>는 다음과 같이 계산하여 값을 산출하였다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8181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이산확률분포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이산확률변수의 </a:t>
            </a:r>
            <a:r>
              <a:rPr lang="ko-KR" altLang="en-US" sz="2000" u="sng" dirty="0" err="1"/>
              <a:t>기댓값</a:t>
            </a:r>
            <a:endParaRPr lang="en-US" altLang="ko-KR" sz="2000" u="sng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확률변수의 </a:t>
            </a:r>
            <a:r>
              <a:rPr lang="ko-KR" altLang="en-US" b="0" dirty="0" err="1"/>
              <a:t>기댓값은</a:t>
            </a:r>
            <a:r>
              <a:rPr lang="ko-KR" altLang="en-US" b="0" dirty="0"/>
              <a:t> 다음의 세 가지 법칙이 있다</a:t>
            </a:r>
            <a:r>
              <a:rPr lang="en-US" altLang="ko-KR" b="0" dirty="0"/>
              <a:t>. </a:t>
            </a:r>
            <a:r>
              <a:rPr lang="ko-KR" altLang="en-US" b="0" dirty="0" err="1"/>
              <a:t>기댓값의</a:t>
            </a:r>
            <a:r>
              <a:rPr lang="ko-KR" altLang="en-US" b="0" dirty="0"/>
              <a:t> 법칙을 모두 적용하면 임의의 상수 </a:t>
            </a:r>
            <a:r>
              <a:rPr lang="en-US" altLang="ko-KR" b="0" dirty="0" err="1"/>
              <a:t>a,b</a:t>
            </a:r>
            <a:r>
              <a:rPr lang="ko-KR" altLang="en-US" b="0" dirty="0"/>
              <a:t>에 대하여 </a:t>
            </a:r>
            <a:r>
              <a:rPr lang="en-US" altLang="ko-KR" b="0" dirty="0"/>
              <a:t>E(</a:t>
            </a:r>
            <a:r>
              <a:rPr lang="en-US" altLang="ko-KR" b="0" dirty="0" err="1"/>
              <a:t>aX+b</a:t>
            </a:r>
            <a:r>
              <a:rPr lang="en-US" altLang="ko-KR" b="0" dirty="0"/>
              <a:t>) = </a:t>
            </a:r>
            <a:r>
              <a:rPr lang="en-US" altLang="ko-KR" b="0" dirty="0" err="1"/>
              <a:t>aE</a:t>
            </a:r>
            <a:r>
              <a:rPr lang="en-US" altLang="ko-KR" b="0" dirty="0"/>
              <a:t>(X)+b</a:t>
            </a:r>
            <a:r>
              <a:rPr lang="ko-KR" altLang="en-US" b="0" dirty="0"/>
              <a:t>임을 확인할 수 있다</a:t>
            </a:r>
            <a:r>
              <a:rPr lang="en-US" altLang="ko-KR" b="0" dirty="0"/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86ED8BB-1609-425A-9F52-BDB2780DCB11}"/>
              </a:ext>
            </a:extLst>
          </p:cNvPr>
          <p:cNvGrpSpPr/>
          <p:nvPr/>
        </p:nvGrpSpPr>
        <p:grpSpPr>
          <a:xfrm>
            <a:off x="935595" y="2635910"/>
            <a:ext cx="7272809" cy="1730195"/>
            <a:chOff x="-180528" y="2420889"/>
            <a:chExt cx="12712687" cy="3024336"/>
          </a:xfrm>
        </p:grpSpPr>
        <p:pic>
          <p:nvPicPr>
            <p:cNvPr id="286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528" y="2420889"/>
              <a:ext cx="12712687" cy="3024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90C3E8DD-DC89-4E15-9597-A43E8A8C10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71" t="52325" r="85051" b="37148"/>
            <a:stretch/>
          </p:blipFill>
          <p:spPr bwMode="auto">
            <a:xfrm>
              <a:off x="827584" y="3981061"/>
              <a:ext cx="288032" cy="3840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23283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이산확률분포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이산확률변수의 </a:t>
            </a:r>
            <a:r>
              <a:rPr lang="ko-KR" altLang="en-US" sz="2000" u="sng" dirty="0" err="1"/>
              <a:t>기댓값</a:t>
            </a:r>
            <a:endParaRPr lang="en-US" altLang="ko-KR" sz="2000" u="sng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73" y="3429000"/>
            <a:ext cx="6545455" cy="1270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2000" y="1893624"/>
            <a:ext cx="3671968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이산확률변수의 </a:t>
            </a:r>
            <a:r>
              <a:rPr lang="ko-KR" altLang="en-US" dirty="0" err="1">
                <a:solidFill>
                  <a:srgbClr val="FFA401"/>
                </a:solidFill>
              </a:rPr>
              <a:t>기댓값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5-1</a:t>
            </a:r>
            <a:endParaRPr lang="ko-KR" altLang="en-US" sz="1400" b="1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827584" y="2449463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다음과 같이 </a:t>
            </a:r>
            <a:r>
              <a:rPr lang="ko-KR" altLang="en-US" b="0" dirty="0" err="1"/>
              <a:t>투자안</a:t>
            </a:r>
            <a:r>
              <a:rPr lang="ko-KR" altLang="en-US" b="0" dirty="0"/>
              <a:t> </a:t>
            </a:r>
            <a:r>
              <a:rPr lang="en-US" altLang="ko-KR" b="0" dirty="0"/>
              <a:t>X</a:t>
            </a:r>
            <a:r>
              <a:rPr lang="ko-KR" altLang="en-US" b="0" dirty="0"/>
              <a:t>와 </a:t>
            </a:r>
            <a:r>
              <a:rPr lang="en-US" altLang="ko-KR" b="0" dirty="0"/>
              <a:t>Y</a:t>
            </a:r>
            <a:r>
              <a:rPr lang="ko-KR" altLang="en-US" b="0" dirty="0"/>
              <a:t>의 수익률에 대한 이산확률분포표가 있다고 할 때 두 </a:t>
            </a:r>
            <a:r>
              <a:rPr lang="ko-KR" altLang="en-US" b="0" dirty="0" err="1"/>
              <a:t>투자안에</a:t>
            </a:r>
            <a:r>
              <a:rPr lang="ko-KR" altLang="en-US" b="0" dirty="0"/>
              <a:t> 대한 기대수익률을 계산하시오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4313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이산확률분포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이산확률변수의 </a:t>
            </a:r>
            <a:r>
              <a:rPr lang="ko-KR" altLang="en-US" sz="2000" u="sng" dirty="0" err="1"/>
              <a:t>기댓값</a:t>
            </a:r>
            <a:endParaRPr lang="en-US" altLang="ko-KR" sz="2000" u="sng" dirty="0"/>
          </a:p>
        </p:txBody>
      </p:sp>
      <p:sp>
        <p:nvSpPr>
          <p:cNvPr id="8" name="직사각형 7"/>
          <p:cNvSpPr/>
          <p:nvPr/>
        </p:nvSpPr>
        <p:spPr>
          <a:xfrm>
            <a:off x="687167" y="2420888"/>
            <a:ext cx="7773265" cy="4104456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2000" y="1893624"/>
            <a:ext cx="3671968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이산확률변수의 </a:t>
            </a:r>
            <a:r>
              <a:rPr lang="ko-KR" altLang="en-US" dirty="0" err="1">
                <a:solidFill>
                  <a:srgbClr val="FFA401"/>
                </a:solidFill>
              </a:rPr>
              <a:t>기댓값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5-1</a:t>
            </a:r>
            <a:endParaRPr lang="ko-KR" altLang="en-US" sz="1400" b="1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1051257" y="2420888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687168" y="2509661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971600" y="2878580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b="0" dirty="0"/>
              <a:t>다음과 같은 수식에 의하여 </a:t>
            </a:r>
            <a:r>
              <a:rPr lang="ko-KR" altLang="en-US" b="0" dirty="0" err="1"/>
              <a:t>투자안</a:t>
            </a:r>
            <a:r>
              <a:rPr lang="ko-KR" altLang="en-US" b="0" dirty="0"/>
              <a:t> </a:t>
            </a:r>
            <a:r>
              <a:rPr lang="en-US" altLang="ko-KR" b="0" dirty="0"/>
              <a:t>X</a:t>
            </a:r>
            <a:r>
              <a:rPr lang="ko-KR" altLang="en-US" b="0" dirty="0"/>
              <a:t>와 </a:t>
            </a:r>
            <a:r>
              <a:rPr lang="en-US" altLang="ko-KR" b="0" dirty="0"/>
              <a:t>Y</a:t>
            </a:r>
            <a:r>
              <a:rPr lang="ko-KR" altLang="en-US" b="0" dirty="0"/>
              <a:t>의 기대수익률을 구한다</a:t>
            </a:r>
            <a:r>
              <a:rPr lang="en-US" altLang="ko-KR" b="0" dirty="0"/>
              <a:t>.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360" y="3501008"/>
            <a:ext cx="6534000" cy="1884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308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이산확률분포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이산확률변수의 분산과 표준편차</a:t>
            </a:r>
            <a:endParaRPr lang="en-US" altLang="ko-KR" sz="2000" u="sng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분산은</a:t>
            </a:r>
            <a:r>
              <a:rPr lang="en-US" altLang="ko-KR" b="0" dirty="0"/>
              <a:t> </a:t>
            </a:r>
            <a:r>
              <a:rPr lang="ko-KR" altLang="en-US" b="0" dirty="0"/>
              <a:t>확률변수의 변동성</a:t>
            </a:r>
            <a:r>
              <a:rPr lang="en-US" altLang="ko-KR" b="0" dirty="0"/>
              <a:t>(volatility)</a:t>
            </a:r>
            <a:r>
              <a:rPr lang="ko-KR" altLang="en-US" b="0" dirty="0"/>
              <a:t>이나 </a:t>
            </a:r>
            <a:r>
              <a:rPr lang="ko-KR" altLang="en-US" b="0" dirty="0" err="1"/>
              <a:t>분산성</a:t>
            </a:r>
            <a:r>
              <a:rPr lang="en-US" altLang="ko-KR" b="0" dirty="0"/>
              <a:t>(dispersion)</a:t>
            </a:r>
            <a:r>
              <a:rPr lang="ko-KR" altLang="en-US" b="0" dirty="0"/>
              <a:t>을 측정한다</a:t>
            </a:r>
            <a:r>
              <a:rPr lang="en-US" altLang="ko-KR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이산확률변수 </a:t>
            </a:r>
            <a:r>
              <a:rPr lang="en-US" altLang="ko-KR" b="0" dirty="0"/>
              <a:t>X</a:t>
            </a:r>
            <a:r>
              <a:rPr lang="ko-KR" altLang="en-US" b="0" dirty="0"/>
              <a:t>의 분산은 </a:t>
            </a:r>
            <a:r>
              <a:rPr lang="en-US" altLang="ko-KR" b="0" dirty="0"/>
              <a:t>V(X)</a:t>
            </a:r>
            <a:r>
              <a:rPr lang="ko-KR" altLang="en-US" b="0" dirty="0"/>
              <a:t>로 나타내거나 간단히 </a:t>
            </a:r>
            <a:r>
              <a:rPr lang="en-US" altLang="ko-KR" b="0" dirty="0"/>
              <a:t>    </a:t>
            </a:r>
            <a:r>
              <a:rPr lang="ko-KR" altLang="en-US" b="0" dirty="0"/>
              <a:t>으로 표현하고 ‘시그마제곱’이라 읽는다</a:t>
            </a:r>
            <a:r>
              <a:rPr lang="en-US" altLang="ko-KR" b="0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086" y="2299344"/>
            <a:ext cx="266701" cy="371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188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645024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확률변수와 확률분포의 이해</a:t>
            </a:r>
            <a:endParaRPr lang="en-US" altLang="ko-KR" sz="20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이산확률분포</a:t>
            </a:r>
            <a:endParaRPr lang="en-US" altLang="ko-KR" sz="20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결합확률분포</a:t>
            </a:r>
            <a:endParaRPr lang="en-US" altLang="ko-KR" sz="20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연속확률분포</a:t>
            </a:r>
            <a:endParaRPr lang="en-US" altLang="ko-KR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이산확률분포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이산확률변수의 분산과 표준편차</a:t>
            </a:r>
            <a:endParaRPr lang="en-US" altLang="ko-KR" sz="2000" u="sng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852936"/>
            <a:ext cx="7200000" cy="15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590449"/>
            <a:ext cx="7200000" cy="1214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이산확률변수 </a:t>
            </a:r>
            <a:r>
              <a:rPr lang="en-US" altLang="ko-KR" b="0" dirty="0"/>
              <a:t>X</a:t>
            </a:r>
            <a:r>
              <a:rPr lang="ko-KR" altLang="en-US" b="0" dirty="0"/>
              <a:t>에서 가능한 </a:t>
            </a:r>
            <a:r>
              <a:rPr lang="en-US" altLang="ko-KR" b="0" dirty="0"/>
              <a:t>n</a:t>
            </a:r>
            <a:r>
              <a:rPr lang="ko-KR" altLang="en-US" b="0" dirty="0"/>
              <a:t>가지 결과는   </a:t>
            </a:r>
            <a:r>
              <a:rPr lang="en-US" altLang="ko-KR" b="0" dirty="0"/>
              <a:t>                  </a:t>
            </a:r>
            <a:r>
              <a:rPr lang="ko-KR" altLang="en-US" b="0" dirty="0"/>
              <a:t>이며 각 결과의 확률이 </a:t>
            </a:r>
            <a:r>
              <a:rPr lang="en-US" altLang="ko-KR" b="0" dirty="0"/>
              <a:t>P(x1), P(x2), P(x3),⋯, P(x </a:t>
            </a:r>
            <a:r>
              <a:rPr lang="ko-KR" altLang="en-US" b="0" dirty="0"/>
              <a:t>일 때 분산 </a:t>
            </a:r>
            <a:r>
              <a:rPr lang="en-US" altLang="ko-KR" b="0" dirty="0"/>
              <a:t>V(X)=    </a:t>
            </a:r>
            <a:r>
              <a:rPr lang="ko-KR" altLang="en-US" b="0" dirty="0"/>
              <a:t>은 다음과 같다</a:t>
            </a:r>
            <a:r>
              <a:rPr lang="en-US" altLang="ko-KR" b="0" dirty="0"/>
              <a:t>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974" y="1839491"/>
            <a:ext cx="14763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674" y="2249636"/>
            <a:ext cx="2188388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279" y="2157337"/>
            <a:ext cx="266701" cy="371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4129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827584" y="2530240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이산확률변수 </a:t>
            </a:r>
            <a:r>
              <a:rPr lang="en-US" altLang="ko-KR" b="0" dirty="0"/>
              <a:t>X</a:t>
            </a:r>
            <a:r>
              <a:rPr lang="ko-KR" altLang="en-US" b="0" dirty="0"/>
              <a:t>의 분산 </a:t>
            </a:r>
            <a:r>
              <a:rPr lang="ko-KR" altLang="en-US" b="0" dirty="0" err="1"/>
              <a:t>간편식을</a:t>
            </a:r>
            <a:r>
              <a:rPr lang="ko-KR" altLang="en-US" b="0" dirty="0"/>
              <a:t> 도출하는 과정은 다음과 같다</a:t>
            </a:r>
            <a:r>
              <a:rPr lang="en-US" altLang="ko-KR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이산확률분포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이산확률변수의 분산과 표준편차</a:t>
            </a:r>
            <a:endParaRPr lang="en-US" altLang="ko-KR" sz="2000" u="sng" dirty="0"/>
          </a:p>
        </p:txBody>
      </p:sp>
      <p:sp>
        <p:nvSpPr>
          <p:cNvPr id="17" name="직사각형 16"/>
          <p:cNvSpPr/>
          <p:nvPr/>
        </p:nvSpPr>
        <p:spPr>
          <a:xfrm>
            <a:off x="686547" y="2170787"/>
            <a:ext cx="7773886" cy="3850501"/>
          </a:xfrm>
          <a:prstGeom prst="rect">
            <a:avLst/>
          </a:prstGeom>
          <a:noFill/>
          <a:ln w="12700">
            <a:solidFill>
              <a:srgbClr val="44A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12000" y="1974401"/>
            <a:ext cx="540016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57972" y="1974401"/>
            <a:ext cx="1374698" cy="392773"/>
          </a:xfrm>
          <a:prstGeom prst="roundRect">
            <a:avLst/>
          </a:prstGeom>
          <a:solidFill>
            <a:srgbClr val="4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하나 더 알기</a:t>
            </a:r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2123728" y="1925601"/>
            <a:ext cx="61206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44A0A2"/>
                </a:solidFill>
              </a:rPr>
              <a:t>이산확률변수 </a:t>
            </a:r>
            <a:r>
              <a:rPr lang="en-US" altLang="ko-KR" dirty="0">
                <a:solidFill>
                  <a:srgbClr val="44A0A2"/>
                </a:solidFill>
              </a:rPr>
              <a:t>X</a:t>
            </a:r>
            <a:r>
              <a:rPr lang="ko-KR" altLang="en-US" dirty="0">
                <a:solidFill>
                  <a:srgbClr val="44A0A2"/>
                </a:solidFill>
              </a:rPr>
              <a:t>의 분산 </a:t>
            </a:r>
            <a:r>
              <a:rPr lang="ko-KR" altLang="en-US" dirty="0" err="1">
                <a:solidFill>
                  <a:srgbClr val="44A0A2"/>
                </a:solidFill>
              </a:rPr>
              <a:t>간편식</a:t>
            </a:r>
            <a:r>
              <a:rPr lang="ko-KR" altLang="en-US" dirty="0">
                <a:solidFill>
                  <a:srgbClr val="44A0A2"/>
                </a:solidFill>
              </a:rPr>
              <a:t> 도출 과정</a:t>
            </a:r>
            <a:endParaRPr lang="en-US" altLang="ko-KR" b="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511" y="3212976"/>
            <a:ext cx="6084979" cy="2503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8408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이산확률분포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이산확률변수의 분산과 표준편차</a:t>
            </a:r>
            <a:endParaRPr lang="en-US" altLang="ko-KR" sz="2000" u="sng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표준편차도 평균을 기준으로 데이터가 퍼져 있는 정도를 측정하는 통계량이다</a:t>
            </a:r>
            <a:r>
              <a:rPr lang="en-US" altLang="ko-KR" b="0" dirty="0"/>
              <a:t>. </a:t>
            </a:r>
            <a:r>
              <a:rPr lang="ko-KR" altLang="en-US" b="0" dirty="0"/>
              <a:t>표준편차는 분산의 제곱근으로 계산한다</a:t>
            </a:r>
            <a:r>
              <a:rPr lang="en-US" altLang="ko-KR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이산확률변수 </a:t>
            </a:r>
            <a:r>
              <a:rPr lang="en-US" altLang="ko-KR" b="0" dirty="0"/>
              <a:t>X</a:t>
            </a:r>
            <a:r>
              <a:rPr lang="ko-KR" altLang="en-US" b="0" dirty="0"/>
              <a:t>의 표준 편차는 </a:t>
            </a:r>
            <a:r>
              <a:rPr lang="en-US" altLang="ko-KR" b="0" dirty="0"/>
              <a:t>σ </a:t>
            </a:r>
            <a:r>
              <a:rPr lang="ko-KR" altLang="en-US" b="0" dirty="0"/>
              <a:t>로 표현하고 ‘시그마’라 읽는다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399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이산확률분포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이산확률변수의 분산과 표준편차</a:t>
            </a:r>
            <a:endParaRPr lang="en-US" altLang="ko-KR" sz="2000" u="sng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24943"/>
            <a:ext cx="7200000" cy="170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816966"/>
            <a:ext cx="7200000" cy="1286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이산확률변수 </a:t>
            </a:r>
            <a:r>
              <a:rPr lang="en-US" altLang="ko-KR" b="0" dirty="0"/>
              <a:t>X</a:t>
            </a:r>
            <a:r>
              <a:rPr lang="ko-KR" altLang="en-US" b="0" dirty="0"/>
              <a:t>에서 가능한 </a:t>
            </a:r>
            <a:r>
              <a:rPr lang="en-US" altLang="ko-KR" b="0" dirty="0"/>
              <a:t>n</a:t>
            </a:r>
            <a:r>
              <a:rPr lang="ko-KR" altLang="en-US" b="0" dirty="0"/>
              <a:t>가지 결과는 </a:t>
            </a:r>
            <a:r>
              <a:rPr lang="en-US" altLang="ko-KR" b="0" dirty="0"/>
              <a:t>x1, x2, x3,⋯, </a:t>
            </a:r>
            <a:r>
              <a:rPr lang="en-US" altLang="ko-KR" b="0" dirty="0" err="1"/>
              <a:t>xn</a:t>
            </a:r>
            <a:r>
              <a:rPr lang="en-US" altLang="ko-KR" b="0" dirty="0"/>
              <a:t> </a:t>
            </a:r>
            <a:r>
              <a:rPr lang="ko-KR" altLang="en-US" b="0" dirty="0"/>
              <a:t>이고 각 결과의 확률이 </a:t>
            </a:r>
            <a:r>
              <a:rPr lang="en-US" altLang="ko-KR" b="0" dirty="0"/>
              <a:t>P(x1),P(x2),P(x3),⋯,P(</a:t>
            </a:r>
            <a:r>
              <a:rPr lang="en-US" altLang="ko-KR" b="0" dirty="0" err="1"/>
              <a:t>xn</a:t>
            </a:r>
            <a:r>
              <a:rPr lang="en-US" altLang="ko-KR" b="0" dirty="0"/>
              <a:t>)  </a:t>
            </a:r>
            <a:r>
              <a:rPr lang="ko-KR" altLang="en-US" b="0" dirty="0"/>
              <a:t>일 때 표준편차 </a:t>
            </a:r>
            <a:r>
              <a:rPr lang="en-US" altLang="ko-KR" b="0" dirty="0"/>
              <a:t>σ = V ( X </a:t>
            </a:r>
            <a:r>
              <a:rPr lang="ko-KR" altLang="en-US" b="0" dirty="0"/>
              <a:t>는 다음과 같다</a:t>
            </a:r>
            <a:r>
              <a:rPr lang="en-US" altLang="ko-KR" b="0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959" y="1863874"/>
            <a:ext cx="14192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61090"/>
            <a:ext cx="2149029" cy="25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707" y="2226854"/>
            <a:ext cx="944628" cy="3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8920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이산확률분포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이산확률변수의 분산과 표준편차</a:t>
            </a:r>
            <a:endParaRPr lang="en-US" altLang="ko-KR" sz="2000" u="sng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52565"/>
            <a:ext cx="7200000" cy="1481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972000" y="2708920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표 </a:t>
            </a:r>
            <a:r>
              <a:rPr lang="en-US" altLang="ko-KR" sz="1200" dirty="0">
                <a:solidFill>
                  <a:srgbClr val="44A0A2"/>
                </a:solidFill>
              </a:rPr>
              <a:t>5-8] </a:t>
            </a:r>
            <a:r>
              <a:rPr lang="ko-KR" altLang="en-US" sz="1200" dirty="0">
                <a:solidFill>
                  <a:srgbClr val="44A0A2"/>
                </a:solidFill>
              </a:rPr>
              <a:t>이산확률변수 </a:t>
            </a:r>
            <a:r>
              <a:rPr lang="en-US" altLang="ko-KR" sz="1200" dirty="0">
                <a:solidFill>
                  <a:srgbClr val="44A0A2"/>
                </a:solidFill>
              </a:rPr>
              <a:t>X</a:t>
            </a:r>
            <a:r>
              <a:rPr lang="ko-KR" altLang="en-US" sz="1200" dirty="0">
                <a:solidFill>
                  <a:srgbClr val="44A0A2"/>
                </a:solidFill>
              </a:rPr>
              <a:t>의 분산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동전 </a:t>
            </a:r>
            <a:r>
              <a:rPr lang="en-US" altLang="ko-KR" b="0" dirty="0"/>
              <a:t>3</a:t>
            </a:r>
            <a:r>
              <a:rPr lang="ko-KR" altLang="en-US" b="0" dirty="0"/>
              <a:t>개를 던졌을 때 나타나는 앞면의 수로 정의된 확률변수 </a:t>
            </a:r>
            <a:r>
              <a:rPr lang="en-US" altLang="ko-KR" b="0" dirty="0"/>
              <a:t>X</a:t>
            </a:r>
            <a:r>
              <a:rPr lang="ko-KR" altLang="en-US" b="0" dirty="0"/>
              <a:t>의 분산과 표준편차를 계산해보자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07665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이산확률분포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이산확률변수의 분산과 표준편차</a:t>
            </a:r>
            <a:endParaRPr lang="en-US" altLang="ko-KR" sz="2000" u="sng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73" y="2641104"/>
            <a:ext cx="6545455" cy="3970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en-US" altLang="ko-KR" b="0" dirty="0"/>
              <a:t>[</a:t>
            </a:r>
            <a:r>
              <a:rPr lang="ko-KR" altLang="en-US" b="0" dirty="0"/>
              <a:t>표 </a:t>
            </a:r>
            <a:r>
              <a:rPr lang="en-US" altLang="ko-KR" b="0" dirty="0"/>
              <a:t>5-8]</a:t>
            </a:r>
            <a:r>
              <a:rPr lang="ko-KR" altLang="en-US" b="0" dirty="0"/>
              <a:t>의 분산 </a:t>
            </a:r>
            <a:r>
              <a:rPr lang="en-US" altLang="ko-KR" b="0" dirty="0"/>
              <a:t>V(X )</a:t>
            </a:r>
            <a:r>
              <a:rPr lang="ko-KR" altLang="en-US" b="0" dirty="0"/>
              <a:t>는 다음과 같이 계산하여 값을 산출하였다</a:t>
            </a:r>
            <a:r>
              <a:rPr lang="en-US" altLang="ko-KR" b="0" dirty="0"/>
              <a:t>. </a:t>
            </a:r>
            <a:r>
              <a:rPr lang="ko-KR" altLang="en-US" b="0" dirty="0"/>
              <a:t>표준편차 </a:t>
            </a:r>
            <a:r>
              <a:rPr lang="en-US" altLang="ko-KR" b="0" dirty="0"/>
              <a:t>σ </a:t>
            </a:r>
            <a:r>
              <a:rPr lang="ko-KR" altLang="en-US" b="0" dirty="0"/>
              <a:t>도 함께 계산했다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8872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분산과 표준편차 </a:t>
            </a:r>
            <a:r>
              <a:rPr lang="ko-KR" altLang="en-US" b="0" dirty="0" err="1"/>
              <a:t>간편식을</a:t>
            </a:r>
            <a:r>
              <a:rPr lang="ko-KR" altLang="en-US" b="0" dirty="0"/>
              <a:t> 이용하면 다음과 같이 계산할 수 있다</a:t>
            </a:r>
            <a:r>
              <a:rPr lang="en-US" altLang="ko-KR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이산확률분포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이산확률변수의 분산과 표준편차</a:t>
            </a:r>
            <a:endParaRPr lang="en-US" altLang="ko-KR" sz="2000" u="sng" dirty="0"/>
          </a:p>
        </p:txBody>
      </p:sp>
      <p:grpSp>
        <p:nvGrpSpPr>
          <p:cNvPr id="3" name="그룹 2"/>
          <p:cNvGrpSpPr/>
          <p:nvPr/>
        </p:nvGrpSpPr>
        <p:grpSpPr>
          <a:xfrm>
            <a:off x="1559256" y="2420888"/>
            <a:ext cx="5326697" cy="1764050"/>
            <a:chOff x="1559256" y="2420888"/>
            <a:chExt cx="5326697" cy="1764050"/>
          </a:xfrm>
        </p:grpSpPr>
        <p:pic>
          <p:nvPicPr>
            <p:cNvPr id="3481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9256" y="2420888"/>
              <a:ext cx="2904732" cy="8816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84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6862" y="3153719"/>
              <a:ext cx="4849091" cy="1031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254" y="4474007"/>
            <a:ext cx="6053492" cy="1763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5289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이산확률분포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이산확률변수의 분산과 표준편차</a:t>
            </a:r>
            <a:endParaRPr lang="en-US" altLang="ko-KR" sz="2000" u="sng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24944"/>
            <a:ext cx="7200000" cy="1729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분산 및 표준편차에 관한 세 가지 법칙이 있다</a:t>
            </a:r>
            <a:r>
              <a:rPr lang="en-US" altLang="ko-KR" b="0" dirty="0"/>
              <a:t>. </a:t>
            </a:r>
            <a:r>
              <a:rPr lang="ko-KR" altLang="en-US" b="0" dirty="0"/>
              <a:t>분산의 법칙을 모두 적용하면 임의의 상수 </a:t>
            </a:r>
            <a:r>
              <a:rPr lang="en-US" altLang="ko-KR" b="0" dirty="0"/>
              <a:t>a, b</a:t>
            </a:r>
            <a:r>
              <a:rPr lang="ko-KR" altLang="en-US" b="0" dirty="0"/>
              <a:t>에 대하여     </a:t>
            </a:r>
            <a:r>
              <a:rPr lang="en-US" altLang="ko-KR" b="0" dirty="0"/>
              <a:t>                      </a:t>
            </a:r>
            <a:r>
              <a:rPr lang="ko-KR" altLang="en-US" b="0" dirty="0"/>
              <a:t>임을 확인할 수 있다</a:t>
            </a:r>
            <a:r>
              <a:rPr lang="en-US" altLang="ko-KR" b="0" dirty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751" y="2249183"/>
            <a:ext cx="1763305" cy="314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81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이산확률분포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이산확률변수의 분산과 표준편차</a:t>
            </a:r>
            <a:endParaRPr lang="en-US" altLang="ko-KR" sz="2000" u="sng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058" y="2420888"/>
            <a:ext cx="6376240" cy="1456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058" y="4149080"/>
            <a:ext cx="6643885" cy="2330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분산 법칙 중 ②와 ③을 다음과 같이 증명할 수 있다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2211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이산확률분포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이산확률변수의 분산과 표준편차</a:t>
            </a:r>
            <a:endParaRPr lang="en-US" altLang="ko-KR" sz="2000" u="sng" dirty="0"/>
          </a:p>
        </p:txBody>
      </p:sp>
      <p:sp>
        <p:nvSpPr>
          <p:cNvPr id="9" name="직사각형 8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2000" y="1893624"/>
            <a:ext cx="453606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이산확률변수의 분산과 표준편차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5-2</a:t>
            </a:r>
            <a:endParaRPr lang="ko-KR" altLang="en-US" sz="1400" b="1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827584" y="2449463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다음과 같이 </a:t>
            </a:r>
            <a:r>
              <a:rPr lang="ko-KR" altLang="en-US" b="0" dirty="0" err="1"/>
              <a:t>투자안</a:t>
            </a:r>
            <a:r>
              <a:rPr lang="ko-KR" altLang="en-US" b="0" dirty="0"/>
              <a:t> </a:t>
            </a:r>
            <a:r>
              <a:rPr lang="en-US" altLang="ko-KR" b="0" dirty="0"/>
              <a:t>X</a:t>
            </a:r>
            <a:r>
              <a:rPr lang="ko-KR" altLang="en-US" b="0" dirty="0"/>
              <a:t>와 </a:t>
            </a:r>
            <a:r>
              <a:rPr lang="en-US" altLang="ko-KR" b="0" dirty="0"/>
              <a:t>Y</a:t>
            </a:r>
            <a:r>
              <a:rPr lang="ko-KR" altLang="en-US" b="0" dirty="0"/>
              <a:t>의 수익률에 대한 이산확률분포와 </a:t>
            </a:r>
            <a:r>
              <a:rPr lang="ko-KR" altLang="en-US" b="0" dirty="0" err="1"/>
              <a:t>기댓값이</a:t>
            </a:r>
            <a:r>
              <a:rPr lang="ko-KR" altLang="en-US" b="0" dirty="0"/>
              <a:t> 있다</a:t>
            </a:r>
            <a:r>
              <a:rPr lang="en-US" altLang="ko-KR" b="0" dirty="0"/>
              <a:t>. </a:t>
            </a:r>
            <a:r>
              <a:rPr lang="ko-KR" altLang="en-US" b="0" dirty="0"/>
              <a:t>두 </a:t>
            </a:r>
            <a:r>
              <a:rPr lang="ko-KR" altLang="en-US" b="0" dirty="0" err="1"/>
              <a:t>투자안에</a:t>
            </a:r>
            <a:r>
              <a:rPr lang="ko-KR" altLang="en-US" b="0" dirty="0"/>
              <a:t> 대하여 분산과 표준편차를 계산해보자</a:t>
            </a:r>
            <a:r>
              <a:rPr lang="en-US" altLang="ko-KR" b="0" dirty="0"/>
              <a:t>. 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149" y="3429000"/>
            <a:ext cx="6545455" cy="2558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27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400" dirty="0"/>
              <a:t>확률변수와 확률분포의 이해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911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이산확률분포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이산확률변수의 분산과 표준편차</a:t>
            </a:r>
            <a:endParaRPr lang="en-US" altLang="ko-KR" sz="2000" u="sng" dirty="0"/>
          </a:p>
        </p:txBody>
      </p:sp>
      <p:sp>
        <p:nvSpPr>
          <p:cNvPr id="8" name="직사각형 7"/>
          <p:cNvSpPr/>
          <p:nvPr/>
        </p:nvSpPr>
        <p:spPr>
          <a:xfrm>
            <a:off x="687167" y="2437234"/>
            <a:ext cx="7773265" cy="4088110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2000" y="1893624"/>
            <a:ext cx="453606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이산확률변수의 분산과 표준편차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5-2</a:t>
            </a:r>
            <a:endParaRPr lang="ko-KR" altLang="en-US" sz="1400" b="1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1051257" y="2437234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687168" y="2526007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971600" y="2852936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b="0" dirty="0"/>
              <a:t>다음과 같은 수식에 의하여 </a:t>
            </a:r>
            <a:r>
              <a:rPr lang="ko-KR" altLang="en-US" b="0" dirty="0" err="1"/>
              <a:t>투자안</a:t>
            </a:r>
            <a:r>
              <a:rPr lang="ko-KR" altLang="en-US" b="0" dirty="0"/>
              <a:t> </a:t>
            </a:r>
            <a:r>
              <a:rPr lang="en-US" altLang="ko-KR" b="0" i="1" dirty="0"/>
              <a:t>X</a:t>
            </a:r>
            <a:r>
              <a:rPr lang="ko-KR" altLang="en-US" b="0" dirty="0"/>
              <a:t>와 </a:t>
            </a:r>
            <a:r>
              <a:rPr lang="en-US" altLang="ko-KR" b="0" i="1" dirty="0"/>
              <a:t>Y</a:t>
            </a:r>
            <a:r>
              <a:rPr lang="ko-KR" altLang="en-US" b="0" dirty="0"/>
              <a:t>의 분산을 구한다</a:t>
            </a:r>
            <a:r>
              <a:rPr lang="en-US" altLang="ko-KR" b="0" dirty="0"/>
              <a:t>.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415020"/>
            <a:ext cx="5919669" cy="2471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422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이산확률분포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이산확률변수의 분산과 표준편차</a:t>
            </a:r>
            <a:endParaRPr lang="en-US" altLang="ko-KR" sz="2000" u="sng" dirty="0"/>
          </a:p>
        </p:txBody>
      </p:sp>
      <p:sp>
        <p:nvSpPr>
          <p:cNvPr id="8" name="직사각형 7"/>
          <p:cNvSpPr/>
          <p:nvPr/>
        </p:nvSpPr>
        <p:spPr>
          <a:xfrm>
            <a:off x="687167" y="2437234"/>
            <a:ext cx="7773265" cy="4088110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2000" y="1893624"/>
            <a:ext cx="453606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이산확률변수의 분산과 표준편차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5-2</a:t>
            </a:r>
            <a:endParaRPr lang="ko-KR" altLang="en-US" sz="1400" b="1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1051257" y="2437234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687168" y="2526007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971600" y="2852936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b="0" dirty="0"/>
              <a:t>다음과 같은 수식에 의하여 </a:t>
            </a:r>
            <a:r>
              <a:rPr lang="ko-KR" altLang="en-US" b="0" dirty="0" err="1"/>
              <a:t>투자안</a:t>
            </a:r>
            <a:r>
              <a:rPr lang="ko-KR" altLang="en-US" b="0" dirty="0"/>
              <a:t> </a:t>
            </a:r>
            <a:r>
              <a:rPr lang="en-US" altLang="ko-KR" b="0" i="1" dirty="0"/>
              <a:t>X</a:t>
            </a:r>
            <a:r>
              <a:rPr lang="ko-KR" altLang="en-US" b="0" dirty="0"/>
              <a:t>와 </a:t>
            </a:r>
            <a:r>
              <a:rPr lang="en-US" altLang="ko-KR" b="0" i="1" dirty="0"/>
              <a:t>Y</a:t>
            </a:r>
            <a:r>
              <a:rPr lang="ko-KR" altLang="en-US" b="0" dirty="0"/>
              <a:t>의 분산을 구한다</a:t>
            </a:r>
            <a:r>
              <a:rPr lang="en-US" altLang="ko-KR" b="0" dirty="0"/>
              <a:t>.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682" y="3429000"/>
            <a:ext cx="5762232" cy="2511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7760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이산확률분포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이산확률변수의 분산과 표준편차</a:t>
            </a:r>
            <a:endParaRPr lang="en-US" altLang="ko-KR" sz="2000" u="sng" dirty="0"/>
          </a:p>
        </p:txBody>
      </p:sp>
      <p:sp>
        <p:nvSpPr>
          <p:cNvPr id="8" name="직사각형 7"/>
          <p:cNvSpPr/>
          <p:nvPr/>
        </p:nvSpPr>
        <p:spPr>
          <a:xfrm>
            <a:off x="687167" y="2437234"/>
            <a:ext cx="7773265" cy="4232126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6547" y="2090010"/>
            <a:ext cx="7773886" cy="457935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2000" y="1893624"/>
            <a:ext cx="453606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이산확률변수의 분산과 표준편차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5-2</a:t>
            </a:r>
            <a:endParaRPr lang="ko-KR" altLang="en-US" sz="1400" b="1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1051257" y="2437234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687168" y="2526007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971600" y="2852936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b="0" dirty="0"/>
              <a:t>다음과 같이 </a:t>
            </a:r>
            <a:r>
              <a:rPr lang="ko-KR" altLang="en-US" b="0" dirty="0" err="1"/>
              <a:t>간편식에</a:t>
            </a:r>
            <a:r>
              <a:rPr lang="ko-KR" altLang="en-US" b="0" dirty="0"/>
              <a:t> 의하여 각각의 분산을 계산할 수도 있다</a:t>
            </a:r>
            <a:r>
              <a:rPr lang="en-US" altLang="ko-KR" b="0" dirty="0"/>
              <a:t>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514" y="3399608"/>
            <a:ext cx="6190972" cy="3125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8015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이산확률분포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이산확률변수의 분산과 표준편차</a:t>
            </a:r>
            <a:endParaRPr lang="en-US" altLang="ko-KR" sz="2000" u="sng" dirty="0"/>
          </a:p>
        </p:txBody>
      </p:sp>
      <p:sp>
        <p:nvSpPr>
          <p:cNvPr id="8" name="직사각형 7"/>
          <p:cNvSpPr/>
          <p:nvPr/>
        </p:nvSpPr>
        <p:spPr>
          <a:xfrm>
            <a:off x="687167" y="2437234"/>
            <a:ext cx="7773265" cy="4232126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6547" y="2090010"/>
            <a:ext cx="7773886" cy="457935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2000" y="1893624"/>
            <a:ext cx="453606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이산확률변수의 분산과 표준편차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5-2</a:t>
            </a:r>
            <a:endParaRPr lang="ko-KR" altLang="en-US" sz="1400" b="1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1051257" y="2437234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687168" y="2526007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971600" y="2852936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b="0" dirty="0" err="1"/>
              <a:t>투자안</a:t>
            </a:r>
            <a:r>
              <a:rPr lang="ko-KR" altLang="en-US" b="0" dirty="0"/>
              <a:t> </a:t>
            </a:r>
            <a:r>
              <a:rPr lang="en-US" altLang="ko-KR" b="0" dirty="0"/>
              <a:t>X</a:t>
            </a:r>
            <a:r>
              <a:rPr lang="ko-KR" altLang="en-US" b="0" dirty="0"/>
              <a:t>와 </a:t>
            </a:r>
            <a:r>
              <a:rPr lang="en-US" altLang="ko-KR" b="0" dirty="0"/>
              <a:t>Y</a:t>
            </a:r>
            <a:r>
              <a:rPr lang="ko-KR" altLang="en-US" b="0" dirty="0"/>
              <a:t>의 표준편차는 위에서 계산한 </a:t>
            </a:r>
            <a:r>
              <a:rPr lang="ko-KR" altLang="en-US" b="0" dirty="0" err="1"/>
              <a:t>분산값에</a:t>
            </a:r>
            <a:r>
              <a:rPr lang="ko-KR" altLang="en-US" b="0" dirty="0"/>
              <a:t> 제곱근을 취하여 계산한다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b="0" dirty="0"/>
              <a:t>두 </a:t>
            </a:r>
            <a:r>
              <a:rPr lang="ko-KR" altLang="en-US" b="0" dirty="0" err="1"/>
              <a:t>투자안의</a:t>
            </a:r>
            <a:r>
              <a:rPr lang="ko-KR" altLang="en-US" b="0" dirty="0"/>
              <a:t> </a:t>
            </a:r>
            <a:r>
              <a:rPr lang="ko-KR" altLang="en-US" b="0" dirty="0" err="1"/>
              <a:t>기댓값</a:t>
            </a:r>
            <a:r>
              <a:rPr lang="en-US" altLang="ko-KR" b="0" dirty="0"/>
              <a:t>(</a:t>
            </a:r>
            <a:r>
              <a:rPr lang="ko-KR" altLang="en-US" b="0" dirty="0"/>
              <a:t>기대수익률 또는 평균수익률</a:t>
            </a:r>
            <a:r>
              <a:rPr lang="en-US" altLang="ko-KR" b="0" dirty="0"/>
              <a:t>)</a:t>
            </a:r>
            <a:r>
              <a:rPr lang="ko-KR" altLang="en-US" b="0" dirty="0"/>
              <a:t>은 </a:t>
            </a:r>
            <a:r>
              <a:rPr lang="en-US" altLang="ko-KR" b="0" dirty="0"/>
              <a:t>6%</a:t>
            </a:r>
            <a:r>
              <a:rPr lang="ko-KR" altLang="en-US" b="0" dirty="0"/>
              <a:t>로 동일하지만 분산 및 표준편차가 다르다</a:t>
            </a:r>
            <a:r>
              <a:rPr lang="en-US" altLang="ko-KR" b="0" dirty="0"/>
              <a:t>. </a:t>
            </a:r>
            <a:r>
              <a:rPr lang="ko-KR" altLang="en-US" b="0" dirty="0"/>
              <a:t>비교해보면 </a:t>
            </a:r>
            <a:r>
              <a:rPr lang="ko-KR" altLang="en-US" b="0" dirty="0" err="1"/>
              <a:t>투자안</a:t>
            </a:r>
            <a:r>
              <a:rPr lang="ko-KR" altLang="en-US" b="0" dirty="0"/>
              <a:t> </a:t>
            </a:r>
            <a:r>
              <a:rPr lang="en-US" altLang="ko-KR" b="0" dirty="0"/>
              <a:t>X</a:t>
            </a:r>
            <a:r>
              <a:rPr lang="ko-KR" altLang="en-US" b="0" dirty="0"/>
              <a:t>가 </a:t>
            </a:r>
            <a:r>
              <a:rPr lang="ko-KR" altLang="en-US" b="0" dirty="0" err="1"/>
              <a:t>투자안</a:t>
            </a:r>
            <a:r>
              <a:rPr lang="ko-KR" altLang="en-US" b="0" dirty="0"/>
              <a:t> </a:t>
            </a:r>
            <a:r>
              <a:rPr lang="en-US" altLang="ko-KR" b="0" dirty="0"/>
              <a:t>Y</a:t>
            </a:r>
            <a:r>
              <a:rPr lang="ko-KR" altLang="en-US" b="0" dirty="0"/>
              <a:t>에 비하여 변동성이 조금 더 높음을 알 수 있다</a:t>
            </a:r>
            <a:r>
              <a:rPr lang="en-US" altLang="ko-KR" b="0" dirty="0"/>
              <a:t>.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221" y="3645024"/>
            <a:ext cx="3345558" cy="94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653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결합확률분포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3270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결합확률분포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결합확률분포의 개념</a:t>
            </a:r>
            <a:endParaRPr lang="en-US" altLang="ko-KR" sz="2000" u="sng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72816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dirty="0"/>
              <a:t>결합확률분포</a:t>
            </a:r>
            <a:r>
              <a:rPr lang="en-US" altLang="ko-KR" dirty="0"/>
              <a:t>(joint probability distribution):</a:t>
            </a:r>
            <a:r>
              <a:rPr lang="ko-KR" altLang="en-US" dirty="0"/>
              <a:t> </a:t>
            </a:r>
            <a:r>
              <a:rPr lang="ko-KR" altLang="en-US" b="0" dirty="0"/>
              <a:t>두 개의 이산확률변수의 조합에 관한 확률분포를 말한다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9593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결합확률분포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결합확률분포의 개념</a:t>
            </a:r>
            <a:endParaRPr lang="en-US" altLang="ko-KR" sz="2000" u="sng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883200"/>
            <a:ext cx="7200000" cy="146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72816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이산확률변수 </a:t>
            </a:r>
            <a:r>
              <a:rPr lang="en-US" altLang="ko-KR" b="0" dirty="0"/>
              <a:t>X </a:t>
            </a:r>
            <a:r>
              <a:rPr lang="ko-KR" altLang="en-US" b="0" dirty="0"/>
              <a:t>와 </a:t>
            </a:r>
            <a:r>
              <a:rPr lang="en-US" altLang="ko-KR" b="0" dirty="0"/>
              <a:t>Y </a:t>
            </a:r>
            <a:r>
              <a:rPr lang="ko-KR" altLang="en-US" b="0" dirty="0"/>
              <a:t>가 있을 때 각 확률변수의 결과값은 </a:t>
            </a:r>
            <a:r>
              <a:rPr lang="en-US" altLang="ko-KR" b="0" dirty="0"/>
              <a:t>x1, x2, x3,⋯,xn</a:t>
            </a:r>
            <a:r>
              <a:rPr lang="ko-KR" altLang="en-US" b="0" dirty="0"/>
              <a:t>과       </a:t>
            </a:r>
            <a:r>
              <a:rPr lang="en-US" altLang="ko-KR" b="0" dirty="0"/>
              <a:t>y1, y2, y3,⋯, </a:t>
            </a:r>
            <a:r>
              <a:rPr lang="en-US" altLang="ko-KR" b="0" dirty="0" err="1"/>
              <a:t>ym</a:t>
            </a:r>
            <a:r>
              <a:rPr lang="en-US" altLang="ko-KR" b="0" dirty="0"/>
              <a:t> </a:t>
            </a:r>
            <a:r>
              <a:rPr lang="ko-KR" altLang="en-US" b="0" dirty="0"/>
              <a:t>으로 결정되고</a:t>
            </a:r>
            <a:r>
              <a:rPr lang="en-US" altLang="ko-KR" b="0" dirty="0"/>
              <a:t>, </a:t>
            </a:r>
            <a:r>
              <a:rPr lang="ko-KR" altLang="en-US" b="0" dirty="0"/>
              <a:t>각 확률변수에 대한 </a:t>
            </a:r>
            <a:r>
              <a:rPr lang="ko-KR" altLang="en-US" b="0" dirty="0" err="1"/>
              <a:t>확률값은</a:t>
            </a:r>
            <a:r>
              <a:rPr lang="ko-KR" altLang="en-US" b="0" dirty="0"/>
              <a:t> </a:t>
            </a:r>
            <a:r>
              <a:rPr lang="en-US" altLang="ko-KR" b="0" dirty="0"/>
              <a:t>P(x1), P(x2),        </a:t>
            </a:r>
            <a:r>
              <a:rPr lang="ko-KR" altLang="en-US" b="0" dirty="0"/>
              <a:t>과     </a:t>
            </a:r>
            <a:r>
              <a:rPr lang="en-US" altLang="ko-KR" b="0" dirty="0"/>
              <a:t>P(y1), P(y2), P(y3),⋯, P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여기서   와 </a:t>
            </a:r>
            <a:r>
              <a:rPr lang="en-US" altLang="ko-KR" b="0" dirty="0" err="1"/>
              <a:t>yj</a:t>
            </a:r>
            <a:r>
              <a:rPr lang="ko-KR" altLang="en-US" b="0" dirty="0"/>
              <a:t>가 동시에 일어날 확률은 </a:t>
            </a:r>
            <a:r>
              <a:rPr lang="en-US" altLang="ko-KR" b="0" dirty="0"/>
              <a:t>P(xi, </a:t>
            </a:r>
            <a:r>
              <a:rPr lang="en-US" altLang="ko-KR" b="0" dirty="0" err="1"/>
              <a:t>yj</a:t>
            </a:r>
            <a:r>
              <a:rPr lang="en-US" altLang="ko-KR" b="0" dirty="0"/>
              <a:t>)</a:t>
            </a:r>
            <a:r>
              <a:rPr lang="ko-KR" altLang="en-US" b="0" dirty="0"/>
              <a:t>와 같이 표현한다</a:t>
            </a:r>
            <a:r>
              <a:rPr lang="en-US" altLang="ko-KR" b="0" dirty="0"/>
              <a:t>. </a:t>
            </a:r>
            <a:r>
              <a:rPr lang="ko-KR" altLang="en-US" b="0" dirty="0"/>
              <a:t>결합확률분포의 결합확률인 </a:t>
            </a:r>
            <a:r>
              <a:rPr lang="en-US" altLang="ko-KR" b="0" dirty="0"/>
              <a:t>P(xi, </a:t>
            </a:r>
            <a:r>
              <a:rPr lang="en-US" altLang="ko-KR" b="0" dirty="0" err="1"/>
              <a:t>yj</a:t>
            </a:r>
            <a:r>
              <a:rPr lang="en-US" altLang="ko-KR" b="0" dirty="0"/>
              <a:t>)</a:t>
            </a:r>
            <a:r>
              <a:rPr lang="ko-KR" altLang="en-US" b="0" dirty="0"/>
              <a:t>는 다음과 같은 필수조건을 만족한다</a:t>
            </a:r>
            <a:r>
              <a:rPr lang="en-US" altLang="ko-KR" b="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770" y="1867770"/>
            <a:ext cx="1272886" cy="26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63" y="2215530"/>
            <a:ext cx="14668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459" y="2274491"/>
            <a:ext cx="2212005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53639"/>
            <a:ext cx="2243492" cy="228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16" y="2562994"/>
            <a:ext cx="1619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531" y="2605699"/>
            <a:ext cx="20955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811" y="2627387"/>
            <a:ext cx="629752" cy="2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506" y="2996952"/>
            <a:ext cx="629752" cy="2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726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결합확률분포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결합확률분포의 개념</a:t>
            </a:r>
            <a:endParaRPr lang="en-US" altLang="ko-KR" sz="2000" u="sng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210888"/>
            <a:ext cx="7200000" cy="1946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972000" y="2877319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050" dirty="0">
                <a:solidFill>
                  <a:srgbClr val="44A0A2"/>
                </a:solidFill>
              </a:rPr>
              <a:t>[</a:t>
            </a:r>
            <a:r>
              <a:rPr lang="ko-KR" altLang="en-US" sz="1050" dirty="0">
                <a:solidFill>
                  <a:srgbClr val="44A0A2"/>
                </a:solidFill>
              </a:rPr>
              <a:t>표 </a:t>
            </a:r>
            <a:r>
              <a:rPr lang="en-US" altLang="ko-KR" sz="1050" dirty="0">
                <a:solidFill>
                  <a:srgbClr val="44A0A2"/>
                </a:solidFill>
              </a:rPr>
              <a:t>5-9] </a:t>
            </a:r>
            <a:r>
              <a:rPr lang="ko-KR" altLang="en-US" sz="1050" dirty="0">
                <a:solidFill>
                  <a:srgbClr val="44A0A2"/>
                </a:solidFill>
              </a:rPr>
              <a:t>결합확률분포의 확률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72816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결합확률도 확률이므로 </a:t>
            </a:r>
            <a:r>
              <a:rPr lang="en-US" altLang="ko-KR" b="0" dirty="0"/>
              <a:t>0</a:t>
            </a:r>
            <a:r>
              <a:rPr lang="ko-KR" altLang="en-US" b="0" dirty="0"/>
              <a:t>에서 </a:t>
            </a:r>
            <a:r>
              <a:rPr lang="en-US" altLang="ko-KR" b="0" dirty="0"/>
              <a:t>1 </a:t>
            </a:r>
            <a:r>
              <a:rPr lang="ko-KR" altLang="en-US" b="0" dirty="0"/>
              <a:t>사이의 값을 나타낼 것이며</a:t>
            </a:r>
            <a:r>
              <a:rPr lang="en-US" altLang="ko-KR" b="0" dirty="0"/>
              <a:t>, </a:t>
            </a:r>
            <a:r>
              <a:rPr lang="ko-KR" altLang="en-US" b="0" dirty="0"/>
              <a:t>모든 </a:t>
            </a:r>
            <a:r>
              <a:rPr lang="ko-KR" altLang="en-US" b="0" dirty="0" err="1"/>
              <a:t>확률값을</a:t>
            </a:r>
            <a:r>
              <a:rPr lang="ko-KR" altLang="en-US" b="0" dirty="0"/>
              <a:t> 합하면 </a:t>
            </a:r>
            <a:r>
              <a:rPr lang="en-US" altLang="ko-KR" b="0" dirty="0"/>
              <a:t>1</a:t>
            </a:r>
            <a:r>
              <a:rPr lang="ko-KR" altLang="en-US" b="0" dirty="0"/>
              <a:t>이다</a:t>
            </a:r>
            <a:r>
              <a:rPr lang="en-US" altLang="ko-KR" b="0" dirty="0"/>
              <a:t>. [</a:t>
            </a:r>
            <a:r>
              <a:rPr lang="ko-KR" altLang="en-US" b="0" dirty="0"/>
              <a:t>표</a:t>
            </a:r>
            <a:r>
              <a:rPr lang="en-US" altLang="ko-KR" b="0" dirty="0"/>
              <a:t>5-9]</a:t>
            </a:r>
            <a:r>
              <a:rPr lang="ko-KR" altLang="en-US" b="0" dirty="0"/>
              <a:t>는 결합확률분포에 대한 보다 가시적 확인을 가능하게 한다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1102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결합확률분포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두 이산확률변수의 </a:t>
            </a:r>
            <a:r>
              <a:rPr lang="ko-KR" altLang="en-US" sz="2000" u="sng" dirty="0" err="1"/>
              <a:t>공분산</a:t>
            </a:r>
            <a:endParaRPr lang="en-US" altLang="ko-KR" sz="2000" u="sng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dirty="0" err="1"/>
              <a:t>공분산</a:t>
            </a:r>
            <a:r>
              <a:rPr lang="en-US" altLang="ko-KR" dirty="0"/>
              <a:t>(covariance)</a:t>
            </a:r>
            <a:r>
              <a:rPr lang="ko-KR" altLang="en-US" b="0" dirty="0"/>
              <a:t>은 두 변수의 선형관계를 나타낸다</a:t>
            </a:r>
            <a:r>
              <a:rPr lang="en-US" altLang="ko-KR" b="0" dirty="0"/>
              <a:t>. </a:t>
            </a:r>
            <a:r>
              <a:rPr lang="ko-KR" altLang="en-US" b="0" dirty="0"/>
              <a:t>즉 선형관계가 크면 클수록 더 큰 값을 나타낸다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295437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결합확률분포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두 이산확률변수의 </a:t>
            </a:r>
            <a:r>
              <a:rPr lang="ko-KR" altLang="en-US" sz="2000" u="sng" dirty="0" err="1"/>
              <a:t>공분산</a:t>
            </a:r>
            <a:endParaRPr lang="en-US" altLang="ko-KR" sz="2000" u="sng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29000"/>
            <a:ext cx="7200000" cy="1250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953942"/>
            <a:ext cx="7200000" cy="1281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이산확률변수 </a:t>
            </a:r>
            <a:r>
              <a:rPr lang="en-US" altLang="ko-KR" b="0" dirty="0"/>
              <a:t>X</a:t>
            </a:r>
            <a:r>
              <a:rPr lang="ko-KR" altLang="en-US" b="0" dirty="0"/>
              <a:t>와 </a:t>
            </a:r>
            <a:r>
              <a:rPr lang="en-US" altLang="ko-KR" b="0" dirty="0"/>
              <a:t>Y</a:t>
            </a:r>
            <a:r>
              <a:rPr lang="ko-KR" altLang="en-US" b="0" dirty="0"/>
              <a:t>의 각 확률변수의 결과값이    </a:t>
            </a:r>
            <a:r>
              <a:rPr lang="en-US" altLang="ko-KR" b="0" dirty="0"/>
              <a:t>x1, x2, x3, ⋯, x </a:t>
            </a:r>
            <a:r>
              <a:rPr lang="ko-KR" altLang="en-US" b="0" dirty="0"/>
              <a:t>과 </a:t>
            </a:r>
            <a:r>
              <a:rPr lang="en-US" altLang="ko-KR" b="0" dirty="0"/>
              <a:t>y1, y2, y3,⋯,  </a:t>
            </a:r>
            <a:r>
              <a:rPr lang="ko-KR" altLang="en-US" b="0" dirty="0"/>
              <a:t>이고</a:t>
            </a:r>
            <a:r>
              <a:rPr lang="en-US" altLang="ko-KR" b="0" dirty="0"/>
              <a:t>, </a:t>
            </a:r>
            <a:r>
              <a:rPr lang="ko-KR" altLang="en-US" b="0" dirty="0"/>
              <a:t>각 확률변수에 대한 </a:t>
            </a:r>
            <a:r>
              <a:rPr lang="ko-KR" altLang="en-US" b="0" dirty="0" err="1"/>
              <a:t>확률값은</a:t>
            </a:r>
            <a:r>
              <a:rPr lang="ko-KR" altLang="en-US" b="0" dirty="0"/>
              <a:t> </a:t>
            </a:r>
            <a:r>
              <a:rPr lang="en-US" altLang="ko-KR" b="0" dirty="0"/>
              <a:t>P(x1), P(x2), P(x3), ⋯, P(</a:t>
            </a:r>
            <a:r>
              <a:rPr lang="ko-KR" altLang="en-US" b="0" dirty="0"/>
              <a:t>  과 </a:t>
            </a:r>
            <a:r>
              <a:rPr lang="en-US" altLang="ko-KR" b="0" dirty="0"/>
              <a:t>P(y1), P(y2),      </a:t>
            </a:r>
            <a:r>
              <a:rPr lang="ko-KR" altLang="en-US" b="0" dirty="0"/>
              <a:t>이다</a:t>
            </a:r>
            <a:r>
              <a:rPr lang="en-US" altLang="ko-KR" b="0" dirty="0"/>
              <a:t>. X</a:t>
            </a:r>
            <a:r>
              <a:rPr lang="ko-KR" altLang="en-US" b="0" dirty="0"/>
              <a:t>와 </a:t>
            </a:r>
            <a:r>
              <a:rPr lang="en-US" altLang="ko-KR" b="0" dirty="0"/>
              <a:t>Y</a:t>
            </a:r>
            <a:r>
              <a:rPr lang="ko-KR" altLang="en-US" b="0" dirty="0"/>
              <a:t>의 평균값은 각각 </a:t>
            </a:r>
            <a:r>
              <a:rPr lang="en-US" altLang="ko-KR" b="0" dirty="0"/>
              <a:t>μ </a:t>
            </a:r>
            <a:r>
              <a:rPr lang="en-US" altLang="ko-KR" b="0" dirty="0" err="1"/>
              <a:t>X,μ</a:t>
            </a:r>
            <a:r>
              <a:rPr lang="en-US" altLang="ko-KR" b="0" dirty="0"/>
              <a:t> </a:t>
            </a:r>
            <a:r>
              <a:rPr lang="ko-KR" altLang="en-US" b="0" dirty="0"/>
              <a:t>라고 하자</a:t>
            </a:r>
            <a:r>
              <a:rPr lang="en-US" altLang="ko-KR" b="0" dirty="0"/>
              <a:t>. </a:t>
            </a:r>
            <a:r>
              <a:rPr lang="ko-KR" altLang="en-US" b="0" dirty="0"/>
              <a:t>이때 </a:t>
            </a:r>
            <a:r>
              <a:rPr lang="en-US" altLang="ko-KR" b="0" dirty="0"/>
              <a:t>X</a:t>
            </a:r>
            <a:r>
              <a:rPr lang="ko-KR" altLang="en-US" b="0" dirty="0"/>
              <a:t>와 </a:t>
            </a:r>
            <a:r>
              <a:rPr lang="en-US" altLang="ko-KR" b="0" dirty="0"/>
              <a:t>Y</a:t>
            </a:r>
            <a:r>
              <a:rPr lang="ko-KR" altLang="en-US" b="0" dirty="0"/>
              <a:t>의 </a:t>
            </a:r>
            <a:r>
              <a:rPr lang="ko-KR" altLang="en-US" b="0" dirty="0" err="1"/>
              <a:t>공분산은</a:t>
            </a:r>
            <a:r>
              <a:rPr lang="ko-KR" altLang="en-US" b="0" dirty="0"/>
              <a:t> 다음과 같이 정의한다</a:t>
            </a:r>
            <a:r>
              <a:rPr lang="en-US" altLang="ko-KR" b="0" dirty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264" y="1878732"/>
            <a:ext cx="16097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192" y="1890855"/>
            <a:ext cx="1402773" cy="24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159002" y="2276773"/>
            <a:ext cx="2273326" cy="244029"/>
            <a:chOff x="4210324" y="2276773"/>
            <a:chExt cx="2273326" cy="244029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0324" y="2276773"/>
              <a:ext cx="1062706" cy="220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3505" y="2276773"/>
              <a:ext cx="1220145" cy="244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665" y="2261030"/>
            <a:ext cx="2267107" cy="25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122" y="2632267"/>
            <a:ext cx="545523" cy="24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39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확률변수와 확률분포의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확률변수</a:t>
            </a:r>
            <a:endParaRPr lang="en-US" altLang="ko-KR" sz="2000" u="sng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dirty="0"/>
              <a:t>확률변수</a:t>
            </a:r>
            <a:r>
              <a:rPr lang="en-US" altLang="ko-KR" dirty="0"/>
              <a:t>(random variable):</a:t>
            </a:r>
            <a:r>
              <a:rPr lang="ko-KR" altLang="en-US" dirty="0"/>
              <a:t> </a:t>
            </a:r>
            <a:r>
              <a:rPr lang="ko-KR" altLang="en-US" b="0" dirty="0"/>
              <a:t>확률실험의 결과에 </a:t>
            </a:r>
            <a:r>
              <a:rPr lang="ko-KR" altLang="en-US" b="0" dirty="0" err="1"/>
              <a:t>실수값을</a:t>
            </a:r>
            <a:r>
              <a:rPr lang="ko-KR" altLang="en-US" b="0" dirty="0"/>
              <a:t> 대응시키고 그 값에 확률을 부여한 것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확률변수는 변수가 불연속적인지 연속적인지에 따라 이산확률변수와 연속확률변수로 구분된다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763" y="2223914"/>
            <a:ext cx="6545455" cy="260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591" y="4709167"/>
            <a:ext cx="4156364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86547" y="1392423"/>
            <a:ext cx="7773886" cy="5204929"/>
          </a:xfrm>
          <a:prstGeom prst="rect">
            <a:avLst/>
          </a:prstGeom>
          <a:noFill/>
          <a:ln w="12700">
            <a:solidFill>
              <a:srgbClr val="44A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2000" y="1196037"/>
            <a:ext cx="612024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결합확률분포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827584" y="1751876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이산확률변수 </a:t>
            </a:r>
            <a:r>
              <a:rPr lang="en-US" altLang="ko-KR" b="0" dirty="0"/>
              <a:t>X</a:t>
            </a:r>
            <a:r>
              <a:rPr lang="ko-KR" altLang="en-US" b="0" dirty="0"/>
              <a:t>와 </a:t>
            </a:r>
            <a:r>
              <a:rPr lang="en-US" altLang="ko-KR" b="0" dirty="0"/>
              <a:t>Y</a:t>
            </a:r>
            <a:r>
              <a:rPr lang="ko-KR" altLang="en-US" b="0" dirty="0"/>
              <a:t>의 </a:t>
            </a:r>
            <a:r>
              <a:rPr lang="ko-KR" altLang="en-US" b="0" dirty="0" err="1"/>
              <a:t>공분산</a:t>
            </a:r>
            <a:r>
              <a:rPr lang="ko-KR" altLang="en-US" b="0" dirty="0"/>
              <a:t> </a:t>
            </a:r>
            <a:r>
              <a:rPr lang="ko-KR" altLang="en-US" b="0" dirty="0" err="1"/>
              <a:t>간편식을</a:t>
            </a:r>
            <a:r>
              <a:rPr lang="ko-KR" altLang="en-US" b="0" dirty="0"/>
              <a:t> 도출하는 과정은 다음과 같다</a:t>
            </a:r>
            <a:r>
              <a:rPr lang="en-US" altLang="ko-KR" b="0" dirty="0"/>
              <a:t>.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2123728" y="1147237"/>
            <a:ext cx="61206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44A0A2"/>
                </a:solidFill>
              </a:rPr>
              <a:t>이산확률변수 </a:t>
            </a:r>
            <a:r>
              <a:rPr lang="en-US" altLang="ko-KR" dirty="0">
                <a:solidFill>
                  <a:srgbClr val="44A0A2"/>
                </a:solidFill>
              </a:rPr>
              <a:t>X</a:t>
            </a:r>
            <a:r>
              <a:rPr lang="ko-KR" altLang="en-US" dirty="0">
                <a:solidFill>
                  <a:srgbClr val="44A0A2"/>
                </a:solidFill>
              </a:rPr>
              <a:t>와 </a:t>
            </a:r>
            <a:r>
              <a:rPr lang="en-US" altLang="ko-KR" dirty="0">
                <a:solidFill>
                  <a:srgbClr val="44A0A2"/>
                </a:solidFill>
              </a:rPr>
              <a:t>Y</a:t>
            </a:r>
            <a:r>
              <a:rPr lang="ko-KR" altLang="en-US" dirty="0">
                <a:solidFill>
                  <a:srgbClr val="44A0A2"/>
                </a:solidFill>
              </a:rPr>
              <a:t>의 </a:t>
            </a:r>
            <a:r>
              <a:rPr lang="ko-KR" altLang="en-US" dirty="0" err="1">
                <a:solidFill>
                  <a:srgbClr val="44A0A2"/>
                </a:solidFill>
              </a:rPr>
              <a:t>공분산</a:t>
            </a:r>
            <a:r>
              <a:rPr lang="ko-KR" altLang="en-US" dirty="0">
                <a:solidFill>
                  <a:srgbClr val="44A0A2"/>
                </a:solidFill>
              </a:rPr>
              <a:t> </a:t>
            </a:r>
            <a:r>
              <a:rPr lang="ko-KR" altLang="en-US" dirty="0" err="1">
                <a:solidFill>
                  <a:srgbClr val="44A0A2"/>
                </a:solidFill>
              </a:rPr>
              <a:t>간편식</a:t>
            </a:r>
            <a:r>
              <a:rPr lang="ko-KR" altLang="en-US" dirty="0">
                <a:solidFill>
                  <a:srgbClr val="44A0A2"/>
                </a:solidFill>
              </a:rPr>
              <a:t> 도출 과정</a:t>
            </a:r>
            <a:endParaRPr lang="en-US" altLang="ko-KR" b="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57972" y="1196037"/>
            <a:ext cx="1374698" cy="392773"/>
          </a:xfrm>
          <a:prstGeom prst="roundRect">
            <a:avLst/>
          </a:prstGeom>
          <a:solidFill>
            <a:srgbClr val="4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하나 더 알기</a:t>
            </a:r>
          </a:p>
        </p:txBody>
      </p:sp>
    </p:spTree>
    <p:extLst>
      <p:ext uri="{BB962C8B-B14F-4D97-AF65-F5344CB8AC3E}">
        <p14:creationId xmlns:p14="http://schemas.microsoft.com/office/powerpoint/2010/main" val="3569529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결합확률분포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두 이산확률변수의 </a:t>
            </a:r>
            <a:r>
              <a:rPr lang="ko-KR" altLang="en-US" sz="2000" u="sng" dirty="0" err="1"/>
              <a:t>공분산</a:t>
            </a:r>
            <a:endParaRPr lang="en-US" altLang="ko-KR" sz="2000" u="sng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852936"/>
            <a:ext cx="7200000" cy="3248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서로 독립인 이산확률변수 </a:t>
            </a:r>
            <a:r>
              <a:rPr lang="en-US" altLang="ko-KR" b="0" dirty="0"/>
              <a:t>X</a:t>
            </a:r>
            <a:r>
              <a:rPr lang="ko-KR" altLang="en-US" b="0" dirty="0"/>
              <a:t>와 </a:t>
            </a:r>
            <a:r>
              <a:rPr lang="en-US" altLang="ko-KR" b="0" dirty="0"/>
              <a:t>Y</a:t>
            </a:r>
            <a:r>
              <a:rPr lang="ko-KR" altLang="en-US" b="0" dirty="0"/>
              <a:t>의 </a:t>
            </a:r>
            <a:r>
              <a:rPr lang="ko-KR" altLang="en-US" b="0" dirty="0" err="1"/>
              <a:t>공분산</a:t>
            </a:r>
            <a:r>
              <a:rPr lang="ko-KR" altLang="en-US" b="0" dirty="0"/>
              <a:t> 값은 </a:t>
            </a:r>
            <a:r>
              <a:rPr lang="en-US" altLang="ko-KR" b="0" dirty="0"/>
              <a:t>0</a:t>
            </a:r>
            <a:r>
              <a:rPr lang="ko-KR" altLang="en-US" b="0" dirty="0"/>
              <a:t>이며 이에 대한 증명은 다음과 같다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10101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결합확률분포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두 이산확률변수의 상관계수</a:t>
            </a:r>
            <a:endParaRPr lang="en-US" altLang="ko-KR" sz="2000" u="sng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356992"/>
            <a:ext cx="7200000" cy="1552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dirty="0"/>
              <a:t>상관계수</a:t>
            </a:r>
            <a:r>
              <a:rPr lang="en-US" altLang="ko-KR" dirty="0"/>
              <a:t>(coefficient of correlation):</a:t>
            </a:r>
            <a:r>
              <a:rPr lang="ko-KR" altLang="en-US" dirty="0"/>
              <a:t> </a:t>
            </a:r>
            <a:r>
              <a:rPr lang="ko-KR" altLang="en-US" b="0" dirty="0"/>
              <a:t>두 변수의 선형관계를 나타내는 통계량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상관계수는 </a:t>
            </a:r>
            <a:r>
              <a:rPr lang="en-US" altLang="ko-KR" b="0" dirty="0"/>
              <a:t>ρ </a:t>
            </a:r>
            <a:r>
              <a:rPr lang="ko-KR" altLang="en-US" b="0" dirty="0"/>
              <a:t>라고 표시하고 ‘</a:t>
            </a:r>
            <a:r>
              <a:rPr lang="ko-KR" altLang="en-US" b="0" dirty="0" err="1"/>
              <a:t>로우</a:t>
            </a:r>
            <a:r>
              <a:rPr lang="ko-KR" altLang="en-US" b="0" dirty="0"/>
              <a:t>’라고 읽는다</a:t>
            </a:r>
            <a:r>
              <a:rPr lang="en-US" altLang="ko-KR" b="0" dirty="0"/>
              <a:t>. X</a:t>
            </a:r>
            <a:r>
              <a:rPr lang="ko-KR" altLang="en-US" b="0" dirty="0"/>
              <a:t>와 </a:t>
            </a:r>
            <a:r>
              <a:rPr lang="en-US" altLang="ko-KR" b="0" dirty="0"/>
              <a:t>Y</a:t>
            </a:r>
            <a:r>
              <a:rPr lang="ko-KR" altLang="en-US" b="0" dirty="0"/>
              <a:t>의 상관계수는 </a:t>
            </a:r>
            <a:r>
              <a:rPr lang="en-US" altLang="ko-KR" b="0" dirty="0"/>
              <a:t>ρ X,</a:t>
            </a:r>
            <a:r>
              <a:rPr lang="ko-KR" altLang="en-US" b="0" dirty="0"/>
              <a:t>로 표기하고 다음과 같이 정의한다</a:t>
            </a:r>
            <a:r>
              <a:rPr lang="en-US" altLang="ko-KR" b="0" dirty="0"/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062" y="2417287"/>
            <a:ext cx="406977" cy="225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59511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결합확률분포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두 이산확률변수의 상관계수</a:t>
            </a:r>
            <a:endParaRPr lang="en-US" altLang="ko-KR" sz="2000" u="sng" dirty="0"/>
          </a:p>
        </p:txBody>
      </p:sp>
      <p:sp>
        <p:nvSpPr>
          <p:cNvPr id="6" name="직사각형 5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2000" y="1893624"/>
            <a:ext cx="489610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두 이산확률변수의 공분산과 상관계수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5-3</a:t>
            </a:r>
            <a:endParaRPr lang="ko-KR" altLang="en-US" sz="1400" b="1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827584" y="2449463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다음 표와 같이 </a:t>
            </a:r>
            <a:r>
              <a:rPr lang="en-US" altLang="ko-KR" b="0" dirty="0"/>
              <a:t>X</a:t>
            </a:r>
            <a:r>
              <a:rPr lang="ko-KR" altLang="en-US" b="0" dirty="0"/>
              <a:t>와 </a:t>
            </a:r>
            <a:r>
              <a:rPr lang="en-US" altLang="ko-KR" b="0" dirty="0"/>
              <a:t>Y</a:t>
            </a:r>
            <a:r>
              <a:rPr lang="ko-KR" altLang="en-US" b="0" dirty="0"/>
              <a:t>의 확률변수에 대한 결합확률분포표가 있다</a:t>
            </a:r>
            <a:r>
              <a:rPr lang="en-US" altLang="ko-KR" b="0" dirty="0"/>
              <a:t>. X</a:t>
            </a:r>
            <a:r>
              <a:rPr lang="ko-KR" altLang="en-US" b="0" dirty="0"/>
              <a:t>와 </a:t>
            </a:r>
            <a:r>
              <a:rPr lang="en-US" altLang="ko-KR" b="0" dirty="0"/>
              <a:t>Y</a:t>
            </a:r>
            <a:r>
              <a:rPr lang="ko-KR" altLang="en-US" b="0" dirty="0"/>
              <a:t>의 공분산과 상관계수를 계산해보자</a:t>
            </a:r>
            <a:r>
              <a:rPr lang="en-US" altLang="ko-KR" b="0" dirty="0"/>
              <a:t>.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841" y="3429000"/>
            <a:ext cx="5732318" cy="1601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2482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결합확률분포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두 이산확률변수의 상관계수</a:t>
            </a:r>
            <a:endParaRPr lang="en-US" altLang="ko-KR" sz="2000" u="sng" dirty="0"/>
          </a:p>
        </p:txBody>
      </p:sp>
      <p:sp>
        <p:nvSpPr>
          <p:cNvPr id="5" name="직사각형 4"/>
          <p:cNvSpPr/>
          <p:nvPr/>
        </p:nvSpPr>
        <p:spPr>
          <a:xfrm>
            <a:off x="687167" y="2511164"/>
            <a:ext cx="7773265" cy="4014180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2000" y="1893624"/>
            <a:ext cx="489610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두 이산확률변수의 공분산과 상관계수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5-3</a:t>
            </a:r>
            <a:endParaRPr lang="ko-KR" altLang="en-US" sz="1400" b="1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1051257" y="2511164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687168" y="2599937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674" y="4440497"/>
            <a:ext cx="6596653" cy="1802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827584" y="2943212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</a:t>
            </a:r>
            <a:r>
              <a:rPr lang="ko-KR" altLang="en-US" dirty="0" err="1"/>
              <a:t>공분산</a:t>
            </a:r>
            <a:r>
              <a:rPr lang="ko-KR" altLang="en-US" dirty="0"/>
              <a:t> </a:t>
            </a:r>
            <a:r>
              <a:rPr lang="en-US" altLang="ko-KR" dirty="0" err="1"/>
              <a:t>Cov</a:t>
            </a:r>
            <a:r>
              <a:rPr lang="en-US" altLang="ko-KR" dirty="0"/>
              <a:t>(X, Y)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X</a:t>
            </a:r>
            <a:r>
              <a:rPr lang="ko-KR" altLang="en-US" b="0" dirty="0"/>
              <a:t>와 </a:t>
            </a:r>
            <a:r>
              <a:rPr lang="en-US" altLang="ko-KR" b="0" dirty="0"/>
              <a:t>Y</a:t>
            </a:r>
            <a:r>
              <a:rPr lang="ko-KR" altLang="en-US" b="0" dirty="0"/>
              <a:t>의 </a:t>
            </a:r>
            <a:r>
              <a:rPr lang="ko-KR" altLang="en-US" b="0" dirty="0" err="1"/>
              <a:t>공분산을</a:t>
            </a:r>
            <a:r>
              <a:rPr lang="ko-KR" altLang="en-US" b="0" dirty="0"/>
              <a:t> 구하기 전에 각각의 </a:t>
            </a:r>
            <a:r>
              <a:rPr lang="ko-KR" altLang="en-US" b="0" dirty="0" err="1"/>
              <a:t>기댓값</a:t>
            </a:r>
            <a:r>
              <a:rPr lang="en-US" altLang="ko-KR" b="0" dirty="0"/>
              <a:t>(</a:t>
            </a:r>
            <a:r>
              <a:rPr lang="ko-KR" altLang="en-US" b="0" dirty="0"/>
              <a:t>평균</a:t>
            </a:r>
            <a:r>
              <a:rPr lang="en-US" altLang="ko-KR" b="0" dirty="0"/>
              <a:t>)</a:t>
            </a:r>
            <a:r>
              <a:rPr lang="ko-KR" altLang="en-US" b="0" dirty="0"/>
              <a:t>인 </a:t>
            </a:r>
            <a:r>
              <a:rPr lang="en-US" altLang="ko-KR" b="0" dirty="0"/>
              <a:t>μ  </a:t>
            </a:r>
            <a:r>
              <a:rPr lang="ko-KR" altLang="en-US" b="0" dirty="0"/>
              <a:t>와 </a:t>
            </a:r>
            <a:r>
              <a:rPr lang="en-US" altLang="ko-KR" b="0" dirty="0"/>
              <a:t>μ  </a:t>
            </a:r>
            <a:r>
              <a:rPr lang="ko-KR" altLang="en-US" b="0" dirty="0"/>
              <a:t>를 구하기 위하여 다음과 같이 한계확률을 먼저 계산하도록 하자</a:t>
            </a:r>
            <a:r>
              <a:rPr lang="en-US" altLang="ko-KR" b="0" dirty="0"/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039" y="3518148"/>
            <a:ext cx="2762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83" y="3537198"/>
            <a:ext cx="2667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28714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결합확률분포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두 이산확률변수의 상관계수</a:t>
            </a:r>
            <a:endParaRPr lang="en-US" altLang="ko-KR" sz="2000" u="sng" dirty="0"/>
          </a:p>
        </p:txBody>
      </p:sp>
      <p:sp>
        <p:nvSpPr>
          <p:cNvPr id="5" name="직사각형 4"/>
          <p:cNvSpPr/>
          <p:nvPr/>
        </p:nvSpPr>
        <p:spPr>
          <a:xfrm>
            <a:off x="687167" y="2511164"/>
            <a:ext cx="7773265" cy="4014180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2000" y="1893624"/>
            <a:ext cx="489610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두 이산확률변수의 공분산과 상관계수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5-3</a:t>
            </a:r>
            <a:endParaRPr lang="ko-KR" altLang="en-US" sz="1400" b="1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1051257" y="2511164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687168" y="2599937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827584" y="2943212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b="0" dirty="0"/>
              <a:t>위의 한계확률을 이용하여 </a:t>
            </a:r>
            <a:r>
              <a:rPr lang="en-US" altLang="ko-KR" b="0" dirty="0"/>
              <a:t>   </a:t>
            </a:r>
            <a:r>
              <a:rPr lang="ko-KR" altLang="en-US" b="0" dirty="0"/>
              <a:t>와     를 다음과 같이 계산한다</a:t>
            </a:r>
            <a:r>
              <a:rPr lang="en-US" altLang="ko-KR" b="0" dirty="0"/>
              <a:t>.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736" y="3519276"/>
            <a:ext cx="5006529" cy="1975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207" y="3013310"/>
            <a:ext cx="2762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651" y="3032360"/>
            <a:ext cx="2667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6592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7167" y="1104579"/>
            <a:ext cx="7773265" cy="5493045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6547" y="723797"/>
            <a:ext cx="7773886" cy="5873828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2000" y="527411"/>
            <a:ext cx="489610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835696" y="478611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두 이산확률변수의 공분산과 상관계수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7972" y="527411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5-3</a:t>
            </a:r>
            <a:endParaRPr lang="ko-KR" altLang="en-US" sz="1400" b="1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1051257" y="110458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687168" y="119335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069" y="2204864"/>
            <a:ext cx="5717863" cy="40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827584" y="1572967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827584" y="1484784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b="0" i="1" dirty="0"/>
              <a:t>X</a:t>
            </a:r>
            <a:r>
              <a:rPr lang="ko-KR" altLang="en-US" b="0" dirty="0"/>
              <a:t>와 </a:t>
            </a:r>
            <a:r>
              <a:rPr lang="en-US" altLang="ko-KR" b="0" i="1" dirty="0"/>
              <a:t>Y</a:t>
            </a:r>
            <a:r>
              <a:rPr lang="ko-KR" altLang="en-US" b="0" dirty="0"/>
              <a:t>의 </a:t>
            </a:r>
            <a:r>
              <a:rPr lang="ko-KR" altLang="en-US" b="0" dirty="0" err="1"/>
              <a:t>공분산은</a:t>
            </a:r>
            <a:r>
              <a:rPr lang="ko-KR" altLang="en-US" b="0" dirty="0"/>
              <a:t> 다음의 식으로 계산한다</a:t>
            </a:r>
            <a:r>
              <a:rPr lang="en-US" altLang="ko-KR" b="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46C883-E809-4371-9077-8B512CDA77CE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70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17294D-8CF1-40DC-95B7-580B5312E28F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46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5427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7167" y="1104579"/>
            <a:ext cx="7773265" cy="5492771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6547" y="723796"/>
            <a:ext cx="7773886" cy="5873555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2000" y="527411"/>
            <a:ext cx="489610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835696" y="478611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두 이산확률변수의 공분산과 상관계수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7972" y="527411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5-3</a:t>
            </a:r>
            <a:endParaRPr lang="ko-KR" altLang="en-US" sz="1400" b="1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1051257" y="110458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687168" y="119335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827584" y="1484784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b="0" dirty="0"/>
              <a:t>다음과 같은 </a:t>
            </a:r>
            <a:r>
              <a:rPr lang="ko-KR" altLang="en-US" b="0" dirty="0" err="1"/>
              <a:t>간편식에</a:t>
            </a:r>
            <a:r>
              <a:rPr lang="ko-KR" altLang="en-US" b="0" dirty="0"/>
              <a:t> 의하여 </a:t>
            </a:r>
            <a:r>
              <a:rPr lang="en-US" altLang="ko-KR" b="0" i="1" dirty="0"/>
              <a:t>X</a:t>
            </a:r>
            <a:r>
              <a:rPr lang="ko-KR" altLang="en-US" b="0" dirty="0"/>
              <a:t>와 </a:t>
            </a:r>
            <a:r>
              <a:rPr lang="en-US" altLang="ko-KR" b="0" i="1" dirty="0"/>
              <a:t>Y</a:t>
            </a:r>
            <a:r>
              <a:rPr lang="ko-KR" altLang="en-US" b="0" dirty="0"/>
              <a:t>의 </a:t>
            </a:r>
            <a:r>
              <a:rPr lang="ko-KR" altLang="en-US" b="0" dirty="0" err="1"/>
              <a:t>공분산을</a:t>
            </a:r>
            <a:r>
              <a:rPr lang="ko-KR" altLang="en-US" b="0" dirty="0"/>
              <a:t> 구할 수 있다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+mj-ea"/>
              <a:buAutoNum type="circleNumDbPlain" startAt="2"/>
            </a:pP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상관계수 </a:t>
            </a:r>
            <a:r>
              <a:rPr lang="en-US" altLang="ko-KR" dirty="0"/>
              <a:t>ρ (X,Y)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상관계수는 다음 수식으로 산출하도록 한다</a:t>
            </a:r>
            <a:r>
              <a:rPr lang="en-US" altLang="ko-KR" b="0" dirty="0"/>
              <a:t>.</a:t>
            </a:r>
            <a:endParaRPr lang="en-US" altLang="ko-KR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457" y="2082180"/>
            <a:ext cx="6447086" cy="185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853" y="5573297"/>
            <a:ext cx="1948295" cy="736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2C65F4-D11E-4D4D-984E-A79C07361FA2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70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738A8E-C758-4761-9F7F-20DD58626DF0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47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6394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7167" y="1104579"/>
            <a:ext cx="7773265" cy="5492771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6547" y="723796"/>
            <a:ext cx="7773886" cy="5873555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2000" y="527411"/>
            <a:ext cx="489610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835696" y="478611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두 이산확률변수의 공분산과 상관계수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7972" y="527411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5-3</a:t>
            </a:r>
            <a:endParaRPr lang="ko-KR" altLang="en-US" sz="1400" b="1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1051257" y="110458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687168" y="119335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827584" y="1484784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b="0" i="1" dirty="0" err="1"/>
              <a:t>Cov</a:t>
            </a:r>
            <a:r>
              <a:rPr lang="en-US" altLang="ko-KR" b="0" dirty="0"/>
              <a:t>( </a:t>
            </a:r>
            <a:r>
              <a:rPr lang="en-US" altLang="ko-KR" b="0" i="1" dirty="0"/>
              <a:t>X</a:t>
            </a:r>
            <a:r>
              <a:rPr lang="en-US" altLang="ko-KR" b="0" dirty="0"/>
              <a:t>, </a:t>
            </a:r>
            <a:r>
              <a:rPr lang="en-US" altLang="ko-KR" b="0" i="1" dirty="0"/>
              <a:t>Y </a:t>
            </a:r>
            <a:r>
              <a:rPr lang="en-US" altLang="ko-KR" b="0" dirty="0"/>
              <a:t>)</a:t>
            </a:r>
            <a:r>
              <a:rPr lang="ko-KR" altLang="en-US" b="0" dirty="0"/>
              <a:t>는 이미 앞에서 계산하였으니 </a:t>
            </a:r>
            <a:r>
              <a:rPr lang="en-US" altLang="ko-KR" b="0" dirty="0"/>
              <a:t>    </a:t>
            </a:r>
            <a:r>
              <a:rPr lang="ko-KR" altLang="en-US" b="0" dirty="0"/>
              <a:t>와 </a:t>
            </a:r>
            <a:r>
              <a:rPr lang="en-US" altLang="ko-KR" b="0" dirty="0"/>
              <a:t>    </a:t>
            </a:r>
            <a:r>
              <a:rPr lang="ko-KR" altLang="en-US" b="0" dirty="0"/>
              <a:t>를 계산하여 상관계수를 결정한다</a:t>
            </a:r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227" y="1561011"/>
            <a:ext cx="2667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378" y="1527103"/>
            <a:ext cx="2667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180" y="2618797"/>
            <a:ext cx="4837641" cy="337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DDD396-5843-4BC2-98E2-0F7AA04D9B3E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70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28F0A2-BFA3-4A36-A4CD-8AF552220846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48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452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7167" y="1104579"/>
            <a:ext cx="7773265" cy="5492771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6547" y="723796"/>
            <a:ext cx="7773886" cy="5873555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2000" y="527411"/>
            <a:ext cx="489610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835696" y="478611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두 이산확률변수의 공분산과 상관계수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7972" y="527411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5-3</a:t>
            </a:r>
            <a:endParaRPr lang="ko-KR" altLang="en-US" sz="1400" b="1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1051257" y="110458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687168" y="119335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827584" y="1484784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b="0" dirty="0"/>
              <a:t>다음과 같이 </a:t>
            </a:r>
            <a:r>
              <a:rPr lang="ko-KR" altLang="en-US" b="0" dirty="0" err="1"/>
              <a:t>간편식에</a:t>
            </a:r>
            <a:r>
              <a:rPr lang="ko-KR" altLang="en-US" b="0" dirty="0"/>
              <a:t> 의하여 각각의 표준편차를 계산할 수도 있다</a:t>
            </a:r>
            <a:endParaRPr lang="en-US" altLang="ko-KR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110" y="2204864"/>
            <a:ext cx="4683781" cy="396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C2E4C4-E074-4B43-BBC1-AC2E3B7E29AF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70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3FAB87-22D3-431C-9A23-907FCBCDFE41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49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96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확률변수와 확률분포의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확률분포</a:t>
            </a:r>
            <a:endParaRPr lang="en-US" altLang="ko-KR" sz="2000" u="sng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dirty="0"/>
              <a:t>확률분포</a:t>
            </a:r>
            <a:r>
              <a:rPr lang="en-US" altLang="ko-KR" dirty="0"/>
              <a:t>(probability distribution):</a:t>
            </a:r>
            <a:r>
              <a:rPr lang="ko-KR" altLang="en-US" dirty="0"/>
              <a:t> </a:t>
            </a:r>
            <a:r>
              <a:rPr lang="ko-KR" altLang="en-US" b="0" dirty="0"/>
              <a:t>확률변수 </a:t>
            </a:r>
            <a:r>
              <a:rPr lang="en-US" altLang="ko-KR" b="0" dirty="0"/>
              <a:t>X</a:t>
            </a:r>
            <a:r>
              <a:rPr lang="ko-KR" altLang="en-US" b="0" dirty="0"/>
              <a:t>가 특정한 값을 가질 확률을 나타내는 분포로</a:t>
            </a:r>
            <a:r>
              <a:rPr lang="en-US" altLang="ko-KR" b="0" dirty="0"/>
              <a:t>, </a:t>
            </a:r>
            <a:r>
              <a:rPr lang="ko-KR" altLang="en-US" b="0" dirty="0"/>
              <a:t>간단하게 말해 확률변수 </a:t>
            </a:r>
            <a:r>
              <a:rPr lang="en-US" altLang="ko-KR" b="0" dirty="0"/>
              <a:t>X</a:t>
            </a:r>
            <a:r>
              <a:rPr lang="ko-KR" altLang="en-US" b="0" dirty="0"/>
              <a:t>의 함수라고 할 수 있다</a:t>
            </a:r>
            <a:r>
              <a:rPr lang="en-US" altLang="ko-KR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확률분포는 이산확률변수와 연속확률변수로 구분할 수 있다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57904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7167" y="1104579"/>
            <a:ext cx="7773265" cy="3836589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6547" y="723797"/>
            <a:ext cx="7773886" cy="4217372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2000" y="527411"/>
            <a:ext cx="489610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835696" y="478611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두 이산확률변수의 공분산과 상관계수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7972" y="527411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5-3</a:t>
            </a:r>
            <a:endParaRPr lang="ko-KR" altLang="en-US" sz="1400" b="1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1051257" y="110458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687168" y="119335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827584" y="1484784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b="0" dirty="0"/>
              <a:t>   </a:t>
            </a:r>
            <a:r>
              <a:rPr lang="ko-KR" altLang="en-US" b="0" dirty="0"/>
              <a:t>와  </a:t>
            </a:r>
            <a:r>
              <a:rPr lang="en-US" altLang="ko-KR" b="0" dirty="0"/>
              <a:t>   </a:t>
            </a:r>
            <a:r>
              <a:rPr lang="ko-KR" altLang="en-US" b="0" dirty="0"/>
              <a:t>를 계산하여 다음과 같이 상관계수를 구한다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b="0" dirty="0"/>
              <a:t>상관관계가 </a:t>
            </a:r>
            <a:r>
              <a:rPr lang="en-US" altLang="ko-KR" b="0" dirty="0"/>
              <a:t>0.45228</a:t>
            </a:r>
            <a:r>
              <a:rPr lang="ko-KR" altLang="en-US" b="0" dirty="0"/>
              <a:t>로 계산되어 </a:t>
            </a:r>
            <a:r>
              <a:rPr lang="en-US" altLang="ko-KR" b="0" i="1" dirty="0"/>
              <a:t>X</a:t>
            </a:r>
            <a:r>
              <a:rPr lang="ko-KR" altLang="en-US" b="0" dirty="0"/>
              <a:t>와 </a:t>
            </a:r>
            <a:r>
              <a:rPr lang="en-US" altLang="ko-KR" b="0" i="1" dirty="0"/>
              <a:t>Y</a:t>
            </a:r>
            <a:r>
              <a:rPr lang="ko-KR" altLang="en-US" b="0" dirty="0"/>
              <a:t>는 서로 양의 상관관계가 있음을 확인할 수 있다</a:t>
            </a:r>
            <a:r>
              <a:rPr lang="en-US" altLang="ko-KR" b="0" dirty="0"/>
              <a:t>.</a:t>
            </a:r>
            <a:endParaRPr lang="en-US" altLang="ko-KR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582" y="1550967"/>
            <a:ext cx="2667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733" y="1517059"/>
            <a:ext cx="2667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92" y="2204864"/>
            <a:ext cx="4337417" cy="684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F2D83C-CF30-4D24-9966-E8785D37F2A3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70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92DA4A-BDB3-407A-8601-E1B3F27B0AD8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50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1363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결합확률분포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두 이산확률변수의 합</a:t>
            </a:r>
            <a:endParaRPr lang="en-US" altLang="ko-KR" sz="2000" u="sng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80928"/>
            <a:ext cx="7200000" cy="1176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확률변수 </a:t>
            </a:r>
            <a:r>
              <a:rPr lang="en-US" altLang="ko-KR" b="0" dirty="0"/>
              <a:t>X</a:t>
            </a:r>
            <a:r>
              <a:rPr lang="ko-KR" altLang="en-US" b="0" dirty="0"/>
              <a:t>와 </a:t>
            </a:r>
            <a:r>
              <a:rPr lang="en-US" altLang="ko-KR" b="0" dirty="0"/>
              <a:t>Y</a:t>
            </a:r>
            <a:r>
              <a:rPr lang="ko-KR" altLang="en-US" b="0" dirty="0"/>
              <a:t>가 있을 때 </a:t>
            </a:r>
            <a:r>
              <a:rPr lang="en-US" altLang="ko-KR" b="0" dirty="0"/>
              <a:t>X+Y</a:t>
            </a:r>
            <a:r>
              <a:rPr lang="ko-KR" altLang="en-US" b="0" dirty="0"/>
              <a:t>라는 새로운 변수를 고려하여 </a:t>
            </a:r>
            <a:r>
              <a:rPr lang="ko-KR" altLang="en-US" b="0" dirty="0" err="1"/>
              <a:t>기댓값</a:t>
            </a:r>
            <a:r>
              <a:rPr lang="ko-KR" altLang="en-US" b="0" dirty="0"/>
              <a:t> </a:t>
            </a:r>
            <a:r>
              <a:rPr lang="en-US" altLang="ko-KR" b="0" dirty="0"/>
              <a:t>E( X+Y )</a:t>
            </a:r>
            <a:r>
              <a:rPr lang="ko-KR" altLang="en-US" b="0" dirty="0"/>
              <a:t>와 분산 </a:t>
            </a:r>
            <a:r>
              <a:rPr lang="en-US" altLang="ko-KR" b="0" dirty="0"/>
              <a:t>V( X+Y )</a:t>
            </a:r>
            <a:r>
              <a:rPr lang="ko-KR" altLang="en-US" b="0" dirty="0"/>
              <a:t>에 대한 공식은 다음과 같이 정의한다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59369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결합확률분포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두 이산확률변수의 합</a:t>
            </a:r>
            <a:endParaRPr lang="en-US" altLang="ko-KR" sz="2000" u="sng" dirty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861048"/>
            <a:ext cx="7200000" cy="156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en-US" altLang="ko-KR" b="0" dirty="0"/>
              <a:t>X</a:t>
            </a:r>
            <a:r>
              <a:rPr lang="ko-KR" altLang="en-US" b="0" dirty="0"/>
              <a:t>와 </a:t>
            </a:r>
            <a:r>
              <a:rPr lang="en-US" altLang="ko-KR" b="0" dirty="0"/>
              <a:t>Y</a:t>
            </a:r>
            <a:r>
              <a:rPr lang="ko-KR" altLang="en-US" b="0" dirty="0"/>
              <a:t>의 상관관계 공식에서 </a:t>
            </a:r>
            <a:r>
              <a:rPr lang="en-US" altLang="ko-KR" b="0" dirty="0" err="1"/>
              <a:t>Cov</a:t>
            </a:r>
            <a:r>
              <a:rPr lang="en-US" altLang="ko-KR" b="0" dirty="0"/>
              <a:t>( X,Y ) = σ X σ </a:t>
            </a:r>
            <a:r>
              <a:rPr lang="ko-KR" altLang="en-US" b="0" dirty="0"/>
              <a:t>를 역산할 수 있다</a:t>
            </a:r>
            <a:r>
              <a:rPr lang="en-US" altLang="ko-KR" b="0" dirty="0"/>
              <a:t>. </a:t>
            </a:r>
            <a:r>
              <a:rPr lang="ko-KR" altLang="en-US" b="0" dirty="0"/>
              <a:t>따라서 </a:t>
            </a:r>
            <a:r>
              <a:rPr lang="en-US" altLang="ko-KR" b="0" dirty="0"/>
              <a:t>V(X+Y) = V(X) +V(Y ) + 2Cov( X,Y ) = V(X ) + V(Y ) + 2·σ X  </a:t>
            </a:r>
            <a:r>
              <a:rPr lang="ko-KR" altLang="en-US" b="0" dirty="0"/>
              <a:t>를 산출할 수 있다</a:t>
            </a:r>
            <a:r>
              <a:rPr lang="en-US" altLang="ko-KR" b="0" dirty="0"/>
              <a:t>. </a:t>
            </a:r>
            <a:r>
              <a:rPr lang="ko-KR" altLang="en-US" b="0" dirty="0"/>
              <a:t>여기서 만약 확률변수 </a:t>
            </a:r>
            <a:r>
              <a:rPr lang="en-US" altLang="ko-KR" b="0" dirty="0"/>
              <a:t>X</a:t>
            </a:r>
            <a:r>
              <a:rPr lang="ko-KR" altLang="en-US" b="0" dirty="0"/>
              <a:t>와 </a:t>
            </a:r>
            <a:r>
              <a:rPr lang="en-US" altLang="ko-KR" b="0" dirty="0"/>
              <a:t>Y</a:t>
            </a:r>
            <a:r>
              <a:rPr lang="ko-KR" altLang="en-US" b="0" dirty="0"/>
              <a:t>가 독립이라면 </a:t>
            </a:r>
            <a:r>
              <a:rPr lang="en-US" altLang="ko-KR" b="0" dirty="0" err="1"/>
              <a:t>Cov</a:t>
            </a:r>
            <a:r>
              <a:rPr lang="en-US" altLang="ko-KR" b="0" dirty="0"/>
              <a:t>( X,Y </a:t>
            </a:r>
            <a:r>
              <a:rPr lang="ko-KR" altLang="en-US" b="0" dirty="0"/>
              <a:t>가 </a:t>
            </a:r>
            <a:r>
              <a:rPr lang="en-US" altLang="ko-KR" b="0" dirty="0"/>
              <a:t>0</a:t>
            </a:r>
            <a:r>
              <a:rPr lang="ko-KR" altLang="en-US" b="0" dirty="0"/>
              <a:t>이므로 </a:t>
            </a:r>
            <a:r>
              <a:rPr lang="en-US" altLang="ko-KR" b="0" dirty="0"/>
              <a:t>V(X+Y )</a:t>
            </a:r>
            <a:r>
              <a:rPr lang="ko-KR" altLang="en-US" b="0" dirty="0"/>
              <a:t>는 </a:t>
            </a:r>
            <a:r>
              <a:rPr lang="en-US" altLang="ko-KR" b="0" dirty="0"/>
              <a:t>V(X )  </a:t>
            </a:r>
            <a:r>
              <a:rPr lang="ko-KR" altLang="en-US" b="0" dirty="0"/>
              <a:t>로 단순히 각 확률변수의 </a:t>
            </a:r>
            <a:r>
              <a:rPr lang="ko-KR" altLang="en-US" b="0" dirty="0" err="1"/>
              <a:t>분산값을</a:t>
            </a:r>
            <a:r>
              <a:rPr lang="ko-KR" altLang="en-US" b="0" dirty="0"/>
              <a:t> 더해주면 된다</a:t>
            </a:r>
            <a:r>
              <a:rPr lang="en-US" altLang="ko-KR" b="0" dirty="0"/>
              <a:t>. </a:t>
            </a:r>
            <a:r>
              <a:rPr lang="ko-KR" altLang="en-US" b="0" dirty="0"/>
              <a:t>보다 일반적인 식으로 </a:t>
            </a:r>
            <a:r>
              <a:rPr lang="en-US" altLang="ko-KR" b="0" dirty="0"/>
              <a:t>X </a:t>
            </a:r>
            <a:r>
              <a:rPr lang="ko-KR" altLang="en-US" b="0" dirty="0"/>
              <a:t>와 </a:t>
            </a:r>
            <a:r>
              <a:rPr lang="en-US" altLang="ko-KR" b="0" dirty="0"/>
              <a:t>Y </a:t>
            </a:r>
            <a:r>
              <a:rPr lang="ko-KR" altLang="en-US" b="0" dirty="0"/>
              <a:t>가 아닌 </a:t>
            </a:r>
            <a:r>
              <a:rPr lang="en-US" altLang="ko-KR" b="0" dirty="0" err="1"/>
              <a:t>aX</a:t>
            </a:r>
            <a:r>
              <a:rPr lang="en-US" altLang="ko-KR" b="0" dirty="0"/>
              <a:t> </a:t>
            </a:r>
            <a:r>
              <a:rPr lang="ko-KR" altLang="en-US" b="0" dirty="0"/>
              <a:t>와 </a:t>
            </a:r>
            <a:r>
              <a:rPr lang="en-US" altLang="ko-KR" b="0" dirty="0" err="1"/>
              <a:t>bY</a:t>
            </a:r>
            <a:r>
              <a:rPr lang="ko-KR" altLang="en-US" b="0" dirty="0"/>
              <a:t>에 대한 </a:t>
            </a:r>
            <a:r>
              <a:rPr lang="ko-KR" altLang="en-US" b="0" dirty="0" err="1"/>
              <a:t>기댓값과</a:t>
            </a:r>
            <a:r>
              <a:rPr lang="ko-KR" altLang="en-US" b="0" dirty="0"/>
              <a:t> 분산은 다음과 같이 결정될 것이다</a:t>
            </a:r>
            <a:r>
              <a:rPr lang="en-US" altLang="ko-KR" b="0" dirty="0"/>
              <a:t>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628" y="1861375"/>
            <a:ext cx="1794794" cy="299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985776" y="2254458"/>
            <a:ext cx="5539421" cy="259773"/>
            <a:chOff x="985776" y="2254458"/>
            <a:chExt cx="5539421" cy="259773"/>
          </a:xfrm>
        </p:grpSpPr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776" y="2254458"/>
              <a:ext cx="1401198" cy="259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1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6705" y="2274767"/>
              <a:ext cx="4148492" cy="220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322" y="2626717"/>
            <a:ext cx="842294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36085"/>
            <a:ext cx="1881385" cy="259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651" y="3366418"/>
            <a:ext cx="259773" cy="220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152" y="3361026"/>
            <a:ext cx="267645" cy="259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5275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결합확률분포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두 이산확률변수의 합</a:t>
            </a:r>
            <a:endParaRPr lang="en-US" altLang="ko-KR" sz="2000" u="sng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140968"/>
            <a:ext cx="7200000" cy="170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두 개의 이산확률변수가 아닌 </a:t>
            </a:r>
            <a:r>
              <a:rPr lang="en-US" altLang="ko-KR" b="0" dirty="0"/>
              <a:t>n</a:t>
            </a:r>
            <a:r>
              <a:rPr lang="ko-KR" altLang="en-US" b="0" dirty="0"/>
              <a:t>개의 이산확률변수가 있다고 가정하고</a:t>
            </a:r>
            <a:r>
              <a:rPr lang="en-US" altLang="ko-KR" b="0" dirty="0"/>
              <a:t>, </a:t>
            </a:r>
            <a:r>
              <a:rPr lang="ko-KR" altLang="en-US" b="0" dirty="0"/>
              <a:t>해당 합의 </a:t>
            </a:r>
            <a:r>
              <a:rPr lang="ko-KR" altLang="en-US" b="0" dirty="0" err="1"/>
              <a:t>기댓값과</a:t>
            </a:r>
            <a:r>
              <a:rPr lang="ko-KR" altLang="en-US" b="0" dirty="0"/>
              <a:t> 분산을 계산해보자</a:t>
            </a:r>
            <a:r>
              <a:rPr lang="en-US" altLang="ko-KR" b="0" dirty="0"/>
              <a:t>. n</a:t>
            </a:r>
            <a:r>
              <a:rPr lang="ko-KR" altLang="en-US" b="0" dirty="0"/>
              <a:t>개의 이산확률변수 </a:t>
            </a:r>
            <a:r>
              <a:rPr lang="en-US" altLang="ko-KR" b="0" dirty="0"/>
              <a:t>X1, X2, X3,⋯,   </a:t>
            </a:r>
            <a:r>
              <a:rPr lang="ko-KR" altLang="en-US" b="0" dirty="0"/>
              <a:t>이 존재하고</a:t>
            </a:r>
            <a:r>
              <a:rPr lang="en-US" altLang="ko-KR" b="0" dirty="0"/>
              <a:t>, </a:t>
            </a:r>
            <a:r>
              <a:rPr lang="ko-KR" altLang="en-US" b="0" dirty="0"/>
              <a:t>상수 </a:t>
            </a:r>
            <a:r>
              <a:rPr lang="en-US" altLang="ko-KR" b="0" dirty="0" err="1"/>
              <a:t>wi</a:t>
            </a:r>
            <a:r>
              <a:rPr lang="ko-KR" altLang="en-US" b="0" dirty="0"/>
              <a:t>에 대하여 </a:t>
            </a:r>
            <a:r>
              <a:rPr lang="en-US" altLang="ko-KR" b="0" dirty="0"/>
              <a:t>w1 X1 + w2 X2 + w3 X3   </a:t>
            </a:r>
            <a:r>
              <a:rPr lang="ko-KR" altLang="en-US" b="0" dirty="0"/>
              <a:t>의 </a:t>
            </a:r>
            <a:r>
              <a:rPr lang="ko-KR" altLang="en-US" b="0" dirty="0" err="1"/>
              <a:t>기댓값과</a:t>
            </a:r>
            <a:r>
              <a:rPr lang="ko-KR" altLang="en-US" b="0" dirty="0"/>
              <a:t> </a:t>
            </a:r>
            <a:r>
              <a:rPr lang="ko-KR" altLang="en-US" b="0" dirty="0" err="1"/>
              <a:t>분산식을</a:t>
            </a:r>
            <a:r>
              <a:rPr lang="ko-KR" altLang="en-US" b="0" dirty="0"/>
              <a:t> 유추해보자</a:t>
            </a:r>
            <a:r>
              <a:rPr lang="en-US" altLang="ko-KR" b="0" dirty="0"/>
              <a:t>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230784"/>
            <a:ext cx="1314607" cy="2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041" y="2642461"/>
            <a:ext cx="181054" cy="21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401" y="2623411"/>
            <a:ext cx="2456033" cy="2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804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결합확률분포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두 이산확률변수의 합</a:t>
            </a:r>
            <a:endParaRPr lang="en-US" altLang="ko-KR" sz="2000" u="sng" dirty="0"/>
          </a:p>
        </p:txBody>
      </p:sp>
      <p:sp>
        <p:nvSpPr>
          <p:cNvPr id="6" name="직사각형 5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2000" y="1893624"/>
            <a:ext cx="489610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두 이산확률변수의 합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5-4</a:t>
            </a:r>
            <a:endParaRPr lang="ko-KR" altLang="en-US" sz="1400" b="1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3421852"/>
            <a:ext cx="62769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827584" y="2420888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b="0" dirty="0"/>
              <a:t>다음과 같이 </a:t>
            </a:r>
            <a:r>
              <a:rPr lang="en-US" altLang="ko-KR" b="0" dirty="0"/>
              <a:t>X</a:t>
            </a:r>
            <a:r>
              <a:rPr lang="ko-KR" altLang="en-US" b="0" dirty="0"/>
              <a:t>와 </a:t>
            </a:r>
            <a:r>
              <a:rPr lang="en-US" altLang="ko-KR" b="0" dirty="0"/>
              <a:t>Y</a:t>
            </a:r>
            <a:r>
              <a:rPr lang="ko-KR" altLang="en-US" b="0" dirty="0"/>
              <a:t>의 확률변수에 대한 합인 </a:t>
            </a:r>
            <a:r>
              <a:rPr lang="en-US" altLang="ko-KR" b="0" dirty="0"/>
              <a:t>X+Y</a:t>
            </a:r>
            <a:r>
              <a:rPr lang="ko-KR" altLang="en-US" b="0" dirty="0"/>
              <a:t>의 </a:t>
            </a:r>
            <a:r>
              <a:rPr lang="ko-KR" altLang="en-US" b="0" dirty="0" err="1"/>
              <a:t>기댓값과</a:t>
            </a:r>
            <a:r>
              <a:rPr lang="ko-KR" altLang="en-US" b="0" dirty="0"/>
              <a:t> 분산을 계산해보자</a:t>
            </a:r>
            <a:r>
              <a:rPr lang="en-US" altLang="ko-KR" b="0" dirty="0"/>
              <a:t>. </a:t>
            </a:r>
            <a:r>
              <a:rPr lang="ko-KR" altLang="en-US" b="0" dirty="0"/>
              <a:t>추가로 </a:t>
            </a:r>
            <a:r>
              <a:rPr lang="en-US" altLang="ko-KR" b="0" dirty="0"/>
              <a:t>3X+2Y</a:t>
            </a:r>
            <a:r>
              <a:rPr lang="ko-KR" altLang="en-US" b="0" dirty="0"/>
              <a:t>의 </a:t>
            </a:r>
            <a:r>
              <a:rPr lang="ko-KR" altLang="en-US" b="0" dirty="0" err="1"/>
              <a:t>기댓값과</a:t>
            </a:r>
            <a:r>
              <a:rPr lang="ko-KR" altLang="en-US" b="0" dirty="0"/>
              <a:t> 분산도 계산해보자</a:t>
            </a:r>
            <a:r>
              <a:rPr lang="en-US" altLang="ko-KR" b="0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13408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결합확률분포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두 이산확률변수의 합</a:t>
            </a:r>
            <a:endParaRPr lang="en-US" altLang="ko-KR" sz="2000" u="sng" dirty="0"/>
          </a:p>
        </p:txBody>
      </p:sp>
      <p:sp>
        <p:nvSpPr>
          <p:cNvPr id="5" name="직사각형 4"/>
          <p:cNvSpPr/>
          <p:nvPr/>
        </p:nvSpPr>
        <p:spPr>
          <a:xfrm>
            <a:off x="687167" y="2420888"/>
            <a:ext cx="7773265" cy="4104456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2000" y="1893624"/>
            <a:ext cx="489610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두 이산확률변수의 합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5-4</a:t>
            </a:r>
            <a:endParaRPr lang="ko-KR" altLang="en-US" sz="1400" b="1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1051257" y="2420888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687168" y="2509661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827584" y="2780928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AutoNum type="arabicParenBoth"/>
            </a:pPr>
            <a:r>
              <a:rPr lang="en-US" altLang="ko-KR" dirty="0"/>
              <a:t>X+Y</a:t>
            </a:r>
            <a:r>
              <a:rPr lang="ko-KR" altLang="en-US" dirty="0"/>
              <a:t>의 </a:t>
            </a:r>
            <a:r>
              <a:rPr lang="ko-KR" altLang="en-US" dirty="0" err="1"/>
              <a:t>기댓값</a:t>
            </a:r>
            <a:r>
              <a:rPr lang="ko-KR" altLang="en-US" dirty="0"/>
              <a:t> </a:t>
            </a:r>
            <a:r>
              <a:rPr lang="en-US" altLang="ko-KR" dirty="0"/>
              <a:t>E(X+Y)</a:t>
            </a:r>
            <a:r>
              <a:rPr lang="ko-KR" altLang="en-US" dirty="0"/>
              <a:t>와 분산 </a:t>
            </a:r>
            <a:r>
              <a:rPr lang="en-US" altLang="ko-KR" dirty="0"/>
              <a:t>V (X+Y)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X </a:t>
            </a:r>
            <a:r>
              <a:rPr lang="ko-KR" altLang="en-US" b="0" dirty="0"/>
              <a:t>와 </a:t>
            </a:r>
            <a:r>
              <a:rPr lang="en-US" altLang="ko-KR" b="0" dirty="0"/>
              <a:t>Y</a:t>
            </a:r>
            <a:r>
              <a:rPr lang="ko-KR" altLang="en-US" b="0" dirty="0"/>
              <a:t>의 합인 </a:t>
            </a:r>
            <a:r>
              <a:rPr lang="en-US" altLang="ko-KR" b="0" dirty="0"/>
              <a:t>E(X+Y)</a:t>
            </a:r>
            <a:r>
              <a:rPr lang="ko-KR" altLang="en-US" b="0" dirty="0"/>
              <a:t>는 각각 확률변수의 </a:t>
            </a:r>
            <a:r>
              <a:rPr lang="ko-KR" altLang="en-US" b="0" dirty="0" err="1"/>
              <a:t>기댓값의</a:t>
            </a:r>
            <a:r>
              <a:rPr lang="ko-KR" altLang="en-US" b="0" dirty="0"/>
              <a:t> 합 </a:t>
            </a:r>
            <a:r>
              <a:rPr lang="en-US" altLang="ko-KR" b="0" dirty="0"/>
              <a:t>E(X)+E(Y)</a:t>
            </a:r>
            <a:r>
              <a:rPr lang="ko-KR" altLang="en-US" b="0" dirty="0"/>
              <a:t>와 동일함을 이미 확인하였다</a:t>
            </a:r>
            <a:r>
              <a:rPr lang="en-US" altLang="ko-KR" b="0" dirty="0"/>
              <a:t>. </a:t>
            </a:r>
            <a:r>
              <a:rPr lang="ko-KR" altLang="en-US" b="0" dirty="0"/>
              <a:t>이에 따라 다음과 같이 계산할 수 있다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AutoNum type="arabicParenBoth"/>
            </a:pPr>
            <a:endParaRPr lang="en-US" altLang="ko-KR" b="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D28D98B-9EDB-4469-808B-68FEF4011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4178242"/>
            <a:ext cx="63817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796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결합확률분포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두 이산확률변수의 합</a:t>
            </a:r>
            <a:endParaRPr lang="en-US" altLang="ko-KR" sz="2000" u="sng" dirty="0"/>
          </a:p>
        </p:txBody>
      </p:sp>
      <p:sp>
        <p:nvSpPr>
          <p:cNvPr id="5" name="직사각형 4"/>
          <p:cNvSpPr/>
          <p:nvPr/>
        </p:nvSpPr>
        <p:spPr>
          <a:xfrm>
            <a:off x="687167" y="2420888"/>
            <a:ext cx="7773265" cy="4104456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2000" y="1893624"/>
            <a:ext cx="489610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두 이산확률변수의 합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5-4</a:t>
            </a:r>
            <a:endParaRPr lang="ko-KR" altLang="en-US" sz="1400" b="1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1051257" y="2420888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687168" y="2509661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827584" y="2780928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X</a:t>
            </a:r>
            <a:r>
              <a:rPr lang="ko-KR" altLang="en-US" b="0" dirty="0"/>
              <a:t>와 </a:t>
            </a:r>
            <a:r>
              <a:rPr lang="en-US" altLang="ko-KR" b="0" dirty="0"/>
              <a:t>Y</a:t>
            </a:r>
            <a:r>
              <a:rPr lang="ko-KR" altLang="en-US" b="0" dirty="0"/>
              <a:t>의 합인 </a:t>
            </a:r>
            <a:r>
              <a:rPr lang="en-US" altLang="ko-KR" b="0" dirty="0"/>
              <a:t>V(X+Y)</a:t>
            </a:r>
            <a:r>
              <a:rPr lang="ko-KR" altLang="en-US" b="0" dirty="0"/>
              <a:t>는 각각 확률변수의 분산의 합 </a:t>
            </a:r>
            <a:r>
              <a:rPr lang="en-US" altLang="ko-KR" b="0" dirty="0"/>
              <a:t>V(X) + V(Y)</a:t>
            </a:r>
            <a:r>
              <a:rPr lang="ko-KR" altLang="en-US" b="0" dirty="0"/>
              <a:t>에 </a:t>
            </a:r>
            <a:r>
              <a:rPr lang="en-US" altLang="ko-KR" b="0" dirty="0"/>
              <a:t>X </a:t>
            </a:r>
            <a:r>
              <a:rPr lang="ko-KR" altLang="en-US" b="0" dirty="0"/>
              <a:t>와 </a:t>
            </a:r>
            <a:r>
              <a:rPr lang="en-US" altLang="ko-KR" b="0" dirty="0"/>
              <a:t>Y</a:t>
            </a:r>
            <a:r>
              <a:rPr lang="ko-KR" altLang="en-US" b="0" dirty="0"/>
              <a:t>의 </a:t>
            </a:r>
            <a:r>
              <a:rPr lang="ko-KR" altLang="en-US" b="0" dirty="0" err="1"/>
              <a:t>공분산에</a:t>
            </a:r>
            <a:r>
              <a:rPr lang="ko-KR" altLang="en-US" b="0" dirty="0"/>
              <a:t> </a:t>
            </a:r>
            <a:r>
              <a:rPr lang="en-US" altLang="ko-KR" b="0" dirty="0"/>
              <a:t>2</a:t>
            </a:r>
            <a:r>
              <a:rPr lang="ko-KR" altLang="en-US" b="0" dirty="0"/>
              <a:t>를 곱한 </a:t>
            </a:r>
            <a:r>
              <a:rPr lang="en-US" altLang="ko-KR" b="0" dirty="0"/>
              <a:t>2Cov(X,Y)</a:t>
            </a:r>
            <a:r>
              <a:rPr lang="ko-KR" altLang="en-US" b="0" dirty="0"/>
              <a:t>를 더하여 최종 계산하도록 한다</a:t>
            </a:r>
            <a:r>
              <a:rPr lang="en-US" altLang="ko-KR" b="0" dirty="0"/>
              <a:t>. V(X), V(Y), </a:t>
            </a:r>
            <a:r>
              <a:rPr lang="en-US" altLang="ko-KR" b="0" dirty="0" err="1"/>
              <a:t>Cov</a:t>
            </a:r>
            <a:r>
              <a:rPr lang="en-US" altLang="ko-KR" b="0" dirty="0"/>
              <a:t>(X,Y) </a:t>
            </a:r>
            <a:r>
              <a:rPr lang="ko-KR" altLang="en-US" b="0" dirty="0"/>
              <a:t>값은 </a:t>
            </a:r>
            <a:r>
              <a:rPr lang="en-US" altLang="ko-KR" b="0" dirty="0"/>
              <a:t>[</a:t>
            </a:r>
            <a:r>
              <a:rPr lang="ko-KR" altLang="en-US" b="0" dirty="0"/>
              <a:t>예제 </a:t>
            </a:r>
            <a:r>
              <a:rPr lang="en-US" altLang="ko-KR" b="0" dirty="0"/>
              <a:t>5-3]</a:t>
            </a:r>
            <a:r>
              <a:rPr lang="ko-KR" altLang="en-US" b="0" dirty="0"/>
              <a:t>에서 계산한 값을 이용하도록 하자</a:t>
            </a:r>
            <a:r>
              <a:rPr lang="en-US" altLang="ko-KR" b="0" dirty="0"/>
              <a:t>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087" y="4307677"/>
            <a:ext cx="6155826" cy="71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86805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결합확률분포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두 이산확률변수의 합</a:t>
            </a:r>
            <a:endParaRPr lang="en-US" altLang="ko-KR" sz="2000" u="sng" dirty="0"/>
          </a:p>
        </p:txBody>
      </p:sp>
      <p:sp>
        <p:nvSpPr>
          <p:cNvPr id="5" name="직사각형 4"/>
          <p:cNvSpPr/>
          <p:nvPr/>
        </p:nvSpPr>
        <p:spPr>
          <a:xfrm>
            <a:off x="687167" y="2420888"/>
            <a:ext cx="7773265" cy="4104456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2000" y="1893624"/>
            <a:ext cx="489610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두 이산확률변수의 합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5-4</a:t>
            </a:r>
            <a:endParaRPr lang="ko-KR" altLang="en-US" sz="1400" b="1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1051257" y="2420888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687168" y="2509661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827584" y="2780928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(2) 3X+2Y</a:t>
            </a:r>
            <a:r>
              <a:rPr lang="ko-KR" altLang="en-US" dirty="0"/>
              <a:t>의 </a:t>
            </a:r>
            <a:r>
              <a:rPr lang="ko-KR" altLang="en-US" dirty="0" err="1"/>
              <a:t>기댓값</a:t>
            </a:r>
            <a:r>
              <a:rPr lang="ko-KR" altLang="en-US" dirty="0"/>
              <a:t> </a:t>
            </a:r>
            <a:r>
              <a:rPr lang="en-US" altLang="ko-KR" dirty="0"/>
              <a:t>E(3X+2Y)</a:t>
            </a:r>
            <a:r>
              <a:rPr lang="ko-KR" altLang="en-US" dirty="0"/>
              <a:t>와 분산 </a:t>
            </a:r>
            <a:r>
              <a:rPr lang="en-US" altLang="ko-KR" dirty="0"/>
              <a:t>V(3X+2Y)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3X</a:t>
            </a:r>
            <a:r>
              <a:rPr lang="ko-KR" altLang="en-US" b="0" dirty="0"/>
              <a:t>와 </a:t>
            </a:r>
            <a:r>
              <a:rPr lang="en-US" altLang="ko-KR" b="0" dirty="0"/>
              <a:t>2Y</a:t>
            </a:r>
            <a:r>
              <a:rPr lang="ko-KR" altLang="en-US" b="0" dirty="0"/>
              <a:t>의 합인 </a:t>
            </a:r>
            <a:r>
              <a:rPr lang="en-US" altLang="ko-KR" b="0" dirty="0"/>
              <a:t>E(3X+2Y)</a:t>
            </a:r>
            <a:r>
              <a:rPr lang="ko-KR" altLang="en-US" b="0" dirty="0"/>
              <a:t>는 각각 확률변수의 </a:t>
            </a:r>
            <a:r>
              <a:rPr lang="ko-KR" altLang="en-US" b="0" dirty="0" err="1"/>
              <a:t>기댓값을</a:t>
            </a:r>
            <a:r>
              <a:rPr lang="ko-KR" altLang="en-US" b="0" dirty="0"/>
              <a:t> 이용하여 </a:t>
            </a:r>
            <a:r>
              <a:rPr lang="en-US" altLang="ko-KR" b="0" dirty="0"/>
              <a:t>3E(X) + 2E(Y)</a:t>
            </a:r>
            <a:r>
              <a:rPr lang="ko-KR" altLang="en-US" b="0" dirty="0"/>
              <a:t>로 계산함을 이미 확인하였다</a:t>
            </a:r>
            <a:r>
              <a:rPr lang="en-US" altLang="ko-KR" b="0" dirty="0"/>
              <a:t>. </a:t>
            </a:r>
            <a:r>
              <a:rPr lang="ko-KR" altLang="en-US" b="0" dirty="0"/>
              <a:t>이에 따라 다음과 같이 계산한다</a:t>
            </a:r>
            <a:endParaRPr lang="en-US" altLang="ko-KR" b="0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265" y="4160037"/>
            <a:ext cx="6423471" cy="1645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21337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결합확률분포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두 이산확률변수의 합</a:t>
            </a:r>
            <a:endParaRPr lang="en-US" altLang="ko-KR" sz="2000" u="sng" dirty="0"/>
          </a:p>
        </p:txBody>
      </p:sp>
      <p:sp>
        <p:nvSpPr>
          <p:cNvPr id="5" name="직사각형 4"/>
          <p:cNvSpPr/>
          <p:nvPr/>
        </p:nvSpPr>
        <p:spPr>
          <a:xfrm>
            <a:off x="687167" y="2420888"/>
            <a:ext cx="7773265" cy="4104456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2000" y="1893624"/>
            <a:ext cx="489610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두 이산확률변수의 합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5-4</a:t>
            </a:r>
            <a:endParaRPr lang="ko-KR" altLang="en-US" sz="1400" b="1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1051257" y="2420888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687168" y="2509661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827584" y="2780928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3X</a:t>
            </a:r>
            <a:r>
              <a:rPr lang="ko-KR" altLang="en-US" b="0" dirty="0"/>
              <a:t>와 </a:t>
            </a:r>
            <a:r>
              <a:rPr lang="en-US" altLang="ko-KR" b="0" dirty="0"/>
              <a:t>2Y</a:t>
            </a:r>
            <a:r>
              <a:rPr lang="ko-KR" altLang="en-US" b="0" dirty="0"/>
              <a:t>의 합인 </a:t>
            </a:r>
            <a:r>
              <a:rPr lang="en-US" altLang="ko-KR" b="0" dirty="0"/>
              <a:t>V(3X+2Y)</a:t>
            </a:r>
            <a:r>
              <a:rPr lang="ko-KR" altLang="en-US" b="0" dirty="0"/>
              <a:t>는 각각 확률변수의 분산의 합 </a:t>
            </a:r>
            <a:r>
              <a:rPr lang="en-US" altLang="ko-KR" b="0" dirty="0"/>
              <a:t>V(3X) + V(2Y)</a:t>
            </a:r>
            <a:r>
              <a:rPr lang="ko-KR" altLang="en-US" b="0" dirty="0"/>
              <a:t>에 </a:t>
            </a:r>
            <a:r>
              <a:rPr lang="en-US" altLang="ko-KR" b="0" dirty="0"/>
              <a:t>X</a:t>
            </a:r>
            <a:r>
              <a:rPr lang="ko-KR" altLang="en-US" b="0" dirty="0"/>
              <a:t>와 </a:t>
            </a:r>
            <a:r>
              <a:rPr lang="en-US" altLang="ko-KR" b="0" dirty="0"/>
              <a:t>Y</a:t>
            </a:r>
            <a:r>
              <a:rPr lang="ko-KR" altLang="en-US" b="0" dirty="0"/>
              <a:t>의 </a:t>
            </a:r>
            <a:r>
              <a:rPr lang="ko-KR" altLang="en-US" b="0" dirty="0" err="1"/>
              <a:t>공분산에</a:t>
            </a:r>
            <a:r>
              <a:rPr lang="ko-KR" altLang="en-US" b="0" dirty="0"/>
              <a:t> </a:t>
            </a:r>
            <a:r>
              <a:rPr lang="en-US" altLang="ko-KR" b="0" dirty="0"/>
              <a:t>2</a:t>
            </a:r>
            <a:r>
              <a:rPr lang="ko-KR" altLang="en-US" b="0" dirty="0"/>
              <a:t>를 곱한 </a:t>
            </a:r>
            <a:r>
              <a:rPr lang="en-US" altLang="ko-KR" b="0" dirty="0"/>
              <a:t>2Cov(3X,2Y)</a:t>
            </a:r>
            <a:r>
              <a:rPr lang="ko-KR" altLang="en-US" b="0" dirty="0"/>
              <a:t>를 더하여 최종 계산하도록 한다</a:t>
            </a:r>
            <a:r>
              <a:rPr lang="en-US" altLang="ko-KR" b="0" dirty="0"/>
              <a:t>. V(3X)+V(2Y)</a:t>
            </a:r>
            <a:r>
              <a:rPr lang="ko-KR" altLang="en-US" b="0" dirty="0"/>
              <a:t>는 </a:t>
            </a:r>
            <a:r>
              <a:rPr lang="en-US" altLang="ko-KR" b="0" dirty="0"/>
              <a:t>32V(X) + 22V(Y)</a:t>
            </a:r>
            <a:r>
              <a:rPr lang="ko-KR" altLang="en-US" b="0" dirty="0"/>
              <a:t>로 </a:t>
            </a:r>
            <a:r>
              <a:rPr lang="en-US" altLang="ko-KR" b="0" dirty="0"/>
              <a:t>2Cov(3X, 2Y)</a:t>
            </a:r>
            <a:r>
              <a:rPr lang="ko-KR" altLang="en-US" b="0" dirty="0"/>
              <a:t>는 </a:t>
            </a:r>
            <a:r>
              <a:rPr lang="en-US" altLang="ko-KR" b="0" dirty="0"/>
              <a:t>2·3·2·Cov(X,Y)</a:t>
            </a:r>
            <a:r>
              <a:rPr lang="ko-KR" altLang="en-US" b="0" dirty="0"/>
              <a:t>로 계산한다</a:t>
            </a:r>
            <a:r>
              <a:rPr lang="en-US" altLang="ko-KR" b="0" dirty="0"/>
              <a:t>. V(X), V(Y), </a:t>
            </a:r>
            <a:r>
              <a:rPr lang="en-US" altLang="ko-KR" b="0" dirty="0" err="1"/>
              <a:t>Cov</a:t>
            </a:r>
            <a:r>
              <a:rPr lang="en-US" altLang="ko-KR" b="0" dirty="0"/>
              <a:t>(X,Y) </a:t>
            </a:r>
            <a:r>
              <a:rPr lang="ko-KR" altLang="en-US" b="0" dirty="0"/>
              <a:t>값은 </a:t>
            </a:r>
            <a:r>
              <a:rPr lang="en-US" altLang="ko-KR" b="0" dirty="0"/>
              <a:t>[</a:t>
            </a:r>
            <a:r>
              <a:rPr lang="ko-KR" altLang="en-US" b="0" dirty="0"/>
              <a:t>예제 </a:t>
            </a:r>
            <a:r>
              <a:rPr lang="en-US" altLang="ko-KR" b="0" dirty="0"/>
              <a:t>5-3]</a:t>
            </a:r>
            <a:r>
              <a:rPr lang="ko-KR" altLang="en-US" b="0" dirty="0"/>
              <a:t>에서 계산한 값을 이용하도록 하자</a:t>
            </a:r>
            <a:r>
              <a:rPr lang="en-US" altLang="ko-KR" b="0" dirty="0"/>
              <a:t>.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98" y="4581128"/>
            <a:ext cx="4833347" cy="1472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89111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결합확률분포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두 이산확률변수의 합</a:t>
            </a:r>
            <a:endParaRPr lang="en-US" altLang="ko-KR" sz="2000" u="sng" dirty="0"/>
          </a:p>
        </p:txBody>
      </p:sp>
      <p:sp>
        <p:nvSpPr>
          <p:cNvPr id="6" name="직사각형 5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2000" y="1893624"/>
            <a:ext cx="576020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두 주식의 기대수익률과 </a:t>
            </a:r>
            <a:r>
              <a:rPr lang="ko-KR" altLang="en-US" dirty="0" err="1">
                <a:solidFill>
                  <a:srgbClr val="FFA401"/>
                </a:solidFill>
              </a:rPr>
              <a:t>상관계수별</a:t>
            </a:r>
            <a:r>
              <a:rPr lang="ko-KR" altLang="en-US" dirty="0">
                <a:solidFill>
                  <a:srgbClr val="FFA401"/>
                </a:solidFill>
              </a:rPr>
              <a:t> 분산 계산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5-5</a:t>
            </a:r>
            <a:endParaRPr lang="ko-KR" altLang="en-US" sz="1400" b="1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827584" y="2420888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b="0" dirty="0"/>
              <a:t>어느 투자자가 주식 </a:t>
            </a:r>
            <a:r>
              <a:rPr lang="en-US" altLang="ko-KR" b="0" dirty="0"/>
              <a:t>X</a:t>
            </a:r>
            <a:r>
              <a:rPr lang="ko-KR" altLang="en-US" b="0" dirty="0"/>
              <a:t>와 </a:t>
            </a:r>
            <a:r>
              <a:rPr lang="en-US" altLang="ko-KR" b="0" dirty="0"/>
              <a:t>Y</a:t>
            </a:r>
            <a:r>
              <a:rPr lang="ko-KR" altLang="en-US" b="0" dirty="0"/>
              <a:t>에 투자를 하고자 한다</a:t>
            </a:r>
            <a:r>
              <a:rPr lang="en-US" altLang="ko-KR" b="0" dirty="0"/>
              <a:t>. </a:t>
            </a:r>
            <a:r>
              <a:rPr lang="ko-KR" altLang="en-US" b="0" dirty="0"/>
              <a:t>주식 </a:t>
            </a:r>
            <a:r>
              <a:rPr lang="en-US" altLang="ko-KR" b="0" dirty="0"/>
              <a:t>X</a:t>
            </a:r>
            <a:r>
              <a:rPr lang="ko-KR" altLang="en-US" b="0" dirty="0"/>
              <a:t>의 연간수익률은 </a:t>
            </a:r>
            <a:r>
              <a:rPr lang="en-US" altLang="ko-KR" b="0" dirty="0"/>
              <a:t>5%, </a:t>
            </a:r>
            <a:r>
              <a:rPr lang="ko-KR" altLang="en-US" b="0" dirty="0"/>
              <a:t>주식 </a:t>
            </a:r>
            <a:r>
              <a:rPr lang="en-US" altLang="ko-KR" b="0" dirty="0"/>
              <a:t>Y</a:t>
            </a:r>
            <a:r>
              <a:rPr lang="ko-KR" altLang="en-US" b="0" dirty="0"/>
              <a:t>의 연간수익률은 </a:t>
            </a:r>
            <a:r>
              <a:rPr lang="en-US" altLang="ko-KR" b="0" dirty="0"/>
              <a:t>7%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투자자는 두 주식에 대하여 주식 </a:t>
            </a:r>
            <a:r>
              <a:rPr lang="en-US" altLang="ko-KR" b="0" dirty="0"/>
              <a:t>X</a:t>
            </a:r>
            <a:r>
              <a:rPr lang="ko-KR" altLang="en-US" b="0" dirty="0"/>
              <a:t>에 </a:t>
            </a:r>
            <a:r>
              <a:rPr lang="en-US" altLang="ko-KR" b="0" dirty="0"/>
              <a:t>40%, </a:t>
            </a:r>
            <a:r>
              <a:rPr lang="ko-KR" altLang="en-US" b="0" dirty="0"/>
              <a:t>주식 </a:t>
            </a:r>
            <a:r>
              <a:rPr lang="en-US" altLang="ko-KR" b="0" dirty="0"/>
              <a:t>Y</a:t>
            </a:r>
            <a:r>
              <a:rPr lang="ko-KR" altLang="en-US" b="0" dirty="0"/>
              <a:t>에 </a:t>
            </a:r>
            <a:r>
              <a:rPr lang="en-US" altLang="ko-KR" b="0" dirty="0"/>
              <a:t>60%</a:t>
            </a:r>
            <a:r>
              <a:rPr lang="ko-KR" altLang="en-US" b="0" dirty="0"/>
              <a:t>의 가중치를 두어 포트폴리오를 구성하고자 한다</a:t>
            </a:r>
            <a:r>
              <a:rPr lang="en-US" altLang="ko-KR" b="0" dirty="0"/>
              <a:t>. </a:t>
            </a:r>
            <a:r>
              <a:rPr lang="ko-KR" altLang="en-US" b="0" dirty="0"/>
              <a:t>즉</a:t>
            </a:r>
            <a:r>
              <a:rPr lang="en-US" altLang="ko-KR" b="0" dirty="0"/>
              <a:t>, 1,000</a:t>
            </a:r>
            <a:r>
              <a:rPr lang="ko-KR" altLang="en-US" b="0" dirty="0"/>
              <a:t>만 원을 투자하고자 한다면 주식 </a:t>
            </a:r>
            <a:r>
              <a:rPr lang="en-US" altLang="ko-KR" b="0" dirty="0"/>
              <a:t>X</a:t>
            </a:r>
            <a:r>
              <a:rPr lang="ko-KR" altLang="en-US" b="0" dirty="0"/>
              <a:t>에 </a:t>
            </a:r>
            <a:r>
              <a:rPr lang="en-US" altLang="ko-KR" b="0" dirty="0"/>
              <a:t>400</a:t>
            </a:r>
            <a:r>
              <a:rPr lang="ko-KR" altLang="en-US" b="0" dirty="0"/>
              <a:t>만원</a:t>
            </a:r>
            <a:r>
              <a:rPr lang="en-US" altLang="ko-KR" b="0" dirty="0"/>
              <a:t>, </a:t>
            </a:r>
            <a:r>
              <a:rPr lang="ko-KR" altLang="en-US" b="0" dirty="0"/>
              <a:t>주식 </a:t>
            </a:r>
            <a:r>
              <a:rPr lang="en-US" altLang="ko-KR" b="0" dirty="0"/>
              <a:t>Y</a:t>
            </a:r>
            <a:r>
              <a:rPr lang="ko-KR" altLang="en-US" b="0" dirty="0"/>
              <a:t>에 </a:t>
            </a:r>
            <a:r>
              <a:rPr lang="en-US" altLang="ko-KR" b="0" dirty="0"/>
              <a:t>600</a:t>
            </a:r>
            <a:r>
              <a:rPr lang="ko-KR" altLang="en-US" b="0" dirty="0"/>
              <a:t>만 원을 투자하는 방식이다</a:t>
            </a:r>
            <a:r>
              <a:rPr lang="en-US" altLang="ko-KR" b="0" dirty="0"/>
              <a:t>. </a:t>
            </a:r>
            <a:r>
              <a:rPr lang="ko-KR" altLang="en-US" b="0" dirty="0"/>
              <a:t>주식 </a:t>
            </a:r>
            <a:r>
              <a:rPr lang="en-US" altLang="ko-KR" b="0" dirty="0"/>
              <a:t>X</a:t>
            </a:r>
            <a:r>
              <a:rPr lang="ko-KR" altLang="en-US" b="0" dirty="0"/>
              <a:t>의 표준편차 </a:t>
            </a:r>
            <a:r>
              <a:rPr lang="en-US" altLang="ko-KR" b="0" dirty="0"/>
              <a:t>σ (X)</a:t>
            </a:r>
            <a:r>
              <a:rPr lang="ko-KR" altLang="en-US" b="0" dirty="0"/>
              <a:t>는 </a:t>
            </a:r>
            <a:r>
              <a:rPr lang="en-US" altLang="ko-KR" b="0" dirty="0"/>
              <a:t>10%, </a:t>
            </a:r>
            <a:r>
              <a:rPr lang="ko-KR" altLang="en-US" b="0" dirty="0"/>
              <a:t>주식 </a:t>
            </a:r>
            <a:r>
              <a:rPr lang="en-US" altLang="ko-KR" b="0" dirty="0"/>
              <a:t>Y</a:t>
            </a:r>
            <a:r>
              <a:rPr lang="ko-KR" altLang="en-US" b="0" dirty="0"/>
              <a:t>의 표준편차 </a:t>
            </a:r>
            <a:r>
              <a:rPr lang="en-US" altLang="ko-KR" b="0" dirty="0"/>
              <a:t>σ (Y)</a:t>
            </a:r>
            <a:r>
              <a:rPr lang="ko-KR" altLang="en-US" b="0" dirty="0"/>
              <a:t>는 </a:t>
            </a:r>
            <a:r>
              <a:rPr lang="en-US" altLang="ko-KR" b="0" dirty="0"/>
              <a:t>15%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해당 포트폴리오의 기대수익률을 계산하고</a:t>
            </a:r>
            <a:r>
              <a:rPr lang="en-US" altLang="ko-KR" b="0" dirty="0"/>
              <a:t>, </a:t>
            </a:r>
            <a:r>
              <a:rPr lang="ko-KR" altLang="en-US" b="0" dirty="0"/>
              <a:t>주식 </a:t>
            </a:r>
            <a:r>
              <a:rPr lang="en-US" altLang="ko-KR" b="0" dirty="0"/>
              <a:t>X</a:t>
            </a:r>
            <a:r>
              <a:rPr lang="ko-KR" altLang="en-US" b="0" dirty="0"/>
              <a:t>와 주식 </a:t>
            </a:r>
            <a:r>
              <a:rPr lang="en-US" altLang="ko-KR" b="0" dirty="0"/>
              <a:t>Y </a:t>
            </a:r>
            <a:r>
              <a:rPr lang="ko-KR" altLang="en-US" b="0" dirty="0"/>
              <a:t>수익률 간의 상관계수가 각각 </a:t>
            </a:r>
            <a:r>
              <a:rPr lang="en-US" altLang="ko-KR" b="0" dirty="0"/>
              <a:t>-0.1, 0, 0.1, 0.5</a:t>
            </a:r>
            <a:r>
              <a:rPr lang="ko-KR" altLang="en-US" b="0" dirty="0"/>
              <a:t>로 구분하여 포트폴리오의 분산을 계산하고 수치에 대하여 해석해보자</a:t>
            </a:r>
            <a:r>
              <a:rPr lang="en-US" altLang="ko-KR" b="0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549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확률변수와 확률분포의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확률분포 </a:t>
            </a:r>
            <a:r>
              <a:rPr lang="en-US" altLang="ko-KR" sz="2000" u="sng" dirty="0"/>
              <a:t>– </a:t>
            </a:r>
            <a:r>
              <a:rPr lang="ko-KR" altLang="en-US" sz="2000" u="sng" dirty="0"/>
              <a:t>이산확률변수의 확률분포</a:t>
            </a:r>
            <a:endParaRPr lang="en-US" altLang="ko-KR" sz="2000" u="sng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이산확률변수 </a:t>
            </a:r>
            <a:r>
              <a:rPr lang="en-US" altLang="ko-KR" b="0" dirty="0"/>
              <a:t>X</a:t>
            </a:r>
            <a:r>
              <a:rPr lang="ko-KR" altLang="en-US" b="0" dirty="0"/>
              <a:t>에서 가능한 </a:t>
            </a:r>
            <a:r>
              <a:rPr lang="en-US" altLang="ko-KR" b="0" dirty="0"/>
              <a:t>n</a:t>
            </a:r>
            <a:r>
              <a:rPr lang="ko-KR" altLang="en-US" b="0" dirty="0"/>
              <a:t>가지 결과                     의 각 확률을                   </a:t>
            </a:r>
            <a:r>
              <a:rPr lang="en-US" altLang="ko-KR" b="0" dirty="0"/>
              <a:t>……………………………</a:t>
            </a:r>
            <a:r>
              <a:rPr lang="ko-KR" altLang="en-US" b="0" dirty="0"/>
              <a:t>으로 정의 할 수 있다</a:t>
            </a:r>
            <a:r>
              <a:rPr lang="en-US" altLang="ko-KR" b="0" dirty="0"/>
              <a:t>. </a:t>
            </a:r>
            <a:r>
              <a:rPr lang="ko-KR" altLang="en-US" b="0" dirty="0"/>
              <a:t>이때 각 가능한 결과 </a:t>
            </a:r>
            <a:r>
              <a:rPr lang="en-US" altLang="ko-KR" b="0" dirty="0"/>
              <a:t>    </a:t>
            </a:r>
            <a:r>
              <a:rPr lang="ko-KR" altLang="en-US" b="0" dirty="0"/>
              <a:t>값과 대응하는 확률 </a:t>
            </a:r>
            <a:r>
              <a:rPr lang="en-US" altLang="ko-KR" b="0" dirty="0"/>
              <a:t>    </a:t>
            </a:r>
            <a:r>
              <a:rPr lang="ko-KR" altLang="en-US" b="0" dirty="0"/>
              <a:t>와의 관계를 표나 그래프로 나타낸 것을 확률변수 </a:t>
            </a:r>
            <a:r>
              <a:rPr lang="en-US" altLang="ko-KR" b="0" dirty="0"/>
              <a:t>X</a:t>
            </a:r>
            <a:r>
              <a:rPr lang="ko-KR" altLang="en-US" b="0" dirty="0"/>
              <a:t>의 확률분포라고 한다</a:t>
            </a:r>
            <a:r>
              <a:rPr lang="en-US" altLang="ko-KR" b="0" dirty="0"/>
              <a:t>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620982"/>
            <a:ext cx="7200000" cy="62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972000" y="3228943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표 </a:t>
            </a:r>
            <a:r>
              <a:rPr lang="en-US" altLang="ko-KR" sz="1200" dirty="0">
                <a:solidFill>
                  <a:srgbClr val="44A0A2"/>
                </a:solidFill>
              </a:rPr>
              <a:t>5-1] </a:t>
            </a:r>
            <a:r>
              <a:rPr lang="ko-KR" altLang="en-US" sz="1200" dirty="0">
                <a:solidFill>
                  <a:srgbClr val="44A0A2"/>
                </a:solidFill>
              </a:rPr>
              <a:t>이산확률변수의 확률분포표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577" y="1904108"/>
            <a:ext cx="1377583" cy="220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202905"/>
            <a:ext cx="16764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607" y="2250530"/>
            <a:ext cx="1905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207" y="2561035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41411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7167" y="2478400"/>
            <a:ext cx="7773265" cy="4046943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827584" y="2780928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AutoNum type="arabicParenBoth"/>
            </a:pPr>
            <a:r>
              <a:rPr lang="ko-KR" altLang="en-US" dirty="0"/>
              <a:t>포트폴리오 </a:t>
            </a:r>
            <a:r>
              <a:rPr lang="en-US" altLang="ko-KR" dirty="0"/>
              <a:t>                        </a:t>
            </a:r>
            <a:r>
              <a:rPr lang="ko-KR" altLang="en-US" dirty="0"/>
              <a:t>의 기대수익률</a:t>
            </a:r>
            <a:endParaRPr lang="en-US" altLang="ko-KR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X</a:t>
            </a:r>
            <a:r>
              <a:rPr lang="ko-KR" altLang="en-US" b="0" dirty="0"/>
              <a:t>와 </a:t>
            </a:r>
            <a:r>
              <a:rPr lang="en-US" altLang="ko-KR" b="0" dirty="0"/>
              <a:t>Y</a:t>
            </a:r>
            <a:r>
              <a:rPr lang="ko-KR" altLang="en-US" b="0" dirty="0"/>
              <a:t>의 기대수익률을 주어진 값으로 계산하면 다음과 같다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따라서 포트폴리오의 기대수익률은 다음과 같이 계산할 수 있다</a:t>
            </a:r>
            <a:r>
              <a:rPr lang="en-US" altLang="ko-KR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결합확률분포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두 이산확률변수의 합</a:t>
            </a:r>
            <a:endParaRPr lang="en-US" altLang="ko-KR" sz="2000" u="sng" dirty="0"/>
          </a:p>
        </p:txBody>
      </p:sp>
      <p:sp>
        <p:nvSpPr>
          <p:cNvPr id="6" name="직사각형 5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2000" y="1893624"/>
            <a:ext cx="576020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두 주식의 기대수익률과 </a:t>
            </a:r>
            <a:r>
              <a:rPr lang="ko-KR" altLang="en-US" dirty="0" err="1">
                <a:solidFill>
                  <a:srgbClr val="FFA401"/>
                </a:solidFill>
              </a:rPr>
              <a:t>상관계수별</a:t>
            </a:r>
            <a:r>
              <a:rPr lang="ko-KR" altLang="en-US" dirty="0">
                <a:solidFill>
                  <a:srgbClr val="FFA401"/>
                </a:solidFill>
              </a:rPr>
              <a:t> 분산 계산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5-5</a:t>
            </a:r>
            <a:endParaRPr lang="ko-KR" altLang="en-US" sz="1400" b="1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1051257" y="2478401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687168" y="2567174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2" y="2894620"/>
            <a:ext cx="17621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137" y="3789040"/>
            <a:ext cx="2597727" cy="398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4869160"/>
            <a:ext cx="5524500" cy="34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94233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7167" y="2478400"/>
            <a:ext cx="7773265" cy="4046943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827584" y="2780928"/>
            <a:ext cx="720080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(2) </a:t>
            </a:r>
            <a:r>
              <a:rPr lang="ko-KR" altLang="en-US" dirty="0"/>
              <a:t>포트폴리오 께</a:t>
            </a:r>
            <a:r>
              <a:rPr lang="en-US" altLang="ko-KR" dirty="0"/>
              <a:t>                      </a:t>
            </a:r>
            <a:r>
              <a:rPr lang="ko-KR" altLang="en-US" dirty="0"/>
              <a:t>의 분산</a:t>
            </a:r>
            <a:endParaRPr lang="en-US" altLang="ko-KR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포트폴리오의 분산은 다음과 같이 계산할 수 있다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결합확률분포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두 이산확률변수의 합</a:t>
            </a:r>
            <a:endParaRPr lang="en-US" altLang="ko-KR" sz="2000" u="sng" dirty="0"/>
          </a:p>
        </p:txBody>
      </p:sp>
      <p:sp>
        <p:nvSpPr>
          <p:cNvPr id="6" name="직사각형 5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2000" y="1893624"/>
            <a:ext cx="576020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두 주식의 기대수익률과 </a:t>
            </a:r>
            <a:r>
              <a:rPr lang="ko-KR" altLang="en-US" dirty="0" err="1">
                <a:solidFill>
                  <a:srgbClr val="FFA401"/>
                </a:solidFill>
              </a:rPr>
              <a:t>상관계수별</a:t>
            </a:r>
            <a:r>
              <a:rPr lang="ko-KR" altLang="en-US" dirty="0">
                <a:solidFill>
                  <a:srgbClr val="FFA401"/>
                </a:solidFill>
              </a:rPr>
              <a:t> 분산 계산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5-5</a:t>
            </a:r>
            <a:endParaRPr lang="ko-KR" altLang="en-US" sz="1400" b="1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1051257" y="2478401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687168" y="2567174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868157"/>
            <a:ext cx="18192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A0012EF-54B3-43B6-8B41-599045244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2" y="3897337"/>
            <a:ext cx="71151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61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7167" y="2478400"/>
            <a:ext cx="7773265" cy="4190960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내용 개체 틀 2"/>
              <p:cNvSpPr txBox="1">
                <a:spLocks/>
              </p:cNvSpPr>
              <p:nvPr/>
            </p:nvSpPr>
            <p:spPr bwMode="auto">
              <a:xfrm>
                <a:off x="827584" y="2780928"/>
                <a:ext cx="7200800" cy="1152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n"/>
                  <a:defRPr sz="16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chemeClr val="bg1">
                      <a:lumMod val="50000"/>
                    </a:schemeClr>
                  </a:buClr>
                  <a:buFont typeface="Wingdings" pitchFamily="2" charset="2"/>
                  <a:buChar char="§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chemeClr val="bg1">
                      <a:lumMod val="50000"/>
                    </a:schemeClr>
                  </a:buClr>
                  <a:buFont typeface="Arial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SzPct val="96000"/>
                  <a:buFont typeface="Arial" charset="0"/>
                  <a:buChar char="–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500"/>
                  </a:spcBef>
                  <a:spcAft>
                    <a:spcPts val="500"/>
                  </a:spcAft>
                  <a:buClr>
                    <a:schemeClr val="tx1"/>
                  </a:buClr>
                  <a:buNone/>
                </a:pPr>
                <a:r>
                  <a:rPr lang="ko-KR" altLang="en-US" b="0" dirty="0"/>
                  <a:t>다음의 각 상관관계에 대하여 포트폴리오의 분산을 각각 계산해보자</a:t>
                </a:r>
                <a:r>
                  <a:rPr lang="en-US" altLang="ko-KR" b="0" dirty="0"/>
                  <a:t>.</a:t>
                </a:r>
              </a:p>
              <a:p>
                <a:pPr marL="0" indent="0" latinLnBrk="0">
                  <a:buNone/>
                </a:pPr>
                <a:r>
                  <a:rPr lang="en-US" altLang="ko-KR" dirty="0"/>
                  <a:t>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𝝆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ko-KR" altLang="ko-KR" dirty="0"/>
                  <a:t>인 경우</a:t>
                </a:r>
              </a:p>
              <a:p>
                <a:pPr marL="0" indent="0" latinLnBrk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𝟎𝟎𝟗𝟕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𝟎𝟎𝟕𝟐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𝝆</m:t>
                      </m:r>
                      <m:d>
                        <m:d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𝟎𝟎𝟗𝟕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𝟎𝟎𝟕𝟐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𝟎𝟎𝟖𝟗𝟖</m:t>
                      </m:r>
                    </m:oMath>
                  </m:oMathPara>
                </a14:m>
                <a:endParaRPr lang="ko-KR" altLang="ko-KR" sz="1400" dirty="0"/>
              </a:p>
              <a:p>
                <a:pPr marL="0" indent="0" latinLnBrk="0">
                  <a:buNone/>
                </a:pPr>
                <a:r>
                  <a:rPr lang="en-US" altLang="ko-KR" dirty="0"/>
                  <a:t>②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𝝆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ko-KR" altLang="ko-KR" dirty="0"/>
                  <a:t>인 경우 </a:t>
                </a:r>
              </a:p>
              <a:p>
                <a:pPr marL="0" indent="0" latinLnBrk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𝟎𝟎𝟗𝟕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𝟎𝟎𝟕𝟐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𝝆</m:t>
                      </m:r>
                      <m:d>
                        <m:d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𝟎𝟎𝟗𝟕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𝟎𝟎𝟕𝟐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𝟎𝟎𝟗𝟕</m:t>
                      </m:r>
                    </m:oMath>
                  </m:oMathPara>
                </a14:m>
                <a:endParaRPr lang="ko-KR" altLang="ko-KR" sz="1400" dirty="0"/>
              </a:p>
              <a:p>
                <a:pPr marL="0" indent="0" latinLnBrk="0">
                  <a:buNone/>
                </a:pPr>
                <a:r>
                  <a:rPr lang="en-US" altLang="ko-KR" dirty="0"/>
                  <a:t>③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𝝆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ko-KR" altLang="ko-KR" dirty="0"/>
                  <a:t>인 경우 </a:t>
                </a:r>
              </a:p>
              <a:p>
                <a:pPr marL="0" indent="0" latinLnBrk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𝟎𝟎𝟗𝟕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𝟎𝟎𝟕𝟐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𝝆</m:t>
                      </m:r>
                      <m:d>
                        <m:d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𝟎𝟎𝟗𝟕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𝟎𝟎𝟕𝟐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𝟎𝟏𝟎𝟒𝟐</m:t>
                      </m:r>
                    </m:oMath>
                  </m:oMathPara>
                </a14:m>
                <a:endParaRPr lang="ko-KR" altLang="ko-KR" sz="1400" dirty="0"/>
              </a:p>
              <a:p>
                <a:pPr marL="0" indent="0" latinLnBrk="0">
                  <a:buNone/>
                </a:pPr>
                <a:r>
                  <a:rPr lang="en-US" altLang="ko-KR" dirty="0"/>
                  <a:t>④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𝝆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ko-KR" altLang="ko-KR" dirty="0"/>
                  <a:t>인 경우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𝟎𝟎𝟗𝟕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𝟎𝟎𝟕𝟐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𝝆</m:t>
                      </m:r>
                      <m:d>
                        <m:d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𝟎𝟎𝟗𝟕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𝟎𝟎𝟕𝟐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𝟎𝟏𝟑𝟑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780928"/>
                <a:ext cx="7200800" cy="1152128"/>
              </a:xfrm>
              <a:prstGeom prst="rect">
                <a:avLst/>
              </a:prstGeom>
              <a:blipFill>
                <a:blip r:embed="rId2"/>
                <a:stretch>
                  <a:fillRect l="-508" b="-19523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결합확률분포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두 이산확률변수의 합</a:t>
            </a:r>
            <a:endParaRPr lang="en-US" altLang="ko-KR" sz="2000" u="sng" dirty="0"/>
          </a:p>
        </p:txBody>
      </p:sp>
      <p:sp>
        <p:nvSpPr>
          <p:cNvPr id="6" name="직사각형 5"/>
          <p:cNvSpPr/>
          <p:nvPr/>
        </p:nvSpPr>
        <p:spPr>
          <a:xfrm>
            <a:off x="686547" y="2090010"/>
            <a:ext cx="7773886" cy="457935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2000" y="1893624"/>
            <a:ext cx="576020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두 주식의 기대수익률과 </a:t>
            </a:r>
            <a:r>
              <a:rPr lang="ko-KR" altLang="en-US" dirty="0" err="1">
                <a:solidFill>
                  <a:srgbClr val="FFA401"/>
                </a:solidFill>
              </a:rPr>
              <a:t>상관계수별</a:t>
            </a:r>
            <a:r>
              <a:rPr lang="ko-KR" altLang="en-US" dirty="0">
                <a:solidFill>
                  <a:srgbClr val="FFA401"/>
                </a:solidFill>
              </a:rPr>
              <a:t> 분산 계산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5-5</a:t>
            </a:r>
            <a:endParaRPr lang="ko-KR" altLang="en-US" sz="1400" b="1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1051257" y="2478401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687168" y="2567174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6552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연속확률분포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0870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04. </a:t>
            </a:r>
            <a:r>
              <a:rPr lang="ko-KR" altLang="en-US" dirty="0"/>
              <a:t>연속확률분포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확률밀도함수</a:t>
            </a:r>
            <a:endParaRPr lang="en-US" altLang="ko-KR" sz="2000" u="sng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dirty="0"/>
              <a:t>확률밀도</a:t>
            </a:r>
            <a:r>
              <a:rPr lang="en-US" altLang="ko-KR" dirty="0"/>
              <a:t>(probability density): </a:t>
            </a:r>
            <a:r>
              <a:rPr lang="ko-KR" altLang="en-US" b="0" dirty="0"/>
              <a:t>연속확률변수의 어떤 구간에 포함될 확률</a:t>
            </a:r>
            <a:r>
              <a:rPr lang="en-US" altLang="ko-KR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dirty="0"/>
              <a:t>확률밀도함수</a:t>
            </a:r>
            <a:r>
              <a:rPr lang="en-US" altLang="ko-KR" dirty="0"/>
              <a:t>(probability density function): </a:t>
            </a:r>
            <a:r>
              <a:rPr lang="ko-KR" altLang="en-US" b="0" dirty="0"/>
              <a:t>확률밀도를 함수로 표현한 것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7866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04. </a:t>
            </a:r>
            <a:r>
              <a:rPr lang="ko-KR" altLang="en-US" dirty="0"/>
              <a:t>연속확률분포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확률밀도함수</a:t>
            </a:r>
            <a:endParaRPr lang="en-US" altLang="ko-KR" sz="2000" u="sng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그림과 같은 원판의 가운데에 있는 화살표가 돌아간다고 할 때 해당 화살표를 회전시켜 임의로 멈추는 곳이 가리키는 실수를 확률변수 </a:t>
            </a:r>
            <a:r>
              <a:rPr lang="en-US" altLang="ko-KR" b="0" dirty="0"/>
              <a:t>X</a:t>
            </a:r>
            <a:r>
              <a:rPr lang="ko-KR" altLang="en-US" b="0" dirty="0"/>
              <a:t>라 하자</a:t>
            </a:r>
            <a:r>
              <a:rPr lang="en-US" altLang="ko-KR" b="0" dirty="0"/>
              <a:t>. </a:t>
            </a:r>
            <a:r>
              <a:rPr lang="ko-KR" altLang="en-US" b="0" dirty="0"/>
              <a:t>확률변수 </a:t>
            </a:r>
            <a:r>
              <a:rPr lang="en-US" altLang="ko-KR" b="0" dirty="0"/>
              <a:t>X</a:t>
            </a:r>
            <a:r>
              <a:rPr lang="ko-KR" altLang="en-US" b="0" dirty="0"/>
              <a:t>의 결과값은 </a:t>
            </a:r>
            <a:r>
              <a:rPr lang="en-US" altLang="ko-KR" b="0" dirty="0"/>
              <a:t>0</a:t>
            </a:r>
            <a:r>
              <a:rPr lang="ko-KR" altLang="en-US" b="0" dirty="0"/>
              <a:t>부터 </a:t>
            </a:r>
            <a:r>
              <a:rPr lang="en-US" altLang="ko-KR" b="0" dirty="0"/>
              <a:t>12</a:t>
            </a:r>
            <a:r>
              <a:rPr lang="ko-KR" altLang="en-US" b="0" dirty="0"/>
              <a:t>까지의 실수로 나타나고 어느 곳이든 멈출 확률은 동일하다</a:t>
            </a:r>
            <a:r>
              <a:rPr lang="en-US" altLang="ko-KR" b="0" dirty="0"/>
              <a:t>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748" y="3259411"/>
            <a:ext cx="3164505" cy="283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447764" y="6165304"/>
            <a:ext cx="424847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원판의 화살표 위치</a:t>
            </a:r>
            <a:r>
              <a:rPr lang="en-US" altLang="ko-KR" sz="1200" dirty="0">
                <a:solidFill>
                  <a:srgbClr val="44A0A2"/>
                </a:solidFill>
              </a:rPr>
              <a:t>: </a:t>
            </a:r>
            <a:r>
              <a:rPr lang="ko-KR" altLang="en-US" sz="1200" dirty="0">
                <a:solidFill>
                  <a:srgbClr val="44A0A2"/>
                </a:solidFill>
              </a:rPr>
              <a:t>연속확률변수 </a:t>
            </a:r>
            <a:r>
              <a:rPr lang="en-US" altLang="ko-KR" sz="1200" dirty="0">
                <a:solidFill>
                  <a:srgbClr val="44A0A2"/>
                </a:solidFill>
              </a:rPr>
              <a:t>X</a:t>
            </a:r>
            <a:r>
              <a:rPr lang="ko-KR" altLang="en-US" sz="1200" dirty="0">
                <a:solidFill>
                  <a:srgbClr val="44A0A2"/>
                </a:solidFill>
              </a:rPr>
              <a:t>의 어떤 하나의 결과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551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04. </a:t>
            </a:r>
            <a:r>
              <a:rPr lang="ko-KR" altLang="en-US" dirty="0"/>
              <a:t>연속확률분포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확률밀도함수</a:t>
            </a:r>
            <a:endParaRPr lang="en-US" altLang="ko-KR" sz="2000" u="sng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2699792" y="6267003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연속확률변수 </a:t>
            </a:r>
            <a:r>
              <a:rPr lang="en-US" altLang="ko-KR" sz="1200" dirty="0">
                <a:solidFill>
                  <a:srgbClr val="44A0A2"/>
                </a:solidFill>
              </a:rPr>
              <a:t>X</a:t>
            </a:r>
            <a:r>
              <a:rPr lang="ko-KR" altLang="en-US" sz="1200" dirty="0">
                <a:solidFill>
                  <a:srgbClr val="44A0A2"/>
                </a:solidFill>
              </a:rPr>
              <a:t>의 확률밀도함수의 그래프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934" y="3068960"/>
            <a:ext cx="6014132" cy="55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591" y="4658194"/>
            <a:ext cx="2874818" cy="1541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연속확률변수의 특정한 하나의 값에 대한 확률은 </a:t>
            </a:r>
            <a:r>
              <a:rPr lang="en-US" altLang="ko-KR" b="0" dirty="0"/>
              <a:t>0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예를 들어 </a:t>
            </a:r>
            <a:r>
              <a:rPr lang="en-US" altLang="ko-KR" b="0" dirty="0"/>
              <a:t>3</a:t>
            </a:r>
            <a:r>
              <a:rPr lang="ko-KR" altLang="en-US" b="0" dirty="0"/>
              <a:t>과 </a:t>
            </a:r>
            <a:r>
              <a:rPr lang="en-US" altLang="ko-KR" b="0" dirty="0"/>
              <a:t>4 </a:t>
            </a:r>
            <a:r>
              <a:rPr lang="ko-KR" altLang="en-US" b="0" dirty="0"/>
              <a:t>사이에 화살표가 멈출 확률은 </a:t>
            </a:r>
            <a:r>
              <a:rPr lang="en-US" altLang="ko-KR" b="0" dirty="0"/>
              <a:t>    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가능한 확률을 고려하여 확률밀도함수 </a:t>
            </a:r>
            <a:r>
              <a:rPr lang="en-US" altLang="ko-KR" b="0" dirty="0"/>
              <a:t>f (x)</a:t>
            </a:r>
            <a:r>
              <a:rPr lang="ko-KR" altLang="en-US" b="0" dirty="0"/>
              <a:t>를 그래프로 나타내면 그림과 같다</a:t>
            </a:r>
            <a:r>
              <a:rPr lang="en-US" altLang="ko-KR" b="0" dirty="0"/>
              <a:t>. </a:t>
            </a:r>
            <a:r>
              <a:rPr lang="ko-KR" altLang="en-US" b="0" dirty="0"/>
              <a:t>그래프에서 빗금 친 넓이는 모든 가능한 확률과 동일하여 </a:t>
            </a:r>
            <a:r>
              <a:rPr lang="en-US" altLang="ko-KR" b="0" dirty="0"/>
              <a:t>1</a:t>
            </a:r>
            <a:r>
              <a:rPr lang="ko-KR" altLang="en-US" b="0" dirty="0"/>
              <a:t>이 되어야만 한다</a:t>
            </a:r>
            <a:r>
              <a:rPr lang="en-US" altLang="ko-KR" b="0" dirty="0"/>
              <a:t>. 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336321"/>
            <a:ext cx="224742" cy="37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0558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04. </a:t>
            </a:r>
            <a:r>
              <a:rPr lang="ko-KR" altLang="en-US" dirty="0"/>
              <a:t>연속확률분포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확률밀도함수</a:t>
            </a:r>
            <a:endParaRPr lang="en-US" altLang="ko-KR" sz="2000" u="sng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2555776" y="5157192"/>
            <a:ext cx="403244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[a ≤ x ≤ b</a:t>
            </a:r>
            <a:r>
              <a:rPr lang="ko-KR" altLang="en-US" sz="1200" dirty="0">
                <a:solidFill>
                  <a:srgbClr val="44A0A2"/>
                </a:solidFill>
              </a:rPr>
              <a:t>에서 결정되는 확률밀도함수 </a:t>
            </a:r>
            <a:r>
              <a:rPr lang="en-US" altLang="ko-KR" sz="1200" dirty="0">
                <a:solidFill>
                  <a:srgbClr val="44A0A2"/>
                </a:solidFill>
              </a:rPr>
              <a:t>f (x)</a:t>
            </a:r>
            <a:r>
              <a:rPr lang="ko-KR" altLang="en-US" sz="1200" dirty="0">
                <a:solidFill>
                  <a:srgbClr val="44A0A2"/>
                </a:solidFill>
              </a:rPr>
              <a:t>의 그래프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3356992"/>
            <a:ext cx="44100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dirty="0"/>
              <a:t>균일분포</a:t>
            </a:r>
            <a:r>
              <a:rPr lang="en-US" altLang="ko-KR" dirty="0"/>
              <a:t>(uniform distribution): </a:t>
            </a:r>
            <a:r>
              <a:rPr lang="ko-KR" altLang="en-US" b="0" dirty="0"/>
              <a:t>모든 </a:t>
            </a:r>
            <a:r>
              <a:rPr lang="en-US" altLang="ko-KR" b="0" dirty="0"/>
              <a:t>x</a:t>
            </a:r>
            <a:r>
              <a:rPr lang="ko-KR" altLang="en-US" b="0" dirty="0"/>
              <a:t>의 발생확률이 같은 분포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균일분포의 보다 일반적인 경우를 산정해보자</a:t>
            </a:r>
            <a:r>
              <a:rPr lang="en-US" altLang="ko-KR" b="0" dirty="0"/>
              <a:t>. </a:t>
            </a:r>
            <a:r>
              <a:rPr lang="ko-KR" altLang="en-US" b="0" dirty="0"/>
              <a:t>어떤 </a:t>
            </a:r>
            <a:r>
              <a:rPr lang="en-US" altLang="ko-KR" b="0" dirty="0"/>
              <a:t>x</a:t>
            </a:r>
            <a:r>
              <a:rPr lang="ko-KR" altLang="en-US" b="0" dirty="0"/>
              <a:t>가 </a:t>
            </a:r>
            <a:r>
              <a:rPr lang="en-US" altLang="ko-KR" b="0" dirty="0"/>
              <a:t>a</a:t>
            </a:r>
            <a:r>
              <a:rPr lang="ko-KR" altLang="en-US" b="0" dirty="0"/>
              <a:t>와 </a:t>
            </a:r>
            <a:r>
              <a:rPr lang="en-US" altLang="ko-KR" b="0" dirty="0"/>
              <a:t>b </a:t>
            </a:r>
            <a:r>
              <a:rPr lang="ko-KR" altLang="en-US" b="0" dirty="0"/>
              <a:t>사이에서 결정되는 균일분포라고 가정하면 </a:t>
            </a:r>
            <a:r>
              <a:rPr lang="en-US" altLang="ko-KR" b="0" dirty="0"/>
              <a:t>a ≤ x ≤ b</a:t>
            </a:r>
            <a:r>
              <a:rPr lang="ko-KR" altLang="en-US" b="0" dirty="0"/>
              <a:t>에서 결정되는 확률밀도함수는</a:t>
            </a:r>
            <a:r>
              <a:rPr lang="en-US" altLang="ko-KR" b="0" dirty="0"/>
              <a:t>                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642" y="2696834"/>
            <a:ext cx="958941" cy="372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3323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04. </a:t>
            </a:r>
            <a:r>
              <a:rPr lang="ko-KR" altLang="en-US" dirty="0"/>
              <a:t>연속확률분포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확률밀도함수</a:t>
            </a:r>
            <a:endParaRPr lang="en-US" altLang="ko-KR" sz="2000" u="sng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20888"/>
            <a:ext cx="7200000" cy="1370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확률밀도함수 </a:t>
            </a:r>
            <a:r>
              <a:rPr lang="en-US" altLang="ko-KR" b="0" dirty="0"/>
              <a:t>f (x)</a:t>
            </a:r>
            <a:r>
              <a:rPr lang="ko-KR" altLang="en-US" b="0" dirty="0"/>
              <a:t>는 다음 두 가지 조건을 만족해야 한다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1486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04. </a:t>
            </a:r>
            <a:r>
              <a:rPr lang="ko-KR" altLang="en-US" dirty="0"/>
              <a:t>연속확률분포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연속확률변수의 평균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분산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표준편차</a:t>
            </a:r>
            <a:endParaRPr lang="en-US" altLang="ko-KR" sz="2000" u="sng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73" y="3429000"/>
            <a:ext cx="6545455" cy="3141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연속확률변수 </a:t>
            </a:r>
            <a:r>
              <a:rPr lang="en-US" altLang="ko-KR" b="0" dirty="0"/>
              <a:t>X</a:t>
            </a:r>
            <a:r>
              <a:rPr lang="ko-KR" altLang="en-US" b="0" dirty="0"/>
              <a:t>가 </a:t>
            </a:r>
            <a:r>
              <a:rPr lang="en-US" altLang="ko-KR" b="0" dirty="0"/>
              <a:t>a</a:t>
            </a:r>
            <a:r>
              <a:rPr lang="ko-KR" altLang="en-US" b="0" dirty="0"/>
              <a:t>와 </a:t>
            </a:r>
            <a:r>
              <a:rPr lang="en-US" altLang="ko-KR" b="0" dirty="0"/>
              <a:t>b</a:t>
            </a:r>
            <a:r>
              <a:rPr lang="ko-KR" altLang="en-US" b="0" dirty="0"/>
              <a:t>사이의 모든 값에서 결정되고 해당 구간에서의 확률밀도함수가 </a:t>
            </a:r>
            <a:r>
              <a:rPr lang="en-US" altLang="ko-KR" b="0" dirty="0"/>
              <a:t>f (x)</a:t>
            </a:r>
            <a:r>
              <a:rPr lang="ko-KR" altLang="en-US" b="0" dirty="0"/>
              <a:t>일 때 평균</a:t>
            </a:r>
            <a:r>
              <a:rPr lang="en-US" altLang="ko-KR" b="0" dirty="0"/>
              <a:t>, </a:t>
            </a:r>
            <a:r>
              <a:rPr lang="ko-KR" altLang="en-US" b="0" dirty="0"/>
              <a:t>분산</a:t>
            </a:r>
            <a:r>
              <a:rPr lang="en-US" altLang="ko-KR" b="0" dirty="0"/>
              <a:t>, </a:t>
            </a:r>
            <a:r>
              <a:rPr lang="ko-KR" altLang="en-US" b="0" dirty="0"/>
              <a:t>표준편차는 다음과 같은 공식으로 계산하게 된다</a:t>
            </a:r>
            <a:r>
              <a:rPr lang="en-US" altLang="ko-KR" b="0" dirty="0"/>
              <a:t>. f (x)</a:t>
            </a:r>
            <a:r>
              <a:rPr lang="ko-KR" altLang="en-US" b="0" dirty="0"/>
              <a:t>의 평균은 </a:t>
            </a:r>
            <a:r>
              <a:rPr lang="en-US" altLang="ko-KR" b="0" dirty="0"/>
              <a:t>E(X) </a:t>
            </a:r>
            <a:r>
              <a:rPr lang="ko-KR" altLang="en-US" b="0" dirty="0"/>
              <a:t>또는 소문자 알파벳 </a:t>
            </a:r>
            <a:r>
              <a:rPr lang="en-US" altLang="ko-KR" b="0" dirty="0"/>
              <a:t>m</a:t>
            </a:r>
            <a:r>
              <a:rPr lang="ko-KR" altLang="en-US" b="0" dirty="0"/>
              <a:t>으로 표현한다</a:t>
            </a:r>
            <a:r>
              <a:rPr lang="en-US" altLang="ko-KR" b="0" dirty="0"/>
              <a:t>. </a:t>
            </a:r>
            <a:r>
              <a:rPr lang="ko-KR" altLang="en-US" b="0" dirty="0"/>
              <a:t>분산과 표준편차는 이산확률변수와 마찬가지로 </a:t>
            </a:r>
            <a:r>
              <a:rPr lang="en-US" altLang="ko-KR" b="0" dirty="0"/>
              <a:t>V(X), σ (X)</a:t>
            </a:r>
            <a:r>
              <a:rPr lang="ko-KR" altLang="en-US" b="0" dirty="0"/>
              <a:t>로 나타낸다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3677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확률변수와 확률분포의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확률분포 </a:t>
            </a:r>
            <a:r>
              <a:rPr lang="en-US" altLang="ko-KR" sz="2000" u="sng" dirty="0"/>
              <a:t>– </a:t>
            </a:r>
            <a:r>
              <a:rPr lang="ko-KR" altLang="en-US" sz="2000" u="sng" dirty="0"/>
              <a:t>이산확률변수의 확률분포</a:t>
            </a:r>
            <a:endParaRPr lang="en-US" altLang="ko-KR" sz="2000" u="sng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예를 들어</a:t>
            </a:r>
            <a:r>
              <a:rPr lang="en-US" altLang="ko-KR" b="0" dirty="0"/>
              <a:t>, </a:t>
            </a:r>
            <a:r>
              <a:rPr lang="ko-KR" altLang="en-US" b="0" dirty="0"/>
              <a:t>동전 </a:t>
            </a:r>
            <a:r>
              <a:rPr lang="en-US" altLang="ko-KR" b="0" dirty="0"/>
              <a:t>3</a:t>
            </a:r>
            <a:r>
              <a:rPr lang="ko-KR" altLang="en-US" b="0" dirty="0"/>
              <a:t>개를 던졌을 때 나타나는 앞면</a:t>
            </a:r>
            <a:r>
              <a:rPr lang="en-US" altLang="ko-KR" b="0" dirty="0"/>
              <a:t>(Head)</a:t>
            </a:r>
            <a:r>
              <a:rPr lang="ko-KR" altLang="en-US" b="0" dirty="0"/>
              <a:t>의 수로 정의된 확률변수 </a:t>
            </a:r>
            <a:r>
              <a:rPr lang="en-US" altLang="ko-KR" b="0" dirty="0"/>
              <a:t>X</a:t>
            </a:r>
            <a:r>
              <a:rPr lang="ko-KR" altLang="en-US" b="0" dirty="0"/>
              <a:t>의 확률분포표를 알아본다고 하자</a:t>
            </a:r>
            <a:r>
              <a:rPr lang="en-US" altLang="ko-KR" b="0" dirty="0"/>
              <a:t>. </a:t>
            </a:r>
            <a:r>
              <a:rPr lang="ko-KR" altLang="en-US" b="0" dirty="0"/>
              <a:t>확률변수 </a:t>
            </a:r>
            <a:r>
              <a:rPr lang="en-US" altLang="ko-KR" b="0" dirty="0"/>
              <a:t>X</a:t>
            </a:r>
            <a:r>
              <a:rPr lang="ko-KR" altLang="en-US" b="0" dirty="0"/>
              <a:t>의 가능한 결과는</a:t>
            </a:r>
            <a:r>
              <a:rPr lang="en-US" altLang="ko-KR" b="0" dirty="0"/>
              <a:t>(H,H,H), (H,H,T), (H,T,H), (H,T,T), (T,H,H), (T,H,T), (T,T,H), (T,T,T)</a:t>
            </a:r>
            <a:r>
              <a:rPr lang="ko-KR" altLang="en-US" b="0" dirty="0"/>
              <a:t>의 </a:t>
            </a:r>
            <a:r>
              <a:rPr lang="en-US" altLang="ko-KR" b="0" dirty="0"/>
              <a:t>8</a:t>
            </a:r>
            <a:r>
              <a:rPr lang="ko-KR" altLang="en-US" b="0" dirty="0"/>
              <a:t>가지로 표현된다</a:t>
            </a:r>
            <a:r>
              <a:rPr lang="en-US" altLang="ko-KR" b="0" dirty="0"/>
              <a:t>. </a:t>
            </a: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501008"/>
            <a:ext cx="7200000" cy="7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972000" y="3140968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표 </a:t>
            </a:r>
            <a:r>
              <a:rPr lang="en-US" altLang="ko-KR" sz="1200" dirty="0">
                <a:solidFill>
                  <a:srgbClr val="44A0A2"/>
                </a:solidFill>
              </a:rPr>
              <a:t>5-2] </a:t>
            </a:r>
            <a:r>
              <a:rPr lang="ko-KR" altLang="en-US" sz="1200" dirty="0">
                <a:solidFill>
                  <a:srgbClr val="44A0A2"/>
                </a:solidFill>
              </a:rPr>
              <a:t>이산확률변수 </a:t>
            </a:r>
            <a:r>
              <a:rPr lang="en-US" altLang="ko-KR" sz="1200" dirty="0">
                <a:solidFill>
                  <a:srgbClr val="44A0A2"/>
                </a:solidFill>
              </a:rPr>
              <a:t>X</a:t>
            </a:r>
            <a:r>
              <a:rPr lang="ko-KR" altLang="en-US" sz="1200" dirty="0">
                <a:solidFill>
                  <a:srgbClr val="44A0A2"/>
                </a:solidFill>
              </a:rPr>
              <a:t>의 확률분포표</a:t>
            </a:r>
          </a:p>
        </p:txBody>
      </p:sp>
    </p:spTree>
    <p:extLst>
      <p:ext uri="{BB962C8B-B14F-4D97-AF65-F5344CB8AC3E}">
        <p14:creationId xmlns:p14="http://schemas.microsoft.com/office/powerpoint/2010/main" val="25252099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확률변수와 확률분포의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확률분포 </a:t>
            </a:r>
            <a:r>
              <a:rPr lang="en-US" altLang="ko-KR" sz="2000" u="sng" dirty="0"/>
              <a:t>– </a:t>
            </a:r>
            <a:r>
              <a:rPr lang="ko-KR" altLang="en-US" sz="2000" u="sng" dirty="0"/>
              <a:t>연속확률변수의 확률분포</a:t>
            </a:r>
            <a:endParaRPr lang="en-US" altLang="ko-KR" sz="2000" u="sng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연속확률변수는 연속인 변수를 대상으로 하므로 확률은 변수의 구간에 대하여 결정된다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만약</a:t>
            </a:r>
            <a:r>
              <a:rPr lang="en-US" altLang="ko-KR" b="0" dirty="0"/>
              <a:t>, 50</a:t>
            </a:r>
            <a:r>
              <a:rPr lang="ko-KR" altLang="en-US" b="0" dirty="0"/>
              <a:t>분간 진행되는 시험에서 응시자가 시험을 완료하면 언제든지 시험장을 빠져나갈 수 있다고 할 때</a:t>
            </a:r>
            <a:r>
              <a:rPr lang="en-US" altLang="ko-KR" b="0" dirty="0"/>
              <a:t>, </a:t>
            </a:r>
            <a:r>
              <a:rPr lang="ko-KR" altLang="en-US" b="0" dirty="0" err="1"/>
              <a:t>응시장에</a:t>
            </a:r>
            <a:r>
              <a:rPr lang="ko-KR" altLang="en-US" b="0" dirty="0"/>
              <a:t> 머무른 시간으로 정의한 </a:t>
            </a:r>
            <a:r>
              <a:rPr lang="en-US" altLang="ko-KR" b="0" dirty="0"/>
              <a:t>Y</a:t>
            </a:r>
            <a:r>
              <a:rPr lang="ko-KR" altLang="en-US" b="0" dirty="0"/>
              <a:t>는 </a:t>
            </a:r>
            <a:r>
              <a:rPr lang="en-US" altLang="ko-KR" b="0" dirty="0"/>
              <a:t>0</a:t>
            </a:r>
            <a:r>
              <a:rPr lang="ko-KR" altLang="en-US" b="0" dirty="0"/>
              <a:t>분에서 </a:t>
            </a:r>
            <a:r>
              <a:rPr lang="en-US" altLang="ko-KR" b="0" dirty="0"/>
              <a:t>50</a:t>
            </a:r>
            <a:r>
              <a:rPr lang="ko-KR" altLang="en-US" b="0" dirty="0"/>
              <a:t>분 사이에서 결정된다</a:t>
            </a:r>
            <a:r>
              <a:rPr lang="en-US" altLang="ko-KR" b="0" dirty="0"/>
              <a:t>. </a:t>
            </a:r>
            <a:r>
              <a:rPr lang="ko-KR" altLang="en-US" b="0" dirty="0"/>
              <a:t>이에 대한 연속확률분포는 </a:t>
            </a:r>
            <a:r>
              <a:rPr lang="en-US" altLang="ko-KR" b="0" dirty="0"/>
              <a:t>[</a:t>
            </a:r>
            <a:r>
              <a:rPr lang="ko-KR" altLang="en-US" b="0" dirty="0"/>
              <a:t>표 </a:t>
            </a:r>
            <a:r>
              <a:rPr lang="en-US" altLang="ko-KR" b="0" dirty="0"/>
              <a:t>5-3]</a:t>
            </a:r>
            <a:r>
              <a:rPr lang="ko-KR" altLang="en-US" b="0" dirty="0"/>
              <a:t>과 같이 구간으로 정의된다</a:t>
            </a:r>
            <a:r>
              <a:rPr lang="en-US" altLang="ko-KR" b="0" dirty="0"/>
              <a:t>.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972000" y="3933056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표 </a:t>
            </a:r>
            <a:r>
              <a:rPr lang="en-US" altLang="ko-KR" sz="1200" dirty="0">
                <a:solidFill>
                  <a:srgbClr val="44A0A2"/>
                </a:solidFill>
              </a:rPr>
              <a:t>5-3] </a:t>
            </a:r>
            <a:r>
              <a:rPr lang="ko-KR" altLang="en-US" sz="1200" dirty="0">
                <a:solidFill>
                  <a:srgbClr val="44A0A2"/>
                </a:solidFill>
              </a:rPr>
              <a:t>연속확률변수 </a:t>
            </a:r>
            <a:r>
              <a:rPr lang="en-US" altLang="ko-KR" sz="1200" dirty="0">
                <a:solidFill>
                  <a:srgbClr val="44A0A2"/>
                </a:solidFill>
              </a:rPr>
              <a:t>Y</a:t>
            </a:r>
            <a:r>
              <a:rPr lang="ko-KR" altLang="en-US" sz="1200" dirty="0">
                <a:solidFill>
                  <a:srgbClr val="44A0A2"/>
                </a:solidFill>
              </a:rPr>
              <a:t>의 확률분포표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310980"/>
            <a:ext cx="6545455" cy="620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055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확률변수와 확률분포의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확률분포 </a:t>
            </a:r>
            <a:r>
              <a:rPr lang="en-US" altLang="ko-KR" sz="2000" u="sng" dirty="0"/>
              <a:t>– </a:t>
            </a:r>
            <a:r>
              <a:rPr lang="ko-KR" altLang="en-US" sz="2000" u="sng" dirty="0"/>
              <a:t>연속확률변수의 확률분포</a:t>
            </a:r>
            <a:endParaRPr lang="en-US" altLang="ko-KR" sz="2000" u="sng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그림과 같은 원판의 가운데에 있는 화살표가 돌아간다고 할 때 해당 화살표를 회전시켜 임의로 멈추는 곳이 가리키는 실수를 확률변수 </a:t>
            </a:r>
            <a:r>
              <a:rPr lang="en-US" altLang="ko-KR" b="0" dirty="0"/>
              <a:t>Z</a:t>
            </a:r>
            <a:r>
              <a:rPr lang="ko-KR" altLang="en-US" b="0" dirty="0"/>
              <a:t>라 하자</a:t>
            </a:r>
            <a:r>
              <a:rPr lang="en-US" altLang="ko-KR" b="0" dirty="0"/>
              <a:t>. </a:t>
            </a:r>
            <a:r>
              <a:rPr lang="ko-KR" altLang="en-US" b="0" dirty="0"/>
              <a:t>확률변수 </a:t>
            </a:r>
            <a:r>
              <a:rPr lang="en-US" altLang="ko-KR" b="0" dirty="0"/>
              <a:t>Z</a:t>
            </a:r>
            <a:r>
              <a:rPr lang="ko-KR" altLang="en-US" b="0" dirty="0"/>
              <a:t>의 결과값은 </a:t>
            </a:r>
            <a:r>
              <a:rPr lang="en-US" altLang="ko-KR" b="0" dirty="0"/>
              <a:t>0</a:t>
            </a:r>
            <a:r>
              <a:rPr lang="ko-KR" altLang="en-US" b="0" dirty="0"/>
              <a:t>부터 </a:t>
            </a:r>
            <a:r>
              <a:rPr lang="en-US" altLang="ko-KR" b="0" dirty="0"/>
              <a:t>12</a:t>
            </a:r>
            <a:r>
              <a:rPr lang="ko-KR" altLang="en-US" b="0" dirty="0"/>
              <a:t>까지의 실수로 나타나고 어느 곳이든 멈출 확률은 동일하다</a:t>
            </a:r>
            <a:r>
              <a:rPr lang="en-US" altLang="ko-KR" b="0" dirty="0"/>
              <a:t>. 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618" y="3284984"/>
            <a:ext cx="2582765" cy="2276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2699792" y="5763422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원판의 화살표 위치</a:t>
            </a:r>
            <a:r>
              <a:rPr lang="en-US" altLang="ko-KR" sz="1200" dirty="0">
                <a:solidFill>
                  <a:srgbClr val="44A0A2"/>
                </a:solidFill>
              </a:rPr>
              <a:t>: </a:t>
            </a:r>
            <a:r>
              <a:rPr lang="ko-KR" altLang="en-US" sz="1200" dirty="0">
                <a:solidFill>
                  <a:srgbClr val="44A0A2"/>
                </a:solidFill>
              </a:rPr>
              <a:t>연속확률변수 </a:t>
            </a:r>
            <a:r>
              <a:rPr lang="en-US" altLang="ko-KR" sz="1200" dirty="0">
                <a:solidFill>
                  <a:srgbClr val="44A0A2"/>
                </a:solidFill>
              </a:rPr>
              <a:t>Z</a:t>
            </a:r>
            <a:r>
              <a:rPr lang="ko-KR" altLang="en-US" sz="1200" dirty="0">
                <a:solidFill>
                  <a:srgbClr val="44A0A2"/>
                </a:solidFill>
              </a:rPr>
              <a:t>의 확률분포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60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10573</TotalTime>
  <Words>3033</Words>
  <Application>Microsoft Office PowerPoint</Application>
  <PresentationFormat>화면 슬라이드 쇼(4:3)</PresentationFormat>
  <Paragraphs>327</Paragraphs>
  <Slides>70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7" baseType="lpstr">
      <vt:lpstr>HY견고딕</vt:lpstr>
      <vt:lpstr>맑은 고딕</vt:lpstr>
      <vt:lpstr>Arial</vt:lpstr>
      <vt:lpstr>Cambria Math</vt:lpstr>
      <vt:lpstr>Times New Roman</vt:lpstr>
      <vt:lpstr>Wingdings</vt:lpstr>
      <vt:lpstr>Office 테마</vt:lpstr>
      <vt:lpstr>05. 확률변수와 확률분포</vt:lpstr>
      <vt:lpstr>PowerPoint 프레젠테이션</vt:lpstr>
      <vt:lpstr>PowerPoint 프레젠테이션</vt:lpstr>
      <vt:lpstr>01. 확률변수와 확률분포의 이해</vt:lpstr>
      <vt:lpstr>01. 확률변수와 확률분포의 이해</vt:lpstr>
      <vt:lpstr>01. 확률변수와 확률분포의 이해</vt:lpstr>
      <vt:lpstr>01. 확률변수와 확률분포의 이해</vt:lpstr>
      <vt:lpstr>01. 확률변수와 확률분포의 이해</vt:lpstr>
      <vt:lpstr>01. 확률변수와 확률분포의 이해</vt:lpstr>
      <vt:lpstr>01. 확률변수와 확률분포의 이해</vt:lpstr>
      <vt:lpstr>PowerPoint 프레젠테이션</vt:lpstr>
      <vt:lpstr>02. 이산확률분포</vt:lpstr>
      <vt:lpstr>02. 이산확률분포</vt:lpstr>
      <vt:lpstr>02. 이산확률분포</vt:lpstr>
      <vt:lpstr>02. 이산확률분포</vt:lpstr>
      <vt:lpstr>02. 이산확률분포</vt:lpstr>
      <vt:lpstr>02. 이산확률분포</vt:lpstr>
      <vt:lpstr>02. 이산확률분포</vt:lpstr>
      <vt:lpstr>02. 이산확률분포</vt:lpstr>
      <vt:lpstr>02. 이산확률분포</vt:lpstr>
      <vt:lpstr>02. 이산확률분포</vt:lpstr>
      <vt:lpstr>02. 이산확률분포</vt:lpstr>
      <vt:lpstr>02. 이산확률분포</vt:lpstr>
      <vt:lpstr>02. 이산확률분포</vt:lpstr>
      <vt:lpstr>02. 이산확률분포</vt:lpstr>
      <vt:lpstr>02. 이산확률분포</vt:lpstr>
      <vt:lpstr>02. 이산확률분포</vt:lpstr>
      <vt:lpstr>02. 이산확률분포</vt:lpstr>
      <vt:lpstr>02. 이산확률분포</vt:lpstr>
      <vt:lpstr>02. 이산확률분포</vt:lpstr>
      <vt:lpstr>02. 이산확률분포</vt:lpstr>
      <vt:lpstr>02. 이산확률분포</vt:lpstr>
      <vt:lpstr>02. 이산확률분포</vt:lpstr>
      <vt:lpstr>PowerPoint 프레젠테이션</vt:lpstr>
      <vt:lpstr>03. 결합확률분포</vt:lpstr>
      <vt:lpstr>03. 결합확률분포</vt:lpstr>
      <vt:lpstr>03. 결합확률분포</vt:lpstr>
      <vt:lpstr>03. 결합확률분포</vt:lpstr>
      <vt:lpstr>03. 결합확률분포</vt:lpstr>
      <vt:lpstr>03. 결합확률분포</vt:lpstr>
      <vt:lpstr>03. 결합확률분포</vt:lpstr>
      <vt:lpstr>03. 결합확률분포</vt:lpstr>
      <vt:lpstr>03. 결합확률분포</vt:lpstr>
      <vt:lpstr>03. 결합확률분포</vt:lpstr>
      <vt:lpstr>03. 결합확률분포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03. 결합확률분포</vt:lpstr>
      <vt:lpstr>03. 결합확률분포</vt:lpstr>
      <vt:lpstr>03. 결합확률분포</vt:lpstr>
      <vt:lpstr>03. 결합확률분포</vt:lpstr>
      <vt:lpstr>03. 결합확률분포</vt:lpstr>
      <vt:lpstr>03. 결합확률분포</vt:lpstr>
      <vt:lpstr>03. 결합확률분포</vt:lpstr>
      <vt:lpstr>03. 결합확률분포</vt:lpstr>
      <vt:lpstr>03. 결합확률분포</vt:lpstr>
      <vt:lpstr>03. 결합확률분포</vt:lpstr>
      <vt:lpstr>03. 결합확률분포</vt:lpstr>
      <vt:lpstr>03. 결합확률분포</vt:lpstr>
      <vt:lpstr>PowerPoint 프레젠테이션</vt:lpstr>
      <vt:lpstr>04. 연속확률분포</vt:lpstr>
      <vt:lpstr>04. 연속확률분포</vt:lpstr>
      <vt:lpstr>04. 연속확률분포</vt:lpstr>
      <vt:lpstr>04. 연속확률분포</vt:lpstr>
      <vt:lpstr>04. 연속확률분포</vt:lpstr>
      <vt:lpstr>04. 연속확률분포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유영태</dc:creator>
  <cp:lastModifiedBy>Kim Sungmu</cp:lastModifiedBy>
  <cp:revision>800</cp:revision>
  <dcterms:created xsi:type="dcterms:W3CDTF">2012-07-11T10:23:22Z</dcterms:created>
  <dcterms:modified xsi:type="dcterms:W3CDTF">2022-01-18T05:16:18Z</dcterms:modified>
</cp:coreProperties>
</file>