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471" r:id="rId3"/>
    <p:sldId id="550" r:id="rId4"/>
    <p:sldId id="622" r:id="rId5"/>
    <p:sldId id="623" r:id="rId6"/>
    <p:sldId id="624" r:id="rId7"/>
    <p:sldId id="584" r:id="rId8"/>
    <p:sldId id="625" r:id="rId9"/>
    <p:sldId id="626" r:id="rId10"/>
    <p:sldId id="587" r:id="rId11"/>
    <p:sldId id="588" r:id="rId12"/>
    <p:sldId id="589" r:id="rId13"/>
    <p:sldId id="643" r:id="rId14"/>
    <p:sldId id="642" r:id="rId15"/>
    <p:sldId id="590" r:id="rId16"/>
    <p:sldId id="591" r:id="rId17"/>
    <p:sldId id="593" r:id="rId18"/>
    <p:sldId id="641" r:id="rId19"/>
    <p:sldId id="595" r:id="rId20"/>
    <p:sldId id="596" r:id="rId21"/>
    <p:sldId id="597" r:id="rId22"/>
    <p:sldId id="598" r:id="rId23"/>
    <p:sldId id="599" r:id="rId24"/>
    <p:sldId id="638" r:id="rId25"/>
    <p:sldId id="639" r:id="rId26"/>
    <p:sldId id="600" r:id="rId27"/>
    <p:sldId id="637" r:id="rId28"/>
    <p:sldId id="603" r:id="rId29"/>
    <p:sldId id="604" r:id="rId30"/>
    <p:sldId id="605" r:id="rId31"/>
    <p:sldId id="583" r:id="rId32"/>
    <p:sldId id="636" r:id="rId33"/>
    <p:sldId id="606" r:id="rId34"/>
    <p:sldId id="607" r:id="rId35"/>
    <p:sldId id="608" r:id="rId36"/>
    <p:sldId id="635" r:id="rId37"/>
    <p:sldId id="609" r:id="rId38"/>
    <p:sldId id="610" r:id="rId39"/>
    <p:sldId id="634" r:id="rId40"/>
    <p:sldId id="611" r:id="rId41"/>
    <p:sldId id="633" r:id="rId42"/>
    <p:sldId id="612" r:id="rId43"/>
    <p:sldId id="614" r:id="rId44"/>
    <p:sldId id="632" r:id="rId45"/>
    <p:sldId id="616" r:id="rId46"/>
    <p:sldId id="630" r:id="rId47"/>
    <p:sldId id="645" r:id="rId48"/>
    <p:sldId id="631" r:id="rId49"/>
    <p:sldId id="646" r:id="rId50"/>
    <p:sldId id="620" r:id="rId51"/>
    <p:sldId id="629" r:id="rId52"/>
    <p:sldId id="621" r:id="rId53"/>
    <p:sldId id="385" r:id="rId5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627"/>
    <a:srgbClr val="44A0A2"/>
    <a:srgbClr val="A72F49"/>
    <a:srgbClr val="43AC81"/>
    <a:srgbClr val="DA6EAB"/>
    <a:srgbClr val="0067B3"/>
    <a:srgbClr val="EE7D6A"/>
    <a:srgbClr val="2A5CAA"/>
    <a:srgbClr val="ED7C7F"/>
    <a:srgbClr val="3C4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06" autoAdjust="0"/>
    <p:restoredTop sz="94213" autoAdjust="0"/>
  </p:normalViewPr>
  <p:slideViewPr>
    <p:cSldViewPr>
      <p:cViewPr varScale="1">
        <p:scale>
          <a:sx n="104" d="100"/>
          <a:sy n="104" d="100"/>
        </p:scale>
        <p:origin x="2202" y="10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A72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50" y="764704"/>
            <a:ext cx="4057100" cy="282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908" y="3914370"/>
            <a:ext cx="3999135" cy="106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6">
              <a:lumMod val="20000"/>
              <a:lumOff val="80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E67627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E67627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86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E67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271693" y="6309320"/>
            <a:ext cx="245932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Copyright© 2019 </a:t>
            </a:r>
            <a:r>
              <a:rPr lang="en-US" altLang="ko-KR" sz="1100" dirty="0" err="1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bg1"/>
              </a:solidFill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114800" y="256490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altLang="ko-KR" sz="6000" b="1" dirty="0">
                <a:solidFill>
                  <a:srgbClr val="E67627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Thank You!</a:t>
            </a:r>
            <a:endParaRPr lang="ko-KR" altLang="en-US" sz="6000" b="1" dirty="0">
              <a:solidFill>
                <a:srgbClr val="E6762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dirty="0">
                <a:ea typeface="맑은 고딕" pitchFamily="50" charset="-127"/>
              </a:rPr>
              <a:t>㈜에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676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dirty="0">
                <a:ea typeface="맑은 고딕" pitchFamily="50" charset="-127"/>
              </a:rPr>
              <a:t>㈜에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95E031-DD6B-4133-ADC6-0D2BF75233A3}"/>
              </a:ext>
            </a:extLst>
          </p:cNvPr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53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7642AB-2A5F-49C0-839B-95F8981BDB43}"/>
              </a:ext>
            </a:extLst>
          </p:cNvPr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2022-01-18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86" r:id="rId8"/>
    <p:sldLayoutId id="2147483685" r:id="rId9"/>
    <p:sldLayoutId id="2147483692" r:id="rId1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27378"/>
            <a:ext cx="8306320" cy="625958"/>
          </a:xfrm>
        </p:spPr>
        <p:txBody>
          <a:bodyPr/>
          <a:lstStyle/>
          <a:p>
            <a:pPr eaLnBrk="1" hangingPunct="1"/>
            <a:r>
              <a:rPr lang="en-US" altLang="ko-KR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06. </a:t>
            </a:r>
            <a:r>
              <a:rPr lang="ko-KR" altLang="en-US" sz="3200" b="1" dirty="0">
                <a:solidFill>
                  <a:schemeClr val="bg1"/>
                </a:solidFill>
              </a:rPr>
              <a:t>이산확률분포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이항분포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베르누이 시행</a:t>
            </a:r>
            <a:endParaRPr lang="en-US" altLang="ko-KR" sz="2000" u="sng" dirty="0"/>
          </a:p>
        </p:txBody>
      </p:sp>
      <p:sp>
        <p:nvSpPr>
          <p:cNvPr id="7" name="직사각형 6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2000" y="1893624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베르누이 시행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6-1</a:t>
            </a:r>
            <a:endParaRPr lang="ko-KR" altLang="en-US" sz="1400" b="1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827584" y="2449463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어느 통계학 수업에서는 매주 퀴즈를 실시하여 </a:t>
            </a:r>
            <a:r>
              <a:rPr lang="en-US" altLang="ko-KR" b="0" dirty="0"/>
              <a:t>5</a:t>
            </a:r>
            <a:r>
              <a:rPr lang="ko-KR" altLang="en-US" b="0" dirty="0"/>
              <a:t>문제 중 </a:t>
            </a:r>
            <a:r>
              <a:rPr lang="en-US" altLang="ko-KR" b="0" dirty="0"/>
              <a:t>3</a:t>
            </a:r>
            <a:r>
              <a:rPr lang="ko-KR" altLang="en-US" b="0" dirty="0"/>
              <a:t>문제 이상을 맞추지 못한 학생들에게는 추가 보고서 과제가 주어진다</a:t>
            </a:r>
            <a:r>
              <a:rPr lang="en-US" altLang="ko-KR" b="0" dirty="0"/>
              <a:t>. </a:t>
            </a:r>
            <a:r>
              <a:rPr lang="ko-KR" altLang="en-US" b="0" dirty="0"/>
              <a:t>문제 출제 방식은 </a:t>
            </a:r>
            <a:r>
              <a:rPr lang="en-US" altLang="ko-KR" b="0" dirty="0"/>
              <a:t>5</a:t>
            </a:r>
            <a:r>
              <a:rPr lang="ko-KR" altLang="en-US" b="0" dirty="0"/>
              <a:t>지선다의 객관식이다</a:t>
            </a:r>
            <a:r>
              <a:rPr lang="en-US" altLang="ko-KR" b="0" dirty="0"/>
              <a:t>. </a:t>
            </a:r>
            <a:r>
              <a:rPr lang="ko-KR" altLang="en-US" b="0" dirty="0"/>
              <a:t>학생 </a:t>
            </a:r>
            <a:r>
              <a:rPr lang="en-US" altLang="ko-KR" b="0" dirty="0"/>
              <a:t>A</a:t>
            </a:r>
            <a:r>
              <a:rPr lang="ko-KR" altLang="en-US" b="0" dirty="0"/>
              <a:t>는 </a:t>
            </a:r>
            <a:r>
              <a:rPr lang="ko-KR" altLang="en-US" b="0" dirty="0" err="1"/>
              <a:t>그동안</a:t>
            </a:r>
            <a:r>
              <a:rPr lang="ko-KR" altLang="en-US" b="0" dirty="0"/>
              <a:t> 수업을 전혀 듣지 않았고</a:t>
            </a:r>
            <a:r>
              <a:rPr lang="en-US" altLang="ko-KR" b="0" dirty="0"/>
              <a:t>, </a:t>
            </a:r>
            <a:r>
              <a:rPr lang="ko-KR" altLang="en-US" b="0" dirty="0"/>
              <a:t>예습과 복습도 한 적이 없다</a:t>
            </a:r>
            <a:r>
              <a:rPr lang="en-US" altLang="ko-KR" b="0" dirty="0"/>
              <a:t>. </a:t>
            </a:r>
            <a:r>
              <a:rPr lang="ko-KR" altLang="en-US" b="0" dirty="0"/>
              <a:t>통계학을 전혀 알지 못하는 학생 </a:t>
            </a:r>
            <a:r>
              <a:rPr lang="en-US" altLang="ko-KR" b="0" dirty="0"/>
              <a:t>A</a:t>
            </a:r>
            <a:r>
              <a:rPr lang="ko-KR" altLang="en-US" b="0" dirty="0"/>
              <a:t>가 </a:t>
            </a:r>
            <a:r>
              <a:rPr lang="en-US" altLang="ko-KR" b="0" dirty="0"/>
              <a:t>5</a:t>
            </a:r>
            <a:r>
              <a:rPr lang="ko-KR" altLang="en-US" b="0" dirty="0"/>
              <a:t>지선다의 객관식 문제를 맞출 확률은 </a:t>
            </a:r>
            <a:r>
              <a:rPr lang="en-US" altLang="ko-KR" b="0" dirty="0"/>
              <a:t>20%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즉</a:t>
            </a:r>
            <a:r>
              <a:rPr lang="en-US" altLang="ko-KR" b="0" dirty="0"/>
              <a:t>, </a:t>
            </a:r>
            <a:r>
              <a:rPr lang="ko-KR" altLang="en-US" b="0" dirty="0"/>
              <a:t>전적으로 운에 기대어 문제를 풀어야 한다</a:t>
            </a:r>
            <a:r>
              <a:rPr lang="en-US" altLang="ko-KR" b="0" dirty="0"/>
              <a:t>. </a:t>
            </a:r>
            <a:r>
              <a:rPr lang="ko-KR" altLang="en-US" b="0" dirty="0"/>
              <a:t>학생 </a:t>
            </a:r>
            <a:r>
              <a:rPr lang="en-US" altLang="ko-KR" b="0" dirty="0"/>
              <a:t>A</a:t>
            </a:r>
            <a:r>
              <a:rPr lang="ko-KR" altLang="en-US" b="0" dirty="0"/>
              <a:t>는 모두 틀릴 수도</a:t>
            </a:r>
            <a:r>
              <a:rPr lang="en-US" altLang="ko-KR" b="0" dirty="0"/>
              <a:t>, </a:t>
            </a:r>
            <a:r>
              <a:rPr lang="ko-KR" altLang="en-US" b="0" dirty="0"/>
              <a:t>모두 맞을 수도 있다</a:t>
            </a:r>
            <a:r>
              <a:rPr lang="en-US" altLang="ko-KR" b="0" dirty="0"/>
              <a:t>. (1) </a:t>
            </a:r>
            <a:r>
              <a:rPr lang="ko-KR" altLang="en-US" b="0" dirty="0"/>
              <a:t>학생 </a:t>
            </a:r>
            <a:r>
              <a:rPr lang="en-US" altLang="ko-KR" b="0" dirty="0"/>
              <a:t>A</a:t>
            </a:r>
            <a:r>
              <a:rPr lang="ko-KR" altLang="en-US" b="0" dirty="0"/>
              <a:t>가 </a:t>
            </a:r>
            <a:r>
              <a:rPr lang="en-US" altLang="ko-KR" b="0" dirty="0"/>
              <a:t>5</a:t>
            </a:r>
            <a:r>
              <a:rPr lang="ko-KR" altLang="en-US" b="0" dirty="0"/>
              <a:t>문제 중 정답을 맞추는 개수에 따른 경우의 수를 계산하고 </a:t>
            </a:r>
            <a:r>
              <a:rPr lang="en-US" altLang="ko-KR" b="0" dirty="0"/>
              <a:t>(2) </a:t>
            </a:r>
            <a:r>
              <a:rPr lang="ko-KR" altLang="en-US" b="0" dirty="0"/>
              <a:t>추가 보고서 과제가 주어지는 경우의 수를 결정하시오</a:t>
            </a:r>
            <a:r>
              <a:rPr lang="en-US" altLang="ko-KR" b="0" dirty="0"/>
              <a:t>. </a:t>
            </a:r>
            <a:r>
              <a:rPr lang="ko-KR" altLang="en-US" b="0" dirty="0"/>
              <a:t>문제 해결을 위해 베르누이 시행을 이용하시오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160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2000" y="381456"/>
            <a:ext cx="345594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베르누이 시행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6-1</a:t>
            </a:r>
            <a:endParaRPr lang="ko-KR" altLang="en-US" sz="14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827584" y="1268760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AutoNum type="arabicParenBoth"/>
            </a:pPr>
            <a:r>
              <a:rPr lang="ko-KR" altLang="en-US" dirty="0"/>
              <a:t>각 경우의 수는 다음의 표와 같이 계산된다</a:t>
            </a:r>
            <a:r>
              <a:rPr lang="en-US" altLang="ko-KR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AutoNum type="arabicParenBoth"/>
            </a:pPr>
            <a:endParaRPr lang="en-US" altLang="ko-KR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AutoNum type="arabicParenBoth"/>
            </a:pPr>
            <a:endParaRPr lang="en-US" altLang="ko-KR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AutoNum type="arabicParenBoth"/>
            </a:pPr>
            <a:endParaRPr lang="en-US" altLang="ko-KR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AutoNum type="arabicParenBoth"/>
            </a:pPr>
            <a:endParaRPr lang="en-US" altLang="ko-KR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AutoNum type="arabicParenBoth"/>
            </a:pPr>
            <a:endParaRPr lang="en-US" altLang="ko-KR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AutoNum type="arabicParenBoth"/>
            </a:pPr>
            <a:r>
              <a:rPr lang="ko-KR" altLang="en-US" dirty="0"/>
              <a:t>추가 보고서를 작성해야 하는 경우는 </a:t>
            </a:r>
            <a:r>
              <a:rPr lang="en-US" altLang="ko-KR" dirty="0"/>
              <a:t>5</a:t>
            </a:r>
            <a:r>
              <a:rPr lang="ko-KR" altLang="en-US" dirty="0"/>
              <a:t>문제 중 </a:t>
            </a:r>
            <a:r>
              <a:rPr lang="en-US" altLang="ko-KR" dirty="0"/>
              <a:t>0, 1, 2 </a:t>
            </a:r>
            <a:r>
              <a:rPr lang="ko-KR" altLang="en-US" dirty="0"/>
              <a:t>문제를 맞추었을 경우와 동일하다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                                        </a:t>
            </a:r>
            <a:r>
              <a:rPr lang="ko-KR" altLang="en-US" dirty="0"/>
              <a:t>으로 결정된다</a:t>
            </a:r>
            <a:r>
              <a:rPr lang="en-US" altLang="ko-KR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697" y="1844824"/>
            <a:ext cx="5124607" cy="225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706094"/>
            <a:ext cx="2779568" cy="26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2B65A0-D957-4511-827F-1C2BB8FF9F61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53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083879-8D74-44D6-8737-63D81C68572E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11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5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이항분포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이항확률변수와 이항분포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어떤 베르누이 시행에서 특정사건 </a:t>
            </a:r>
            <a:r>
              <a:rPr lang="en-US" altLang="ko-KR" b="0" dirty="0"/>
              <a:t>A</a:t>
            </a:r>
            <a:r>
              <a:rPr lang="ko-KR" altLang="en-US" b="0" dirty="0"/>
              <a:t>가 일어날 확률이 매 시행마다 </a:t>
            </a:r>
            <a:r>
              <a:rPr lang="en-US" altLang="ko-KR" b="0" dirty="0"/>
              <a:t>p</a:t>
            </a:r>
            <a:r>
              <a:rPr lang="ko-KR" altLang="en-US" b="0" dirty="0"/>
              <a:t>로 일정하고</a:t>
            </a:r>
            <a:r>
              <a:rPr lang="en-US" altLang="ko-KR" b="0" dirty="0"/>
              <a:t>, </a:t>
            </a:r>
            <a:r>
              <a:rPr lang="ko-KR" altLang="en-US" b="0" dirty="0"/>
              <a:t>이 시행을 </a:t>
            </a:r>
            <a:r>
              <a:rPr lang="en-US" altLang="ko-KR" b="0" dirty="0"/>
              <a:t>n</a:t>
            </a:r>
            <a:r>
              <a:rPr lang="ko-KR" altLang="en-US" b="0" dirty="0"/>
              <a:t>번 독립적으로 반복한다고 하자</a:t>
            </a:r>
            <a:r>
              <a:rPr lang="en-US" altLang="ko-KR" b="0" dirty="0"/>
              <a:t>. </a:t>
            </a:r>
            <a:r>
              <a:rPr lang="ko-KR" altLang="en-US" b="0" dirty="0"/>
              <a:t>이때 </a:t>
            </a:r>
            <a:r>
              <a:rPr lang="en-US" altLang="ko-KR" b="0" dirty="0"/>
              <a:t>n</a:t>
            </a:r>
            <a:r>
              <a:rPr lang="ko-KR" altLang="en-US" b="0" dirty="0"/>
              <a:t>번의 시행 중 사건 </a:t>
            </a:r>
            <a:r>
              <a:rPr lang="en-US" altLang="ko-KR" b="0" dirty="0"/>
              <a:t>A</a:t>
            </a:r>
            <a:r>
              <a:rPr lang="ko-KR" altLang="en-US" b="0" dirty="0"/>
              <a:t>가 나온 횟수를 이항확률변수 </a:t>
            </a:r>
            <a:r>
              <a:rPr lang="en-US" altLang="ko-KR" b="0" dirty="0"/>
              <a:t>X</a:t>
            </a:r>
            <a:r>
              <a:rPr lang="ko-KR" altLang="en-US" b="0" dirty="0"/>
              <a:t>라고 한다</a:t>
            </a:r>
            <a:r>
              <a:rPr lang="en-US" altLang="ko-KR" b="0" dirty="0"/>
              <a:t>. </a:t>
            </a:r>
            <a:r>
              <a:rPr lang="ko-KR" altLang="en-US" b="0" dirty="0"/>
              <a:t>그리고 여기서 이항확률변수 </a:t>
            </a:r>
            <a:r>
              <a:rPr lang="en-US" altLang="ko-KR" b="0" dirty="0"/>
              <a:t>X</a:t>
            </a:r>
            <a:r>
              <a:rPr lang="ko-KR" altLang="en-US" b="0" dirty="0"/>
              <a:t>에 대한 분포를 </a:t>
            </a:r>
            <a:r>
              <a:rPr lang="en-US" altLang="ko-KR" b="0" dirty="0"/>
              <a:t>X</a:t>
            </a:r>
            <a:r>
              <a:rPr lang="ko-KR" altLang="en-US" b="0" dirty="0"/>
              <a:t>의 이항분포라고 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n</a:t>
            </a:r>
            <a:r>
              <a:rPr lang="ko-KR" altLang="en-US" b="0" dirty="0"/>
              <a:t>회의 베르누이 시행에서 각 사건에 대한 발생확률이 </a:t>
            </a:r>
            <a:r>
              <a:rPr lang="en-US" altLang="ko-KR" b="0" dirty="0"/>
              <a:t>p</a:t>
            </a:r>
            <a:r>
              <a:rPr lang="ko-KR" altLang="en-US" b="0" dirty="0"/>
              <a:t>일 때</a:t>
            </a:r>
            <a:r>
              <a:rPr lang="en-US" altLang="ko-KR" b="0" dirty="0"/>
              <a:t>, </a:t>
            </a:r>
            <a:r>
              <a:rPr lang="ko-KR" altLang="en-US" b="0" dirty="0"/>
              <a:t>사건의 발생횟수를 나타내는 확률변수 </a:t>
            </a:r>
            <a:r>
              <a:rPr lang="en-US" altLang="ko-KR" b="0" dirty="0"/>
              <a:t>X</a:t>
            </a:r>
            <a:r>
              <a:rPr lang="ko-KR" altLang="en-US" b="0" dirty="0"/>
              <a:t>가 이항분포를 따름을 간단히 </a:t>
            </a:r>
            <a:r>
              <a:rPr lang="en-US" altLang="ko-KR" b="0" dirty="0"/>
              <a:t>X ~ B(n, p)</a:t>
            </a:r>
            <a:r>
              <a:rPr lang="ko-KR" altLang="en-US" b="0" dirty="0"/>
              <a:t>로 표현한다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7540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이항분포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이항확률변수와 이항분포</a:t>
            </a:r>
            <a:endParaRPr lang="en-US" altLang="ko-KR" sz="2000" u="sn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3" y="4221088"/>
            <a:ext cx="19716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주사위를 고정된 횟수로 </a:t>
            </a:r>
            <a:r>
              <a:rPr lang="en-US" altLang="ko-KR" b="0" dirty="0"/>
              <a:t>3</a:t>
            </a:r>
            <a:r>
              <a:rPr lang="ko-KR" altLang="en-US" b="0" dirty="0"/>
              <a:t>회 던진다고 가정하자</a:t>
            </a:r>
            <a:r>
              <a:rPr lang="en-US" altLang="ko-KR" b="0" dirty="0"/>
              <a:t>. </a:t>
            </a:r>
            <a:r>
              <a:rPr lang="ko-KR" altLang="en-US" b="0" dirty="0"/>
              <a:t>여기서 숫자 </a:t>
            </a:r>
            <a:r>
              <a:rPr lang="en-US" altLang="ko-KR" b="0" dirty="0"/>
              <a:t>5</a:t>
            </a:r>
            <a:r>
              <a:rPr lang="ko-KR" altLang="en-US" b="0" dirty="0"/>
              <a:t>의 눈이 나오는 결과를 사건 </a:t>
            </a:r>
            <a:r>
              <a:rPr lang="en-US" altLang="ko-KR" b="0" dirty="0"/>
              <a:t>A</a:t>
            </a:r>
            <a:r>
              <a:rPr lang="ko-KR" altLang="en-US" b="0" dirty="0"/>
              <a:t>로 정한다</a:t>
            </a:r>
            <a:r>
              <a:rPr lang="en-US" altLang="ko-KR" b="0" dirty="0"/>
              <a:t>. </a:t>
            </a:r>
            <a:r>
              <a:rPr lang="ko-KR" altLang="en-US" b="0" dirty="0"/>
              <a:t>결국 </a:t>
            </a:r>
            <a:r>
              <a:rPr lang="en-US" altLang="ko-KR" b="0" dirty="0"/>
              <a:t>n</a:t>
            </a:r>
            <a:r>
              <a:rPr lang="ko-KR" altLang="en-US" b="0" dirty="0"/>
              <a:t>은 </a:t>
            </a:r>
            <a:r>
              <a:rPr lang="en-US" altLang="ko-KR" b="0" dirty="0"/>
              <a:t>3</a:t>
            </a:r>
            <a:r>
              <a:rPr lang="ko-KR" altLang="en-US" b="0" dirty="0"/>
              <a:t>이고 </a:t>
            </a:r>
            <a:r>
              <a:rPr lang="en-US" altLang="ko-KR" b="0" dirty="0"/>
              <a:t>p</a:t>
            </a:r>
            <a:r>
              <a:rPr lang="ko-KR" altLang="en-US" b="0" dirty="0"/>
              <a:t>는 </a:t>
            </a:r>
            <a:r>
              <a:rPr lang="en-US" altLang="ko-KR" b="0" dirty="0"/>
              <a:t>   </a:t>
            </a:r>
            <a:r>
              <a:rPr lang="ko-KR" altLang="en-US" b="0" dirty="0"/>
              <a:t>인 이항확률변수 </a:t>
            </a:r>
            <a:r>
              <a:rPr lang="en-US" altLang="ko-KR" b="0" dirty="0"/>
              <a:t>X</a:t>
            </a:r>
            <a:r>
              <a:rPr lang="ko-KR" altLang="en-US" b="0" dirty="0"/>
              <a:t>를 정의하게 된다</a:t>
            </a:r>
            <a:r>
              <a:rPr lang="en-US" altLang="ko-KR" b="0" dirty="0"/>
              <a:t>. </a:t>
            </a:r>
            <a:r>
              <a:rPr lang="ko-KR" altLang="en-US" b="0" dirty="0"/>
              <a:t>여기서 </a:t>
            </a:r>
            <a:r>
              <a:rPr lang="en-US" altLang="ko-KR" b="0" dirty="0"/>
              <a:t>5</a:t>
            </a:r>
            <a:r>
              <a:rPr lang="ko-KR" altLang="en-US" b="0" dirty="0"/>
              <a:t>의 눈이 나오는 </a:t>
            </a:r>
            <a:r>
              <a:rPr lang="en-US" altLang="ko-KR" b="0" dirty="0"/>
              <a:t>A</a:t>
            </a:r>
            <a:r>
              <a:rPr lang="ko-KR" altLang="en-US" b="0" dirty="0"/>
              <a:t>의 확률은</a:t>
            </a:r>
            <a:r>
              <a:rPr lang="en-US" altLang="ko-KR" b="0" dirty="0"/>
              <a:t>    </a:t>
            </a:r>
            <a:r>
              <a:rPr lang="ko-KR" altLang="en-US" b="0" dirty="0"/>
              <a:t>이고 </a:t>
            </a:r>
            <a:r>
              <a:rPr lang="en-US" altLang="ko-KR" b="0" dirty="0"/>
              <a:t>5</a:t>
            </a:r>
            <a:r>
              <a:rPr lang="ko-KR" altLang="en-US" b="0" dirty="0"/>
              <a:t>의 눈이 나오지 않는 </a:t>
            </a:r>
            <a:r>
              <a:rPr lang="en-US" altLang="ko-KR" b="0" dirty="0"/>
              <a:t>     </a:t>
            </a:r>
            <a:r>
              <a:rPr lang="ko-KR" altLang="en-US" b="0" dirty="0"/>
              <a:t>의 확률은    </a:t>
            </a:r>
            <a:r>
              <a:rPr lang="en-US" altLang="ko-KR" b="0" dirty="0"/>
              <a:t>       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이항확률변수 </a:t>
            </a:r>
            <a:r>
              <a:rPr lang="en-US" altLang="ko-KR" b="0" dirty="0"/>
              <a:t>X</a:t>
            </a:r>
            <a:r>
              <a:rPr lang="ko-KR" altLang="en-US" b="0" dirty="0"/>
              <a:t>에 대한 각 발생 횟수 별 경우의 수와 확률을 계산할 수 있고</a:t>
            </a:r>
            <a:r>
              <a:rPr lang="en-US" altLang="ko-KR" b="0" dirty="0"/>
              <a:t>, </a:t>
            </a:r>
            <a:r>
              <a:rPr lang="ko-KR" altLang="en-US" b="0" dirty="0"/>
              <a:t>결과적으로 </a:t>
            </a:r>
            <a:r>
              <a:rPr lang="en-US" altLang="ko-KR" b="0" dirty="0"/>
              <a:t>3</a:t>
            </a:r>
            <a:r>
              <a:rPr lang="ko-KR" altLang="en-US" b="0" dirty="0"/>
              <a:t>번 시행에서 </a:t>
            </a:r>
            <a:r>
              <a:rPr lang="en-US" altLang="ko-KR" b="0" dirty="0"/>
              <a:t>5</a:t>
            </a:r>
            <a:r>
              <a:rPr lang="ko-KR" altLang="en-US" b="0" dirty="0"/>
              <a:t>의 눈이 </a:t>
            </a:r>
            <a:r>
              <a:rPr lang="en-US" altLang="ko-KR" b="0" dirty="0"/>
              <a:t>r</a:t>
            </a:r>
            <a:r>
              <a:rPr lang="ko-KR" altLang="en-US" b="0" dirty="0"/>
              <a:t>번 나타날 확률에 대한 </a:t>
            </a:r>
            <a:r>
              <a:rPr lang="ko-KR" altLang="en-US" b="0" dirty="0" err="1"/>
              <a:t>일반식은</a:t>
            </a:r>
            <a:r>
              <a:rPr lang="ko-KR" altLang="en-US" b="0" dirty="0"/>
              <a:t> 다음과 같다</a:t>
            </a:r>
            <a:r>
              <a:rPr lang="en-US" altLang="ko-KR" b="0" dirty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538505"/>
            <a:ext cx="171750" cy="38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87613"/>
            <a:ext cx="694159" cy="472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542" y="2568189"/>
            <a:ext cx="207818" cy="33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198849"/>
            <a:ext cx="171750" cy="38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7845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7200000" cy="2869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이항분포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이항확률변수와 이항분포</a:t>
            </a:r>
            <a:endParaRPr lang="en-US" altLang="ko-KR" sz="2000" u="sng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903565"/>
            <a:ext cx="15049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5301208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위의 표에서 확률변수 </a:t>
            </a:r>
            <a:r>
              <a:rPr lang="en-US" altLang="ko-KR" b="0" i="1" dirty="0"/>
              <a:t>X</a:t>
            </a:r>
            <a:r>
              <a:rPr lang="ko-KR" altLang="en-US" b="0" dirty="0"/>
              <a:t>가 따르는 이항분포에 대하여 다음과 같이 표현한다</a:t>
            </a:r>
            <a:r>
              <a:rPr lang="en-US" altLang="ko-KR" b="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72816"/>
            <a:ext cx="3968424" cy="457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rgbClr val="44A0A2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rgbClr val="44A0A2"/>
                </a:solidFill>
                <a:latin typeface="+mn-lt"/>
              </a:rPr>
              <a:t>표 </a:t>
            </a:r>
            <a:r>
              <a:rPr lang="en-US" altLang="ko-KR" sz="1100" b="1" dirty="0">
                <a:solidFill>
                  <a:srgbClr val="44A0A2"/>
                </a:solidFill>
                <a:latin typeface="+mn-lt"/>
              </a:rPr>
              <a:t>6-3] </a:t>
            </a:r>
            <a:r>
              <a:rPr lang="ko-KR" altLang="en-US" sz="1100" b="1" dirty="0">
                <a:solidFill>
                  <a:srgbClr val="44A0A2"/>
                </a:solidFill>
                <a:latin typeface="+mn-lt"/>
              </a:rPr>
              <a:t>이항확률변수 </a:t>
            </a:r>
            <a:r>
              <a:rPr lang="en-US" altLang="ko-KR" sz="1100" b="1" dirty="0">
                <a:solidFill>
                  <a:srgbClr val="44A0A2"/>
                </a:solidFill>
                <a:latin typeface="+mn-lt"/>
              </a:rPr>
              <a:t>X</a:t>
            </a:r>
            <a:r>
              <a:rPr lang="ko-KR" altLang="en-US" sz="1100" b="1" dirty="0">
                <a:solidFill>
                  <a:srgbClr val="44A0A2"/>
                </a:solidFill>
                <a:latin typeface="+mn-lt"/>
              </a:rPr>
              <a:t>의 각 결과 별 확률의 계산</a:t>
            </a:r>
          </a:p>
        </p:txBody>
      </p:sp>
    </p:spTree>
    <p:extLst>
      <p:ext uri="{BB962C8B-B14F-4D97-AF65-F5344CB8AC3E}">
        <p14:creationId xmlns:p14="http://schemas.microsoft.com/office/powerpoint/2010/main" val="3327057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이항분포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이항확률변수와 이항분포</a:t>
            </a:r>
            <a:endParaRPr lang="en-US" altLang="ko-KR" sz="2000" u="sng" dirty="0"/>
          </a:p>
        </p:txBody>
      </p:sp>
      <p:sp>
        <p:nvSpPr>
          <p:cNvPr id="7" name="직사각형 6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2000" y="1893624"/>
            <a:ext cx="3671968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이항확률변수와 이항분포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6-2</a:t>
            </a:r>
            <a:endParaRPr lang="ko-KR" altLang="en-US" sz="1400" b="1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827584" y="2449463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어느 통계학 수업에서는 매주 퀴즈를 실시하여 </a:t>
            </a:r>
            <a:r>
              <a:rPr lang="en-US" altLang="ko-KR" b="0" dirty="0"/>
              <a:t>5</a:t>
            </a:r>
            <a:r>
              <a:rPr lang="ko-KR" altLang="en-US" b="0" dirty="0"/>
              <a:t>문제 중 </a:t>
            </a:r>
            <a:r>
              <a:rPr lang="en-US" altLang="ko-KR" b="0" dirty="0"/>
              <a:t>3</a:t>
            </a:r>
            <a:r>
              <a:rPr lang="ko-KR" altLang="en-US" b="0" dirty="0"/>
              <a:t>문제 이상을 맞추지 못한 학생들에게는 추가 과제가 주어진다</a:t>
            </a:r>
            <a:r>
              <a:rPr lang="en-US" altLang="ko-KR" b="0" dirty="0"/>
              <a:t>. </a:t>
            </a:r>
            <a:r>
              <a:rPr lang="ko-KR" altLang="en-US" b="0" dirty="0"/>
              <a:t>문제 출제 방식은 </a:t>
            </a:r>
            <a:r>
              <a:rPr lang="en-US" altLang="ko-KR" b="0" dirty="0"/>
              <a:t>5</a:t>
            </a:r>
            <a:r>
              <a:rPr lang="ko-KR" altLang="en-US" b="0" dirty="0"/>
              <a:t>지선다의 객관식이다</a:t>
            </a:r>
            <a:r>
              <a:rPr lang="en-US" altLang="ko-KR" b="0" dirty="0"/>
              <a:t>. </a:t>
            </a:r>
            <a:r>
              <a:rPr lang="ko-KR" altLang="en-US" b="0" dirty="0"/>
              <a:t>학생 </a:t>
            </a:r>
            <a:r>
              <a:rPr lang="en-US" altLang="ko-KR" b="0" dirty="0"/>
              <a:t>B</a:t>
            </a:r>
            <a:r>
              <a:rPr lang="ko-KR" altLang="en-US" b="0" dirty="0"/>
              <a:t>는 그 동안 수업도 듣지 않았고</a:t>
            </a:r>
            <a:r>
              <a:rPr lang="en-US" altLang="ko-KR" b="0" dirty="0"/>
              <a:t>, </a:t>
            </a:r>
            <a:r>
              <a:rPr lang="ko-KR" altLang="en-US" b="0" dirty="0"/>
              <a:t>예습과 복습도 전혀 한 적이 없다</a:t>
            </a:r>
            <a:r>
              <a:rPr lang="en-US" altLang="ko-KR" b="0" dirty="0"/>
              <a:t>. </a:t>
            </a:r>
            <a:r>
              <a:rPr lang="ko-KR" altLang="en-US" b="0" dirty="0"/>
              <a:t>통계학을 전혀 알지 못하는 학생 </a:t>
            </a:r>
            <a:r>
              <a:rPr lang="en-US" altLang="ko-KR" b="0" dirty="0"/>
              <a:t>B</a:t>
            </a:r>
            <a:r>
              <a:rPr lang="ko-KR" altLang="en-US" b="0" dirty="0"/>
              <a:t>가 </a:t>
            </a:r>
            <a:r>
              <a:rPr lang="en-US" altLang="ko-KR" b="0" dirty="0"/>
              <a:t>5</a:t>
            </a:r>
            <a:r>
              <a:rPr lang="ko-KR" altLang="en-US" b="0" dirty="0" err="1"/>
              <a:t>지선다</a:t>
            </a:r>
            <a:r>
              <a:rPr lang="ko-KR" altLang="en-US" b="0" dirty="0"/>
              <a:t> 문제를 맞출 확률은 </a:t>
            </a:r>
            <a:r>
              <a:rPr lang="en-US" altLang="ko-KR" b="0" dirty="0"/>
              <a:t>20%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즉</a:t>
            </a:r>
            <a:r>
              <a:rPr lang="en-US" altLang="ko-KR" b="0" dirty="0"/>
              <a:t>, </a:t>
            </a:r>
            <a:r>
              <a:rPr lang="ko-KR" altLang="en-US" b="0" dirty="0"/>
              <a:t>전적으로 운에 기대어 문제를 풀어야 한다</a:t>
            </a:r>
            <a:r>
              <a:rPr lang="en-US" altLang="ko-KR" b="0" dirty="0"/>
              <a:t>. </a:t>
            </a:r>
            <a:r>
              <a:rPr lang="ko-KR" altLang="en-US" b="0" dirty="0"/>
              <a:t>학생 </a:t>
            </a:r>
            <a:r>
              <a:rPr lang="en-US" altLang="ko-KR" b="0" dirty="0"/>
              <a:t>B</a:t>
            </a:r>
            <a:r>
              <a:rPr lang="ko-KR" altLang="en-US" b="0" dirty="0"/>
              <a:t>는 모두 틀릴 수도</a:t>
            </a:r>
            <a:r>
              <a:rPr lang="en-US" altLang="ko-KR" b="0" dirty="0"/>
              <a:t>, </a:t>
            </a:r>
            <a:r>
              <a:rPr lang="ko-KR" altLang="en-US" b="0" dirty="0"/>
              <a:t>모두 맞을 수도 있다</a:t>
            </a:r>
            <a:r>
              <a:rPr lang="en-US" altLang="ko-KR" b="0" dirty="0"/>
              <a:t>. (1) </a:t>
            </a:r>
            <a:r>
              <a:rPr lang="ko-KR" altLang="en-US" b="0" dirty="0"/>
              <a:t>학생 </a:t>
            </a:r>
            <a:r>
              <a:rPr lang="en-US" altLang="ko-KR" b="0" dirty="0"/>
              <a:t>B</a:t>
            </a:r>
            <a:r>
              <a:rPr lang="ko-KR" altLang="en-US" b="0" dirty="0"/>
              <a:t>가 </a:t>
            </a:r>
            <a:r>
              <a:rPr lang="en-US" altLang="ko-KR" b="0" dirty="0"/>
              <a:t>5</a:t>
            </a:r>
            <a:r>
              <a:rPr lang="ko-KR" altLang="en-US" b="0" dirty="0"/>
              <a:t>문제 중 정답을 맞추는 개수에 따른 확률을 계산하고</a:t>
            </a:r>
            <a:r>
              <a:rPr lang="en-US" altLang="ko-KR" b="0" dirty="0"/>
              <a:t>, (2) </a:t>
            </a:r>
            <a:r>
              <a:rPr lang="ko-KR" altLang="en-US" b="0" dirty="0"/>
              <a:t>학생 </a:t>
            </a:r>
            <a:r>
              <a:rPr lang="en-US" altLang="ko-KR" b="0" dirty="0"/>
              <a:t>B</a:t>
            </a:r>
            <a:r>
              <a:rPr lang="ko-KR" altLang="en-US" b="0" dirty="0"/>
              <a:t>에게 추가 과제가 주어질 확률을 결정하시오</a:t>
            </a:r>
            <a:r>
              <a:rPr lang="en-US" altLang="ko-KR" b="0" dirty="0"/>
              <a:t>. </a:t>
            </a:r>
            <a:r>
              <a:rPr lang="ko-KR" altLang="en-US" b="0" dirty="0"/>
              <a:t>문제 해결을 위해 이항확률변수를 이용하시오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7781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2000" y="381456"/>
            <a:ext cx="381598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이항확률변수와 이항분포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6-2</a:t>
            </a:r>
            <a:endParaRPr lang="ko-KR" altLang="en-US" sz="14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827584" y="1268760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/>
              <a:t>시행 횟수 </a:t>
            </a:r>
            <a:r>
              <a:rPr lang="en-US" altLang="ko-KR" b="0" dirty="0"/>
              <a:t>n</a:t>
            </a:r>
            <a:r>
              <a:rPr lang="ko-KR" altLang="en-US" b="0" dirty="0"/>
              <a:t>은 </a:t>
            </a:r>
            <a:r>
              <a:rPr lang="en-US" altLang="ko-KR" b="0" dirty="0"/>
              <a:t>5</a:t>
            </a:r>
            <a:r>
              <a:rPr lang="ko-KR" altLang="en-US" b="0" dirty="0"/>
              <a:t>이고 정답의 확률           인 이항분포이다</a:t>
            </a:r>
            <a:r>
              <a:rPr lang="en-US" altLang="ko-KR" b="0" dirty="0"/>
              <a:t>. </a:t>
            </a:r>
            <a:r>
              <a:rPr lang="ko-KR" altLang="en-US" b="0" dirty="0"/>
              <a:t>해당 확률변수를 </a:t>
            </a:r>
            <a:r>
              <a:rPr lang="en-US" altLang="ko-KR" b="0" dirty="0"/>
              <a:t>X</a:t>
            </a:r>
            <a:r>
              <a:rPr lang="ko-KR" altLang="en-US" b="0" dirty="0"/>
              <a:t>라 한다면  </a:t>
            </a: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AutoNum type="arabicParenBoth"/>
            </a:pPr>
            <a:r>
              <a:rPr lang="en-US" altLang="ko-KR" dirty="0"/>
              <a:t>5</a:t>
            </a:r>
            <a:r>
              <a:rPr lang="ko-KR" altLang="en-US" dirty="0"/>
              <a:t>문제 중 정답을 맞추는 개수에 따른 확률</a:t>
            </a:r>
            <a:endParaRPr lang="en-US" altLang="ko-KR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AutoNum type="arabicParenBoth"/>
            </a:pPr>
            <a:endParaRPr lang="en-US" altLang="ko-KR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AutoNum type="arabicParenBoth"/>
            </a:pPr>
            <a:endParaRPr lang="en-US" altLang="ko-KR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AutoNum type="arabicParenBoth"/>
            </a:pPr>
            <a:endParaRPr lang="en-US" altLang="ko-KR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AutoNum type="arabicParenBoth"/>
            </a:pPr>
            <a:endParaRPr lang="en-US" altLang="ko-KR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AutoNum type="arabicParenBoth"/>
            </a:pPr>
            <a:endParaRPr lang="en-US" altLang="ko-KR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Wingdings" pitchFamily="2" charset="2"/>
              <a:buAutoNum type="arabicParenBoth"/>
            </a:pPr>
            <a:r>
              <a:rPr lang="ko-KR" altLang="en-US" dirty="0"/>
              <a:t>추가 보고서 과제가 주어질 확률</a:t>
            </a:r>
            <a:endParaRPr lang="en-US" altLang="ko-KR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AutoNum type="arabicParenBoth"/>
            </a:pP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471" y="1209704"/>
            <a:ext cx="61479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60542"/>
            <a:ext cx="881653" cy="472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2637704"/>
            <a:ext cx="6343827" cy="237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98" y="5661248"/>
            <a:ext cx="4620805" cy="653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90E79F-9157-4D0A-95FE-1AA0EF17654B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53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C7F9E9-1D8D-4A8B-AF8F-20031E1C6228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16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119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이항분포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이항확률변수와 이항분포</a:t>
            </a:r>
            <a:endParaRPr lang="en-US" altLang="ko-KR" sz="20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963616" y="2924944"/>
            <a:ext cx="3968424" cy="457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rgbClr val="44A0A2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rgbClr val="44A0A2"/>
                </a:solidFill>
                <a:latin typeface="+mn-lt"/>
              </a:rPr>
              <a:t>표 </a:t>
            </a:r>
            <a:r>
              <a:rPr lang="en-US" altLang="ko-KR" sz="1100" b="1" dirty="0">
                <a:solidFill>
                  <a:srgbClr val="44A0A2"/>
                </a:solidFill>
                <a:latin typeface="+mn-lt"/>
              </a:rPr>
              <a:t>6-4] </a:t>
            </a:r>
            <a:r>
              <a:rPr lang="ko-KR" altLang="en-US" sz="1100" b="1" dirty="0">
                <a:solidFill>
                  <a:srgbClr val="44A0A2"/>
                </a:solidFill>
                <a:latin typeface="+mn-lt"/>
              </a:rPr>
              <a:t>이항확률변수의 이항분포 </a:t>
            </a:r>
            <a:r>
              <a:rPr lang="ko-KR" altLang="en-US" sz="1100" b="1" dirty="0" err="1">
                <a:solidFill>
                  <a:srgbClr val="44A0A2"/>
                </a:solidFill>
                <a:latin typeface="+mn-lt"/>
              </a:rPr>
              <a:t>일반식</a:t>
            </a:r>
            <a:endParaRPr lang="ko-KR" altLang="en-US" sz="1100" b="1" dirty="0">
              <a:solidFill>
                <a:srgbClr val="44A0A2"/>
              </a:solidFill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6" y="3382144"/>
            <a:ext cx="4051744" cy="3215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특정 관심사건을 </a:t>
            </a:r>
            <a:r>
              <a:rPr lang="en-US" altLang="ko-KR" b="0" dirty="0"/>
              <a:t>A</a:t>
            </a:r>
            <a:r>
              <a:rPr lang="ko-KR" altLang="en-US" b="0" dirty="0"/>
              <a:t>라 설정하고</a:t>
            </a:r>
            <a:r>
              <a:rPr lang="en-US" altLang="ko-KR" b="0" dirty="0"/>
              <a:t>, </a:t>
            </a:r>
            <a:r>
              <a:rPr lang="ko-KR" altLang="en-US" b="0" dirty="0"/>
              <a:t>각각의 </a:t>
            </a:r>
            <a:r>
              <a:rPr lang="en-US" altLang="ko-KR" b="0" dirty="0"/>
              <a:t>n</a:t>
            </a:r>
            <a:r>
              <a:rPr lang="ko-KR" altLang="en-US" b="0" dirty="0"/>
              <a:t>번의 시행에서 사건 </a:t>
            </a:r>
            <a:r>
              <a:rPr lang="en-US" altLang="ko-KR" b="0" dirty="0"/>
              <a:t>A</a:t>
            </a:r>
            <a:r>
              <a:rPr lang="ko-KR" altLang="en-US" b="0" dirty="0"/>
              <a:t>가 일어날 확률을 </a:t>
            </a:r>
            <a:r>
              <a:rPr lang="en-US" altLang="ko-KR" b="0" dirty="0"/>
              <a:t>p, </a:t>
            </a:r>
            <a:r>
              <a:rPr lang="ko-KR" altLang="en-US" b="0" dirty="0"/>
              <a:t>일어나지 않을 확률은 </a:t>
            </a:r>
            <a:r>
              <a:rPr lang="en-US" altLang="ko-KR" b="0" dirty="0"/>
              <a:t>q = (1-p)</a:t>
            </a:r>
            <a:r>
              <a:rPr lang="ko-KR" altLang="en-US" b="0" dirty="0"/>
              <a:t>라 하자</a:t>
            </a:r>
            <a:r>
              <a:rPr lang="en-US" altLang="ko-KR" b="0" dirty="0"/>
              <a:t>. n</a:t>
            </a:r>
            <a:r>
              <a:rPr lang="ko-KR" altLang="en-US" b="0" dirty="0"/>
              <a:t>번의 시행에서 사건 </a:t>
            </a:r>
            <a:r>
              <a:rPr lang="en-US" altLang="ko-KR" b="0" dirty="0"/>
              <a:t>A</a:t>
            </a:r>
            <a:r>
              <a:rPr lang="ko-KR" altLang="en-US" b="0" dirty="0"/>
              <a:t>가 일어날 횟수를 확률변수 </a:t>
            </a:r>
            <a:r>
              <a:rPr lang="en-US" altLang="ko-KR" b="0" dirty="0"/>
              <a:t>X</a:t>
            </a:r>
            <a:r>
              <a:rPr lang="ko-KR" altLang="en-US" b="0" dirty="0"/>
              <a:t>라 정의한다</a:t>
            </a:r>
            <a:r>
              <a:rPr lang="en-US" altLang="ko-KR" b="0" dirty="0"/>
              <a:t>. </a:t>
            </a:r>
            <a:r>
              <a:rPr lang="ko-KR" altLang="en-US" b="0" dirty="0"/>
              <a:t>이때 이항분포의 </a:t>
            </a:r>
            <a:r>
              <a:rPr lang="ko-KR" altLang="en-US" b="0" dirty="0" err="1"/>
              <a:t>일반식은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6-4]</a:t>
            </a:r>
            <a:r>
              <a:rPr lang="ko-KR" altLang="en-US" b="0" dirty="0"/>
              <a:t>와 같다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229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이항분포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이항확률변수와 이항분포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en-US" altLang="ko-KR" b="0" i="1" dirty="0"/>
              <a:t>n</a:t>
            </a:r>
            <a:r>
              <a:rPr lang="ko-KR" altLang="en-US" b="0" dirty="0"/>
              <a:t>번의 시행에서 사건 </a:t>
            </a:r>
            <a:r>
              <a:rPr lang="en-US" altLang="ko-KR" b="0" i="1" dirty="0"/>
              <a:t>A</a:t>
            </a:r>
            <a:r>
              <a:rPr lang="ko-KR" altLang="en-US" b="0" dirty="0"/>
              <a:t>가 </a:t>
            </a:r>
            <a:r>
              <a:rPr lang="en-US" altLang="ko-KR" b="0" i="1" dirty="0"/>
              <a:t>r</a:t>
            </a:r>
            <a:r>
              <a:rPr lang="ko-KR" altLang="en-US" b="0" dirty="0"/>
              <a:t>회 발생할 확률은 다음과 같이 정리할 수 있다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각 확률의 합인 다음의 식이 실제로 </a:t>
            </a:r>
            <a:r>
              <a:rPr lang="en-US" altLang="ko-KR" b="0" dirty="0"/>
              <a:t>1 </a:t>
            </a:r>
            <a:r>
              <a:rPr lang="ko-KR" altLang="en-US" b="0" dirty="0"/>
              <a:t>이 계산됨을 확인해보자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이항정리를 통하여 </a:t>
            </a:r>
            <a:r>
              <a:rPr lang="en-US" altLang="ko-KR" b="0" dirty="0"/>
              <a:t>           </a:t>
            </a:r>
            <a:r>
              <a:rPr lang="ko-KR" altLang="en-US" b="0" dirty="0"/>
              <a:t>의 전개식을 확인할 수 있고 이는 다음과 같다 </a:t>
            </a:r>
            <a:r>
              <a:rPr lang="en-US" altLang="ko-KR" b="0" dirty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205" y="2329830"/>
            <a:ext cx="2753591" cy="363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978" y="3318892"/>
            <a:ext cx="604404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600" y="4324505"/>
            <a:ext cx="645495" cy="299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693" y="4870535"/>
            <a:ext cx="4632614" cy="71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1076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이항분포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이항확률변수와 이항분포</a:t>
            </a:r>
            <a:endParaRPr lang="en-US" altLang="ko-KR" sz="2000" u="sn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41" y="2401718"/>
            <a:ext cx="6494318" cy="68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여기서 </a:t>
            </a:r>
            <a:r>
              <a:rPr lang="en-US" altLang="ko-KR" b="0" dirty="0"/>
              <a:t>a</a:t>
            </a:r>
            <a:r>
              <a:rPr lang="ko-KR" altLang="en-US" b="0" dirty="0"/>
              <a:t>에 </a:t>
            </a:r>
            <a:r>
              <a:rPr lang="en-US" altLang="ko-KR" b="0" dirty="0"/>
              <a:t>p</a:t>
            </a:r>
            <a:r>
              <a:rPr lang="ko-KR" altLang="en-US" b="0" dirty="0"/>
              <a:t>를 </a:t>
            </a:r>
            <a:r>
              <a:rPr lang="en-US" altLang="ko-KR" b="0" dirty="0"/>
              <a:t>b</a:t>
            </a:r>
            <a:r>
              <a:rPr lang="ko-KR" altLang="en-US" b="0" dirty="0"/>
              <a:t>에 </a:t>
            </a:r>
            <a:r>
              <a:rPr lang="en-US" altLang="ko-KR" b="0" dirty="0"/>
              <a:t>(1-p)</a:t>
            </a:r>
            <a:r>
              <a:rPr lang="ko-KR" altLang="en-US" b="0" dirty="0"/>
              <a:t>를 대입하면 다음과 같다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405416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645024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이항분포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atin typeface="+mj-ea"/>
                <a:ea typeface="+mj-ea"/>
              </a:rPr>
              <a:t>포아송분포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이항분포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이항분포의 평균과 분산</a:t>
            </a:r>
            <a:endParaRPr lang="en-US" altLang="ko-KR" sz="2000" u="sn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269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996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이항분포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이항분포의 평균과 분산</a:t>
            </a:r>
            <a:endParaRPr lang="en-US" altLang="ko-KR" sz="2000" u="sng" dirty="0"/>
          </a:p>
        </p:txBody>
      </p:sp>
      <p:sp>
        <p:nvSpPr>
          <p:cNvPr id="7" name="직사각형 6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2000" y="1893624"/>
            <a:ext cx="3671968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이항분포의 평균과 분산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6-3</a:t>
            </a:r>
            <a:endParaRPr lang="ko-KR" altLang="en-US" sz="1400" b="1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827584" y="2449463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어느 통계학 수업에서는 매주 퀴즈를 실시하여 </a:t>
            </a:r>
            <a:r>
              <a:rPr lang="en-US" altLang="ko-KR" b="0" dirty="0"/>
              <a:t>5</a:t>
            </a:r>
            <a:r>
              <a:rPr lang="ko-KR" altLang="en-US" b="0" dirty="0"/>
              <a:t>문제 중 </a:t>
            </a:r>
            <a:r>
              <a:rPr lang="en-US" altLang="ko-KR" b="0" dirty="0"/>
              <a:t>3</a:t>
            </a:r>
            <a:r>
              <a:rPr lang="ko-KR" altLang="en-US" b="0" dirty="0"/>
              <a:t>문제 이상을 맞추지 못한 학생들에게는 추가 과제가 주어진다</a:t>
            </a:r>
            <a:r>
              <a:rPr lang="en-US" altLang="ko-KR" b="0" dirty="0"/>
              <a:t>. </a:t>
            </a:r>
            <a:r>
              <a:rPr lang="ko-KR" altLang="en-US" b="0" dirty="0"/>
              <a:t>문제 출제 방식은 </a:t>
            </a:r>
            <a:r>
              <a:rPr lang="en-US" altLang="ko-KR" b="0" dirty="0"/>
              <a:t>5</a:t>
            </a:r>
            <a:r>
              <a:rPr lang="ko-KR" altLang="en-US" b="0" dirty="0"/>
              <a:t>지선다의 객관식이다</a:t>
            </a:r>
            <a:r>
              <a:rPr lang="en-US" altLang="ko-KR" b="0" dirty="0"/>
              <a:t>. </a:t>
            </a:r>
            <a:r>
              <a:rPr lang="ko-KR" altLang="en-US" b="0" dirty="0"/>
              <a:t>학생 </a:t>
            </a:r>
            <a:r>
              <a:rPr lang="en-US" altLang="ko-KR" b="0" dirty="0"/>
              <a:t>C</a:t>
            </a:r>
            <a:r>
              <a:rPr lang="ko-KR" altLang="en-US" b="0" dirty="0"/>
              <a:t>는 </a:t>
            </a:r>
            <a:r>
              <a:rPr lang="ko-KR" altLang="en-US" b="0" dirty="0" err="1"/>
              <a:t>그동안</a:t>
            </a:r>
            <a:r>
              <a:rPr lang="ko-KR" altLang="en-US" b="0" dirty="0"/>
              <a:t> 수업을 전혀 듣지 않았고</a:t>
            </a:r>
            <a:r>
              <a:rPr lang="en-US" altLang="ko-KR" b="0" dirty="0"/>
              <a:t>, </a:t>
            </a:r>
            <a:r>
              <a:rPr lang="ko-KR" altLang="en-US" b="0" dirty="0"/>
              <a:t>예습과 복습도 한 적이 없다</a:t>
            </a:r>
            <a:r>
              <a:rPr lang="en-US" altLang="ko-KR" b="0" dirty="0"/>
              <a:t>. </a:t>
            </a:r>
            <a:r>
              <a:rPr lang="ko-KR" altLang="en-US" b="0" dirty="0"/>
              <a:t>통계학을 전혀 알지 못하는 학생 </a:t>
            </a:r>
            <a:r>
              <a:rPr lang="en-US" altLang="ko-KR" b="0" dirty="0"/>
              <a:t>C</a:t>
            </a:r>
            <a:r>
              <a:rPr lang="ko-KR" altLang="en-US" b="0" dirty="0"/>
              <a:t>의 </a:t>
            </a:r>
            <a:r>
              <a:rPr lang="en-US" altLang="ko-KR" b="0" dirty="0"/>
              <a:t>5</a:t>
            </a:r>
            <a:r>
              <a:rPr lang="ko-KR" altLang="en-US" b="0" dirty="0" err="1"/>
              <a:t>지선다</a:t>
            </a:r>
            <a:r>
              <a:rPr lang="ko-KR" altLang="en-US" b="0" dirty="0"/>
              <a:t> 문제를 맞출 확률은 </a:t>
            </a:r>
            <a:r>
              <a:rPr lang="en-US" altLang="ko-KR" b="0" dirty="0"/>
              <a:t>20%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즉</a:t>
            </a:r>
            <a:r>
              <a:rPr lang="en-US" altLang="ko-KR" b="0" dirty="0"/>
              <a:t>, </a:t>
            </a:r>
            <a:r>
              <a:rPr lang="ko-KR" altLang="en-US" b="0" dirty="0"/>
              <a:t>전적으로 운에 기대어 문제를 풀어야 한다</a:t>
            </a:r>
            <a:r>
              <a:rPr lang="en-US" altLang="ko-KR" b="0" dirty="0"/>
              <a:t>. </a:t>
            </a:r>
            <a:r>
              <a:rPr lang="ko-KR" altLang="en-US" b="0" dirty="0"/>
              <a:t>학생 </a:t>
            </a:r>
            <a:r>
              <a:rPr lang="en-US" altLang="ko-KR" b="0" dirty="0"/>
              <a:t>C</a:t>
            </a:r>
            <a:r>
              <a:rPr lang="ko-KR" altLang="en-US" b="0" dirty="0"/>
              <a:t>는 모두 틀릴 수도</a:t>
            </a:r>
            <a:r>
              <a:rPr lang="en-US" altLang="ko-KR" b="0" dirty="0"/>
              <a:t>, </a:t>
            </a:r>
            <a:r>
              <a:rPr lang="ko-KR" altLang="en-US" b="0" dirty="0"/>
              <a:t>모두 맞을 수도 있다</a:t>
            </a:r>
            <a:r>
              <a:rPr lang="en-US" altLang="ko-KR" b="0" dirty="0"/>
              <a:t>. </a:t>
            </a:r>
            <a:r>
              <a:rPr lang="ko-KR" altLang="en-US" b="0" dirty="0"/>
              <a:t>학생 </a:t>
            </a:r>
            <a:r>
              <a:rPr lang="en-US" altLang="ko-KR" b="0" dirty="0"/>
              <a:t>C</a:t>
            </a:r>
            <a:r>
              <a:rPr lang="ko-KR" altLang="en-US" b="0" dirty="0"/>
              <a:t>가 맞추는 문제의 수를 확률변수 </a:t>
            </a:r>
            <a:r>
              <a:rPr lang="en-US" altLang="ko-KR" b="0" dirty="0"/>
              <a:t>X</a:t>
            </a:r>
            <a:r>
              <a:rPr lang="ko-KR" altLang="en-US" b="0" dirty="0"/>
              <a:t>라 할 때</a:t>
            </a:r>
            <a:r>
              <a:rPr lang="en-US" altLang="ko-KR" b="0" dirty="0"/>
              <a:t>, </a:t>
            </a:r>
            <a:r>
              <a:rPr lang="ko-KR" altLang="en-US" b="0" dirty="0"/>
              <a:t>평균 </a:t>
            </a:r>
            <a:r>
              <a:rPr lang="en-US" altLang="ko-KR" b="0" dirty="0"/>
              <a:t>E(X)</a:t>
            </a:r>
            <a:r>
              <a:rPr lang="ko-KR" altLang="en-US" b="0" dirty="0"/>
              <a:t>와 분산 </a:t>
            </a:r>
            <a:r>
              <a:rPr lang="en-US" altLang="ko-KR" b="0" dirty="0"/>
              <a:t>V(X)</a:t>
            </a:r>
            <a:r>
              <a:rPr lang="ko-KR" altLang="en-US" b="0" dirty="0"/>
              <a:t>를 구하시오</a:t>
            </a:r>
            <a:r>
              <a:rPr lang="en-US" altLang="ko-KR" b="0" dirty="0"/>
              <a:t>. </a:t>
            </a:r>
            <a:r>
              <a:rPr lang="ko-KR" altLang="en-US" b="0" dirty="0"/>
              <a:t>문제 해결을 위해 이항분포의 특징을 이용하시오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9739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87167" y="2420888"/>
            <a:ext cx="7773265" cy="410445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1051257" y="242088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687168" y="2509661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827584" y="2780928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/>
              <a:t>시행 횟수 </a:t>
            </a:r>
            <a:r>
              <a:rPr lang="en-US" altLang="ko-KR" b="0" dirty="0"/>
              <a:t>n</a:t>
            </a:r>
            <a:r>
              <a:rPr lang="ko-KR" altLang="en-US" b="0" dirty="0"/>
              <a:t>은 </a:t>
            </a:r>
            <a:r>
              <a:rPr lang="en-US" altLang="ko-KR" b="0" dirty="0"/>
              <a:t>5</a:t>
            </a:r>
            <a:r>
              <a:rPr lang="ko-KR" altLang="en-US" b="0" dirty="0"/>
              <a:t>이고 정답의 확률 </a:t>
            </a:r>
            <a:r>
              <a:rPr lang="en-US" altLang="ko-KR" b="0" dirty="0"/>
              <a:t>       </a:t>
            </a:r>
            <a:r>
              <a:rPr lang="ko-KR" altLang="en-US" b="0" dirty="0"/>
              <a:t>인 이항분포이다</a:t>
            </a:r>
            <a:r>
              <a:rPr lang="en-US" altLang="ko-KR" b="0" dirty="0"/>
              <a:t>. </a:t>
            </a:r>
            <a:r>
              <a:rPr lang="ko-KR" altLang="en-US" b="0" dirty="0"/>
              <a:t>해당 확률변수를 </a:t>
            </a:r>
            <a:r>
              <a:rPr lang="en-US" altLang="ko-KR" b="0" dirty="0"/>
              <a:t>X</a:t>
            </a:r>
            <a:r>
              <a:rPr lang="ko-KR" altLang="en-US" b="0" dirty="0"/>
              <a:t>라 한다면 </a:t>
            </a:r>
            <a:r>
              <a:rPr lang="en-US" altLang="ko-KR" b="0" i="1" dirty="0"/>
              <a:t>X</a:t>
            </a:r>
            <a:r>
              <a:rPr lang="en-US" altLang="ko-KR" b="0" dirty="0"/>
              <a:t> ~           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따라서 평균 </a:t>
            </a:r>
            <a:r>
              <a:rPr lang="en-US" altLang="ko-KR" b="0" dirty="0"/>
              <a:t>E(X)</a:t>
            </a:r>
            <a:r>
              <a:rPr lang="ko-KR" altLang="en-US" b="0" dirty="0"/>
              <a:t>와 분산 </a:t>
            </a:r>
            <a:r>
              <a:rPr lang="en-US" altLang="ko-KR" b="0" dirty="0"/>
              <a:t>V(X)</a:t>
            </a:r>
            <a:r>
              <a:rPr lang="ko-KR" altLang="en-US" b="0" dirty="0"/>
              <a:t>는 공식에 의하여 다음과 같이 간단히 계산된다</a:t>
            </a:r>
            <a:r>
              <a:rPr lang="en-US" altLang="ko-KR" b="0" dirty="0"/>
              <a:t>.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이항분포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이항분포의 평균과 분산</a:t>
            </a:r>
            <a:endParaRPr lang="en-US" altLang="ko-KR" sz="2000" u="sng" dirty="0"/>
          </a:p>
        </p:txBody>
      </p:sp>
      <p:sp>
        <p:nvSpPr>
          <p:cNvPr id="7" name="직사각형 6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2000" y="1893624"/>
            <a:ext cx="3671968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이항분포의 평균과 분산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6-3</a:t>
            </a:r>
            <a:endParaRPr lang="ko-KR" altLang="en-US" sz="1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004" y="4150495"/>
            <a:ext cx="3195992" cy="574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491" y="2790961"/>
            <a:ext cx="436533" cy="40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63"/>
          <a:stretch/>
        </p:blipFill>
        <p:spPr bwMode="auto">
          <a:xfrm>
            <a:off x="2730057" y="3180551"/>
            <a:ext cx="661240" cy="429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7469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이항분포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이항분포의 평균과 분산</a:t>
            </a:r>
            <a:endParaRPr lang="en-US" altLang="ko-KR" sz="2000" u="sng" dirty="0"/>
          </a:p>
        </p:txBody>
      </p:sp>
      <p:sp>
        <p:nvSpPr>
          <p:cNvPr id="18" name="직사각형 17"/>
          <p:cNvSpPr/>
          <p:nvPr/>
        </p:nvSpPr>
        <p:spPr>
          <a:xfrm>
            <a:off x="686547" y="2170787"/>
            <a:ext cx="7773886" cy="4354557"/>
          </a:xfrm>
          <a:prstGeom prst="rect">
            <a:avLst/>
          </a:prstGeom>
          <a:noFill/>
          <a:ln w="12700">
            <a:solidFill>
              <a:srgbClr val="44A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2000" y="1974401"/>
            <a:ext cx="7632408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972" y="1974401"/>
            <a:ext cx="1374698" cy="392773"/>
          </a:xfrm>
          <a:prstGeom prst="roundRect">
            <a:avLst/>
          </a:prstGeom>
          <a:solidFill>
            <a:srgbClr val="4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하나 더 알기</a:t>
            </a:r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2123728" y="1925601"/>
            <a:ext cx="62646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44A0A2"/>
                </a:solidFill>
              </a:rPr>
              <a:t>이항분포를 따르는 이항확률변수 </a:t>
            </a:r>
            <a:r>
              <a:rPr lang="en-US" altLang="ko-KR" dirty="0">
                <a:solidFill>
                  <a:srgbClr val="44A0A2"/>
                </a:solidFill>
              </a:rPr>
              <a:t>X</a:t>
            </a:r>
            <a:r>
              <a:rPr lang="ko-KR" altLang="en-US" dirty="0">
                <a:solidFill>
                  <a:srgbClr val="44A0A2"/>
                </a:solidFill>
              </a:rPr>
              <a:t>의 평균 </a:t>
            </a:r>
            <a:r>
              <a:rPr lang="en-US" altLang="ko-KR" dirty="0">
                <a:solidFill>
                  <a:srgbClr val="44A0A2"/>
                </a:solidFill>
              </a:rPr>
              <a:t>E(X)</a:t>
            </a:r>
            <a:r>
              <a:rPr lang="ko-KR" altLang="en-US" dirty="0">
                <a:solidFill>
                  <a:srgbClr val="44A0A2"/>
                </a:solidFill>
              </a:rPr>
              <a:t>와 분산 </a:t>
            </a:r>
            <a:r>
              <a:rPr lang="en-US" altLang="ko-KR" dirty="0">
                <a:solidFill>
                  <a:srgbClr val="44A0A2"/>
                </a:solidFill>
              </a:rPr>
              <a:t>V(X) </a:t>
            </a:r>
            <a:r>
              <a:rPr lang="ko-KR" altLang="en-US" dirty="0">
                <a:solidFill>
                  <a:srgbClr val="44A0A2"/>
                </a:solidFill>
              </a:rPr>
              <a:t>도출</a:t>
            </a:r>
            <a:endParaRPr lang="en-US" altLang="ko-KR" b="0" dirty="0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827584" y="2530240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(1) E(X) = </a:t>
            </a:r>
            <a:r>
              <a:rPr lang="en-US" altLang="ko-KR" dirty="0" err="1"/>
              <a:t>np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963616" y="3077729"/>
            <a:ext cx="3968424" cy="457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rgbClr val="44A0A2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rgbClr val="44A0A2"/>
                </a:solidFill>
                <a:latin typeface="+mn-lt"/>
              </a:rPr>
              <a:t>표 </a:t>
            </a:r>
            <a:r>
              <a:rPr lang="en-US" altLang="ko-KR" sz="1100" b="1" dirty="0">
                <a:solidFill>
                  <a:srgbClr val="44A0A2"/>
                </a:solidFill>
                <a:latin typeface="+mn-lt"/>
              </a:rPr>
              <a:t>6-5] </a:t>
            </a:r>
            <a:r>
              <a:rPr lang="ko-KR" altLang="en-US" sz="1100" b="1" dirty="0">
                <a:solidFill>
                  <a:srgbClr val="44A0A2"/>
                </a:solidFill>
                <a:latin typeface="+mn-lt"/>
              </a:rPr>
              <a:t>이항확률변수의 이항분포 </a:t>
            </a:r>
            <a:r>
              <a:rPr lang="ko-KR" altLang="en-US" sz="1100" b="1" dirty="0" err="1">
                <a:solidFill>
                  <a:srgbClr val="44A0A2"/>
                </a:solidFill>
                <a:latin typeface="+mn-lt"/>
              </a:rPr>
              <a:t>일반식</a:t>
            </a:r>
            <a:endParaRPr lang="ko-KR" altLang="en-US" sz="1100" b="1" dirty="0">
              <a:solidFill>
                <a:srgbClr val="44A0A2"/>
              </a:solidFill>
              <a:latin typeface="+mn-lt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6" y="3566686"/>
            <a:ext cx="4107701" cy="245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214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이항분포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이항분포의 평균과 분산</a:t>
            </a:r>
            <a:endParaRPr lang="en-US" altLang="ko-KR" sz="2000" u="sng" dirty="0"/>
          </a:p>
        </p:txBody>
      </p:sp>
      <p:sp>
        <p:nvSpPr>
          <p:cNvPr id="18" name="직사각형 17"/>
          <p:cNvSpPr/>
          <p:nvPr/>
        </p:nvSpPr>
        <p:spPr>
          <a:xfrm>
            <a:off x="686547" y="2170787"/>
            <a:ext cx="7773886" cy="4354557"/>
          </a:xfrm>
          <a:prstGeom prst="rect">
            <a:avLst/>
          </a:prstGeom>
          <a:noFill/>
          <a:ln w="12700">
            <a:solidFill>
              <a:srgbClr val="44A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2000" y="1974401"/>
            <a:ext cx="7632408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972" y="1974401"/>
            <a:ext cx="1374698" cy="392773"/>
          </a:xfrm>
          <a:prstGeom prst="roundRect">
            <a:avLst/>
          </a:prstGeom>
          <a:solidFill>
            <a:srgbClr val="4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하나 더 알기</a:t>
            </a:r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2123728" y="1925601"/>
            <a:ext cx="62646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44A0A2"/>
                </a:solidFill>
              </a:rPr>
              <a:t>이항분포를 따르는 이항확률변수 </a:t>
            </a:r>
            <a:r>
              <a:rPr lang="en-US" altLang="ko-KR" dirty="0">
                <a:solidFill>
                  <a:srgbClr val="44A0A2"/>
                </a:solidFill>
              </a:rPr>
              <a:t>X</a:t>
            </a:r>
            <a:r>
              <a:rPr lang="ko-KR" altLang="en-US" dirty="0">
                <a:solidFill>
                  <a:srgbClr val="44A0A2"/>
                </a:solidFill>
              </a:rPr>
              <a:t>의 평균 </a:t>
            </a:r>
            <a:r>
              <a:rPr lang="en-US" altLang="ko-KR" dirty="0">
                <a:solidFill>
                  <a:srgbClr val="44A0A2"/>
                </a:solidFill>
              </a:rPr>
              <a:t>E(X)</a:t>
            </a:r>
            <a:r>
              <a:rPr lang="ko-KR" altLang="en-US" dirty="0">
                <a:solidFill>
                  <a:srgbClr val="44A0A2"/>
                </a:solidFill>
              </a:rPr>
              <a:t>와 분산 </a:t>
            </a:r>
            <a:r>
              <a:rPr lang="en-US" altLang="ko-KR" dirty="0">
                <a:solidFill>
                  <a:srgbClr val="44A0A2"/>
                </a:solidFill>
              </a:rPr>
              <a:t>V(X) </a:t>
            </a:r>
            <a:r>
              <a:rPr lang="ko-KR" altLang="en-US" dirty="0">
                <a:solidFill>
                  <a:srgbClr val="44A0A2"/>
                </a:solidFill>
              </a:rPr>
              <a:t>도출</a:t>
            </a:r>
            <a:endParaRPr lang="en-US" altLang="ko-KR" b="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512" y="2750887"/>
            <a:ext cx="6502977" cy="3342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6885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358" y="3106304"/>
            <a:ext cx="5943285" cy="357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이항분포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이항분포의 평균과 분산</a:t>
            </a:r>
            <a:endParaRPr lang="en-US" altLang="ko-KR" sz="2000" u="sng" dirty="0"/>
          </a:p>
        </p:txBody>
      </p:sp>
      <p:sp>
        <p:nvSpPr>
          <p:cNvPr id="18" name="직사각형 17"/>
          <p:cNvSpPr/>
          <p:nvPr/>
        </p:nvSpPr>
        <p:spPr>
          <a:xfrm>
            <a:off x="686547" y="2170787"/>
            <a:ext cx="7773886" cy="4354558"/>
          </a:xfrm>
          <a:prstGeom prst="rect">
            <a:avLst/>
          </a:prstGeom>
          <a:noFill/>
          <a:ln w="12700">
            <a:solidFill>
              <a:srgbClr val="44A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2000" y="1974401"/>
            <a:ext cx="7632408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972" y="1974401"/>
            <a:ext cx="1374698" cy="392773"/>
          </a:xfrm>
          <a:prstGeom prst="roundRect">
            <a:avLst/>
          </a:prstGeom>
          <a:solidFill>
            <a:srgbClr val="4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하나 더 알기</a:t>
            </a:r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2123728" y="1925601"/>
            <a:ext cx="62646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44A0A2"/>
                </a:solidFill>
              </a:rPr>
              <a:t>이항분포를 따르는 이항확률변수 </a:t>
            </a:r>
            <a:r>
              <a:rPr lang="en-US" altLang="ko-KR" dirty="0">
                <a:solidFill>
                  <a:srgbClr val="44A0A2"/>
                </a:solidFill>
              </a:rPr>
              <a:t>X</a:t>
            </a:r>
            <a:r>
              <a:rPr lang="ko-KR" altLang="en-US" dirty="0">
                <a:solidFill>
                  <a:srgbClr val="44A0A2"/>
                </a:solidFill>
              </a:rPr>
              <a:t>의 평균 </a:t>
            </a:r>
            <a:r>
              <a:rPr lang="en-US" altLang="ko-KR" dirty="0">
                <a:solidFill>
                  <a:srgbClr val="44A0A2"/>
                </a:solidFill>
              </a:rPr>
              <a:t>E(X)</a:t>
            </a:r>
            <a:r>
              <a:rPr lang="ko-KR" altLang="en-US" dirty="0">
                <a:solidFill>
                  <a:srgbClr val="44A0A2"/>
                </a:solidFill>
              </a:rPr>
              <a:t>와 분산 </a:t>
            </a:r>
            <a:r>
              <a:rPr lang="en-US" altLang="ko-KR" dirty="0">
                <a:solidFill>
                  <a:srgbClr val="44A0A2"/>
                </a:solidFill>
              </a:rPr>
              <a:t>V(X) </a:t>
            </a:r>
            <a:r>
              <a:rPr lang="ko-KR" altLang="en-US" dirty="0">
                <a:solidFill>
                  <a:srgbClr val="44A0A2"/>
                </a:solidFill>
              </a:rPr>
              <a:t>도출</a:t>
            </a:r>
            <a:endParaRPr lang="en-US" altLang="ko-KR" b="0" dirty="0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827584" y="2530240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fr-FR" altLang="ko-KR" dirty="0"/>
              <a:t>(2) V(X) = npq(q = 1 - p)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4780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내용 개체 틀 2"/>
          <p:cNvSpPr txBox="1">
            <a:spLocks/>
          </p:cNvSpPr>
          <p:nvPr/>
        </p:nvSpPr>
        <p:spPr bwMode="auto">
          <a:xfrm>
            <a:off x="827584" y="5085184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ko-KR" dirty="0"/>
              <a:t>                             </a:t>
            </a:r>
            <a:r>
              <a:rPr lang="ko-KR" altLang="en-US" dirty="0"/>
              <a:t>에 대입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686547" y="529042"/>
            <a:ext cx="7773886" cy="6140318"/>
          </a:xfrm>
          <a:prstGeom prst="rect">
            <a:avLst/>
          </a:prstGeom>
          <a:noFill/>
          <a:ln w="12700">
            <a:solidFill>
              <a:srgbClr val="44A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2000" y="332656"/>
            <a:ext cx="7632408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972" y="332656"/>
            <a:ext cx="1374698" cy="392773"/>
          </a:xfrm>
          <a:prstGeom prst="roundRect">
            <a:avLst/>
          </a:prstGeom>
          <a:solidFill>
            <a:srgbClr val="4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하나 더 알기</a:t>
            </a:r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2123728" y="283856"/>
            <a:ext cx="62646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44A0A2"/>
                </a:solidFill>
              </a:rPr>
              <a:t>이항분포를 따르는 이항확률변수 </a:t>
            </a:r>
            <a:r>
              <a:rPr lang="en-US" altLang="ko-KR" dirty="0">
                <a:solidFill>
                  <a:srgbClr val="44A0A2"/>
                </a:solidFill>
              </a:rPr>
              <a:t>X</a:t>
            </a:r>
            <a:r>
              <a:rPr lang="ko-KR" altLang="en-US" dirty="0">
                <a:solidFill>
                  <a:srgbClr val="44A0A2"/>
                </a:solidFill>
              </a:rPr>
              <a:t>의 평균 </a:t>
            </a:r>
            <a:r>
              <a:rPr lang="en-US" altLang="ko-KR" dirty="0">
                <a:solidFill>
                  <a:srgbClr val="44A0A2"/>
                </a:solidFill>
              </a:rPr>
              <a:t>E(X)</a:t>
            </a:r>
            <a:r>
              <a:rPr lang="ko-KR" altLang="en-US" dirty="0">
                <a:solidFill>
                  <a:srgbClr val="44A0A2"/>
                </a:solidFill>
              </a:rPr>
              <a:t>와 분산 </a:t>
            </a:r>
            <a:r>
              <a:rPr lang="en-US" altLang="ko-KR" dirty="0">
                <a:solidFill>
                  <a:srgbClr val="44A0A2"/>
                </a:solidFill>
              </a:rPr>
              <a:t>V(X) </a:t>
            </a:r>
            <a:r>
              <a:rPr lang="ko-KR" altLang="en-US" dirty="0">
                <a:solidFill>
                  <a:srgbClr val="44A0A2"/>
                </a:solidFill>
              </a:rPr>
              <a:t>도출</a:t>
            </a:r>
            <a:endParaRPr lang="en-US" altLang="ko-KR" b="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619" y="716279"/>
            <a:ext cx="5337149" cy="436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582" y="5132880"/>
            <a:ext cx="2015206" cy="40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116" y="5690922"/>
            <a:ext cx="5667768" cy="834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34D240-805B-4493-8FCF-63F6C53AFCFD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53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1E9968-7ACD-4659-9D49-4A7AA10B4CD5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26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031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이항분포는 이항분포표를 이용하면 보다 쉽게 계산할 수 있다</a:t>
            </a:r>
            <a:r>
              <a:rPr lang="en-US" altLang="ko-KR" b="0" dirty="0"/>
              <a:t>.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이항분포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이항분포표를 이용한 확률의 계산</a:t>
            </a:r>
            <a:endParaRPr lang="en-US" altLang="ko-KR" sz="2000" u="sn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589821"/>
            <a:ext cx="7200000" cy="1530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63616" y="2207506"/>
            <a:ext cx="3968424" cy="457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rgbClr val="44A0A2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rgbClr val="44A0A2"/>
                </a:solidFill>
                <a:latin typeface="+mn-lt"/>
              </a:rPr>
              <a:t>표 </a:t>
            </a:r>
            <a:r>
              <a:rPr lang="en-US" altLang="ko-KR" sz="1100" b="1" dirty="0">
                <a:solidFill>
                  <a:srgbClr val="44A0A2"/>
                </a:solidFill>
                <a:latin typeface="+mn-lt"/>
              </a:rPr>
              <a:t>6-6] n = 10</a:t>
            </a:r>
            <a:r>
              <a:rPr lang="ko-KR" altLang="en-US" sz="1100" b="1" dirty="0">
                <a:solidFill>
                  <a:srgbClr val="44A0A2"/>
                </a:solidFill>
                <a:latin typeface="+mn-lt"/>
              </a:rPr>
              <a:t>인 이항분포표 예시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25" y="4095623"/>
            <a:ext cx="7200000" cy="242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471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이항분포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이항분포표를 이용한 확률의 계산</a:t>
            </a:r>
            <a:endParaRPr lang="en-US" altLang="ko-KR" sz="2000" u="sng" dirty="0"/>
          </a:p>
        </p:txBody>
      </p:sp>
      <p:sp>
        <p:nvSpPr>
          <p:cNvPr id="7" name="직사각형 6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2000" y="1893624"/>
            <a:ext cx="453606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이항분포표를 이용한 확률의 계산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6-4</a:t>
            </a:r>
            <a:endParaRPr lang="ko-KR" altLang="en-US" sz="1400" b="1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827584" y="2449463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어느 통계학 수업에서는 매주 퀴즈를 실시하여 </a:t>
            </a:r>
            <a:r>
              <a:rPr lang="en-US" altLang="ko-KR" b="0" dirty="0"/>
              <a:t>10</a:t>
            </a:r>
            <a:r>
              <a:rPr lang="ko-KR" altLang="en-US" b="0" dirty="0"/>
              <a:t>문제 중 </a:t>
            </a:r>
            <a:r>
              <a:rPr lang="en-US" altLang="ko-KR" b="0" dirty="0"/>
              <a:t>6</a:t>
            </a:r>
            <a:r>
              <a:rPr lang="ko-KR" altLang="en-US" b="0" dirty="0"/>
              <a:t>문제 이상을 맞추지 못한 학생들에게는 추가 과제가 주어진다</a:t>
            </a:r>
            <a:r>
              <a:rPr lang="en-US" altLang="ko-KR" b="0" dirty="0"/>
              <a:t>. </a:t>
            </a:r>
            <a:r>
              <a:rPr lang="ko-KR" altLang="en-US" b="0" dirty="0"/>
              <a:t>문제 출제 방식은 </a:t>
            </a:r>
            <a:r>
              <a:rPr lang="en-US" altLang="ko-KR" b="0" dirty="0"/>
              <a:t>5</a:t>
            </a:r>
            <a:r>
              <a:rPr lang="ko-KR" altLang="en-US" b="0" dirty="0"/>
              <a:t>지선다의 객관식이다</a:t>
            </a:r>
            <a:r>
              <a:rPr lang="en-US" altLang="ko-KR" b="0" dirty="0"/>
              <a:t>. </a:t>
            </a:r>
            <a:r>
              <a:rPr lang="ko-KR" altLang="en-US" b="0" dirty="0"/>
              <a:t>학생 </a:t>
            </a:r>
            <a:r>
              <a:rPr lang="en-US" altLang="ko-KR" b="0" dirty="0"/>
              <a:t>D</a:t>
            </a:r>
            <a:r>
              <a:rPr lang="ko-KR" altLang="en-US" b="0" dirty="0"/>
              <a:t>는 그 동안 수업을 전혀 듣지 않았고</a:t>
            </a:r>
            <a:r>
              <a:rPr lang="en-US" altLang="ko-KR" b="0" dirty="0"/>
              <a:t>, </a:t>
            </a:r>
            <a:r>
              <a:rPr lang="ko-KR" altLang="en-US" b="0" dirty="0"/>
              <a:t>예습과 복습도 한 적이 없다</a:t>
            </a:r>
            <a:r>
              <a:rPr lang="en-US" altLang="ko-KR" b="0" dirty="0"/>
              <a:t>. </a:t>
            </a:r>
            <a:r>
              <a:rPr lang="ko-KR" altLang="en-US" b="0" dirty="0"/>
              <a:t>통계학을 전혀 알지 못하는 학생 </a:t>
            </a:r>
            <a:r>
              <a:rPr lang="en-US" altLang="ko-KR" b="0" dirty="0"/>
              <a:t>D</a:t>
            </a:r>
            <a:r>
              <a:rPr lang="ko-KR" altLang="en-US" b="0" dirty="0"/>
              <a:t>가 </a:t>
            </a:r>
            <a:r>
              <a:rPr lang="en-US" altLang="ko-KR" b="0" dirty="0"/>
              <a:t>5</a:t>
            </a:r>
            <a:r>
              <a:rPr lang="ko-KR" altLang="en-US" b="0" dirty="0" err="1"/>
              <a:t>지선다</a:t>
            </a:r>
            <a:r>
              <a:rPr lang="ko-KR" altLang="en-US" b="0" dirty="0"/>
              <a:t> 문제를 맞출 확률은 </a:t>
            </a:r>
            <a:r>
              <a:rPr lang="en-US" altLang="ko-KR" b="0" dirty="0"/>
              <a:t>20%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즉</a:t>
            </a:r>
            <a:r>
              <a:rPr lang="en-US" altLang="ko-KR" b="0" dirty="0"/>
              <a:t>, </a:t>
            </a:r>
            <a:r>
              <a:rPr lang="ko-KR" altLang="en-US" b="0" dirty="0"/>
              <a:t>전적으로 운에 기대어 문제를 풀어야 한다</a:t>
            </a:r>
            <a:r>
              <a:rPr lang="en-US" altLang="ko-KR" b="0" dirty="0"/>
              <a:t>. </a:t>
            </a:r>
            <a:r>
              <a:rPr lang="ko-KR" altLang="en-US" b="0" dirty="0"/>
              <a:t>학생 </a:t>
            </a:r>
            <a:r>
              <a:rPr lang="en-US" altLang="ko-KR" b="0" dirty="0"/>
              <a:t>D</a:t>
            </a:r>
            <a:r>
              <a:rPr lang="ko-KR" altLang="en-US" b="0" dirty="0"/>
              <a:t>는 모두 틀릴 수도</a:t>
            </a:r>
            <a:r>
              <a:rPr lang="en-US" altLang="ko-KR" b="0" dirty="0"/>
              <a:t>, </a:t>
            </a:r>
            <a:r>
              <a:rPr lang="ko-KR" altLang="en-US" b="0" dirty="0"/>
              <a:t>모두 맞을 수도 있다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0" dirty="0"/>
              <a:t>학생 </a:t>
            </a:r>
            <a:r>
              <a:rPr lang="en-US" altLang="ko-KR" b="0" dirty="0"/>
              <a:t>D</a:t>
            </a:r>
            <a:r>
              <a:rPr lang="ko-KR" altLang="en-US" b="0" dirty="0"/>
              <a:t>에게 추가 과제가 주어질 확률을 </a:t>
            </a:r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6-6] ‘n = 10</a:t>
            </a:r>
            <a:r>
              <a:rPr lang="ko-KR" altLang="en-US" b="0" dirty="0"/>
              <a:t>인 이항분포표 예시’를 이용하여 결정하시오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0" dirty="0"/>
              <a:t>만약 문제가 </a:t>
            </a:r>
            <a:r>
              <a:rPr lang="en-US" altLang="ko-KR" b="0" dirty="0"/>
              <a:t>5</a:t>
            </a:r>
            <a:r>
              <a:rPr lang="ko-KR" altLang="en-US" b="0" dirty="0" err="1"/>
              <a:t>지선다가</a:t>
            </a:r>
            <a:r>
              <a:rPr lang="ko-KR" altLang="en-US" b="0" dirty="0"/>
              <a:t> 아닌 </a:t>
            </a:r>
            <a:r>
              <a:rPr lang="en-US" altLang="ko-KR" b="0" dirty="0"/>
              <a:t>4</a:t>
            </a:r>
            <a:r>
              <a:rPr lang="ko-KR" altLang="en-US" b="0" dirty="0" err="1"/>
              <a:t>지선다였을</a:t>
            </a:r>
            <a:r>
              <a:rPr lang="ko-KR" altLang="en-US" b="0" dirty="0"/>
              <a:t> 경우 ①번 물음에 답하시오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156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87167" y="2420888"/>
            <a:ext cx="7773265" cy="410445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1051257" y="242088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687168" y="2509661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827584" y="2780928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spcAft>
                <a:spcPts val="50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0" dirty="0"/>
              <a:t>시행 횟수 </a:t>
            </a:r>
            <a:r>
              <a:rPr lang="en-US" altLang="ko-KR" b="0" dirty="0"/>
              <a:t>n</a:t>
            </a:r>
            <a:r>
              <a:rPr lang="ko-KR" altLang="en-US" b="0" dirty="0"/>
              <a:t>은 </a:t>
            </a:r>
            <a:r>
              <a:rPr lang="en-US" altLang="ko-KR" b="0" dirty="0"/>
              <a:t>10</a:t>
            </a:r>
            <a:r>
              <a:rPr lang="ko-KR" altLang="en-US" b="0" dirty="0"/>
              <a:t>이고 정답의 확률 </a:t>
            </a:r>
            <a:r>
              <a:rPr lang="en-US" altLang="ko-KR" b="0" dirty="0"/>
              <a:t>       </a:t>
            </a:r>
            <a:r>
              <a:rPr lang="ko-KR" altLang="en-US" b="0" dirty="0"/>
              <a:t>인 이항분포이다</a:t>
            </a:r>
            <a:r>
              <a:rPr lang="en-US" altLang="ko-KR" b="0" dirty="0"/>
              <a:t>. </a:t>
            </a:r>
            <a:r>
              <a:rPr lang="ko-KR" altLang="en-US" b="0" dirty="0"/>
              <a:t>해당 확률변수를 </a:t>
            </a:r>
            <a:r>
              <a:rPr lang="en-US" altLang="ko-KR" b="0" dirty="0"/>
              <a:t>X </a:t>
            </a:r>
            <a:r>
              <a:rPr lang="ko-KR" altLang="en-US" b="0" dirty="0"/>
              <a:t>라 한다면   </a:t>
            </a:r>
            <a:r>
              <a:rPr lang="en-US" altLang="ko-KR" b="0" dirty="0"/>
              <a:t>            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추가 과제가 주어질 확률은 </a:t>
            </a:r>
            <a:r>
              <a:rPr lang="en-US" altLang="ko-KR" b="0" dirty="0"/>
              <a:t>P(X≤5)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  <a:r>
              <a:rPr lang="ko-KR" altLang="en-US" b="0" dirty="0"/>
              <a:t> 확률분포표는                             의 수치를 정리하였으므로 </a:t>
            </a:r>
            <a:r>
              <a:rPr lang="en-US" altLang="ko-KR" b="0" dirty="0"/>
              <a:t>k=5, </a:t>
            </a:r>
            <a:r>
              <a:rPr lang="ko-KR" altLang="en-US" b="0" dirty="0"/>
              <a:t>확률 </a:t>
            </a:r>
            <a:r>
              <a:rPr lang="en-US" altLang="ko-KR" b="0" dirty="0"/>
              <a:t>p=0.2</a:t>
            </a:r>
            <a:r>
              <a:rPr lang="ko-KR" altLang="en-US" b="0" dirty="0"/>
              <a:t>인 확률 </a:t>
            </a:r>
            <a:r>
              <a:rPr lang="en-US" altLang="ko-KR" b="0" dirty="0"/>
              <a:t>0.9936</a:t>
            </a:r>
            <a:r>
              <a:rPr lang="ko-KR" altLang="en-US" b="0" dirty="0"/>
              <a:t>을 간단히 찾을 수 있다</a:t>
            </a:r>
            <a:r>
              <a:rPr lang="en-US" altLang="ko-KR" b="0" dirty="0"/>
              <a:t>.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이항분포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이항분포표를 이용한 확률의 계산</a:t>
            </a:r>
            <a:endParaRPr lang="en-US" altLang="ko-KR" sz="2000" u="sng" dirty="0"/>
          </a:p>
        </p:txBody>
      </p:sp>
      <p:sp>
        <p:nvSpPr>
          <p:cNvPr id="7" name="직사각형 6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2000" y="1893624"/>
            <a:ext cx="453606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이항분포표를 이용한 확률의 계산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6-4</a:t>
            </a:r>
            <a:endParaRPr lang="ko-KR" altLang="en-US" sz="14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342" y="2756406"/>
            <a:ext cx="448698" cy="45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463" y="3193733"/>
            <a:ext cx="980409" cy="379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35" y="3650730"/>
            <a:ext cx="657076" cy="305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369" y="3564407"/>
            <a:ext cx="1145005" cy="461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96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이항분포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911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87167" y="2420888"/>
            <a:ext cx="7773265" cy="410445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1051257" y="242088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687168" y="2509661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827584" y="2780928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+mj-ea"/>
              <a:buAutoNum type="circleNumDbPlain" startAt="2"/>
            </a:pPr>
            <a:r>
              <a:rPr lang="en-US" altLang="ko-KR" b="0" dirty="0"/>
              <a:t>4</a:t>
            </a:r>
            <a:r>
              <a:rPr lang="ko-KR" altLang="en-US" b="0" dirty="0"/>
              <a:t>지선다의 경우 무작위로 정답을 맞출 확률은 </a:t>
            </a:r>
            <a:r>
              <a:rPr lang="en-US" altLang="ko-KR" b="0" dirty="0"/>
              <a:t>25%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즉</a:t>
            </a:r>
            <a:r>
              <a:rPr lang="en-US" altLang="ko-KR" b="0" dirty="0"/>
              <a:t>, </a:t>
            </a:r>
            <a:r>
              <a:rPr lang="ko-KR" altLang="en-US" b="0" dirty="0"/>
              <a:t>시행 횟수 </a:t>
            </a:r>
            <a:r>
              <a:rPr lang="en-US" altLang="ko-KR" b="0" i="1" dirty="0"/>
              <a:t>n</a:t>
            </a:r>
            <a:r>
              <a:rPr lang="ko-KR" altLang="en-US" b="0" dirty="0"/>
              <a:t>은 </a:t>
            </a:r>
            <a:r>
              <a:rPr lang="en-US" altLang="ko-KR" b="0" dirty="0"/>
              <a:t>10</a:t>
            </a:r>
            <a:r>
              <a:rPr lang="ko-KR" altLang="en-US" b="0" dirty="0"/>
              <a:t>이고 정답의 확률 </a:t>
            </a:r>
            <a:r>
              <a:rPr lang="en-US" altLang="ko-KR" b="0" dirty="0"/>
              <a:t>       </a:t>
            </a:r>
            <a:r>
              <a:rPr lang="ko-KR" altLang="en-US" b="0" dirty="0"/>
              <a:t>인 이항분포이다</a:t>
            </a:r>
            <a:r>
              <a:rPr lang="en-US" altLang="ko-KR" b="0" dirty="0"/>
              <a:t>. </a:t>
            </a:r>
            <a:r>
              <a:rPr lang="ko-KR" altLang="en-US" b="0" dirty="0"/>
              <a:t>해당 확률변수를 </a:t>
            </a:r>
            <a:r>
              <a:rPr lang="en-US" altLang="ko-KR" b="0" i="1" dirty="0"/>
              <a:t>X</a:t>
            </a:r>
            <a:r>
              <a:rPr lang="ko-KR" altLang="en-US" b="0" dirty="0"/>
              <a:t>라 한다면        </a:t>
            </a:r>
            <a:r>
              <a:rPr lang="en-US" altLang="ko-KR" b="0" dirty="0"/>
              <a:t>1       </a:t>
            </a:r>
            <a:r>
              <a:rPr lang="en-US" altLang="ko-KR" b="0" i="1" dirty="0"/>
              <a:t>B </a:t>
            </a:r>
            <a:r>
              <a:rPr lang="en-US" altLang="ko-KR" b="0" dirty="0"/>
              <a:t>4 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추가 보고서 과제가 주어질 확률은 </a:t>
            </a:r>
            <a:r>
              <a:rPr lang="en-US" altLang="ko-KR" b="0" i="1" dirty="0"/>
              <a:t>P </a:t>
            </a:r>
            <a:r>
              <a:rPr lang="en-US" altLang="ko-KR" b="0" dirty="0"/>
              <a:t>(</a:t>
            </a:r>
            <a:r>
              <a:rPr lang="en-US" altLang="ko-KR" b="0" i="1" dirty="0"/>
              <a:t>X</a:t>
            </a:r>
            <a:r>
              <a:rPr lang="ko-KR" altLang="en-US" b="0" dirty="0"/>
              <a:t>≤</a:t>
            </a:r>
            <a:r>
              <a:rPr lang="en-US" altLang="ko-KR" b="0" dirty="0"/>
              <a:t>5)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확률분포표는                             의 수치를 정리하였으므로 </a:t>
            </a:r>
            <a:r>
              <a:rPr lang="en-US" altLang="ko-KR" b="0" i="1" dirty="0"/>
              <a:t>k</a:t>
            </a:r>
            <a:r>
              <a:rPr lang="en-US" altLang="ko-KR" b="0" dirty="0"/>
              <a:t>=5, </a:t>
            </a:r>
            <a:r>
              <a:rPr lang="ko-KR" altLang="en-US" b="0" dirty="0"/>
              <a:t>확률 </a:t>
            </a:r>
            <a:r>
              <a:rPr lang="en-US" altLang="ko-KR" b="0" i="1" dirty="0"/>
              <a:t>p</a:t>
            </a:r>
            <a:r>
              <a:rPr lang="en-US" altLang="ko-KR" b="0" dirty="0"/>
              <a:t>=0.25</a:t>
            </a:r>
            <a:r>
              <a:rPr lang="ko-KR" altLang="en-US" b="0" dirty="0"/>
              <a:t>인 확률 </a:t>
            </a:r>
            <a:r>
              <a:rPr lang="en-US" altLang="ko-KR" b="0" dirty="0"/>
              <a:t>0.9803</a:t>
            </a:r>
            <a:r>
              <a:rPr lang="ko-KR" altLang="en-US" b="0" dirty="0"/>
              <a:t>을 간단히 찾을 수 있다</a:t>
            </a:r>
            <a:r>
              <a:rPr lang="en-US" altLang="ko-KR" b="0" dirty="0"/>
              <a:t>. 4</a:t>
            </a:r>
            <a:r>
              <a:rPr lang="ko-KR" altLang="en-US" b="0" dirty="0" err="1"/>
              <a:t>지선다인</a:t>
            </a:r>
            <a:r>
              <a:rPr lang="ko-KR" altLang="en-US" b="0" dirty="0"/>
              <a:t> 경우 무작위로 정답을 맞출 확률이 비교적 높아지므로 추가 과제를 수행해야 할 확률은 약간 낮아진다</a:t>
            </a:r>
            <a:r>
              <a:rPr lang="en-US" altLang="ko-KR" b="0" dirty="0"/>
              <a:t>. </a:t>
            </a:r>
            <a:r>
              <a:rPr lang="ko-KR" altLang="en-US" b="0" dirty="0"/>
              <a:t>그럼에도 불구하고 운으로 퀴즈에 통과할 확률은 매우 희박함을 알 수 있다</a:t>
            </a:r>
            <a:r>
              <a:rPr lang="en-US" altLang="ko-KR" b="0" dirty="0"/>
              <a:t>.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이항분포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이항분포표를 이용한 확률의 계산</a:t>
            </a:r>
            <a:endParaRPr lang="en-US" altLang="ko-KR" sz="2000" u="sng" dirty="0"/>
          </a:p>
        </p:txBody>
      </p:sp>
      <p:sp>
        <p:nvSpPr>
          <p:cNvPr id="7" name="직사각형 6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2000" y="1893624"/>
            <a:ext cx="453606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이항분포표를 이용한 확률의 계산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6-4</a:t>
            </a:r>
            <a:endParaRPr lang="ko-KR" altLang="en-US" sz="1400" b="1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263" y="3120835"/>
            <a:ext cx="443689" cy="472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595" y="3917726"/>
            <a:ext cx="1834608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949" y="3557445"/>
            <a:ext cx="897787" cy="40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144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포아송분포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59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 err="1"/>
              <a:t>포아송분포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포아송분포의</a:t>
            </a:r>
            <a:r>
              <a:rPr lang="ko-KR" altLang="en-US" sz="2000" u="sng" dirty="0"/>
              <a:t> 개념</a:t>
            </a:r>
            <a:endParaRPr lang="en-US" altLang="ko-KR" sz="2000" u="sng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 err="1"/>
              <a:t>포아송분포</a:t>
            </a:r>
            <a:r>
              <a:rPr lang="en-US" altLang="ko-KR" b="0" dirty="0"/>
              <a:t>(Poisson distribution)</a:t>
            </a:r>
            <a:r>
              <a:rPr lang="ko-KR" altLang="en-US" b="0" dirty="0"/>
              <a:t>는 주로 일정시간</a:t>
            </a:r>
            <a:r>
              <a:rPr lang="en-US" altLang="ko-KR" b="0" dirty="0"/>
              <a:t>, </a:t>
            </a:r>
            <a:r>
              <a:rPr lang="ko-KR" altLang="en-US" b="0" dirty="0"/>
              <a:t>구간 및 공간에서 발생하는 사건에 대한 분포에 적용하기에 적합하다</a:t>
            </a:r>
            <a:r>
              <a:rPr lang="en-US" altLang="ko-KR" b="0" dirty="0"/>
              <a:t>. </a:t>
            </a:r>
            <a:r>
              <a:rPr lang="ko-KR" altLang="en-US" b="0" dirty="0"/>
              <a:t>이를 적용하기 위해서는 몇 가지 가정들이 필요하다</a:t>
            </a:r>
            <a:r>
              <a:rPr lang="en-US" altLang="ko-KR" b="0" dirty="0"/>
              <a:t>. </a:t>
            </a:r>
            <a:r>
              <a:rPr lang="ko-KR" altLang="en-US" b="0" dirty="0"/>
              <a:t>우선 임의의 구간에서의 발생확률은 그 구간의 길이에 비례하며 그 외의 다른 요인에 의한 영향은 받지 않는다</a:t>
            </a:r>
            <a:r>
              <a:rPr lang="en-US" altLang="ko-KR" b="0" dirty="0"/>
              <a:t>. </a:t>
            </a:r>
            <a:r>
              <a:rPr lang="ko-KR" altLang="en-US" b="0" dirty="0"/>
              <a:t>임의의 한 구간에서 일어난 사건의 횟수는 다른 구간에서 일어나는 사건에 대하여 영향을 미치지 않는다</a:t>
            </a:r>
            <a:r>
              <a:rPr lang="en-US" altLang="ko-KR" b="0" dirty="0"/>
              <a:t>.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6547" y="4178242"/>
            <a:ext cx="7773886" cy="2059070"/>
          </a:xfrm>
          <a:prstGeom prst="rect">
            <a:avLst/>
          </a:prstGeom>
          <a:noFill/>
          <a:ln w="12700">
            <a:solidFill>
              <a:srgbClr val="44A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2000" y="3981855"/>
            <a:ext cx="396149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7972" y="3981855"/>
            <a:ext cx="1374698" cy="392773"/>
          </a:xfrm>
          <a:prstGeom prst="roundRect">
            <a:avLst/>
          </a:prstGeom>
          <a:solidFill>
            <a:srgbClr val="4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하나 더 알기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123728" y="3933055"/>
            <a:ext cx="62646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44A0A2"/>
                </a:solidFill>
              </a:rPr>
              <a:t>포아송분포의</a:t>
            </a:r>
            <a:r>
              <a:rPr lang="ko-KR" altLang="en-US" dirty="0">
                <a:solidFill>
                  <a:srgbClr val="44A0A2"/>
                </a:solidFill>
              </a:rPr>
              <a:t> 적용 예시</a:t>
            </a:r>
            <a:endParaRPr lang="en-US" altLang="ko-KR" b="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827584" y="4537694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en-US" altLang="ko-KR" b="0" dirty="0"/>
              <a:t>1</a:t>
            </a:r>
            <a:r>
              <a:rPr lang="ko-KR" altLang="en-US" b="0" dirty="0"/>
              <a:t>시간 동안 휴대전화 </a:t>
            </a:r>
            <a:r>
              <a:rPr lang="en-US" altLang="ko-KR" b="0" dirty="0"/>
              <a:t>SNS</a:t>
            </a:r>
            <a:r>
              <a:rPr lang="ko-KR" altLang="en-US" b="0" dirty="0"/>
              <a:t>에 수신되는 메시지 수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0" dirty="0"/>
              <a:t>어느 공장에서 하루에 생산되는 불량품의 개수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0" dirty="0"/>
              <a:t>어느 통계학 책 </a:t>
            </a:r>
            <a:r>
              <a:rPr lang="en-US" altLang="ko-KR" b="0" dirty="0"/>
              <a:t>1~100</a:t>
            </a:r>
            <a:r>
              <a:rPr lang="ko-KR" altLang="en-US" b="0" dirty="0"/>
              <a:t>페이지 사이의 오타 개수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569292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 err="1"/>
              <a:t>포아송분포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포아송분포의</a:t>
            </a:r>
            <a:r>
              <a:rPr lang="ko-KR" altLang="en-US" sz="2000" u="sng" dirty="0"/>
              <a:t> 개념</a:t>
            </a:r>
            <a:endParaRPr lang="en-US" altLang="ko-KR" sz="2000" u="sng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특정사건 </a:t>
            </a:r>
            <a:r>
              <a:rPr lang="en-US" altLang="ko-KR" b="0" dirty="0"/>
              <a:t>x</a:t>
            </a:r>
            <a:r>
              <a:rPr lang="ko-KR" altLang="en-US" b="0" dirty="0"/>
              <a:t>가 발생확률이 매우 적은 </a:t>
            </a:r>
            <a:r>
              <a:rPr lang="ko-KR" altLang="en-US" b="0" dirty="0" err="1"/>
              <a:t>포아송분포를</a:t>
            </a:r>
            <a:r>
              <a:rPr lang="ko-KR" altLang="en-US" b="0" dirty="0"/>
              <a:t> 따르는 확률변수 </a:t>
            </a:r>
            <a:r>
              <a:rPr lang="en-US" altLang="ko-KR" b="0" dirty="0"/>
              <a:t>X</a:t>
            </a:r>
            <a:r>
              <a:rPr lang="ko-KR" altLang="en-US" b="0" dirty="0"/>
              <a:t>가 있다</a:t>
            </a:r>
            <a:r>
              <a:rPr lang="en-US" altLang="ko-KR" b="0" dirty="0"/>
              <a:t>. </a:t>
            </a:r>
            <a:r>
              <a:rPr lang="ko-KR" altLang="en-US" b="0" dirty="0"/>
              <a:t>단위 구간이나 시간 내에서 발생하는 </a:t>
            </a:r>
            <a:r>
              <a:rPr lang="en-US" altLang="ko-KR" b="0" dirty="0"/>
              <a:t>x</a:t>
            </a:r>
            <a:r>
              <a:rPr lang="ko-KR" altLang="en-US" b="0" dirty="0"/>
              <a:t>사건의 평균횟수를 </a:t>
            </a:r>
            <a:r>
              <a:rPr lang="en-US" altLang="ko-KR" b="0" dirty="0"/>
              <a:t>λ</a:t>
            </a:r>
            <a:r>
              <a:rPr lang="ko-KR" altLang="en-US" b="0" dirty="0"/>
              <a:t>라 할 때</a:t>
            </a:r>
            <a:r>
              <a:rPr lang="en-US" altLang="ko-KR" b="0" dirty="0"/>
              <a:t>, </a:t>
            </a:r>
            <a:r>
              <a:rPr lang="ko-KR" altLang="en-US" b="0" dirty="0"/>
              <a:t>확률변수 </a:t>
            </a:r>
            <a:r>
              <a:rPr lang="en-US" altLang="ko-KR" b="0" dirty="0"/>
              <a:t>X</a:t>
            </a:r>
            <a:r>
              <a:rPr lang="ko-KR" altLang="en-US" b="0" dirty="0"/>
              <a:t>의 확률은 다음과 같은 수식으로 정의한다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모든 확률변수와 마찬가지로 </a:t>
            </a:r>
            <a:r>
              <a:rPr lang="ko-KR" altLang="en-US" b="0" dirty="0" err="1"/>
              <a:t>포아송분포도</a:t>
            </a:r>
            <a:r>
              <a:rPr lang="ko-KR" altLang="en-US" b="0" dirty="0"/>
              <a:t> 모든 확률을 더하면 </a:t>
            </a:r>
            <a:r>
              <a:rPr lang="en-US" altLang="ko-KR" b="0" dirty="0"/>
              <a:t>1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3068960"/>
            <a:ext cx="20002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4725144"/>
            <a:ext cx="14763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459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 err="1"/>
              <a:t>포아송분포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포아송분포의</a:t>
            </a:r>
            <a:r>
              <a:rPr lang="ko-KR" altLang="en-US" sz="2000" u="sng" dirty="0"/>
              <a:t> 개념</a:t>
            </a:r>
            <a:endParaRPr lang="en-US" altLang="ko-KR" sz="2000" u="sng" dirty="0"/>
          </a:p>
        </p:txBody>
      </p:sp>
      <p:sp>
        <p:nvSpPr>
          <p:cNvPr id="12" name="직사각형 11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2000" y="1893624"/>
            <a:ext cx="2591848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포아송분포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6-5</a:t>
            </a:r>
            <a:endParaRPr lang="ko-KR" altLang="en-US" sz="1400" b="1" dirty="0"/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827584" y="2449463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어느 공장에서 제품을 생산하면 생산 공정상 불량품이 발생하기 마련이다</a:t>
            </a:r>
            <a:r>
              <a:rPr lang="en-US" altLang="ko-KR" b="0" dirty="0"/>
              <a:t>. </a:t>
            </a:r>
            <a:r>
              <a:rPr lang="ko-KR" altLang="en-US" b="0" dirty="0"/>
              <a:t>해당 공장에서의 불량률은 평균적으로 </a:t>
            </a:r>
            <a:r>
              <a:rPr lang="en-US" altLang="ko-KR" b="0" dirty="0"/>
              <a:t>0.5%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즉</a:t>
            </a:r>
            <a:r>
              <a:rPr lang="en-US" altLang="ko-KR" b="0" dirty="0"/>
              <a:t>, 100</a:t>
            </a:r>
            <a:r>
              <a:rPr lang="ko-KR" altLang="en-US" b="0" dirty="0"/>
              <a:t>개의 제품을 만들면 평균적으로 </a:t>
            </a:r>
            <a:r>
              <a:rPr lang="en-US" altLang="ko-KR" b="0" dirty="0"/>
              <a:t>0.5</a:t>
            </a:r>
            <a:r>
              <a:rPr lang="ko-KR" altLang="en-US" b="0" dirty="0"/>
              <a:t>개의 불량품이 나온다</a:t>
            </a:r>
            <a:r>
              <a:rPr lang="en-US" altLang="ko-KR" b="0" dirty="0"/>
              <a:t>. </a:t>
            </a:r>
            <a:r>
              <a:rPr lang="ko-KR" altLang="en-US" b="0" dirty="0"/>
              <a:t>이를 경영진은 이미 알고 있다</a:t>
            </a:r>
            <a:r>
              <a:rPr lang="en-US" altLang="ko-KR" b="0" dirty="0"/>
              <a:t>. </a:t>
            </a:r>
            <a:r>
              <a:rPr lang="ko-KR" altLang="en-US" b="0" dirty="0"/>
              <a:t>불시에 검시관이 방문하여 무작위로 </a:t>
            </a:r>
            <a:r>
              <a:rPr lang="en-US" altLang="ko-KR" b="0" dirty="0"/>
              <a:t>100</a:t>
            </a:r>
            <a:r>
              <a:rPr lang="ko-KR" altLang="en-US" b="0" dirty="0"/>
              <a:t>개를 선택하여 불량품이 </a:t>
            </a:r>
            <a:r>
              <a:rPr lang="en-US" altLang="ko-KR" b="0" dirty="0"/>
              <a:t>1</a:t>
            </a:r>
            <a:r>
              <a:rPr lang="ko-KR" altLang="en-US" b="0" dirty="0"/>
              <a:t>개 이하가 되어야 검사에 통과할 수 있다</a:t>
            </a:r>
            <a:r>
              <a:rPr lang="en-US" altLang="ko-KR" b="0" dirty="0"/>
              <a:t>. </a:t>
            </a:r>
            <a:r>
              <a:rPr lang="ko-KR" altLang="en-US" b="0" dirty="0"/>
              <a:t>만약 검사에 통과하지 못하면 관련 내용이 공시되며 기사화될 가능성도 있다</a:t>
            </a:r>
            <a:r>
              <a:rPr lang="en-US" altLang="ko-KR" b="0" dirty="0"/>
              <a:t>. </a:t>
            </a:r>
            <a:r>
              <a:rPr lang="ko-KR" altLang="en-US" b="0" dirty="0"/>
              <a:t>이에 따라 경영진은 해당 검사를 통과할 확률을 알고 싶다</a:t>
            </a:r>
            <a:r>
              <a:rPr lang="en-US" altLang="ko-KR" b="0" dirty="0"/>
              <a:t>. </a:t>
            </a:r>
            <a:r>
              <a:rPr lang="ko-KR" altLang="en-US" b="0" dirty="0"/>
              <a:t>불량품의 개수에 대한 확률변수는 </a:t>
            </a:r>
            <a:r>
              <a:rPr lang="ko-KR" altLang="en-US" b="0" dirty="0" err="1"/>
              <a:t>포아송분포를</a:t>
            </a:r>
            <a:r>
              <a:rPr lang="ko-KR" altLang="en-US" b="0" dirty="0"/>
              <a:t> 따른다고 가정하여 해당 확률을 계산해보자</a:t>
            </a:r>
            <a:r>
              <a:rPr lang="en-US" altLang="ko-KR" b="0" dirty="0"/>
              <a:t>(</a:t>
            </a:r>
            <a:r>
              <a:rPr lang="ko-KR" altLang="en-US" b="0" dirty="0"/>
              <a:t>단</a:t>
            </a:r>
            <a:r>
              <a:rPr lang="en-US" altLang="ko-KR" b="0" dirty="0"/>
              <a:t>, </a:t>
            </a:r>
            <a:r>
              <a:rPr lang="ko-KR" altLang="en-US" b="0" dirty="0"/>
              <a:t>자연대수 </a:t>
            </a:r>
            <a:r>
              <a:rPr lang="en-US" altLang="ko-KR" b="0" dirty="0"/>
              <a:t>e</a:t>
            </a:r>
            <a:r>
              <a:rPr lang="ko-KR" altLang="en-US" b="0" dirty="0"/>
              <a:t>는 </a:t>
            </a:r>
            <a:r>
              <a:rPr lang="en-US" altLang="ko-KR" b="0" dirty="0"/>
              <a:t>2.7182818</a:t>
            </a:r>
            <a:r>
              <a:rPr lang="ko-KR" altLang="en-US" b="0" dirty="0"/>
              <a:t>로 근사하여 계산한다</a:t>
            </a:r>
            <a:r>
              <a:rPr lang="en-US" altLang="ko-KR" b="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49407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7167" y="2420888"/>
            <a:ext cx="7773265" cy="410445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 err="1"/>
              <a:t>포아송분포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포아송분포의</a:t>
            </a:r>
            <a:r>
              <a:rPr lang="ko-KR" altLang="en-US" sz="2000" u="sng" dirty="0"/>
              <a:t> 개념</a:t>
            </a:r>
            <a:endParaRPr lang="en-US" altLang="ko-KR" sz="2000" u="sng" dirty="0"/>
          </a:p>
        </p:txBody>
      </p:sp>
      <p:sp>
        <p:nvSpPr>
          <p:cNvPr id="12" name="직사각형 11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2000" y="1893624"/>
            <a:ext cx="2591848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포아송분포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6-5</a:t>
            </a:r>
            <a:endParaRPr lang="ko-KR" altLang="en-US" sz="1400" b="1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1051257" y="242088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687168" y="2509661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827584" y="2780928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/>
              <a:t>검시관이 </a:t>
            </a:r>
            <a:r>
              <a:rPr lang="en-US" altLang="ko-KR" b="0" dirty="0"/>
              <a:t>100</a:t>
            </a:r>
            <a:r>
              <a:rPr lang="ko-KR" altLang="en-US" b="0" dirty="0"/>
              <a:t>개의 제품을 무작위로 선택했을 때 </a:t>
            </a:r>
            <a:r>
              <a:rPr lang="ko-KR" altLang="en-US" b="0" dirty="0" err="1"/>
              <a:t>그중</a:t>
            </a:r>
            <a:r>
              <a:rPr lang="ko-KR" altLang="en-US" b="0" dirty="0"/>
              <a:t> 평균적인 불량품의 개수는 </a:t>
            </a:r>
            <a:r>
              <a:rPr lang="en-US" altLang="ko-KR" b="0" dirty="0"/>
              <a:t>0.5</a:t>
            </a:r>
            <a:r>
              <a:rPr lang="ko-KR" altLang="en-US" b="0" dirty="0"/>
              <a:t>개이다</a:t>
            </a:r>
            <a:r>
              <a:rPr lang="en-US" altLang="ko-KR" b="0" dirty="0"/>
              <a:t>. </a:t>
            </a:r>
            <a:r>
              <a:rPr lang="ko-KR" altLang="en-US" b="0" dirty="0"/>
              <a:t>따라서 평균 </a:t>
            </a:r>
            <a:r>
              <a:rPr lang="en-US" altLang="ko-KR" b="0" dirty="0"/>
              <a:t>λ = 0.5</a:t>
            </a:r>
            <a:r>
              <a:rPr lang="ko-KR" altLang="en-US" b="0" dirty="0"/>
              <a:t>이다</a:t>
            </a:r>
            <a:r>
              <a:rPr lang="en-US" altLang="ko-KR" b="0" dirty="0"/>
              <a:t>. 100</a:t>
            </a:r>
            <a:r>
              <a:rPr lang="ko-KR" altLang="en-US" b="0" dirty="0"/>
              <a:t>개 중 불량품이 </a:t>
            </a:r>
            <a:r>
              <a:rPr lang="en-US" altLang="ko-KR" b="0" dirty="0"/>
              <a:t>1</a:t>
            </a:r>
            <a:r>
              <a:rPr lang="ko-KR" altLang="en-US" b="0" dirty="0"/>
              <a:t>개 이하일 확률은 </a:t>
            </a:r>
            <a:r>
              <a:rPr lang="en-US" altLang="ko-KR" b="0" dirty="0"/>
              <a:t>P(X = 0) + P(X = 1)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/>
              <a:t>따라서 원하는 답은                       </a:t>
            </a:r>
            <a:r>
              <a:rPr lang="en-US" altLang="ko-KR" b="0" dirty="0"/>
              <a:t>                                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즉</a:t>
            </a:r>
            <a:r>
              <a:rPr lang="en-US" altLang="ko-KR" b="0" dirty="0"/>
              <a:t>, </a:t>
            </a:r>
            <a:r>
              <a:rPr lang="ko-KR" altLang="en-US" b="0" dirty="0"/>
              <a:t>해당 검사를 통과할 확률은 </a:t>
            </a:r>
            <a:r>
              <a:rPr lang="en-US" altLang="ko-KR" b="0" dirty="0"/>
              <a:t>90.98%</a:t>
            </a:r>
            <a:r>
              <a:rPr lang="ko-KR" altLang="en-US" b="0" dirty="0"/>
              <a:t>인 것이다</a:t>
            </a:r>
            <a:r>
              <a:rPr lang="en-US" altLang="ko-KR" b="0" dirty="0"/>
              <a:t>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46" y="4002344"/>
            <a:ext cx="2770909" cy="1298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905" y="5404740"/>
            <a:ext cx="3849359" cy="354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2488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 err="1"/>
              <a:t>포아송분포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포아송분포의</a:t>
            </a:r>
            <a:r>
              <a:rPr lang="ko-KR" altLang="en-US" sz="2000" u="sng" dirty="0"/>
              <a:t> 개념</a:t>
            </a:r>
            <a:endParaRPr lang="en-US" altLang="ko-KR" sz="2000" u="sng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 err="1"/>
              <a:t>포아송확률변수의</a:t>
            </a:r>
            <a:r>
              <a:rPr lang="ko-KR" altLang="en-US" b="0" dirty="0"/>
              <a:t> 확률에서 </a:t>
            </a:r>
            <a:r>
              <a:rPr lang="en-US" altLang="ko-KR" b="0" dirty="0"/>
              <a:t>e</a:t>
            </a:r>
            <a:r>
              <a:rPr lang="ko-KR" altLang="en-US" b="0" dirty="0"/>
              <a:t>는 자연대수를 의미한다</a:t>
            </a:r>
            <a:r>
              <a:rPr lang="en-US" altLang="ko-KR" b="0" dirty="0"/>
              <a:t>. </a:t>
            </a:r>
            <a:r>
              <a:rPr lang="ko-KR" altLang="en-US" b="0" dirty="0"/>
              <a:t>약 </a:t>
            </a:r>
            <a:r>
              <a:rPr lang="en-US" altLang="ko-KR" b="0" dirty="0"/>
              <a:t>2.718281828459 </a:t>
            </a:r>
            <a:r>
              <a:rPr lang="ko-KR" altLang="en-US" b="0" dirty="0"/>
              <a:t>정도 되는 상수이다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216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 err="1"/>
              <a:t>포아송분포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포아송분포의</a:t>
            </a:r>
            <a:r>
              <a:rPr lang="ko-KR" altLang="en-US" sz="2000" u="sng" dirty="0"/>
              <a:t> 개념</a:t>
            </a:r>
            <a:endParaRPr lang="en-US" altLang="ko-KR" sz="2000" u="sng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-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86547" y="2170787"/>
            <a:ext cx="7773886" cy="4354557"/>
          </a:xfrm>
          <a:prstGeom prst="rect">
            <a:avLst/>
          </a:prstGeom>
          <a:noFill/>
          <a:ln w="12700">
            <a:solidFill>
              <a:srgbClr val="44A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2000" y="1974401"/>
            <a:ext cx="284611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7972" y="1974401"/>
            <a:ext cx="1374698" cy="392773"/>
          </a:xfrm>
          <a:prstGeom prst="roundRect">
            <a:avLst/>
          </a:prstGeom>
          <a:solidFill>
            <a:srgbClr val="4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하나 더 알기</a:t>
            </a:r>
          </a:p>
        </p:txBody>
      </p:sp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2123728" y="1925601"/>
            <a:ext cx="62646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44A0A2"/>
                </a:solidFill>
              </a:rPr>
              <a:t>자연상수</a:t>
            </a:r>
            <a:endParaRPr lang="en-US" altLang="ko-KR" b="0" dirty="0"/>
          </a:p>
        </p:txBody>
      </p:sp>
      <p:sp>
        <p:nvSpPr>
          <p:cNvPr id="24" name="내용 개체 틀 2"/>
          <p:cNvSpPr txBox="1">
            <a:spLocks/>
          </p:cNvSpPr>
          <p:nvPr/>
        </p:nvSpPr>
        <p:spPr bwMode="auto">
          <a:xfrm>
            <a:off x="827584" y="2530240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/>
              <a:t>자연상수 </a:t>
            </a:r>
            <a:r>
              <a:rPr lang="en-US" altLang="ko-KR" b="0" i="1" dirty="0"/>
              <a:t>e</a:t>
            </a:r>
            <a:r>
              <a:rPr lang="ko-KR" altLang="en-US" b="0" dirty="0"/>
              <a:t>는 다음과 같은 수식으로 표현된다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/>
              <a:t>즉</a:t>
            </a:r>
            <a:r>
              <a:rPr lang="en-US" altLang="ko-KR" b="0" dirty="0"/>
              <a:t>, n </a:t>
            </a:r>
            <a:r>
              <a:rPr lang="ko-KR" altLang="en-US" b="0" dirty="0"/>
              <a:t>이 ∞로 갈 때 수열 </a:t>
            </a:r>
            <a:r>
              <a:rPr lang="en-US" altLang="ko-KR" b="0" dirty="0"/>
              <a:t>       </a:t>
            </a:r>
            <a:r>
              <a:rPr lang="ko-KR" altLang="en-US" b="0" dirty="0"/>
              <a:t>의 극한인 것이다</a:t>
            </a:r>
            <a:r>
              <a:rPr lang="en-US" altLang="ko-KR" b="0" dirty="0"/>
              <a:t>. </a:t>
            </a:r>
            <a:r>
              <a:rPr lang="ko-KR" altLang="en-US" b="0" dirty="0"/>
              <a:t>자연상수 </a:t>
            </a:r>
            <a:r>
              <a:rPr lang="en-US" altLang="ko-KR" b="0" dirty="0"/>
              <a:t>e</a:t>
            </a:r>
            <a:r>
              <a:rPr lang="ko-KR" altLang="en-US" b="0" dirty="0"/>
              <a:t>는 다음과 같은 수식으로 나타낼 수도 있다</a:t>
            </a:r>
            <a:endParaRPr lang="en-US" altLang="ko-KR" b="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042199"/>
            <a:ext cx="1333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3038475"/>
            <a:ext cx="41719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8" y="4923978"/>
            <a:ext cx="46196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110" y="3983238"/>
            <a:ext cx="551033" cy="508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901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86547" y="2170787"/>
            <a:ext cx="7773886" cy="4354557"/>
          </a:xfrm>
          <a:prstGeom prst="rect">
            <a:avLst/>
          </a:prstGeom>
          <a:noFill/>
          <a:ln w="12700">
            <a:solidFill>
              <a:srgbClr val="44A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-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2000" y="1974401"/>
            <a:ext cx="284611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 err="1"/>
              <a:t>포아송분포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포아송분포의</a:t>
            </a:r>
            <a:r>
              <a:rPr lang="ko-KR" altLang="en-US" sz="2000" u="sng" dirty="0"/>
              <a:t> 개념</a:t>
            </a:r>
            <a:endParaRPr lang="en-US" altLang="ko-KR" sz="2000" u="sng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7972" y="1974401"/>
            <a:ext cx="1374698" cy="392773"/>
          </a:xfrm>
          <a:prstGeom prst="roundRect">
            <a:avLst/>
          </a:prstGeom>
          <a:solidFill>
            <a:srgbClr val="4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하나 더 알기</a:t>
            </a:r>
          </a:p>
        </p:txBody>
      </p:sp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2123728" y="1925601"/>
            <a:ext cx="62646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44A0A2"/>
                </a:solidFill>
              </a:rPr>
              <a:t>자연상수</a:t>
            </a:r>
            <a:endParaRPr lang="en-US" altLang="ko-KR" b="0" dirty="0"/>
          </a:p>
        </p:txBody>
      </p:sp>
      <p:sp>
        <p:nvSpPr>
          <p:cNvPr id="24" name="내용 개체 틀 2"/>
          <p:cNvSpPr txBox="1">
            <a:spLocks/>
          </p:cNvSpPr>
          <p:nvPr/>
        </p:nvSpPr>
        <p:spPr bwMode="auto">
          <a:xfrm>
            <a:off x="827584" y="2530240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/>
              <a:t>예를 들어</a:t>
            </a:r>
            <a:r>
              <a:rPr lang="en-US" altLang="ko-KR" b="0" dirty="0"/>
              <a:t>, 1</a:t>
            </a:r>
            <a:r>
              <a:rPr lang="ko-KR" altLang="en-US" b="0" dirty="0"/>
              <a:t>년 동안 예금을 하면 </a:t>
            </a:r>
            <a:r>
              <a:rPr lang="en-US" altLang="ko-KR" b="0" dirty="0"/>
              <a:t>8%</a:t>
            </a:r>
            <a:r>
              <a:rPr lang="ko-KR" altLang="en-US" b="0" dirty="0"/>
              <a:t>의 이자를 주는 은행이 있다고 가정해보자</a:t>
            </a:r>
            <a:r>
              <a:rPr lang="en-US" altLang="ko-KR" b="0" dirty="0"/>
              <a:t>. </a:t>
            </a:r>
            <a:r>
              <a:rPr lang="ko-KR" altLang="en-US" b="0" dirty="0"/>
              <a:t>기업 </a:t>
            </a:r>
            <a:r>
              <a:rPr lang="en-US" altLang="ko-KR" b="0" dirty="0"/>
              <a:t>A</a:t>
            </a:r>
            <a:r>
              <a:rPr lang="ko-KR" altLang="en-US" b="0" dirty="0"/>
              <a:t>는 해당 은행에 </a:t>
            </a:r>
            <a:r>
              <a:rPr lang="en-US" altLang="ko-KR" b="0" dirty="0"/>
              <a:t>100</a:t>
            </a:r>
            <a:r>
              <a:rPr lang="ko-KR" altLang="en-US" b="0" dirty="0"/>
              <a:t>만 원을 입금하였기 때문에 </a:t>
            </a:r>
            <a:r>
              <a:rPr lang="en-US" altLang="ko-KR" b="0" dirty="0"/>
              <a:t>1</a:t>
            </a:r>
            <a:r>
              <a:rPr lang="ko-KR" altLang="en-US" b="0" dirty="0"/>
              <a:t>년 후에는 </a:t>
            </a:r>
            <a:r>
              <a:rPr lang="en-US" altLang="ko-KR" b="0" dirty="0"/>
              <a:t>100</a:t>
            </a:r>
            <a:r>
              <a:rPr lang="ko-KR" altLang="en-US" b="0" dirty="0"/>
              <a:t>만 원의 원금과 </a:t>
            </a:r>
            <a:r>
              <a:rPr lang="en-US" altLang="ko-KR" b="0" dirty="0"/>
              <a:t>8</a:t>
            </a:r>
            <a:r>
              <a:rPr lang="ko-KR" altLang="en-US" b="0" dirty="0"/>
              <a:t>만원의 이자를 받을 것이다</a:t>
            </a:r>
            <a:r>
              <a:rPr lang="en-US" altLang="ko-KR" b="0" dirty="0"/>
              <a:t>. </a:t>
            </a:r>
            <a:r>
              <a:rPr lang="ko-KR" altLang="en-US" b="0" dirty="0"/>
              <a:t>그런데 이를 </a:t>
            </a:r>
            <a:r>
              <a:rPr lang="en-US" altLang="ko-KR" b="0" dirty="0"/>
              <a:t>6</a:t>
            </a:r>
            <a:r>
              <a:rPr lang="ko-KR" altLang="en-US" b="0" dirty="0"/>
              <a:t>개월에 </a:t>
            </a:r>
            <a:r>
              <a:rPr lang="en-US" altLang="ko-KR" b="0" dirty="0"/>
              <a:t>4% , 3</a:t>
            </a:r>
            <a:r>
              <a:rPr lang="ko-KR" altLang="en-US" b="0" dirty="0"/>
              <a:t>개월에 </a:t>
            </a:r>
            <a:r>
              <a:rPr lang="en-US" altLang="ko-KR" b="0" dirty="0"/>
              <a:t>2%, 1</a:t>
            </a:r>
            <a:r>
              <a:rPr lang="ko-KR" altLang="en-US" b="0" dirty="0"/>
              <a:t>개월에 </a:t>
            </a:r>
            <a:r>
              <a:rPr lang="en-US" altLang="ko-KR" b="0" dirty="0"/>
              <a:t>      </a:t>
            </a:r>
            <a:r>
              <a:rPr lang="ko-KR" altLang="en-US" b="0" dirty="0"/>
              <a:t>를 준다면 어떨까</a:t>
            </a:r>
            <a:r>
              <a:rPr lang="en-US" altLang="ko-KR" b="0" dirty="0"/>
              <a:t>? </a:t>
            </a:r>
            <a:r>
              <a:rPr lang="ko-KR" altLang="en-US" b="0" dirty="0"/>
              <a:t>이를 수식으로 정리하여 계산해보면 다음과 같다</a:t>
            </a:r>
            <a:r>
              <a:rPr lang="en-US" altLang="ko-KR" b="0" dirty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042199"/>
            <a:ext cx="1333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432" y="4444181"/>
            <a:ext cx="4035136" cy="192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337" y="3662638"/>
            <a:ext cx="377851" cy="417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606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86547" y="2170787"/>
            <a:ext cx="7773886" cy="4354557"/>
          </a:xfrm>
          <a:prstGeom prst="rect">
            <a:avLst/>
          </a:prstGeom>
          <a:noFill/>
          <a:ln w="12700">
            <a:solidFill>
              <a:srgbClr val="44A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-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2000" y="1974401"/>
            <a:ext cx="284611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 err="1"/>
              <a:t>포아송분포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포아송분포의</a:t>
            </a:r>
            <a:r>
              <a:rPr lang="ko-KR" altLang="en-US" sz="2000" u="sng" dirty="0"/>
              <a:t> 개념</a:t>
            </a:r>
            <a:endParaRPr lang="en-US" altLang="ko-KR" sz="2000" u="sng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7972" y="1974401"/>
            <a:ext cx="1374698" cy="392773"/>
          </a:xfrm>
          <a:prstGeom prst="roundRect">
            <a:avLst/>
          </a:prstGeom>
          <a:solidFill>
            <a:srgbClr val="4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하나 더 알기</a:t>
            </a:r>
          </a:p>
        </p:txBody>
      </p:sp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2123728" y="1925601"/>
            <a:ext cx="62646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44A0A2"/>
                </a:solidFill>
              </a:rPr>
              <a:t>자연상수</a:t>
            </a:r>
            <a:endParaRPr lang="en-US" altLang="ko-KR" b="0" dirty="0"/>
          </a:p>
        </p:txBody>
      </p:sp>
      <p:sp>
        <p:nvSpPr>
          <p:cNvPr id="24" name="내용 개체 틀 2"/>
          <p:cNvSpPr txBox="1">
            <a:spLocks/>
          </p:cNvSpPr>
          <p:nvPr/>
        </p:nvSpPr>
        <p:spPr bwMode="auto">
          <a:xfrm>
            <a:off x="827584" y="2530240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/>
              <a:t>  년으로 나누어 이자를 받는다면 계산 수식은 다음과 같다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/>
              <a:t>여기서 </a:t>
            </a:r>
            <a:r>
              <a:rPr lang="en-US" altLang="ko-KR" b="0" dirty="0"/>
              <a:t>n</a:t>
            </a:r>
            <a:r>
              <a:rPr lang="ko-KR" altLang="en-US" b="0" dirty="0"/>
              <a:t>을 ∞로 해서 개월 수를 무수히 잘게 쪼갠 복리로 계산하면 이자율이 어떻게 되는지 계산해 보겠다</a:t>
            </a:r>
            <a:r>
              <a:rPr lang="en-US" altLang="ko-KR" b="0" dirty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042199"/>
            <a:ext cx="1333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773" y="3140968"/>
            <a:ext cx="3290455" cy="658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318" y="4930640"/>
            <a:ext cx="6061364" cy="1229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83" y="2594406"/>
            <a:ext cx="157438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69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이항분포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베르누이 시행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베르누이 시행</a:t>
            </a:r>
            <a:r>
              <a:rPr lang="en-US" altLang="ko-KR" dirty="0"/>
              <a:t>(Bernoulli trial):</a:t>
            </a:r>
            <a:r>
              <a:rPr lang="ko-KR" altLang="en-US" dirty="0"/>
              <a:t> </a:t>
            </a:r>
            <a:r>
              <a:rPr lang="ko-KR" altLang="en-US" b="0" dirty="0"/>
              <a:t>매 시행이 각각 독립적으로 발생한다는 의미에서 독립 시행이라 부르기도 한다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베르누이 시행은 다음의 세 가지 기본적 특징을 보인다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+mj-ea"/>
              <a:buAutoNum type="circleNumDbPlain"/>
            </a:pPr>
            <a:r>
              <a:rPr lang="ko-KR" altLang="en-US" b="0" dirty="0"/>
              <a:t>베르누이 시행은 고정된 횟수의 시행으로 구성된다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+mj-ea"/>
              <a:buAutoNum type="circleNumDbPlain"/>
            </a:pPr>
            <a:r>
              <a:rPr lang="ko-KR" altLang="en-US" b="0" dirty="0"/>
              <a:t>베르누이 시행에 있어서 각각의 시행은 서로 독립적이다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+mj-ea"/>
              <a:buAutoNum type="circleNumDbPlain"/>
            </a:pPr>
            <a:r>
              <a:rPr lang="ko-KR" altLang="en-US" b="0" dirty="0"/>
              <a:t>각 시행은 두 가지 결과 중 하나로 결정되며 </a:t>
            </a:r>
            <a:r>
              <a:rPr lang="en-US" altLang="ko-KR" b="0" dirty="0"/>
              <a:t>,</a:t>
            </a:r>
            <a:r>
              <a:rPr lang="ko-KR" altLang="en-US" b="0" dirty="0"/>
              <a:t>이들 결과는 상호 배타적</a:t>
            </a:r>
            <a:r>
              <a:rPr lang="en-US" altLang="ko-KR" b="0" dirty="0"/>
              <a:t>(mutually exclusive)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2702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 err="1"/>
              <a:t>포아송분포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포아송분포의</a:t>
            </a:r>
            <a:r>
              <a:rPr lang="ko-KR" altLang="en-US" sz="2000" u="sng" dirty="0"/>
              <a:t> 통계량</a:t>
            </a:r>
            <a:endParaRPr lang="en-US" altLang="ko-KR" sz="2000" u="sng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 err="1"/>
              <a:t>포아송분포의</a:t>
            </a:r>
            <a:r>
              <a:rPr lang="ko-KR" altLang="en-US" b="0" dirty="0"/>
              <a:t> 평균은 주로 </a:t>
            </a:r>
            <a:r>
              <a:rPr lang="en-US" altLang="ko-KR" b="0" dirty="0"/>
              <a:t>λ </a:t>
            </a:r>
            <a:r>
              <a:rPr lang="ko-KR" altLang="en-US" b="0" dirty="0"/>
              <a:t>라 쓴다</a:t>
            </a:r>
            <a:r>
              <a:rPr lang="en-US" altLang="ko-KR" b="0" dirty="0"/>
              <a:t>. </a:t>
            </a:r>
            <a:r>
              <a:rPr lang="ko-KR" altLang="en-US" b="0" dirty="0"/>
              <a:t>분산도 평균과 동일하게 </a:t>
            </a:r>
            <a:r>
              <a:rPr lang="en-US" altLang="ko-KR" b="0" dirty="0"/>
              <a:t>λ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 err="1"/>
              <a:t>포아송분포의</a:t>
            </a:r>
            <a:r>
              <a:rPr lang="ko-KR" altLang="en-US" b="0" dirty="0"/>
              <a:t> 확률은 다음과 같다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 err="1"/>
              <a:t>포아송분포의</a:t>
            </a:r>
            <a:r>
              <a:rPr lang="ko-KR" altLang="en-US" b="0" dirty="0"/>
              <a:t> 모든 가능한 확률을 더하면 </a:t>
            </a:r>
            <a:r>
              <a:rPr lang="en-US" altLang="ko-KR" b="0" dirty="0"/>
              <a:t>1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이를 정리하면 다음과 같다</a:t>
            </a:r>
            <a:r>
              <a:rPr lang="en-US" altLang="ko-KR" b="0" dirty="0"/>
              <a:t>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3" y="2887216"/>
            <a:ext cx="20859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4509120"/>
            <a:ext cx="14478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857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 err="1"/>
              <a:t>포아송분포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포아송분포의</a:t>
            </a:r>
            <a:r>
              <a:rPr lang="ko-KR" altLang="en-US" sz="2000" u="sng" dirty="0"/>
              <a:t> 통계량 </a:t>
            </a:r>
            <a:r>
              <a:rPr lang="en-US" altLang="ko-KR" sz="2000" u="sng" dirty="0"/>
              <a:t>– </a:t>
            </a:r>
            <a:r>
              <a:rPr lang="ko-KR" altLang="en-US" sz="2000" u="sng" dirty="0" err="1"/>
              <a:t>포아송분포의</a:t>
            </a:r>
            <a:r>
              <a:rPr lang="ko-KR" altLang="en-US" sz="2000" u="sng" dirty="0"/>
              <a:t> 평균</a:t>
            </a:r>
            <a:endParaRPr lang="en-US" altLang="ko-KR" sz="2000" u="sng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평균을 구하는 공식은 다음과 같다</a:t>
            </a:r>
            <a:r>
              <a:rPr lang="en-US" altLang="ko-KR" b="0" dirty="0"/>
              <a:t>. (x-1=t)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64" y="2420888"/>
            <a:ext cx="2739422" cy="7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6180"/>
            <a:ext cx="4173682" cy="1437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939613"/>
            <a:ext cx="3879273" cy="72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5011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 err="1"/>
              <a:t>포아송분포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포아송분포의</a:t>
            </a:r>
            <a:r>
              <a:rPr lang="ko-KR" altLang="en-US" sz="2000" u="sng" dirty="0"/>
              <a:t> 통계량 </a:t>
            </a:r>
            <a:r>
              <a:rPr lang="en-US" altLang="ko-KR" sz="2000" u="sng" dirty="0"/>
              <a:t>– </a:t>
            </a:r>
            <a:r>
              <a:rPr lang="ko-KR" altLang="en-US" sz="2000" u="sng" dirty="0" err="1"/>
              <a:t>포아송분포의</a:t>
            </a:r>
            <a:r>
              <a:rPr lang="ko-KR" altLang="en-US" sz="2000" u="sng" dirty="0"/>
              <a:t> 분산</a:t>
            </a:r>
            <a:endParaRPr lang="en-US" altLang="ko-KR" sz="2000" u="sng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539552" y="1340768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None/>
            </a:pPr>
            <a:endParaRPr lang="en-US" altLang="ko-KR" dirty="0">
              <a:solidFill>
                <a:srgbClr val="E67627"/>
              </a:solidFill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en-US" altLang="ko-KR" b="0" dirty="0"/>
              <a:t>                               </a:t>
            </a:r>
            <a:r>
              <a:rPr lang="ko-KR" altLang="en-US" b="0" dirty="0"/>
              <a:t>에서 </a:t>
            </a:r>
            <a:r>
              <a:rPr lang="en-US" altLang="ko-KR" b="0" dirty="0"/>
              <a:t>         </a:t>
            </a:r>
            <a:r>
              <a:rPr lang="ko-KR" altLang="en-US" b="0" dirty="0"/>
              <a:t>에 대해서 도출하자</a:t>
            </a:r>
            <a:r>
              <a:rPr lang="en-US" altLang="ko-KR" b="0" dirty="0"/>
              <a:t>. (x-1=t)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0730"/>
            <a:ext cx="2141157" cy="338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8" y="1915649"/>
            <a:ext cx="629752" cy="369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22" y="2492896"/>
            <a:ext cx="3307773" cy="822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97" y="3445411"/>
            <a:ext cx="4416136" cy="73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22" y="4241295"/>
            <a:ext cx="6234545" cy="146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72" y="5776689"/>
            <a:ext cx="413904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5315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 err="1"/>
              <a:t>포아송분포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포아송분포의</a:t>
            </a:r>
            <a:r>
              <a:rPr lang="ko-KR" altLang="en-US" sz="2000" u="sng" dirty="0"/>
              <a:t> 통계량 </a:t>
            </a:r>
            <a:r>
              <a:rPr lang="en-US" altLang="ko-KR" sz="2000" u="sng" dirty="0"/>
              <a:t>– </a:t>
            </a:r>
            <a:r>
              <a:rPr lang="ko-KR" altLang="en-US" sz="2000" u="sng" dirty="0" err="1"/>
              <a:t>포아송분포의</a:t>
            </a:r>
            <a:r>
              <a:rPr lang="ko-KR" altLang="en-US" sz="2000" u="sng" dirty="0"/>
              <a:t> 분산</a:t>
            </a:r>
            <a:endParaRPr lang="en-US" altLang="ko-KR" sz="2000" u="sng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2060848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-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86547" y="2458819"/>
            <a:ext cx="7773886" cy="4138533"/>
          </a:xfrm>
          <a:prstGeom prst="rect">
            <a:avLst/>
          </a:prstGeom>
          <a:noFill/>
          <a:ln w="12700">
            <a:solidFill>
              <a:srgbClr val="44A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2000" y="2037640"/>
            <a:ext cx="4644076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7972" y="2090767"/>
            <a:ext cx="1374698" cy="392773"/>
          </a:xfrm>
          <a:prstGeom prst="roundRect">
            <a:avLst/>
          </a:prstGeom>
          <a:solidFill>
            <a:srgbClr val="4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하나 더 알기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2032670" y="2029543"/>
            <a:ext cx="62646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44A0A2"/>
                </a:solidFill>
              </a:rPr>
              <a:t>이항분포와 </a:t>
            </a:r>
            <a:r>
              <a:rPr lang="ko-KR" altLang="en-US" dirty="0" err="1">
                <a:solidFill>
                  <a:srgbClr val="44A0A2"/>
                </a:solidFill>
              </a:rPr>
              <a:t>포아송분포의</a:t>
            </a:r>
            <a:r>
              <a:rPr lang="ko-KR" altLang="en-US" dirty="0">
                <a:solidFill>
                  <a:srgbClr val="44A0A2"/>
                </a:solidFill>
              </a:rPr>
              <a:t> 관계</a:t>
            </a:r>
            <a:endParaRPr lang="en-US" altLang="ko-KR" b="0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827584" y="2593479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/>
              <a:t>이항분포에서 발생확률이 비교적 낮으며 시행의 횟수가 무한대가 되면 이는 </a:t>
            </a:r>
            <a:r>
              <a:rPr lang="ko-KR" altLang="en-US" b="0" dirty="0" err="1"/>
              <a:t>포아송분포가</a:t>
            </a:r>
            <a:r>
              <a:rPr lang="ko-KR" altLang="en-US" b="0" dirty="0"/>
              <a:t> 된다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/>
              <a:t>어느 이항분포를 가정해보자</a:t>
            </a:r>
            <a:r>
              <a:rPr lang="en-US" altLang="ko-KR" b="0" dirty="0"/>
              <a:t>. </a:t>
            </a:r>
            <a:r>
              <a:rPr lang="ko-KR" altLang="en-US" b="0" dirty="0"/>
              <a:t>사건 </a:t>
            </a:r>
            <a:r>
              <a:rPr lang="en-US" altLang="ko-KR" b="0" dirty="0"/>
              <a:t>A</a:t>
            </a:r>
            <a:r>
              <a:rPr lang="ko-KR" altLang="en-US" b="0" dirty="0"/>
              <a:t>의 발생확률이 </a:t>
            </a:r>
            <a:r>
              <a:rPr lang="en-US" altLang="ko-KR" b="0" dirty="0"/>
              <a:t>p</a:t>
            </a:r>
            <a:r>
              <a:rPr lang="ko-KR" altLang="en-US" b="0" dirty="0"/>
              <a:t>이고 </a:t>
            </a:r>
            <a:r>
              <a:rPr lang="en-US" altLang="ko-KR" b="0" dirty="0"/>
              <a:t>n</a:t>
            </a:r>
            <a:r>
              <a:rPr lang="ko-KR" altLang="en-US" b="0" dirty="0"/>
              <a:t>번의 시행에서 사건 </a:t>
            </a:r>
            <a:r>
              <a:rPr lang="en-US" altLang="ko-KR" b="0" dirty="0"/>
              <a:t>A</a:t>
            </a:r>
            <a:r>
              <a:rPr lang="ko-KR" altLang="en-US" b="0" dirty="0"/>
              <a:t>가 </a:t>
            </a:r>
            <a:r>
              <a:rPr lang="en-US" altLang="ko-KR" b="0" dirty="0"/>
              <a:t>r</a:t>
            </a:r>
            <a:r>
              <a:rPr lang="ko-KR" altLang="en-US" b="0" dirty="0"/>
              <a:t>회 발생할 확률은       </a:t>
            </a:r>
            <a:r>
              <a:rPr lang="en-US" altLang="ko-KR" b="0" dirty="0"/>
              <a:t>                          </a:t>
            </a:r>
            <a:r>
              <a:rPr lang="ko-KR" altLang="en-US" b="0" dirty="0"/>
              <a:t>로 정리한 바 있다</a:t>
            </a:r>
            <a:r>
              <a:rPr lang="en-US" altLang="ko-KR" b="0" dirty="0"/>
              <a:t>. </a:t>
            </a:r>
            <a:r>
              <a:rPr lang="ko-KR" altLang="en-US" b="0" dirty="0"/>
              <a:t>여기서 </a:t>
            </a:r>
            <a:r>
              <a:rPr lang="en-US" altLang="ko-KR" b="0" dirty="0"/>
              <a:t>n → ∞</a:t>
            </a:r>
            <a:r>
              <a:rPr lang="ko-KR" altLang="en-US" b="0" dirty="0"/>
              <a:t>일 때 해당 확률이 </a:t>
            </a:r>
            <a:r>
              <a:rPr lang="ko-KR" altLang="en-US" b="0" dirty="0" err="1"/>
              <a:t>포아송확률변수의</a:t>
            </a:r>
            <a:r>
              <a:rPr lang="ko-KR" altLang="en-US" b="0" dirty="0"/>
              <a:t> 확률이 되는 것을 보이면 된다</a:t>
            </a:r>
            <a:r>
              <a:rPr lang="en-US" altLang="ko-KR" b="0" dirty="0"/>
              <a:t>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194" y="3933812"/>
            <a:ext cx="2180516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932399"/>
            <a:ext cx="28956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940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1663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-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86547" y="514603"/>
            <a:ext cx="7773886" cy="6082749"/>
          </a:xfrm>
          <a:prstGeom prst="rect">
            <a:avLst/>
          </a:prstGeom>
          <a:noFill/>
          <a:ln w="12700">
            <a:solidFill>
              <a:srgbClr val="44A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2000" y="318217"/>
            <a:ext cx="4644076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7972" y="318217"/>
            <a:ext cx="1374698" cy="392773"/>
          </a:xfrm>
          <a:prstGeom prst="roundRect">
            <a:avLst/>
          </a:prstGeom>
          <a:solidFill>
            <a:srgbClr val="4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하나 더 알기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2123728" y="269417"/>
            <a:ext cx="62646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44A0A2"/>
                </a:solidFill>
              </a:rPr>
              <a:t>이항분포와 </a:t>
            </a:r>
            <a:r>
              <a:rPr lang="ko-KR" altLang="en-US" dirty="0" err="1">
                <a:solidFill>
                  <a:srgbClr val="44A0A2"/>
                </a:solidFill>
              </a:rPr>
              <a:t>포아송분포의</a:t>
            </a:r>
            <a:r>
              <a:rPr lang="ko-KR" altLang="en-US" dirty="0">
                <a:solidFill>
                  <a:srgbClr val="44A0A2"/>
                </a:solidFill>
              </a:rPr>
              <a:t> 관계</a:t>
            </a:r>
            <a:endParaRPr lang="en-US" altLang="ko-KR" b="0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827584" y="874056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/>
              <a:t>여기서 이항분포의 평균이 </a:t>
            </a:r>
            <a:r>
              <a:rPr lang="en-US" altLang="ko-KR" b="0" i="1" dirty="0" err="1"/>
              <a:t>np</a:t>
            </a:r>
            <a:r>
              <a:rPr lang="ko-KR" altLang="en-US" b="0" dirty="0"/>
              <a:t>이므로 </a:t>
            </a:r>
            <a:r>
              <a:rPr lang="ko-KR" altLang="en-US" b="0" dirty="0" err="1"/>
              <a:t>포아송분포에서의</a:t>
            </a:r>
            <a:r>
              <a:rPr lang="ko-KR" altLang="en-US" b="0" dirty="0"/>
              <a:t> 평균인 </a:t>
            </a:r>
            <a:r>
              <a:rPr lang="en-US" altLang="ko-KR" b="0" dirty="0"/>
              <a:t>λ=</a:t>
            </a:r>
            <a:r>
              <a:rPr lang="en-US" altLang="ko-KR" b="0" i="1" dirty="0" err="1"/>
              <a:t>np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86" y="1460368"/>
            <a:ext cx="4581428" cy="5136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3CC6A8-87D5-436C-A662-117D39EAC53E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53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902C0F-AFB9-4822-B1CA-5CA9E9BE7D31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44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654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 err="1"/>
              <a:t>포아송분포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포아송분포의</a:t>
            </a:r>
            <a:r>
              <a:rPr lang="ko-KR" altLang="en-US" sz="2000" u="sng" dirty="0"/>
              <a:t> 통계량 </a:t>
            </a:r>
            <a:r>
              <a:rPr lang="en-US" altLang="ko-KR" sz="2000" u="sng" dirty="0"/>
              <a:t>– </a:t>
            </a:r>
            <a:r>
              <a:rPr lang="ko-KR" altLang="en-US" sz="2000" u="sng" dirty="0" err="1"/>
              <a:t>포아송분포의</a:t>
            </a:r>
            <a:r>
              <a:rPr lang="ko-KR" altLang="en-US" sz="2000" u="sng" dirty="0"/>
              <a:t> 분산</a:t>
            </a:r>
            <a:endParaRPr lang="en-US" altLang="ko-KR" sz="2000" u="sng" dirty="0"/>
          </a:p>
        </p:txBody>
      </p:sp>
      <p:sp>
        <p:nvSpPr>
          <p:cNvPr id="19" name="직사각형 18"/>
          <p:cNvSpPr/>
          <p:nvPr/>
        </p:nvSpPr>
        <p:spPr>
          <a:xfrm>
            <a:off x="612000" y="2325672"/>
            <a:ext cx="3887992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827584" y="2521471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/>
              <a:t>어느 제조업 공장에서 매시간 </a:t>
            </a:r>
            <a:r>
              <a:rPr lang="en-US" altLang="ko-KR" b="0" dirty="0"/>
              <a:t>1</a:t>
            </a:r>
            <a:r>
              <a:rPr lang="ko-KR" altLang="en-US" b="0" dirty="0"/>
              <a:t>개씩 기계장치를 생산한다고 하자</a:t>
            </a:r>
            <a:r>
              <a:rPr lang="en-US" altLang="ko-KR" b="0" dirty="0"/>
              <a:t>. </a:t>
            </a:r>
            <a:r>
              <a:rPr lang="ko-KR" altLang="en-US" b="0" dirty="0"/>
              <a:t>해당 공장은 </a:t>
            </a:r>
            <a:r>
              <a:rPr lang="en-US" altLang="ko-KR" b="0" dirty="0"/>
              <a:t>1</a:t>
            </a:r>
            <a:r>
              <a:rPr lang="ko-KR" altLang="en-US" b="0" dirty="0"/>
              <a:t>년에 </a:t>
            </a:r>
            <a:r>
              <a:rPr lang="en-US" altLang="ko-KR" b="0" dirty="0"/>
              <a:t>200</a:t>
            </a:r>
            <a:r>
              <a:rPr lang="ko-KR" altLang="en-US" b="0" dirty="0"/>
              <a:t>일 동안 가동되며</a:t>
            </a:r>
            <a:r>
              <a:rPr lang="en-US" altLang="ko-KR" b="0" dirty="0"/>
              <a:t>, </a:t>
            </a:r>
            <a:r>
              <a:rPr lang="ko-KR" altLang="en-US" b="0" dirty="0"/>
              <a:t>매일 </a:t>
            </a:r>
            <a:r>
              <a:rPr lang="en-US" altLang="ko-KR" b="0" dirty="0"/>
              <a:t>8</a:t>
            </a:r>
            <a:r>
              <a:rPr lang="ko-KR" altLang="en-US" b="0" dirty="0"/>
              <a:t>시간 동안 </a:t>
            </a:r>
            <a:r>
              <a:rPr lang="en-US" altLang="ko-KR" b="0" dirty="0"/>
              <a:t>8</a:t>
            </a:r>
            <a:r>
              <a:rPr lang="ko-KR" altLang="en-US" b="0" dirty="0"/>
              <a:t>개의 기계장치를 생산한다</a:t>
            </a:r>
            <a:r>
              <a:rPr lang="en-US" altLang="ko-KR" b="0" dirty="0"/>
              <a:t>. </a:t>
            </a:r>
            <a:r>
              <a:rPr lang="ko-KR" altLang="en-US" b="0" dirty="0"/>
              <a:t>따라서 </a:t>
            </a:r>
            <a:r>
              <a:rPr lang="en-US" altLang="ko-KR" b="0" dirty="0"/>
              <a:t>1</a:t>
            </a:r>
            <a:r>
              <a:rPr lang="ko-KR" altLang="en-US" b="0" dirty="0"/>
              <a:t>년간 총 </a:t>
            </a:r>
            <a:r>
              <a:rPr lang="en-US" altLang="ko-KR" b="0" dirty="0"/>
              <a:t>1,600</a:t>
            </a:r>
            <a:r>
              <a:rPr lang="ko-KR" altLang="en-US" b="0" dirty="0"/>
              <a:t>개의 기계장치를 생산한다</a:t>
            </a:r>
            <a:r>
              <a:rPr lang="en-US" altLang="ko-KR" b="0" dirty="0"/>
              <a:t>. </a:t>
            </a:r>
            <a:r>
              <a:rPr lang="ko-KR" altLang="en-US" b="0" dirty="0"/>
              <a:t>회사 경영상 </a:t>
            </a:r>
            <a:r>
              <a:rPr lang="en-US" altLang="ko-KR" b="0" dirty="0"/>
              <a:t>1</a:t>
            </a:r>
            <a:r>
              <a:rPr lang="ko-KR" altLang="en-US" b="0" dirty="0"/>
              <a:t>년에 생산하는 기계장치 중 </a:t>
            </a:r>
            <a:r>
              <a:rPr lang="en-US" altLang="ko-KR" b="0" dirty="0"/>
              <a:t>0.125%</a:t>
            </a:r>
            <a:r>
              <a:rPr lang="ko-KR" altLang="en-US" b="0" dirty="0"/>
              <a:t>를 초과하여 불량품이 생산되면 경영에 심각한 위기가 예측된다</a:t>
            </a:r>
            <a:r>
              <a:rPr lang="en-US" altLang="ko-KR" b="0" dirty="0"/>
              <a:t>. </a:t>
            </a:r>
            <a:r>
              <a:rPr lang="ko-KR" altLang="en-US" b="0" dirty="0"/>
              <a:t>경영자는 해당 공장에서 평균적인 불량률이 </a:t>
            </a:r>
            <a:r>
              <a:rPr lang="en-US" altLang="ko-KR" b="0" dirty="0"/>
              <a:t>0.1%</a:t>
            </a:r>
            <a:r>
              <a:rPr lang="ko-KR" altLang="en-US" b="0" dirty="0"/>
              <a:t>라는 것을 이미 알고 있다</a:t>
            </a:r>
            <a:r>
              <a:rPr lang="en-US" altLang="ko-KR" b="0" dirty="0"/>
              <a:t>. </a:t>
            </a:r>
            <a:r>
              <a:rPr lang="ko-KR" altLang="en-US" b="0" dirty="0"/>
              <a:t>산술적으로 불량률은 </a:t>
            </a:r>
            <a:r>
              <a:rPr lang="en-US" altLang="ko-KR" b="0" dirty="0"/>
              <a:t>0.1%</a:t>
            </a:r>
            <a:r>
              <a:rPr lang="ko-KR" altLang="en-US" b="0" dirty="0"/>
              <a:t>일 가능성이 가장 높을 것이나 때에 따라 </a:t>
            </a:r>
            <a:r>
              <a:rPr lang="en-US" altLang="ko-KR" b="0" dirty="0"/>
              <a:t>0.125%</a:t>
            </a:r>
            <a:r>
              <a:rPr lang="ko-KR" altLang="en-US" b="0" dirty="0"/>
              <a:t>를 초과한 불량품이 생산될 것이 너무나 우려된다</a:t>
            </a:r>
            <a:r>
              <a:rPr lang="en-US" altLang="ko-KR" b="0" dirty="0"/>
              <a:t>. </a:t>
            </a:r>
            <a:r>
              <a:rPr lang="ko-KR" altLang="en-US" b="0" dirty="0"/>
              <a:t>이에 경영자는 불량률이 </a:t>
            </a:r>
            <a:r>
              <a:rPr lang="en-US" altLang="ko-KR" b="0" dirty="0"/>
              <a:t>0.125%</a:t>
            </a:r>
            <a:r>
              <a:rPr lang="ko-KR" altLang="en-US" b="0" dirty="0"/>
              <a:t>가 초과될 가능성을 계산하고자 한다</a:t>
            </a:r>
            <a:r>
              <a:rPr lang="en-US" altLang="ko-KR" b="0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7996A3-FA8B-4642-BD10-7E5DEB036FD6}"/>
              </a:ext>
            </a:extLst>
          </p:cNvPr>
          <p:cNvSpPr/>
          <p:nvPr/>
        </p:nvSpPr>
        <p:spPr>
          <a:xfrm>
            <a:off x="686547" y="2132856"/>
            <a:ext cx="7773886" cy="4392488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1763688" y="1916832"/>
            <a:ext cx="2764879" cy="6393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포아송분포의</a:t>
            </a:r>
            <a:r>
              <a:rPr lang="ko-KR" altLang="en-US" dirty="0">
                <a:solidFill>
                  <a:srgbClr val="FFA401"/>
                </a:solidFill>
              </a:rPr>
              <a:t> 평균과 분산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7972" y="1965632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6-6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723340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7167" y="2420888"/>
            <a:ext cx="7773265" cy="4176464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2000" y="381456"/>
            <a:ext cx="3887992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포아송분포의</a:t>
            </a:r>
            <a:r>
              <a:rPr lang="ko-KR" altLang="en-US" dirty="0">
                <a:solidFill>
                  <a:srgbClr val="FFA401"/>
                </a:solidFill>
              </a:rPr>
              <a:t> 평균과 분산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6-6</a:t>
            </a:r>
            <a:endParaRPr lang="ko-KR" altLang="en-US" sz="1400" b="1" dirty="0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827584" y="937295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(1) </a:t>
            </a:r>
            <a:r>
              <a:rPr lang="ko-KR" altLang="en-US" b="0" dirty="0" err="1"/>
              <a:t>포아송분포를</a:t>
            </a:r>
            <a:r>
              <a:rPr lang="ko-KR" altLang="en-US" b="0" dirty="0"/>
              <a:t> 가정하여 불량률 </a:t>
            </a:r>
            <a:r>
              <a:rPr lang="en-US" altLang="ko-KR" b="0" dirty="0"/>
              <a:t>0.125% </a:t>
            </a:r>
            <a:r>
              <a:rPr lang="ko-KR" altLang="en-US" b="0" dirty="0"/>
              <a:t>초과 확률을 계산한다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(2) </a:t>
            </a:r>
            <a:r>
              <a:rPr lang="ko-KR" altLang="en-US" b="0" dirty="0"/>
              <a:t>이항분포를 가정하여 물음 </a:t>
            </a:r>
            <a:r>
              <a:rPr lang="en-US" altLang="ko-KR" b="0" dirty="0"/>
              <a:t>(1)</a:t>
            </a:r>
            <a:r>
              <a:rPr lang="ko-KR" altLang="en-US" b="0" dirty="0"/>
              <a:t>에 답하시오</a:t>
            </a:r>
            <a:r>
              <a:rPr lang="en-US" altLang="ko-KR" b="0" dirty="0"/>
              <a:t>(</a:t>
            </a:r>
            <a:r>
              <a:rPr lang="ko-KR" altLang="en-US" b="0" dirty="0"/>
              <a:t>단</a:t>
            </a:r>
            <a:r>
              <a:rPr lang="en-US" altLang="ko-KR" b="0" dirty="0"/>
              <a:t>, </a:t>
            </a:r>
            <a:r>
              <a:rPr lang="ko-KR" altLang="en-US" b="0" dirty="0" err="1"/>
              <a:t>포아송분포</a:t>
            </a:r>
            <a:r>
              <a:rPr lang="ko-KR" altLang="en-US" b="0" dirty="0"/>
              <a:t> 계산을 위한 자연대수 </a:t>
            </a:r>
            <a:r>
              <a:rPr lang="en-US" altLang="ko-KR" b="0" dirty="0"/>
              <a:t>e</a:t>
            </a:r>
            <a:r>
              <a:rPr lang="ko-KR" altLang="en-US" b="0" dirty="0"/>
              <a:t>는 </a:t>
            </a:r>
            <a:r>
              <a:rPr lang="en-US" altLang="ko-KR" b="0" dirty="0"/>
              <a:t>2.7182818</a:t>
            </a:r>
            <a:r>
              <a:rPr lang="ko-KR" altLang="en-US" b="0" dirty="0"/>
              <a:t>로 근사하여 계산한다</a:t>
            </a:r>
            <a:r>
              <a:rPr lang="en-US" altLang="ko-KR" b="0" dirty="0"/>
              <a:t>).</a:t>
            </a:r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1051257" y="242088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687168" y="2509661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내용 개체 틀 2"/>
              <p:cNvSpPr txBox="1">
                <a:spLocks/>
              </p:cNvSpPr>
              <p:nvPr/>
            </p:nvSpPr>
            <p:spPr bwMode="auto">
              <a:xfrm>
                <a:off x="827584" y="2716084"/>
                <a:ext cx="7416824" cy="1152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n"/>
                  <a:defRPr sz="16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chemeClr val="bg1">
                      <a:lumMod val="50000"/>
                    </a:schemeClr>
                  </a:buClr>
                  <a:buFont typeface="Wingdings" pitchFamily="2" charset="2"/>
                  <a:buChar char="§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chemeClr val="bg1">
                      <a:lumMod val="50000"/>
                    </a:schemeClr>
                  </a:buClr>
                  <a:buFont typeface="Arial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SzPct val="96000"/>
                  <a:buFont typeface="Arial" charset="0"/>
                  <a:buChar char="–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500"/>
                  </a:spcBef>
                  <a:spcAft>
                    <a:spcPts val="500"/>
                  </a:spcAft>
                  <a:buClr>
                    <a:schemeClr val="tx1"/>
                  </a:buClr>
                  <a:buFont typeface="Arial" pitchFamily="34" charset="0"/>
                  <a:buChar char="•"/>
                </a:pPr>
                <a:r>
                  <a:rPr lang="en-US" altLang="ko-KR" b="0" dirty="0"/>
                  <a:t>1,600</a:t>
                </a:r>
                <a:r>
                  <a:rPr lang="ko-KR" altLang="en-US" b="0" dirty="0"/>
                  <a:t>개의 생산품 중 불량품이 </a:t>
                </a:r>
                <a:r>
                  <a:rPr lang="en-US" altLang="ko-KR" b="0" dirty="0"/>
                  <a:t>2(=1,600 × 0.125%)</a:t>
                </a:r>
                <a:r>
                  <a:rPr lang="ko-KR" altLang="en-US" b="0" dirty="0"/>
                  <a:t>개 초과일 확률을 계산해야 한다</a:t>
                </a:r>
                <a:r>
                  <a:rPr lang="en-US" altLang="ko-KR" b="0" dirty="0"/>
                  <a:t>. 1,600</a:t>
                </a:r>
                <a:r>
                  <a:rPr lang="ko-KR" altLang="en-US" b="0" dirty="0"/>
                  <a:t>개 중 불량품의 개수를 확률변수 </a:t>
                </a:r>
                <a:r>
                  <a:rPr lang="en-US" altLang="ko-KR" b="0" dirty="0"/>
                  <a:t>X </a:t>
                </a:r>
                <a:r>
                  <a:rPr lang="ko-KR" altLang="en-US" b="0" dirty="0"/>
                  <a:t>라 하여 </a:t>
                </a:r>
                <a:r>
                  <a:rPr lang="ko-KR" altLang="en-US" b="0" dirty="0" err="1"/>
                  <a:t>포아송분포</a:t>
                </a:r>
                <a:r>
                  <a:rPr lang="ko-KR" altLang="en-US" b="0" dirty="0"/>
                  <a:t> 또는 이항분포를 가정하여 계산해보자</a:t>
                </a:r>
                <a:r>
                  <a:rPr lang="en-US" altLang="ko-KR" b="0" dirty="0"/>
                  <a:t>.</a:t>
                </a:r>
              </a:p>
              <a:p>
                <a:pPr marL="0" indent="0">
                  <a:spcBef>
                    <a:spcPts val="500"/>
                  </a:spcBef>
                  <a:spcAft>
                    <a:spcPts val="500"/>
                  </a:spcAft>
                  <a:buClr>
                    <a:schemeClr val="tx1"/>
                  </a:buClr>
                  <a:buNone/>
                </a:pPr>
                <a:r>
                  <a:rPr lang="en-US" altLang="ko-KR" b="0" dirty="0"/>
                  <a:t>(1) </a:t>
                </a:r>
                <a:r>
                  <a:rPr lang="ko-KR" altLang="ko-KR" b="0" dirty="0" err="1"/>
                  <a:t>포아송분포를</a:t>
                </a:r>
                <a:r>
                  <a:rPr lang="ko-KR" altLang="ko-KR" b="0" dirty="0"/>
                  <a:t> 가정한 확률 </a:t>
                </a:r>
                <a:r>
                  <a:rPr lang="ko-KR" altLang="ko-KR" b="0" dirty="0" err="1"/>
                  <a:t>계산시</a:t>
                </a:r>
                <a:r>
                  <a:rPr lang="ko-KR" altLang="ko-KR" b="0" dirty="0"/>
                  <a:t> 평균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ko-KR" b="0" dirty="0"/>
                  <a:t>를 우선 </a:t>
                </a:r>
                <a:r>
                  <a:rPr lang="ko-KR" altLang="ko-KR" b="0" dirty="0" err="1"/>
                  <a:t>산출해야한다</a:t>
                </a:r>
                <a:r>
                  <a:rPr lang="en-US" altLang="ko-KR" b="0" dirty="0"/>
                  <a:t>.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ko-KR" b="0" dirty="0"/>
                  <a:t>는 다음과 같이 계산한다</a:t>
                </a:r>
                <a:r>
                  <a:rPr lang="en-US" altLang="ko-KR" b="0" dirty="0"/>
                  <a:t>. </a:t>
                </a:r>
                <a:br>
                  <a:rPr lang="en-US" altLang="ko-KR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=1600∙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0.1%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spcBef>
                    <a:spcPts val="500"/>
                  </a:spcBef>
                  <a:spcAft>
                    <a:spcPts val="500"/>
                  </a:spcAft>
                  <a:buClr>
                    <a:schemeClr val="tx1"/>
                  </a:buClr>
                  <a:buNone/>
                </a:pPr>
                <a:r>
                  <a:rPr lang="ko-KR" altLang="ko-KR" b="0" dirty="0"/>
                  <a:t>불량률이 </a:t>
                </a:r>
                <a:r>
                  <a:rPr lang="en-US" altLang="ko-KR" b="0" dirty="0"/>
                  <a:t>0.125%</a:t>
                </a:r>
                <a:r>
                  <a:rPr lang="ko-KR" altLang="ko-KR" b="0" dirty="0"/>
                  <a:t>가 초과될 확률식은 다음과 같다</a:t>
                </a:r>
                <a:r>
                  <a:rPr lang="en-US" altLang="ko-KR" b="0" dirty="0"/>
                  <a:t>. </a:t>
                </a:r>
                <a:br>
                  <a:rPr lang="en-US" altLang="ko-KR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&gt;1600∙</m:t>
                          </m:r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0.125%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&gt;2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≥3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=3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1.6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−1.6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ko-KR" dirty="0"/>
              </a:p>
              <a:p>
                <a:pPr marL="0" indent="0">
                  <a:spcBef>
                    <a:spcPts val="500"/>
                  </a:spcBef>
                  <a:spcAft>
                    <a:spcPts val="500"/>
                  </a:spcAft>
                  <a:buClr>
                    <a:schemeClr val="tx1"/>
                  </a:buClr>
                  <a:buNone/>
                </a:pPr>
                <a:endParaRPr lang="ko-KR" altLang="ko-KR" b="0" dirty="0"/>
              </a:p>
            </p:txBody>
          </p:sp>
        </mc:Choice>
        <mc:Fallback xmlns="">
          <p:sp>
            <p:nvSpPr>
              <p:cNvPr id="2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716084"/>
                <a:ext cx="7416824" cy="1152128"/>
              </a:xfrm>
              <a:prstGeom prst="rect">
                <a:avLst/>
              </a:prstGeom>
              <a:blipFill>
                <a:blip r:embed="rId2"/>
                <a:stretch>
                  <a:fillRect l="-493" r="-247" b="-2349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1051217-49BD-4D65-A368-6FBF82911253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53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F2512F-5943-47D2-9B90-E0BCDA371A0C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46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2625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ko-KR" altLang="ko-KR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ko-KR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2000" y="381456"/>
            <a:ext cx="3887992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포아송분포의</a:t>
            </a:r>
            <a:r>
              <a:rPr lang="ko-KR" altLang="en-US" dirty="0">
                <a:solidFill>
                  <a:srgbClr val="FFA401"/>
                </a:solidFill>
              </a:rPr>
              <a:t> 평균과 분산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6-6</a:t>
            </a:r>
            <a:endParaRPr lang="ko-KR" altLang="en-US" sz="1400" b="1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내용 개체 틀 2"/>
              <p:cNvSpPr txBox="1">
                <a:spLocks/>
              </p:cNvSpPr>
              <p:nvPr/>
            </p:nvSpPr>
            <p:spPr bwMode="auto">
              <a:xfrm>
                <a:off x="827584" y="1300967"/>
                <a:ext cx="7416824" cy="11199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n"/>
                  <a:defRPr sz="16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chemeClr val="bg1">
                      <a:lumMod val="50000"/>
                    </a:schemeClr>
                  </a:buClr>
                  <a:buFont typeface="Wingdings" pitchFamily="2" charset="2"/>
                  <a:buChar char="§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chemeClr val="bg1">
                      <a:lumMod val="50000"/>
                    </a:schemeClr>
                  </a:buClr>
                  <a:buFont typeface="Arial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SzPct val="96000"/>
                  <a:buFont typeface="Arial" charset="0"/>
                  <a:buChar char="–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buNone/>
                </a:pPr>
                <a:r>
                  <a:rPr lang="ko-KR" altLang="ko-KR" b="0" dirty="0"/>
                  <a:t>여기서 </a:t>
                </a:r>
                <a:r>
                  <a:rPr lang="ko-KR" altLang="ko-KR" b="0" dirty="0" err="1"/>
                  <a:t>포아송분포를</a:t>
                </a:r>
                <a:r>
                  <a:rPr lang="ko-KR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ko-KR" altLang="ko-KR" b="0" dirty="0"/>
                  <a:t>부터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ko-KR" altLang="ko-KR" b="0" dirty="0"/>
                  <a:t>까지의 </a:t>
                </a:r>
                <a:r>
                  <a:rPr lang="ko-KR" altLang="ko-KR" b="0" dirty="0" err="1"/>
                  <a:t>포아송</a:t>
                </a:r>
                <a:r>
                  <a:rPr lang="ko-KR" altLang="ko-KR" b="0" dirty="0"/>
                  <a:t> 분포를 실제 계산하기 어려울 것이므로 전체 확률 </a:t>
                </a:r>
                <a:r>
                  <a:rPr lang="en-US" altLang="ko-KR" b="0" dirty="0"/>
                  <a:t>1</a:t>
                </a:r>
                <a:r>
                  <a:rPr lang="ko-KR" altLang="ko-KR" b="0" dirty="0"/>
                  <a:t>에서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b="0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b="0" dirty="0"/>
                  <a:t>,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ko-KR" altLang="ko-KR" b="0" dirty="0"/>
                  <a:t>일 때의 확률을 차감하여 계산하면 비교적 간단한다</a:t>
                </a:r>
                <a:r>
                  <a:rPr lang="en-US" altLang="ko-KR" b="0" dirty="0"/>
                  <a:t>. </a:t>
                </a:r>
                <a:endParaRPr lang="ko-KR" altLang="ko-KR" b="0" dirty="0"/>
              </a:p>
              <a:p>
                <a:pPr marL="0" indent="0">
                  <a:spcBef>
                    <a:spcPts val="500"/>
                  </a:spcBef>
                  <a:spcAft>
                    <a:spcPts val="500"/>
                  </a:spcAft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≤2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1.6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0!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1.6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1.6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1.6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1.6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1.6</m:t>
                              </m:r>
                            </m:sup>
                          </m:sSup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0.201897+0.323034+0.258428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=1−0.783358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=21.6642%</m:t>
                      </m:r>
                    </m:oMath>
                  </m:oMathPara>
                </a14:m>
                <a:endParaRPr lang="ko-KR" altLang="ko-KR" dirty="0"/>
              </a:p>
              <a:p>
                <a:pPr marL="0" indent="0">
                  <a:spcBef>
                    <a:spcPts val="500"/>
                  </a:spcBef>
                  <a:spcAft>
                    <a:spcPts val="500"/>
                  </a:spcAft>
                  <a:buClr>
                    <a:schemeClr val="tx1"/>
                  </a:buClr>
                  <a:buNone/>
                </a:pPr>
                <a:endParaRPr lang="en-US" altLang="ko-KR" b="0" dirty="0"/>
              </a:p>
              <a:p>
                <a:pPr marL="0" indent="0" latinLnBrk="0">
                  <a:buNone/>
                </a:pPr>
                <a:r>
                  <a:rPr lang="en-US" altLang="ko-KR" b="0" dirty="0"/>
                  <a:t>(2) </a:t>
                </a:r>
                <a:r>
                  <a:rPr lang="ko-KR" altLang="ko-KR" b="0" dirty="0"/>
                  <a:t>이항분포를 가정한 확률 계산식은 다음과 같다</a:t>
                </a:r>
                <a:r>
                  <a:rPr lang="en-US" altLang="ko-KR" b="0" dirty="0"/>
                  <a:t>. </a:t>
                </a:r>
              </a:p>
              <a:p>
                <a:pPr marL="0" indent="0" latinLnBrk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&gt;2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≥3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=3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/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1600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0.001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−0.001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1600−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ko-KR" dirty="0"/>
              </a:p>
              <a:p>
                <a:pPr marL="0" indent="0" latinLnBrk="0">
                  <a:buNone/>
                </a:pPr>
                <a:endParaRPr lang="ko-KR" altLang="ko-KR" b="0" dirty="0"/>
              </a:p>
              <a:p>
                <a:pPr marL="0" indent="0">
                  <a:spcBef>
                    <a:spcPts val="500"/>
                  </a:spcBef>
                  <a:spcAft>
                    <a:spcPts val="500"/>
                  </a:spcAft>
                  <a:buClr>
                    <a:schemeClr val="tx1"/>
                  </a:buClr>
                  <a:buNone/>
                </a:pPr>
                <a:endParaRPr lang="en-US" altLang="ko-KR" b="0" dirty="0"/>
              </a:p>
            </p:txBody>
          </p:sp>
        </mc:Choice>
        <mc:Fallback xmlns="">
          <p:sp>
            <p:nvSpPr>
              <p:cNvPr id="2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300967"/>
                <a:ext cx="7416824" cy="1119922"/>
              </a:xfrm>
              <a:prstGeom prst="rect">
                <a:avLst/>
              </a:prstGeom>
              <a:blipFill>
                <a:blip r:embed="rId2"/>
                <a:stretch>
                  <a:fillRect l="-493" b="-3179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9DEA054-BE34-40AE-9AB5-B187A1CB9F9F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53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392AEB-265F-49E9-BC0D-FE9C6B23552C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47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7870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2000" y="381456"/>
            <a:ext cx="3887992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포아송분포의</a:t>
            </a:r>
            <a:r>
              <a:rPr lang="ko-KR" altLang="en-US" dirty="0">
                <a:solidFill>
                  <a:srgbClr val="FFA401"/>
                </a:solidFill>
              </a:rPr>
              <a:t> 평균과 분산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6-6</a:t>
            </a:r>
            <a:endParaRPr lang="ko-KR" altLang="en-US" sz="1400" b="1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내용 개체 틀 2"/>
              <p:cNvSpPr txBox="1">
                <a:spLocks/>
              </p:cNvSpPr>
              <p:nvPr/>
            </p:nvSpPr>
            <p:spPr bwMode="auto">
              <a:xfrm>
                <a:off x="827584" y="1291432"/>
                <a:ext cx="7416824" cy="5233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n"/>
                  <a:defRPr sz="16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chemeClr val="bg1">
                      <a:lumMod val="50000"/>
                    </a:schemeClr>
                  </a:buClr>
                  <a:buFont typeface="Wingdings" pitchFamily="2" charset="2"/>
                  <a:buChar char="§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chemeClr val="bg1">
                      <a:lumMod val="50000"/>
                    </a:schemeClr>
                  </a:buClr>
                  <a:buFont typeface="Arial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SzPct val="96000"/>
                  <a:buFont typeface="Arial" charset="0"/>
                  <a:buChar char="–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buNone/>
                </a:pPr>
                <a:r>
                  <a:rPr lang="ko-KR" altLang="ko-KR" b="0" dirty="0"/>
                  <a:t>마찬가지로 전체 확률</a:t>
                </a:r>
                <a:r>
                  <a:rPr lang="en-US" altLang="ko-KR" b="0" dirty="0"/>
                  <a:t> 1</a:t>
                </a:r>
                <a:r>
                  <a:rPr lang="ko-KR" altLang="ko-KR" b="0" dirty="0"/>
                  <a:t>에서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b="0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b="0" dirty="0"/>
                  <a:t>,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ko-KR" altLang="ko-KR" b="0" dirty="0"/>
                  <a:t>일 때의 확률을 차감하여 계산하면 비교적 간단한다</a:t>
                </a:r>
                <a:r>
                  <a:rPr lang="en-US" altLang="ko-KR" b="0" dirty="0"/>
                  <a:t>. </a:t>
                </a:r>
              </a:p>
              <a:p>
                <a:pPr marL="0" indent="0" latinLnBrk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≤2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</a:rPr>
                            <m:t>1600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0.001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−0.001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1600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baseline="-25000">
                              <a:latin typeface="Cambria Math" panose="02040503050406030204" pitchFamily="18" charset="0"/>
                            </a:rPr>
                            <m:t>1600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0.001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−0.001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1599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baseline="-25000">
                              <a:latin typeface="Cambria Math" panose="02040503050406030204" pitchFamily="18" charset="0"/>
                            </a:rPr>
                            <m:t>1600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0.001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−0.001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1598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 latinLnBrk="0">
                  <a:buNone/>
                </a:pPr>
                <a:br>
                  <a:rPr lang="en-US" altLang="ko-KR" b="0" dirty="0"/>
                </a:br>
                <a:r>
                  <a:rPr lang="ko-KR" altLang="ko-KR" b="0" dirty="0"/>
                  <a:t>얼핏 보면 잘 알 수 없지만</a:t>
                </a:r>
                <a:r>
                  <a:rPr lang="en-US" altLang="ko-KR" b="0" dirty="0"/>
                  <a:t>, </a:t>
                </a:r>
                <a:r>
                  <a:rPr lang="ko-KR" altLang="ko-KR" b="0" dirty="0"/>
                  <a:t>이항분포에 대한 수식을 실제 단순한 계산기를 통하여 풀어내는 것은 대단히 복잡한 과정이다</a:t>
                </a:r>
                <a:r>
                  <a:rPr lang="en-US" altLang="ko-KR" b="0" dirty="0"/>
                  <a:t>. </a:t>
                </a:r>
                <a:r>
                  <a:rPr lang="ko-KR" altLang="ko-KR" b="0" dirty="0"/>
                  <a:t>예를 들어 </a:t>
                </a:r>
                <a:r>
                  <a:rPr lang="ko-KR" altLang="ko-KR" b="0" dirty="0" err="1"/>
                  <a:t>공학용</a:t>
                </a:r>
                <a:r>
                  <a:rPr lang="ko-KR" altLang="ko-KR" b="0" dirty="0"/>
                  <a:t> 계산기를 이용하지 않고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−0.001</m:t>
                            </m:r>
                          </m:e>
                        </m:d>
                      </m:e>
                      <m:sup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1600</m:t>
                        </m:r>
                      </m:sup>
                    </m:sSup>
                  </m:oMath>
                </a14:m>
                <a:r>
                  <a:rPr lang="en-US" altLang="ko-KR" b="0" dirty="0"/>
                  <a:t> </a:t>
                </a:r>
                <a:r>
                  <a:rPr lang="ko-KR" altLang="ko-KR" b="0" dirty="0"/>
                  <a:t>을 계산하는 것은 거의 불가능하다</a:t>
                </a:r>
                <a:r>
                  <a:rPr lang="en-US" altLang="ko-KR" b="0" dirty="0"/>
                  <a:t>. </a:t>
                </a:r>
                <a:r>
                  <a:rPr lang="ko-KR" altLang="ko-KR" b="0" dirty="0"/>
                  <a:t>또한 </a:t>
                </a:r>
                <a14:m>
                  <m:oMath xmlns:m="http://schemas.openxmlformats.org/officeDocument/2006/math">
                    <m:r>
                      <a:rPr lang="en-US" altLang="ko-KR" b="0" i="1" baseline="-25000">
                        <a:latin typeface="Cambria Math" panose="02040503050406030204" pitchFamily="18" charset="0"/>
                      </a:rPr>
                      <m:t>1600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ko-KR" b="0" dirty="0"/>
                  <a:t>은 그래도 간단하지만 문제에 따라서</a:t>
                </a:r>
                <a14:m>
                  <m:oMath xmlns:m="http://schemas.openxmlformats.org/officeDocument/2006/math">
                    <m:r>
                      <a:rPr lang="en-US" altLang="ko-KR" b="0" i="1" baseline="-25000">
                        <a:latin typeface="Cambria Math" panose="02040503050406030204" pitchFamily="18" charset="0"/>
                      </a:rPr>
                      <m:t>1600</m:t>
                    </m:r>
                    <m:sSub>
                      <m:sSubPr>
                        <m:ctrlPr>
                          <a:rPr lang="ko-KR" altLang="ko-K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213</m:t>
                        </m:r>
                      </m:sub>
                    </m:sSub>
                  </m:oMath>
                </a14:m>
                <a:r>
                  <a:rPr lang="ko-KR" altLang="ko-KR" b="0" dirty="0"/>
                  <a:t>을 계산해야 한다면 어떨까</a:t>
                </a:r>
                <a:r>
                  <a:rPr lang="en-US" altLang="ko-KR" b="0" dirty="0"/>
                  <a:t>? </a:t>
                </a:r>
                <a:r>
                  <a:rPr lang="ko-KR" altLang="ko-KR" b="0" dirty="0"/>
                  <a:t>이럴 때는 고민 없이 엑셀 등의 컴퓨터 프로그램을 이용하여야 하겠다</a:t>
                </a:r>
                <a:r>
                  <a:rPr lang="en-US" altLang="ko-KR" b="0" dirty="0"/>
                  <a:t>. </a:t>
                </a:r>
                <a:r>
                  <a:rPr lang="ko-KR" altLang="ko-KR" b="0" dirty="0"/>
                  <a:t>위의 식을 계산하면 다음과 같다</a:t>
                </a:r>
                <a:r>
                  <a:rPr lang="en-US" altLang="ko-KR" b="0" dirty="0"/>
                  <a:t>.</a:t>
                </a:r>
              </a:p>
              <a:p>
                <a:pPr marL="0" indent="0" latinLnBrk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0.201735+0.323099+0.258576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=1−0.783410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=21.6590%</m:t>
                      </m:r>
                    </m:oMath>
                  </m:oMathPara>
                </a14:m>
                <a:endParaRPr lang="ko-KR" altLang="ko-KR" dirty="0"/>
              </a:p>
              <a:p>
                <a:pPr marL="0" indent="0" latinLnBrk="0">
                  <a:buNone/>
                </a:pPr>
                <a:r>
                  <a:rPr lang="en-US" altLang="ko-KR" b="0" dirty="0"/>
                  <a:t> </a:t>
                </a:r>
                <a:endParaRPr lang="ko-KR" altLang="ko-KR" b="0" dirty="0"/>
              </a:p>
              <a:p>
                <a:pPr marL="0" indent="0" latinLnBrk="0">
                  <a:buNone/>
                </a:pPr>
                <a:endParaRPr lang="ko-KR" altLang="ko-KR" dirty="0"/>
              </a:p>
              <a:p>
                <a:pPr marL="0" indent="0" latinLnBrk="0">
                  <a:buNone/>
                </a:pPr>
                <a:endParaRPr lang="ko-KR" altLang="ko-KR" b="0" dirty="0"/>
              </a:p>
              <a:p>
                <a:pPr marL="0" indent="0">
                  <a:spcBef>
                    <a:spcPts val="500"/>
                  </a:spcBef>
                  <a:spcAft>
                    <a:spcPts val="500"/>
                  </a:spcAft>
                  <a:buClr>
                    <a:schemeClr val="tx1"/>
                  </a:buClr>
                  <a:buNone/>
                </a:pPr>
                <a:endParaRPr lang="en-US" altLang="ko-KR" b="0" dirty="0"/>
              </a:p>
              <a:p>
                <a:pPr marL="0" indent="0">
                  <a:spcBef>
                    <a:spcPts val="500"/>
                  </a:spcBef>
                  <a:spcAft>
                    <a:spcPts val="500"/>
                  </a:spcAft>
                  <a:buClr>
                    <a:schemeClr val="tx1"/>
                  </a:buClr>
                  <a:buNone/>
                </a:pPr>
                <a:endParaRPr lang="en-US" altLang="ko-KR" b="0" dirty="0"/>
              </a:p>
              <a:p>
                <a:pPr marL="0" indent="0">
                  <a:spcBef>
                    <a:spcPts val="500"/>
                  </a:spcBef>
                  <a:spcAft>
                    <a:spcPts val="500"/>
                  </a:spcAft>
                  <a:buClr>
                    <a:schemeClr val="tx1"/>
                  </a:buClr>
                  <a:buNone/>
                </a:pPr>
                <a:endParaRPr lang="en-US" altLang="ko-KR" b="0" dirty="0"/>
              </a:p>
              <a:p>
                <a:pPr marL="0" indent="0">
                  <a:spcBef>
                    <a:spcPts val="500"/>
                  </a:spcBef>
                  <a:spcAft>
                    <a:spcPts val="500"/>
                  </a:spcAft>
                  <a:buClr>
                    <a:schemeClr val="tx1"/>
                  </a:buClr>
                  <a:buNone/>
                </a:pPr>
                <a:endParaRPr lang="en-US" altLang="ko-KR" b="0" dirty="0"/>
              </a:p>
            </p:txBody>
          </p:sp>
        </mc:Choice>
        <mc:Fallback xmlns="">
          <p:sp>
            <p:nvSpPr>
              <p:cNvPr id="2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291432"/>
                <a:ext cx="7416824" cy="5233912"/>
              </a:xfrm>
              <a:prstGeom prst="rect">
                <a:avLst/>
              </a:prstGeom>
              <a:blipFill>
                <a:blip r:embed="rId2"/>
                <a:stretch>
                  <a:fillRect l="-4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78D273D-FC52-4037-9348-C616E75C3002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53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8A9394-FE07-4511-BECE-6589722CE5C8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48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7487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2000" y="381456"/>
            <a:ext cx="3887992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포아송분포의</a:t>
            </a:r>
            <a:r>
              <a:rPr lang="ko-KR" altLang="en-US" dirty="0">
                <a:solidFill>
                  <a:srgbClr val="FFA401"/>
                </a:solidFill>
              </a:rPr>
              <a:t> 평균과 분산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6-6</a:t>
            </a:r>
            <a:endParaRPr lang="ko-KR" altLang="en-US" sz="1400" b="1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내용 개체 틀 2"/>
              <p:cNvSpPr txBox="1">
                <a:spLocks/>
              </p:cNvSpPr>
              <p:nvPr/>
            </p:nvSpPr>
            <p:spPr bwMode="auto">
              <a:xfrm>
                <a:off x="827584" y="1291432"/>
                <a:ext cx="7416824" cy="5233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n"/>
                  <a:defRPr sz="16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chemeClr val="bg1">
                      <a:lumMod val="50000"/>
                    </a:schemeClr>
                  </a:buClr>
                  <a:buFont typeface="Wingdings" pitchFamily="2" charset="2"/>
                  <a:buChar char="§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chemeClr val="bg1">
                      <a:lumMod val="50000"/>
                    </a:schemeClr>
                  </a:buClr>
                  <a:buFont typeface="Arial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SzPct val="96000"/>
                  <a:buFont typeface="Arial" charset="0"/>
                  <a:buChar char="–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buNone/>
                </a:pPr>
                <a:r>
                  <a:rPr lang="ko-KR" altLang="ko-KR" b="0" dirty="0" err="1"/>
                  <a:t>포아송분포와</a:t>
                </a:r>
                <a:r>
                  <a:rPr lang="ko-KR" altLang="ko-KR" b="0" dirty="0"/>
                  <a:t> 이항분포를 가정하여 계산한 확률 값의 차이가 매우 미미하다는 것을 확인하자</a:t>
                </a:r>
                <a:r>
                  <a:rPr lang="en-US" altLang="ko-KR" b="0" dirty="0"/>
                  <a:t>. </a:t>
                </a:r>
                <a:r>
                  <a:rPr lang="ko-KR" altLang="ko-KR" b="0" dirty="0"/>
                  <a:t>둘의 확률 차이는 </a:t>
                </a:r>
                <a14:m>
                  <m:oMath xmlns:m="http://schemas.openxmlformats.org/officeDocument/2006/math">
                    <m:r>
                      <a:rPr lang="en-US" altLang="ko-KR" b="0">
                        <a:latin typeface="Cambria Math" panose="02040503050406030204" pitchFamily="18" charset="0"/>
                      </a:rPr>
                      <m:t>0.0052%(=21.6642%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>
                        <a:latin typeface="Cambria Math" panose="02040503050406030204" pitchFamily="18" charset="0"/>
                      </a:rPr>
                      <m:t> 21.6590%)</m:t>
                    </m:r>
                  </m:oMath>
                </a14:m>
                <a:r>
                  <a:rPr lang="ko-KR" altLang="ko-KR" b="0" dirty="0"/>
                  <a:t>로 정말 작은 차이가 난다</a:t>
                </a:r>
                <a:r>
                  <a:rPr lang="en-US" altLang="ko-KR" b="0" dirty="0"/>
                  <a:t>. </a:t>
                </a:r>
                <a:r>
                  <a:rPr lang="ko-KR" altLang="ko-KR" b="0" dirty="0"/>
                  <a:t>이는 대상이 되는 </a:t>
                </a:r>
                <a:r>
                  <a:rPr lang="en-US" altLang="ko-KR" b="0" dirty="0"/>
                  <a:t>1,600</a:t>
                </a:r>
                <a:r>
                  <a:rPr lang="ko-KR" altLang="ko-KR" b="0" dirty="0"/>
                  <a:t>개의 수가 비교적 크기 때문이다</a:t>
                </a:r>
                <a:r>
                  <a:rPr lang="en-US" altLang="ko-KR" b="0" dirty="0"/>
                  <a:t>. </a:t>
                </a:r>
                <a:r>
                  <a:rPr lang="ko-KR" altLang="ko-KR" b="0" dirty="0"/>
                  <a:t>만약 더 많은 수를 대상으로 계산한다면 해당 차이는 더 줄어들 것이며 만약 대상의 수가 </a:t>
                </a:r>
                <a:r>
                  <a:rPr lang="en-US" altLang="ko-KR" b="0" dirty="0"/>
                  <a:t>1,600</a:t>
                </a:r>
                <a:r>
                  <a:rPr lang="ko-KR" altLang="ko-KR" b="0" dirty="0"/>
                  <a:t>개 보다 더 적으면 두 분포의 차이는 커질 것이다</a:t>
                </a:r>
                <a:r>
                  <a:rPr lang="en-US" altLang="ko-KR" b="0" dirty="0"/>
                  <a:t>.</a:t>
                </a:r>
                <a:endParaRPr lang="ko-KR" altLang="ko-KR" b="0" dirty="0"/>
              </a:p>
              <a:p>
                <a:pPr marL="0" indent="0">
                  <a:buNone/>
                </a:pPr>
                <a:endParaRPr lang="en-US" altLang="ko-KR" b="0" dirty="0"/>
              </a:p>
              <a:p>
                <a:pPr marL="0" indent="0">
                  <a:buNone/>
                </a:pPr>
                <a:r>
                  <a:rPr lang="ko-KR" altLang="ko-KR" b="0" dirty="0"/>
                  <a:t>해당 결과를 기반으로 경영진은 어떠한 판단을 내릴 것이다</a:t>
                </a:r>
                <a:r>
                  <a:rPr lang="en-US" altLang="ko-KR" b="0" dirty="0"/>
                  <a:t>. </a:t>
                </a:r>
                <a:r>
                  <a:rPr lang="ko-KR" altLang="ko-KR" b="0" dirty="0"/>
                  <a:t>경영자가 해당 확률에 대하여 매우 우려하고 있는 상황인데 </a:t>
                </a:r>
                <a14:m>
                  <m:oMath xmlns:m="http://schemas.openxmlformats.org/officeDocument/2006/math">
                    <m:r>
                      <a:rPr lang="en-US" altLang="ko-KR" b="0">
                        <a:latin typeface="Cambria Math" panose="02040503050406030204" pitchFamily="18" charset="0"/>
                      </a:rPr>
                      <m:t>21%~22%</m:t>
                    </m:r>
                  </m:oMath>
                </a14:m>
                <a:r>
                  <a:rPr lang="ko-KR" altLang="ko-KR" b="0" dirty="0"/>
                  <a:t>의 확률을 확인하였으니 근심은 보다 커질 것으로 짐작한다</a:t>
                </a:r>
                <a:r>
                  <a:rPr lang="en-US" altLang="ko-KR" b="0" dirty="0"/>
                  <a:t>. </a:t>
                </a:r>
                <a:r>
                  <a:rPr lang="ko-KR" altLang="ko-KR" b="0" dirty="0"/>
                  <a:t>경영진은 공장의 평균 불량률을 낮추기 위한 방안을 고심할 것이고</a:t>
                </a:r>
                <a:r>
                  <a:rPr lang="en-US" altLang="ko-KR" b="0" dirty="0"/>
                  <a:t>, </a:t>
                </a:r>
                <a:r>
                  <a:rPr lang="ko-KR" altLang="ko-KR" b="0" dirty="0"/>
                  <a:t>아니면 반대로 완성품에 대한 불량 검사 시스템을 갖추어 사전에 불량품을 제거하고자 할 수도 있다</a:t>
                </a:r>
                <a:r>
                  <a:rPr lang="en-US" altLang="ko-KR" b="0" dirty="0"/>
                  <a:t>. </a:t>
                </a:r>
                <a:endParaRPr lang="ko-KR" altLang="ko-KR" b="0" dirty="0"/>
              </a:p>
              <a:p>
                <a:pPr marL="0" indent="0" latinLnBrk="0">
                  <a:buNone/>
                </a:pPr>
                <a:endParaRPr lang="ko-KR" altLang="ko-KR" dirty="0"/>
              </a:p>
              <a:p>
                <a:pPr marL="0" indent="0" latinLnBrk="0">
                  <a:buNone/>
                </a:pPr>
                <a:endParaRPr lang="ko-KR" altLang="ko-KR" b="0" dirty="0"/>
              </a:p>
              <a:p>
                <a:pPr marL="0" indent="0">
                  <a:spcBef>
                    <a:spcPts val="500"/>
                  </a:spcBef>
                  <a:spcAft>
                    <a:spcPts val="500"/>
                  </a:spcAft>
                  <a:buClr>
                    <a:schemeClr val="tx1"/>
                  </a:buClr>
                  <a:buNone/>
                </a:pPr>
                <a:endParaRPr lang="en-US" altLang="ko-KR" b="0" dirty="0"/>
              </a:p>
              <a:p>
                <a:pPr marL="0" indent="0">
                  <a:spcBef>
                    <a:spcPts val="500"/>
                  </a:spcBef>
                  <a:spcAft>
                    <a:spcPts val="500"/>
                  </a:spcAft>
                  <a:buClr>
                    <a:schemeClr val="tx1"/>
                  </a:buClr>
                  <a:buNone/>
                </a:pPr>
                <a:endParaRPr lang="en-US" altLang="ko-KR" b="0" dirty="0"/>
              </a:p>
              <a:p>
                <a:pPr marL="0" indent="0">
                  <a:spcBef>
                    <a:spcPts val="500"/>
                  </a:spcBef>
                  <a:spcAft>
                    <a:spcPts val="500"/>
                  </a:spcAft>
                  <a:buClr>
                    <a:schemeClr val="tx1"/>
                  </a:buClr>
                  <a:buNone/>
                </a:pPr>
                <a:endParaRPr lang="en-US" altLang="ko-KR" b="0" dirty="0"/>
              </a:p>
              <a:p>
                <a:pPr marL="0" indent="0">
                  <a:spcBef>
                    <a:spcPts val="500"/>
                  </a:spcBef>
                  <a:spcAft>
                    <a:spcPts val="500"/>
                  </a:spcAft>
                  <a:buClr>
                    <a:schemeClr val="tx1"/>
                  </a:buClr>
                  <a:buNone/>
                </a:pPr>
                <a:endParaRPr lang="en-US" altLang="ko-KR" b="0" dirty="0"/>
              </a:p>
            </p:txBody>
          </p:sp>
        </mc:Choice>
        <mc:Fallback xmlns="">
          <p:sp>
            <p:nvSpPr>
              <p:cNvPr id="2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291432"/>
                <a:ext cx="7416824" cy="5233912"/>
              </a:xfrm>
              <a:prstGeom prst="rect">
                <a:avLst/>
              </a:prstGeom>
              <a:blipFill>
                <a:blip r:embed="rId2"/>
                <a:stretch>
                  <a:fillRect l="-4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B32BF75-89DD-4819-BFB8-DA7801FB2A6C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53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80E08-FE5C-4045-B1FD-A6675E75F652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49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6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이항분포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베르누이 시행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베르누이 시행을 예로 들어 살펴보겠다</a:t>
            </a:r>
            <a:r>
              <a:rPr lang="en-US" altLang="ko-KR" b="0" dirty="0"/>
              <a:t>. </a:t>
            </a:r>
            <a:r>
              <a:rPr lang="ko-KR" altLang="en-US" b="0" dirty="0"/>
              <a:t>주사위를 고정된 횟수로 </a:t>
            </a:r>
            <a:r>
              <a:rPr lang="en-US" altLang="ko-KR" b="0" dirty="0"/>
              <a:t>3</a:t>
            </a:r>
            <a:r>
              <a:rPr lang="ko-KR" altLang="en-US" b="0" dirty="0"/>
              <a:t>회 던진다고 가정하자</a:t>
            </a:r>
            <a:r>
              <a:rPr lang="en-US" altLang="ko-KR" b="0" dirty="0"/>
              <a:t>. </a:t>
            </a:r>
            <a:r>
              <a:rPr lang="ko-KR" altLang="en-US" b="0" dirty="0"/>
              <a:t>여기서 숫자 </a:t>
            </a:r>
            <a:r>
              <a:rPr lang="en-US" altLang="ko-KR" b="0" dirty="0"/>
              <a:t>5</a:t>
            </a:r>
            <a:r>
              <a:rPr lang="ko-KR" altLang="en-US" b="0" dirty="0"/>
              <a:t>의 눈이 나오는 결과를 관심사건으로 지정한다</a:t>
            </a:r>
            <a:r>
              <a:rPr lang="en-US" altLang="ko-KR" b="0" dirty="0"/>
              <a:t>. </a:t>
            </a:r>
            <a:r>
              <a:rPr lang="ko-KR" altLang="en-US" b="0" dirty="0"/>
              <a:t>먼저 베르누이 시행의 조건이 만족하는지를 확인한다</a:t>
            </a:r>
            <a:r>
              <a:rPr lang="en-US" altLang="ko-KR" b="0" dirty="0"/>
              <a:t>.</a:t>
            </a:r>
            <a:r>
              <a:rPr lang="ko-KR" altLang="en-US" b="0" dirty="0"/>
              <a:t> </a:t>
            </a: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+mj-ea"/>
              <a:buAutoNum type="circleNumDbPlain"/>
            </a:pPr>
            <a:r>
              <a:rPr lang="ko-KR" altLang="en-US" b="0" dirty="0"/>
              <a:t>고정된 횟수인 </a:t>
            </a:r>
            <a:r>
              <a:rPr lang="en-US" altLang="ko-KR" b="0" dirty="0"/>
              <a:t>3</a:t>
            </a:r>
            <a:r>
              <a:rPr lang="ko-KR" altLang="en-US" b="0" dirty="0"/>
              <a:t>회를 시행하고</a:t>
            </a:r>
            <a:r>
              <a:rPr lang="en-US" altLang="ko-KR" b="0" dirty="0"/>
              <a:t>,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+mj-ea"/>
              <a:buAutoNum type="circleNumDbPlain"/>
            </a:pPr>
            <a:r>
              <a:rPr lang="en-US" altLang="ko-KR" b="0" dirty="0"/>
              <a:t>3</a:t>
            </a:r>
            <a:r>
              <a:rPr lang="ko-KR" altLang="en-US" b="0" dirty="0"/>
              <a:t>번의 주사위를 던지는 각 사건들은 서로 독립적이며</a:t>
            </a:r>
            <a:r>
              <a:rPr lang="en-US" altLang="ko-KR" b="0" dirty="0"/>
              <a:t>,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+mj-ea"/>
              <a:buAutoNum type="circleNumDbPlain"/>
            </a:pPr>
            <a:r>
              <a:rPr lang="ko-KR" altLang="en-US" b="0" dirty="0"/>
              <a:t>숫자 </a:t>
            </a:r>
            <a:r>
              <a:rPr lang="en-US" altLang="ko-KR" b="0" dirty="0"/>
              <a:t>5</a:t>
            </a:r>
            <a:r>
              <a:rPr lang="ko-KR" altLang="en-US" b="0" dirty="0"/>
              <a:t>의 눈이 나오는 결과가 관심사건이기 때문에 </a:t>
            </a:r>
            <a:r>
              <a:rPr lang="en-US" altLang="ko-KR" b="0" dirty="0"/>
              <a:t>5</a:t>
            </a:r>
            <a:r>
              <a:rPr lang="ko-KR" altLang="en-US" b="0" dirty="0"/>
              <a:t>가 나오거나 그 외의 사건이 나타나는 </a:t>
            </a:r>
            <a:r>
              <a:rPr lang="ko-KR" altLang="en-US" b="0" dirty="0" err="1"/>
              <a:t>두가지</a:t>
            </a:r>
            <a:r>
              <a:rPr lang="ko-KR" altLang="en-US" b="0" dirty="0"/>
              <a:t> 결과 중 하나로 결정되며</a:t>
            </a:r>
            <a:r>
              <a:rPr lang="en-US" altLang="ko-KR" b="0" dirty="0"/>
              <a:t>, </a:t>
            </a:r>
            <a:r>
              <a:rPr lang="ko-KR" altLang="en-US" b="0" dirty="0"/>
              <a:t>숫자 </a:t>
            </a:r>
            <a:r>
              <a:rPr lang="en-US" altLang="ko-KR" b="0" dirty="0"/>
              <a:t>5</a:t>
            </a:r>
            <a:r>
              <a:rPr lang="ko-KR" altLang="en-US" b="0" dirty="0"/>
              <a:t>의 눈이며 동시에 그 외의 눈이 될 수는 없으므로 상호 배타적이기도 하다</a:t>
            </a:r>
            <a:r>
              <a:rPr lang="en-US" altLang="ko-KR" b="0" dirty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18" y="5460811"/>
            <a:ext cx="7204364" cy="311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5297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 err="1"/>
              <a:t>포아송분포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포아송분포표를</a:t>
            </a:r>
            <a:r>
              <a:rPr lang="ko-KR" altLang="en-US" sz="2000" u="sng" dirty="0"/>
              <a:t> 이용한 확률의 계산</a:t>
            </a:r>
            <a:endParaRPr lang="en-US" altLang="ko-KR" sz="2000" u="sng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390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88" y="2132856"/>
            <a:ext cx="1920744" cy="45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3616" y="1772816"/>
            <a:ext cx="3968424" cy="457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rgbClr val="44A0A2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rgbClr val="44A0A2"/>
                </a:solidFill>
                <a:latin typeface="+mn-lt"/>
              </a:rPr>
              <a:t>표 </a:t>
            </a:r>
            <a:r>
              <a:rPr lang="en-US" altLang="ko-KR" sz="1100" b="1" dirty="0">
                <a:solidFill>
                  <a:srgbClr val="44A0A2"/>
                </a:solidFill>
                <a:latin typeface="+mn-lt"/>
              </a:rPr>
              <a:t>6-7] </a:t>
            </a:r>
            <a:r>
              <a:rPr lang="ko-KR" altLang="en-US" sz="1100" b="1" dirty="0" err="1">
                <a:solidFill>
                  <a:srgbClr val="44A0A2"/>
                </a:solidFill>
                <a:latin typeface="+mn-lt"/>
              </a:rPr>
              <a:t>포아송분포표</a:t>
            </a:r>
            <a:r>
              <a:rPr lang="ko-KR" altLang="en-US" sz="1100" b="1" dirty="0">
                <a:solidFill>
                  <a:srgbClr val="44A0A2"/>
                </a:solidFill>
                <a:latin typeface="+mn-lt"/>
              </a:rPr>
              <a:t> 예시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3616" y="2141776"/>
            <a:ext cx="3968424" cy="457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100" dirty="0">
                <a:latin typeface="+mn-lt"/>
              </a:rPr>
              <a:t>(                                         ,  </a:t>
            </a:r>
            <a:r>
              <a:rPr lang="ko-KR" altLang="en-US" sz="1100" dirty="0">
                <a:latin typeface="+mn-lt"/>
              </a:rPr>
              <a:t>반올림하여 소수점 넷째 자리로 표시</a:t>
            </a:r>
            <a:r>
              <a:rPr lang="en-US" altLang="ko-KR" sz="1100" dirty="0">
                <a:latin typeface="+mn-lt"/>
              </a:rPr>
              <a:t>)</a:t>
            </a:r>
            <a:endParaRPr lang="ko-KR" alt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59488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 err="1"/>
              <a:t>포아송분포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포아송분포표를</a:t>
            </a:r>
            <a:r>
              <a:rPr lang="ko-KR" altLang="en-US" sz="2000" u="sng" dirty="0"/>
              <a:t> 이용한 확률의 계산</a:t>
            </a:r>
            <a:endParaRPr lang="en-US" altLang="ko-KR" sz="2000" u="sng" dirty="0"/>
          </a:p>
        </p:txBody>
      </p:sp>
      <p:sp>
        <p:nvSpPr>
          <p:cNvPr id="18" name="직사각형 17"/>
          <p:cNvSpPr/>
          <p:nvPr/>
        </p:nvSpPr>
        <p:spPr>
          <a:xfrm>
            <a:off x="686547" y="2162018"/>
            <a:ext cx="7773886" cy="4003286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2000" y="1965632"/>
            <a:ext cx="3887992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1835696" y="1916832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포아송분포표를</a:t>
            </a:r>
            <a:r>
              <a:rPr lang="ko-KR" altLang="en-US" dirty="0">
                <a:solidFill>
                  <a:srgbClr val="FFA401"/>
                </a:solidFill>
              </a:rPr>
              <a:t> 이용한 확률의 계산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7972" y="1965632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6-7</a:t>
            </a:r>
            <a:endParaRPr lang="ko-KR" altLang="en-US" sz="1400" b="1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827584" y="2521471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어느 공장에서 제품을 생산하는데 생산 공정상 불량품이 발생하게 마련이다</a:t>
            </a:r>
            <a:r>
              <a:rPr lang="en-US" altLang="ko-KR" b="0" dirty="0"/>
              <a:t>. </a:t>
            </a:r>
            <a:r>
              <a:rPr lang="ko-KR" altLang="en-US" b="0" dirty="0"/>
              <a:t>해당 공장에서의 불량률은 평균적으로 </a:t>
            </a:r>
            <a:r>
              <a:rPr lang="en-US" altLang="ko-KR" b="0" dirty="0"/>
              <a:t>0.5%</a:t>
            </a:r>
            <a:r>
              <a:rPr lang="ko-KR" altLang="en-US" b="0" dirty="0"/>
              <a:t>에 해당한다</a:t>
            </a:r>
            <a:r>
              <a:rPr lang="en-US" altLang="ko-KR" b="0" dirty="0"/>
              <a:t>. </a:t>
            </a:r>
            <a:r>
              <a:rPr lang="ko-KR" altLang="en-US" b="0" dirty="0"/>
              <a:t>즉</a:t>
            </a:r>
            <a:r>
              <a:rPr lang="en-US" altLang="ko-KR" b="0" dirty="0"/>
              <a:t>, 100</a:t>
            </a:r>
            <a:r>
              <a:rPr lang="ko-KR" altLang="en-US" b="0" dirty="0"/>
              <a:t>개의 제품을 만들면 평균적으로 </a:t>
            </a:r>
            <a:r>
              <a:rPr lang="en-US" altLang="ko-KR" b="0" dirty="0"/>
              <a:t>0.5</a:t>
            </a:r>
            <a:r>
              <a:rPr lang="ko-KR" altLang="en-US" b="0" dirty="0"/>
              <a:t>개의 불량품이 나온다</a:t>
            </a:r>
            <a:r>
              <a:rPr lang="en-US" altLang="ko-KR" b="0" dirty="0"/>
              <a:t>. </a:t>
            </a:r>
            <a:r>
              <a:rPr lang="ko-KR" altLang="en-US" b="0" dirty="0"/>
              <a:t>이를 경영진은 이미 알고 있다</a:t>
            </a:r>
            <a:r>
              <a:rPr lang="en-US" altLang="ko-KR" b="0" dirty="0"/>
              <a:t>. </a:t>
            </a:r>
            <a:r>
              <a:rPr lang="ko-KR" altLang="en-US" b="0" dirty="0"/>
              <a:t>불시에 검시관이 방문하여 무작위로 </a:t>
            </a:r>
            <a:r>
              <a:rPr lang="en-US" altLang="ko-KR" b="0" dirty="0"/>
              <a:t>100</a:t>
            </a:r>
            <a:r>
              <a:rPr lang="ko-KR" altLang="en-US" b="0" dirty="0"/>
              <a:t>개를 선택하여 불량품이 </a:t>
            </a:r>
            <a:r>
              <a:rPr lang="en-US" altLang="ko-KR" b="0" dirty="0"/>
              <a:t>1</a:t>
            </a:r>
            <a:r>
              <a:rPr lang="ko-KR" altLang="en-US" b="0" dirty="0"/>
              <a:t>개 이하가 되어야 검사에 통과할 수 있다</a:t>
            </a:r>
            <a:r>
              <a:rPr lang="en-US" altLang="ko-KR" b="0" dirty="0"/>
              <a:t>. </a:t>
            </a:r>
            <a:r>
              <a:rPr lang="ko-KR" altLang="en-US" b="0" dirty="0"/>
              <a:t>만약 검사에 통과하지 못하면 관련 내용이 공시되며 기사화될 가능성도 있다</a:t>
            </a:r>
            <a:r>
              <a:rPr lang="en-US" altLang="ko-KR" b="0" dirty="0"/>
              <a:t>. </a:t>
            </a:r>
            <a:r>
              <a:rPr lang="ko-KR" altLang="en-US" b="0" dirty="0"/>
              <a:t>이에 따라 경영진은 해당 검사를 통과할 확률을 알고 싶다</a:t>
            </a:r>
            <a:r>
              <a:rPr lang="en-US" altLang="ko-KR" b="0" dirty="0"/>
              <a:t>. </a:t>
            </a:r>
            <a:r>
              <a:rPr lang="ko-KR" altLang="en-US" b="0" dirty="0"/>
              <a:t>불량품의 개수에 대한 확률변수는 </a:t>
            </a:r>
            <a:r>
              <a:rPr lang="ko-KR" altLang="en-US" b="0" dirty="0" err="1"/>
              <a:t>포아송분포를</a:t>
            </a:r>
            <a:r>
              <a:rPr lang="ko-KR" altLang="en-US" b="0" dirty="0"/>
              <a:t> 따른다고 가정하고 </a:t>
            </a:r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6-7] ‘</a:t>
            </a:r>
            <a:r>
              <a:rPr lang="ko-KR" altLang="en-US" b="0" dirty="0" err="1"/>
              <a:t>포아송분포표</a:t>
            </a:r>
            <a:r>
              <a:rPr lang="ko-KR" altLang="en-US" b="0" dirty="0"/>
              <a:t> 예시’를 이용하여 해당 확률을 계산하시오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20376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87167" y="2492896"/>
            <a:ext cx="7773265" cy="3672408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051257" y="2492896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687168" y="2581669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 err="1"/>
              <a:t>포아송분포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포아송분포표를</a:t>
            </a:r>
            <a:r>
              <a:rPr lang="ko-KR" altLang="en-US" sz="2000" u="sng" dirty="0"/>
              <a:t> 이용한 확률의 계산</a:t>
            </a:r>
            <a:endParaRPr lang="en-US" altLang="ko-KR" sz="2000" u="sng" dirty="0"/>
          </a:p>
        </p:txBody>
      </p:sp>
      <p:sp>
        <p:nvSpPr>
          <p:cNvPr id="18" name="직사각형 17"/>
          <p:cNvSpPr/>
          <p:nvPr/>
        </p:nvSpPr>
        <p:spPr>
          <a:xfrm>
            <a:off x="686547" y="2162018"/>
            <a:ext cx="7773886" cy="4003286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2000" y="1965632"/>
            <a:ext cx="3887992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1835696" y="1916832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포아송분포표를</a:t>
            </a:r>
            <a:r>
              <a:rPr lang="ko-KR" altLang="en-US" dirty="0">
                <a:solidFill>
                  <a:srgbClr val="FFA401"/>
                </a:solidFill>
              </a:rPr>
              <a:t> 이용한 확률의 계산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7972" y="1965632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6-7</a:t>
            </a:r>
            <a:endParaRPr lang="ko-KR" altLang="en-US" sz="1400" b="1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284" y="5013176"/>
            <a:ext cx="2935432" cy="83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827584" y="2924944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검시관이 검사하는 제품은 </a:t>
            </a:r>
            <a:r>
              <a:rPr lang="en-US" altLang="ko-KR" b="0" dirty="0"/>
              <a:t>100</a:t>
            </a:r>
            <a:r>
              <a:rPr lang="ko-KR" altLang="en-US" b="0" dirty="0"/>
              <a:t>개이고 평균적인 불량확률은 </a:t>
            </a:r>
            <a:r>
              <a:rPr lang="en-US" altLang="ko-KR" b="0" dirty="0"/>
              <a:t>0.005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따라서 평균 </a:t>
            </a:r>
            <a:r>
              <a:rPr lang="en-US" altLang="ko-KR" b="0" dirty="0"/>
              <a:t>λ</a:t>
            </a:r>
            <a:r>
              <a:rPr lang="ko-KR" altLang="en-US" b="0" dirty="0"/>
              <a:t>는 </a:t>
            </a:r>
            <a:r>
              <a:rPr lang="en-US" altLang="ko-KR" b="0" dirty="0"/>
              <a:t>100 · 0.005 = 0.5</a:t>
            </a:r>
            <a:r>
              <a:rPr lang="ko-KR" altLang="en-US" b="0" dirty="0"/>
              <a:t>이다</a:t>
            </a:r>
            <a:r>
              <a:rPr lang="en-US" altLang="ko-KR" b="0" dirty="0"/>
              <a:t>. 100</a:t>
            </a:r>
            <a:r>
              <a:rPr lang="ko-KR" altLang="en-US" b="0" dirty="0"/>
              <a:t>개 중 발견되는 불량품의 개수를 확률변수 </a:t>
            </a:r>
            <a:r>
              <a:rPr lang="en-US" altLang="ko-KR" b="0" dirty="0"/>
              <a:t>X </a:t>
            </a:r>
            <a:r>
              <a:rPr lang="ko-KR" altLang="en-US" b="0" dirty="0"/>
              <a:t>라 하면 여기서 우리가 구하고자 하는 값은 </a:t>
            </a:r>
            <a:r>
              <a:rPr lang="en-US" altLang="ko-KR" b="0" dirty="0"/>
              <a:t>P(X ≤ 1)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 err="1"/>
              <a:t>포아송확률분포표에서</a:t>
            </a:r>
            <a:r>
              <a:rPr lang="en-US" altLang="ko-KR" b="0" dirty="0"/>
              <a:t>, </a:t>
            </a:r>
            <a:r>
              <a:rPr lang="ko-KR" altLang="en-US" b="0" dirty="0"/>
              <a:t>아래의 수치를 정리하였으므로 우리는 </a:t>
            </a:r>
            <a:r>
              <a:rPr lang="en-US" altLang="ko-KR" b="0" i="1" dirty="0"/>
              <a:t>k </a:t>
            </a:r>
            <a:r>
              <a:rPr lang="en-US" altLang="ko-KR" b="0" dirty="0"/>
              <a:t>= 1, </a:t>
            </a:r>
            <a:r>
              <a:rPr lang="ko-KR" altLang="en-US" b="0" dirty="0"/>
              <a:t>평균 </a:t>
            </a:r>
            <a:r>
              <a:rPr lang="en-US" altLang="ko-KR" b="0" dirty="0"/>
              <a:t>λ = 0.5</a:t>
            </a:r>
            <a:r>
              <a:rPr lang="ko-KR" altLang="en-US" b="0" dirty="0"/>
              <a:t>인 확률 </a:t>
            </a:r>
            <a:r>
              <a:rPr lang="en-US" altLang="ko-KR" b="0" dirty="0"/>
              <a:t>0.9098</a:t>
            </a:r>
            <a:r>
              <a:rPr lang="ko-KR" altLang="en-US" b="0" dirty="0"/>
              <a:t>을 간단히 찾을 수 있다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20195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이항분포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베르누이 시행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주사위 </a:t>
            </a:r>
            <a:r>
              <a:rPr lang="en-US" altLang="ko-KR" b="0" dirty="0"/>
              <a:t>3</a:t>
            </a:r>
            <a:r>
              <a:rPr lang="ko-KR" altLang="en-US" b="0" dirty="0"/>
              <a:t>회 시행 중 숫자 </a:t>
            </a:r>
            <a:r>
              <a:rPr lang="en-US" altLang="ko-KR" b="0" dirty="0"/>
              <a:t>5</a:t>
            </a:r>
            <a:r>
              <a:rPr lang="ko-KR" altLang="en-US" b="0" dirty="0"/>
              <a:t>의 눈이 나올 수 있는 가능성은 </a:t>
            </a:r>
            <a:r>
              <a:rPr lang="en-US" altLang="ko-KR" b="0" dirty="0"/>
              <a:t>0, 1, 2, 3</a:t>
            </a:r>
            <a:r>
              <a:rPr lang="ko-KR" altLang="en-US" b="0" dirty="0"/>
              <a:t>회 총 네 가지 경우이다</a:t>
            </a:r>
            <a:r>
              <a:rPr lang="en-US" altLang="ko-KR" b="0" dirty="0"/>
              <a:t>. </a:t>
            </a:r>
            <a:r>
              <a:rPr lang="ko-KR" altLang="en-US" b="0" dirty="0"/>
              <a:t>그렇다면 이 네 가지 경우의 수는 조합을 이용하면 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조합</a:t>
            </a:r>
            <a:r>
              <a:rPr lang="en-US" altLang="ko-KR" b="0" dirty="0"/>
              <a:t>(combination)</a:t>
            </a:r>
            <a:r>
              <a:rPr lang="ko-KR" altLang="en-US" b="0" dirty="0"/>
              <a:t>은 알파벳 대문자 ‘</a:t>
            </a:r>
            <a:r>
              <a:rPr lang="en-US" altLang="ko-KR" b="0" dirty="0"/>
              <a:t>C ’</a:t>
            </a:r>
            <a:r>
              <a:rPr lang="ko-KR" altLang="en-US" b="0" dirty="0"/>
              <a:t>로 표현하며</a:t>
            </a:r>
            <a:r>
              <a:rPr lang="en-US" altLang="ko-KR" b="0" dirty="0"/>
              <a:t>, </a:t>
            </a:r>
            <a:r>
              <a:rPr lang="ko-KR" altLang="en-US" b="0" dirty="0"/>
              <a:t>서로 다른 </a:t>
            </a:r>
            <a:r>
              <a:rPr lang="en-US" altLang="ko-KR" b="0" dirty="0"/>
              <a:t>n</a:t>
            </a:r>
            <a:r>
              <a:rPr lang="ko-KR" altLang="en-US" b="0" dirty="0"/>
              <a:t>개의 원소 중 순서와 관계없이 </a:t>
            </a:r>
            <a:r>
              <a:rPr lang="en-US" altLang="ko-KR" b="0" dirty="0"/>
              <a:t>r</a:t>
            </a:r>
            <a:r>
              <a:rPr lang="ko-KR" altLang="en-US" b="0" dirty="0"/>
              <a:t>개를 선택하는 방법의 계산식은 다음과 같다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!</a:t>
            </a:r>
            <a:r>
              <a:rPr lang="ko-KR" altLang="en-US" b="0" dirty="0"/>
              <a:t>는 </a:t>
            </a:r>
            <a:r>
              <a:rPr lang="ko-KR" altLang="en-US" b="0" dirty="0" err="1"/>
              <a:t>팩토리얼</a:t>
            </a:r>
            <a:r>
              <a:rPr lang="en-US" altLang="ko-KR" b="0" dirty="0"/>
              <a:t>(factorial)</a:t>
            </a:r>
            <a:r>
              <a:rPr lang="ko-KR" altLang="en-US" b="0" dirty="0"/>
              <a:t>이라 읽으며</a:t>
            </a:r>
            <a:r>
              <a:rPr lang="en-US" altLang="ko-KR" b="0" dirty="0"/>
              <a:t>, </a:t>
            </a:r>
            <a:r>
              <a:rPr lang="en-US" altLang="ko-KR" b="0" i="1" dirty="0"/>
              <a:t>n</a:t>
            </a:r>
            <a:r>
              <a:rPr lang="en-US" altLang="ko-KR" b="0" dirty="0"/>
              <a:t>!</a:t>
            </a:r>
            <a:r>
              <a:rPr lang="ko-KR" altLang="en-US" b="0" dirty="0"/>
              <a:t>의 경우 다음과 같은 수식으로 계산한다</a:t>
            </a:r>
            <a:endParaRPr lang="en-US" altLang="ko-KR" b="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501008"/>
            <a:ext cx="7200000" cy="1135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426195"/>
            <a:ext cx="7200000" cy="124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82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6547" y="2170787"/>
            <a:ext cx="7773886" cy="3562469"/>
          </a:xfrm>
          <a:prstGeom prst="rect">
            <a:avLst/>
          </a:prstGeom>
          <a:noFill/>
          <a:ln w="12700">
            <a:solidFill>
              <a:srgbClr val="44A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2000" y="1974401"/>
            <a:ext cx="2303816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1974401"/>
            <a:ext cx="1374698" cy="392773"/>
          </a:xfrm>
          <a:prstGeom prst="roundRect">
            <a:avLst/>
          </a:prstGeom>
          <a:solidFill>
            <a:srgbClr val="4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하나 더 알기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2123728" y="1925601"/>
            <a:ext cx="61206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dirty="0">
                <a:solidFill>
                  <a:srgbClr val="44A0A2"/>
                </a:solidFill>
              </a:rPr>
              <a:t>-</a:t>
            </a:r>
            <a:endParaRPr lang="en-US" altLang="ko-KR" b="0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827584" y="2530240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한 가지만 더 확인하고 넘어가자</a:t>
            </a:r>
            <a:r>
              <a:rPr lang="en-US" altLang="ko-KR" b="0" dirty="0"/>
              <a:t>.          </a:t>
            </a:r>
            <a:r>
              <a:rPr lang="ko-KR" altLang="en-US" b="0" dirty="0"/>
              <a:t>은 다음과 같이 계산되며</a:t>
            </a:r>
            <a:r>
              <a:rPr lang="en-US" altLang="ko-KR" b="0" dirty="0"/>
              <a:t>, </a:t>
            </a:r>
            <a:r>
              <a:rPr lang="ko-KR" altLang="en-US" b="0" dirty="0"/>
              <a:t>그 결과를 보면  </a:t>
            </a:r>
            <a:r>
              <a:rPr lang="en-US" altLang="ko-KR" b="0" dirty="0"/>
              <a:t>               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해당등식은 앞으로 이항분포 계산시 종종 사용될 수 있다</a:t>
            </a:r>
            <a:r>
              <a:rPr lang="en-US" altLang="ko-KR" b="0" dirty="0"/>
              <a:t>.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이항분포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베르누이 시행</a:t>
            </a:r>
            <a:endParaRPr lang="en-US" altLang="ko-KR" sz="2000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43324"/>
            <a:ext cx="6381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3" y="3682368"/>
            <a:ext cx="21621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619" y="2636912"/>
            <a:ext cx="5429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489" y="2963429"/>
            <a:ext cx="10953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383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이항분포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베르누이 시행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이에 따라 주사위 시행 </a:t>
            </a:r>
            <a:r>
              <a:rPr lang="en-US" altLang="ko-KR" b="0" dirty="0"/>
              <a:t>3</a:t>
            </a:r>
            <a:r>
              <a:rPr lang="ko-KR" altLang="en-US" b="0" dirty="0"/>
              <a:t>회 중 숫자 </a:t>
            </a:r>
            <a:r>
              <a:rPr lang="en-US" altLang="ko-KR" b="0" dirty="0"/>
              <a:t>5</a:t>
            </a:r>
            <a:r>
              <a:rPr lang="ko-KR" altLang="en-US" b="0" dirty="0"/>
              <a:t>의 눈이 나올 수 있는 횟수에 대한 경우의 수를 계산해보자</a:t>
            </a:r>
            <a:r>
              <a:rPr lang="en-US" altLang="ko-KR" b="0" dirty="0"/>
              <a:t>. </a:t>
            </a:r>
            <a:r>
              <a:rPr lang="ko-KR" altLang="en-US" b="0" dirty="0"/>
              <a:t>총 가능한 횟수는 </a:t>
            </a:r>
            <a:r>
              <a:rPr lang="en-US" altLang="ko-KR" b="0" dirty="0"/>
              <a:t>0, 1, 2, 3</a:t>
            </a:r>
            <a:r>
              <a:rPr lang="ko-KR" altLang="en-US" b="0" dirty="0"/>
              <a:t>회 총 네 가지 경우이다</a:t>
            </a:r>
            <a:r>
              <a:rPr lang="en-US" altLang="ko-KR" b="0" dirty="0"/>
              <a:t>. 0</a:t>
            </a:r>
            <a:r>
              <a:rPr lang="ko-KR" altLang="en-US" b="0" dirty="0"/>
              <a:t>회 나타날 경우의 수는 </a:t>
            </a:r>
            <a:r>
              <a:rPr lang="en-US" altLang="ko-KR" b="0" dirty="0"/>
              <a:t>1</a:t>
            </a:r>
            <a:r>
              <a:rPr lang="ko-KR" altLang="en-US" b="0" dirty="0"/>
              <a:t>가지로 다음과 같다</a:t>
            </a:r>
            <a:r>
              <a:rPr lang="en-US" altLang="ko-KR" b="0" dirty="0"/>
              <a:t>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8" y="3140968"/>
            <a:ext cx="18764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581128"/>
            <a:ext cx="7200000" cy="177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63616" y="4101865"/>
            <a:ext cx="3968424" cy="457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rgbClr val="44A0A2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rgbClr val="44A0A2"/>
                </a:solidFill>
                <a:latin typeface="+mn-lt"/>
              </a:rPr>
              <a:t>표 </a:t>
            </a:r>
            <a:r>
              <a:rPr lang="en-US" altLang="ko-KR" sz="1100" b="1" dirty="0">
                <a:solidFill>
                  <a:srgbClr val="44A0A2"/>
                </a:solidFill>
                <a:latin typeface="+mn-lt"/>
              </a:rPr>
              <a:t>6-1] </a:t>
            </a:r>
            <a:r>
              <a:rPr lang="ko-KR" altLang="en-US" sz="1100" b="1" dirty="0">
                <a:solidFill>
                  <a:srgbClr val="44A0A2"/>
                </a:solidFill>
                <a:latin typeface="+mn-lt"/>
              </a:rPr>
              <a:t>베르누이 시행에서 각 사건에 대한 경우의 수</a:t>
            </a:r>
          </a:p>
        </p:txBody>
      </p:sp>
    </p:spTree>
    <p:extLst>
      <p:ext uri="{BB962C8B-B14F-4D97-AF65-F5344CB8AC3E}">
        <p14:creationId xmlns:p14="http://schemas.microsoft.com/office/powerpoint/2010/main" val="3463368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이항분포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베르누이 시행</a:t>
            </a:r>
            <a:endParaRPr lang="en-US" altLang="ko-KR" sz="20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963616" y="1988840"/>
            <a:ext cx="3968424" cy="457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rgbClr val="44A0A2"/>
                </a:solidFill>
              </a:rPr>
              <a:t>[</a:t>
            </a:r>
            <a:r>
              <a:rPr lang="ko-KR" altLang="en-US" sz="1100" b="1" dirty="0">
                <a:solidFill>
                  <a:srgbClr val="44A0A2"/>
                </a:solidFill>
              </a:rPr>
              <a:t>표 </a:t>
            </a:r>
            <a:r>
              <a:rPr lang="en-US" altLang="ko-KR" sz="1100" b="1" dirty="0">
                <a:solidFill>
                  <a:srgbClr val="44A0A2"/>
                </a:solidFill>
              </a:rPr>
              <a:t>6-2] </a:t>
            </a:r>
            <a:r>
              <a:rPr lang="ko-KR" altLang="en-US" sz="1100" b="1" dirty="0">
                <a:solidFill>
                  <a:srgbClr val="44A0A2"/>
                </a:solidFill>
              </a:rPr>
              <a:t>베르누이 시행에서 각 사건에 있어 경우의 수에 대한 </a:t>
            </a:r>
            <a:r>
              <a:rPr lang="ko-KR" altLang="en-US" sz="1100" b="1" dirty="0" err="1">
                <a:solidFill>
                  <a:srgbClr val="44A0A2"/>
                </a:solidFill>
              </a:rPr>
              <a:t>일반식</a:t>
            </a:r>
            <a:endParaRPr lang="ko-KR" altLang="en-US" sz="1100" b="1" dirty="0">
              <a:solidFill>
                <a:srgbClr val="44A0A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6" y="2463924"/>
            <a:ext cx="4644422" cy="2347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24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10438</TotalTime>
  <Words>3089</Words>
  <Application>Microsoft Office PowerPoint</Application>
  <PresentationFormat>화면 슬라이드 쇼(4:3)</PresentationFormat>
  <Paragraphs>312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0" baseType="lpstr">
      <vt:lpstr>HY견고딕</vt:lpstr>
      <vt:lpstr>맑은 고딕</vt:lpstr>
      <vt:lpstr>Arial</vt:lpstr>
      <vt:lpstr>Cambria Math</vt:lpstr>
      <vt:lpstr>Times New Roman</vt:lpstr>
      <vt:lpstr>Wingdings</vt:lpstr>
      <vt:lpstr>Office 테마</vt:lpstr>
      <vt:lpstr>06. 이산확률분포</vt:lpstr>
      <vt:lpstr>PowerPoint 프레젠테이션</vt:lpstr>
      <vt:lpstr>PowerPoint 프레젠테이션</vt:lpstr>
      <vt:lpstr>01. 이항분포</vt:lpstr>
      <vt:lpstr>01. 이항분포</vt:lpstr>
      <vt:lpstr>01. 이항분포</vt:lpstr>
      <vt:lpstr>01. 이항분포</vt:lpstr>
      <vt:lpstr>01. 이항분포</vt:lpstr>
      <vt:lpstr>01. 이항분포</vt:lpstr>
      <vt:lpstr>01. 이항분포</vt:lpstr>
      <vt:lpstr>PowerPoint 프레젠테이션</vt:lpstr>
      <vt:lpstr>01. 이항분포</vt:lpstr>
      <vt:lpstr>01. 이항분포</vt:lpstr>
      <vt:lpstr>01. 이항분포</vt:lpstr>
      <vt:lpstr>01. 이항분포</vt:lpstr>
      <vt:lpstr>PowerPoint 프레젠테이션</vt:lpstr>
      <vt:lpstr>01. 이항분포</vt:lpstr>
      <vt:lpstr>01. 이항분포</vt:lpstr>
      <vt:lpstr>01. 이항분포</vt:lpstr>
      <vt:lpstr>01. 이항분포</vt:lpstr>
      <vt:lpstr>01. 이항분포</vt:lpstr>
      <vt:lpstr>01. 이항분포</vt:lpstr>
      <vt:lpstr>01. 이항분포</vt:lpstr>
      <vt:lpstr>01. 이항분포</vt:lpstr>
      <vt:lpstr>01. 이항분포</vt:lpstr>
      <vt:lpstr>PowerPoint 프레젠테이션</vt:lpstr>
      <vt:lpstr>01. 이항분포</vt:lpstr>
      <vt:lpstr>01. 이항분포</vt:lpstr>
      <vt:lpstr>01. 이항분포</vt:lpstr>
      <vt:lpstr>01. 이항분포</vt:lpstr>
      <vt:lpstr>PowerPoint 프레젠테이션</vt:lpstr>
      <vt:lpstr>02. 포아송분포</vt:lpstr>
      <vt:lpstr>02. 포아송분포</vt:lpstr>
      <vt:lpstr>02. 포아송분포</vt:lpstr>
      <vt:lpstr>02. 포아송분포</vt:lpstr>
      <vt:lpstr>02. 포아송분포</vt:lpstr>
      <vt:lpstr>02. 포아송분포</vt:lpstr>
      <vt:lpstr>02. 포아송분포</vt:lpstr>
      <vt:lpstr>02. 포아송분포</vt:lpstr>
      <vt:lpstr>02. 포아송분포</vt:lpstr>
      <vt:lpstr>02. 포아송분포</vt:lpstr>
      <vt:lpstr>02. 포아송분포</vt:lpstr>
      <vt:lpstr>02. 포아송분포</vt:lpstr>
      <vt:lpstr>PowerPoint 프레젠테이션</vt:lpstr>
      <vt:lpstr>02. 포아송분포</vt:lpstr>
      <vt:lpstr>PowerPoint 프레젠테이션</vt:lpstr>
      <vt:lpstr>PowerPoint 프레젠테이션</vt:lpstr>
      <vt:lpstr>PowerPoint 프레젠테이션</vt:lpstr>
      <vt:lpstr>PowerPoint 프레젠테이션</vt:lpstr>
      <vt:lpstr>02. 포아송분포</vt:lpstr>
      <vt:lpstr>02. 포아송분포</vt:lpstr>
      <vt:lpstr>02. 포아송분포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유영태</dc:creator>
  <cp:lastModifiedBy>Kim Sungmu</cp:lastModifiedBy>
  <cp:revision>813</cp:revision>
  <dcterms:created xsi:type="dcterms:W3CDTF">2012-07-11T10:23:22Z</dcterms:created>
  <dcterms:modified xsi:type="dcterms:W3CDTF">2022-01-18T05:15:26Z</dcterms:modified>
</cp:coreProperties>
</file>