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71" r:id="rId3"/>
    <p:sldId id="550" r:id="rId4"/>
    <p:sldId id="528" r:id="rId5"/>
    <p:sldId id="587" r:id="rId6"/>
    <p:sldId id="589" r:id="rId7"/>
    <p:sldId id="590" r:id="rId8"/>
    <p:sldId id="591" r:id="rId9"/>
    <p:sldId id="583" r:id="rId10"/>
    <p:sldId id="592" r:id="rId11"/>
    <p:sldId id="593" r:id="rId12"/>
    <p:sldId id="594" r:id="rId13"/>
    <p:sldId id="596" r:id="rId14"/>
    <p:sldId id="598" r:id="rId15"/>
    <p:sldId id="599" r:id="rId16"/>
    <p:sldId id="600" r:id="rId17"/>
    <p:sldId id="601" r:id="rId18"/>
    <p:sldId id="584" r:id="rId19"/>
    <p:sldId id="602" r:id="rId20"/>
    <p:sldId id="603" r:id="rId21"/>
    <p:sldId id="604" r:id="rId22"/>
    <p:sldId id="605" r:id="rId23"/>
    <p:sldId id="606" r:id="rId24"/>
    <p:sldId id="631" r:id="rId25"/>
    <p:sldId id="607" r:id="rId26"/>
    <p:sldId id="608" r:id="rId27"/>
    <p:sldId id="609" r:id="rId28"/>
    <p:sldId id="629" r:id="rId29"/>
    <p:sldId id="610" r:id="rId30"/>
    <p:sldId id="630" r:id="rId31"/>
    <p:sldId id="585" r:id="rId32"/>
    <p:sldId id="612" r:id="rId33"/>
    <p:sldId id="613" r:id="rId34"/>
    <p:sldId id="614" r:id="rId35"/>
    <p:sldId id="615" r:id="rId36"/>
    <p:sldId id="616" r:id="rId37"/>
    <p:sldId id="617" r:id="rId38"/>
    <p:sldId id="618" r:id="rId39"/>
    <p:sldId id="619" r:id="rId40"/>
    <p:sldId id="586" r:id="rId41"/>
    <p:sldId id="620" r:id="rId42"/>
    <p:sldId id="621" r:id="rId43"/>
    <p:sldId id="622" r:id="rId44"/>
    <p:sldId id="623" r:id="rId45"/>
    <p:sldId id="625" r:id="rId46"/>
    <p:sldId id="626" r:id="rId47"/>
    <p:sldId id="627" r:id="rId48"/>
    <p:sldId id="628" r:id="rId49"/>
    <p:sldId id="385" r:id="rId5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627"/>
    <a:srgbClr val="44A0A2"/>
    <a:srgbClr val="A72F49"/>
    <a:srgbClr val="43AC81"/>
    <a:srgbClr val="DA6EAB"/>
    <a:srgbClr val="0067B3"/>
    <a:srgbClr val="EE7D6A"/>
    <a:srgbClr val="2A5CAA"/>
    <a:srgbClr val="ED7C7F"/>
    <a:srgbClr val="3C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06" autoAdjust="0"/>
    <p:restoredTop sz="94213" autoAdjust="0"/>
  </p:normalViewPr>
  <p:slideViewPr>
    <p:cSldViewPr>
      <p:cViewPr varScale="1">
        <p:scale>
          <a:sx n="104" d="100"/>
          <a:sy n="104" d="100"/>
        </p:scale>
        <p:origin x="2202" y="10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A72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28738"/>
            <a:ext cx="1487604" cy="24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50" y="764704"/>
            <a:ext cx="4057100" cy="282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08" y="3914370"/>
            <a:ext cx="3999135" cy="106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20000"/>
              <a:lumOff val="80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8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E67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271693" y="6309320"/>
            <a:ext cx="24593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Copyright© 2019 </a:t>
            </a:r>
            <a:r>
              <a:rPr lang="en-US" altLang="ko-KR" sz="1100" dirty="0" err="1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114800" y="2564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altLang="ko-KR" sz="6000" b="1" dirty="0">
                <a:solidFill>
                  <a:srgbClr val="E67627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Thank You!</a:t>
            </a:r>
            <a:endParaRPr lang="ko-KR" altLang="en-US" sz="6000" b="1" dirty="0">
              <a:solidFill>
                <a:srgbClr val="E6762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676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8E6FB-E307-4073-BB47-FF786C9B7382}"/>
              </a:ext>
            </a:extLst>
          </p:cNvPr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49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F0278-5EB9-4A8E-9D7A-20A34526CBBF}"/>
              </a:ext>
            </a:extLst>
          </p:cNvPr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2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27378"/>
            <a:ext cx="8306320" cy="625958"/>
          </a:xfrm>
        </p:spPr>
        <p:txBody>
          <a:bodyPr/>
          <a:lstStyle/>
          <a:p>
            <a:pPr eaLnBrk="1" hangingPunct="1"/>
            <a:r>
              <a:rPr lang="en-US" altLang="ko-KR" sz="32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07. </a:t>
            </a:r>
            <a:r>
              <a:rPr lang="ko-KR" altLang="en-US" sz="3200" b="1" dirty="0">
                <a:solidFill>
                  <a:schemeClr val="bg1"/>
                </a:solidFill>
              </a:rPr>
              <a:t>연속확률분포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균등분포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균등분포의 개념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균등분포</a:t>
            </a:r>
            <a:r>
              <a:rPr lang="en-US" altLang="ko-KR" dirty="0"/>
              <a:t>(uniform distribution):</a:t>
            </a:r>
            <a:r>
              <a:rPr lang="ko-KR" altLang="en-US" dirty="0"/>
              <a:t> </a:t>
            </a:r>
            <a:r>
              <a:rPr lang="ko-KR" altLang="en-US" b="0" dirty="0"/>
              <a:t>과거의 경험이 미래를 예측하는 데 어떤 영향도 미치지 않으며</a:t>
            </a:r>
            <a:r>
              <a:rPr lang="en-US" altLang="ko-KR" b="0" dirty="0"/>
              <a:t>, </a:t>
            </a:r>
            <a:r>
              <a:rPr lang="ko-KR" altLang="en-US" b="0" dirty="0"/>
              <a:t>나타날 가능성이 모두 동일한 분포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38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균등분포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그래프로 본 균등분포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어떤 원판이 있고 가운데 화살표가 돌아간다고 가정하자</a:t>
            </a:r>
            <a:r>
              <a:rPr lang="en-US" altLang="ko-KR" b="0" dirty="0"/>
              <a:t>. </a:t>
            </a:r>
            <a:r>
              <a:rPr lang="ko-KR" altLang="en-US" b="0" dirty="0"/>
              <a:t>해당 화살표를 회전시켜 임의로 멈추는 곳이 지정하는 실수가 확률변수 </a:t>
            </a:r>
            <a:r>
              <a:rPr lang="en-US" altLang="ko-KR" b="0" dirty="0"/>
              <a:t>X</a:t>
            </a:r>
            <a:r>
              <a:rPr lang="ko-KR" altLang="en-US" b="0" dirty="0"/>
              <a:t>라면</a:t>
            </a:r>
            <a:r>
              <a:rPr lang="en-US" altLang="ko-KR" b="0" dirty="0"/>
              <a:t>, </a:t>
            </a:r>
            <a:r>
              <a:rPr lang="ko-KR" altLang="en-US" b="0" dirty="0"/>
              <a:t>확률변수 </a:t>
            </a:r>
            <a:r>
              <a:rPr lang="en-US" altLang="ko-KR" b="0" dirty="0"/>
              <a:t>X</a:t>
            </a:r>
            <a:r>
              <a:rPr lang="ko-KR" altLang="en-US" b="0" dirty="0"/>
              <a:t>의 결과값은 </a:t>
            </a:r>
            <a:r>
              <a:rPr lang="en-US" altLang="ko-KR" b="0" dirty="0"/>
              <a:t>0</a:t>
            </a:r>
            <a:r>
              <a:rPr lang="ko-KR" altLang="en-US" b="0" dirty="0"/>
              <a:t>부터 </a:t>
            </a:r>
            <a:r>
              <a:rPr lang="en-US" altLang="ko-KR" b="0" dirty="0"/>
              <a:t>12</a:t>
            </a:r>
            <a:r>
              <a:rPr lang="ko-KR" altLang="en-US" b="0" dirty="0"/>
              <a:t>까지의 실수로 나타나고 어느 곳이든 멈출 확률은 동일하다</a:t>
            </a:r>
            <a:r>
              <a:rPr lang="en-US" altLang="ko-KR" b="0" dirty="0"/>
              <a:t>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64" y="3188010"/>
            <a:ext cx="3117273" cy="2802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699792" y="6093296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연속확률변수 </a:t>
            </a:r>
            <a:r>
              <a:rPr lang="en-US" altLang="ko-KR" sz="1100" dirty="0">
                <a:solidFill>
                  <a:srgbClr val="44A0A2"/>
                </a:solidFill>
              </a:rPr>
              <a:t>X</a:t>
            </a:r>
            <a:r>
              <a:rPr lang="ko-KR" altLang="en-US" sz="1100" dirty="0">
                <a:solidFill>
                  <a:srgbClr val="44A0A2"/>
                </a:solidFill>
              </a:rPr>
              <a:t>의 어떤 하나의 결과</a:t>
            </a:r>
            <a:r>
              <a:rPr lang="en-US" altLang="ko-KR" sz="1100" dirty="0">
                <a:solidFill>
                  <a:srgbClr val="44A0A2"/>
                </a:solidFill>
              </a:rPr>
              <a:t>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균등분포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그래프로 본 균등분포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연속확률변수의 특정한 하나의 값에 대한 확률은 </a:t>
            </a:r>
            <a:r>
              <a:rPr lang="en-US" altLang="ko-KR" b="0" dirty="0"/>
              <a:t>0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하지만 구간에 대한 확률은 계산할 수 있다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예를 들어 </a:t>
            </a:r>
            <a:r>
              <a:rPr lang="en-US" altLang="ko-KR" b="0" dirty="0"/>
              <a:t>3</a:t>
            </a:r>
            <a:r>
              <a:rPr lang="ko-KR" altLang="en-US" b="0" dirty="0"/>
              <a:t>과 </a:t>
            </a:r>
            <a:r>
              <a:rPr lang="en-US" altLang="ko-KR" b="0" dirty="0"/>
              <a:t>4 </a:t>
            </a:r>
            <a:r>
              <a:rPr lang="ko-KR" altLang="en-US" b="0" dirty="0"/>
              <a:t>사이에 화살표가 멈출 확률은     이고</a:t>
            </a:r>
            <a:r>
              <a:rPr lang="en-US" altLang="ko-KR" b="0" dirty="0"/>
              <a:t>, </a:t>
            </a:r>
            <a:r>
              <a:rPr lang="ko-KR" altLang="en-US" b="0" dirty="0"/>
              <a:t>다음과 같이 나타낼 수 있다</a:t>
            </a:r>
            <a:r>
              <a:rPr lang="en-US" altLang="ko-KR" b="0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08" y="3231296"/>
            <a:ext cx="5691385" cy="62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55232"/>
            <a:ext cx="251901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639616" y="6070079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균등분포의 확률밀도함수 그래프</a:t>
            </a:r>
            <a:r>
              <a:rPr lang="en-US" altLang="ko-KR" sz="1100" dirty="0">
                <a:solidFill>
                  <a:srgbClr val="44A0A2"/>
                </a:solidFill>
              </a:rPr>
              <a:t>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EB8B81-5572-4C05-A726-633043008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350" y="4505383"/>
            <a:ext cx="2781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균등분포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그래프로 본 균등분포</a:t>
            </a:r>
            <a:endParaRPr lang="en-US" altLang="ko-KR" sz="2000" u="sn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205" y="3501008"/>
            <a:ext cx="5801591" cy="574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균등분포의 보다 일반적인 경우를 살펴보자</a:t>
            </a:r>
            <a:r>
              <a:rPr lang="en-US" altLang="ko-KR" b="0" dirty="0"/>
              <a:t>. </a:t>
            </a:r>
            <a:r>
              <a:rPr lang="ko-KR" altLang="en-US" b="0" dirty="0"/>
              <a:t>어떤 </a:t>
            </a:r>
            <a:r>
              <a:rPr lang="en-US" altLang="ko-KR" b="0" dirty="0"/>
              <a:t>x</a:t>
            </a:r>
            <a:r>
              <a:rPr lang="ko-KR" altLang="en-US" b="0" dirty="0"/>
              <a:t>가 </a:t>
            </a:r>
            <a:r>
              <a:rPr lang="en-US" altLang="ko-KR" b="0" dirty="0"/>
              <a:t>a</a:t>
            </a:r>
            <a:r>
              <a:rPr lang="ko-KR" altLang="en-US" b="0" dirty="0"/>
              <a:t>와 </a:t>
            </a:r>
            <a:r>
              <a:rPr lang="en-US" altLang="ko-KR" b="0" dirty="0"/>
              <a:t>b</a:t>
            </a:r>
            <a:r>
              <a:rPr lang="ko-KR" altLang="en-US" b="0" dirty="0"/>
              <a:t>사이에서 결정되는 균등분포라 가정하면 </a:t>
            </a:r>
            <a:r>
              <a:rPr lang="en-US" altLang="ko-KR" b="0" dirty="0"/>
              <a:t>a ≤ x ≤ b</a:t>
            </a:r>
            <a:r>
              <a:rPr lang="ko-KR" altLang="en-US" b="0" dirty="0"/>
              <a:t>에서 결정되는 확률 밀도함수는   </a:t>
            </a:r>
            <a:r>
              <a:rPr lang="en-US" altLang="ko-KR" b="0" dirty="0"/>
              <a:t>           </a:t>
            </a:r>
            <a:r>
              <a:rPr lang="ko-KR" altLang="en-US" b="0" dirty="0"/>
              <a:t>이다</a:t>
            </a:r>
            <a:r>
              <a:rPr lang="en-US" altLang="ko-KR" b="0" dirty="0"/>
              <a:t>.     P(a ≤ X ≤ b)</a:t>
            </a:r>
            <a:r>
              <a:rPr lang="ko-KR" altLang="en-US" b="0" dirty="0"/>
              <a:t>를 계산하기 위해서는 </a:t>
            </a:r>
            <a:r>
              <a:rPr lang="en-US" altLang="ko-KR" b="0" dirty="0"/>
              <a:t>x</a:t>
            </a:r>
            <a:r>
              <a:rPr lang="ko-KR" altLang="en-US" b="0" dirty="0"/>
              <a:t>축과 확률밀도함수 사이의</a:t>
            </a:r>
            <a:r>
              <a:rPr lang="en-US" altLang="ko-KR" b="0" dirty="0"/>
              <a:t> </a:t>
            </a:r>
            <a:r>
              <a:rPr lang="ko-KR" altLang="en-US" b="0" dirty="0"/>
              <a:t>넓이를 계산하면 된다</a:t>
            </a:r>
            <a:r>
              <a:rPr lang="en-US" altLang="ko-KR" b="0" dirty="0"/>
              <a:t>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84" y="2186974"/>
            <a:ext cx="930315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267744" y="6093296"/>
            <a:ext cx="46085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[a ≤ x ≤ b</a:t>
            </a:r>
            <a:r>
              <a:rPr lang="ko-KR" altLang="en-US" sz="1100" dirty="0">
                <a:solidFill>
                  <a:srgbClr val="44A0A2"/>
                </a:solidFill>
              </a:rPr>
              <a:t>에서 결정되는 균등분포의 확률밀도함수 </a:t>
            </a:r>
            <a:r>
              <a:rPr lang="en-US" altLang="ko-KR" sz="1100" dirty="0">
                <a:solidFill>
                  <a:srgbClr val="44A0A2"/>
                </a:solidFill>
              </a:rPr>
              <a:t>f (x) </a:t>
            </a:r>
            <a:r>
              <a:rPr lang="ko-KR" altLang="en-US" sz="1100" dirty="0">
                <a:solidFill>
                  <a:srgbClr val="44A0A2"/>
                </a:solidFill>
              </a:rPr>
              <a:t>그래프</a:t>
            </a:r>
            <a:r>
              <a:rPr lang="en-US" altLang="ko-KR" sz="1100" dirty="0">
                <a:solidFill>
                  <a:srgbClr val="44A0A2"/>
                </a:solidFill>
              </a:rPr>
              <a:t>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E4E0B7-39A1-497A-97E3-60DFDC44F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087" y="4509120"/>
            <a:ext cx="54578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1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균등분포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그래프로 본 균등분포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-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2000" y="1893624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균등분포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7-1</a:t>
            </a:r>
            <a:endParaRPr lang="ko-KR" altLang="en-US" sz="1400" b="1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4" y="2449463"/>
            <a:ext cx="734481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어느 한 호프집에서 하루 판매되는 맥주의 양은 최소 </a:t>
            </a:r>
            <a:r>
              <a:rPr lang="en-US" altLang="ko-KR" b="0" dirty="0"/>
              <a:t>20,000ml</a:t>
            </a:r>
            <a:r>
              <a:rPr lang="ko-KR" altLang="en-US" b="0" dirty="0"/>
              <a:t>에서 최대 </a:t>
            </a:r>
            <a:r>
              <a:rPr lang="en-US" altLang="ko-KR" b="0" dirty="0"/>
              <a:t>65,000ml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맥주의 판매량이 균등분포를 따른다고 할 때 다음 물음에 답하시오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(1) </a:t>
            </a:r>
            <a:r>
              <a:rPr lang="ko-KR" altLang="en-US" dirty="0"/>
              <a:t>맥주 판매량이 </a:t>
            </a:r>
            <a:r>
              <a:rPr lang="en-US" altLang="ko-KR" dirty="0"/>
              <a:t>30,000ml</a:t>
            </a:r>
            <a:r>
              <a:rPr lang="ko-KR" altLang="en-US" dirty="0"/>
              <a:t>에서 </a:t>
            </a:r>
            <a:r>
              <a:rPr lang="en-US" altLang="ko-KR" dirty="0"/>
              <a:t>48,000ml </a:t>
            </a:r>
            <a:r>
              <a:rPr lang="ko-KR" altLang="en-US" dirty="0"/>
              <a:t>사이일 확률을 계산하시오</a:t>
            </a:r>
            <a:r>
              <a:rPr lang="en-US" altLang="ko-KR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</a:t>
            </a:r>
            <a:r>
              <a:rPr lang="ko-KR" altLang="en-US" dirty="0"/>
              <a:t>맥주 판매량이 적어도 </a:t>
            </a:r>
            <a:r>
              <a:rPr lang="en-US" altLang="ko-KR" dirty="0"/>
              <a:t>56,000ml</a:t>
            </a:r>
            <a:r>
              <a:rPr lang="ko-KR" altLang="en-US" dirty="0"/>
              <a:t>일 확률을 계산하시오</a:t>
            </a:r>
            <a:r>
              <a:rPr lang="en-US" altLang="ko-KR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(3) </a:t>
            </a:r>
            <a:r>
              <a:rPr lang="ko-KR" altLang="en-US" dirty="0"/>
              <a:t>맥주 판매량이 정확히 </a:t>
            </a:r>
            <a:r>
              <a:rPr lang="en-US" altLang="ko-KR" dirty="0"/>
              <a:t>40,000ml</a:t>
            </a:r>
            <a:r>
              <a:rPr lang="ko-KR" altLang="en-US" dirty="0"/>
              <a:t>일 확률을 계산하시오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20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균등분포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그래프로 본 균등분포</a:t>
            </a:r>
            <a:endParaRPr lang="en-US" altLang="ko-KR" sz="2000" u="sng" dirty="0"/>
          </a:p>
        </p:txBody>
      </p:sp>
      <p:sp>
        <p:nvSpPr>
          <p:cNvPr id="14" name="직사각형 13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2000" y="1893624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균등분포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7-1</a:t>
            </a:r>
            <a:endParaRPr lang="ko-KR" altLang="en-US" sz="14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827584" y="285293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우선 각 문제를 풀기 전에 해당 균등분포에 대한 그래프를 그려보자</a:t>
            </a:r>
            <a:r>
              <a:rPr lang="en-US" altLang="ko-KR" b="0" dirty="0"/>
              <a:t>. </a:t>
            </a:r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2269542" y="5000405"/>
            <a:ext cx="489474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050" b="0" dirty="0">
                <a:solidFill>
                  <a:srgbClr val="44A0A2"/>
                </a:solidFill>
              </a:rPr>
              <a:t>[20,000 ≤ x ≤ 65,000</a:t>
            </a:r>
            <a:r>
              <a:rPr lang="ko-KR" altLang="en-US" sz="1050" b="0" dirty="0">
                <a:solidFill>
                  <a:srgbClr val="44A0A2"/>
                </a:solidFill>
              </a:rPr>
              <a:t>에서 결정되는 균등분포의 확률밀도함수 </a:t>
            </a:r>
            <a:r>
              <a:rPr lang="en-US" altLang="ko-KR" sz="1050" b="0" dirty="0">
                <a:solidFill>
                  <a:srgbClr val="44A0A2"/>
                </a:solidFill>
              </a:rPr>
              <a:t>f (x) </a:t>
            </a:r>
            <a:r>
              <a:rPr lang="ko-KR" altLang="en-US" sz="1050" b="0" dirty="0">
                <a:solidFill>
                  <a:srgbClr val="44A0A2"/>
                </a:solidFill>
              </a:rPr>
              <a:t>그래프</a:t>
            </a:r>
            <a:r>
              <a:rPr lang="en-US" altLang="ko-KR" sz="1050" b="0" dirty="0">
                <a:solidFill>
                  <a:srgbClr val="44A0A2"/>
                </a:solidFill>
              </a:rPr>
              <a:t>]</a:t>
            </a:r>
            <a:endParaRPr lang="ko-KR" altLang="en-US" sz="1050" b="0" dirty="0">
              <a:solidFill>
                <a:srgbClr val="44A0A2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48" y="5788635"/>
            <a:ext cx="3164505" cy="52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2B47A3C-B6B6-4E28-B147-70DE45E10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3399834"/>
            <a:ext cx="2952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3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균등분포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그래프로 본 균등분포</a:t>
            </a:r>
            <a:endParaRPr lang="en-US" altLang="ko-KR" sz="2000" u="sng" dirty="0"/>
          </a:p>
        </p:txBody>
      </p:sp>
      <p:sp>
        <p:nvSpPr>
          <p:cNvPr id="14" name="직사각형 13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2000" y="1893624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균등분포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7-1</a:t>
            </a:r>
            <a:endParaRPr lang="ko-KR" altLang="en-US" sz="14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827584" y="285293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r>
              <a:rPr lang="ko-KR" altLang="en-US" b="0" dirty="0"/>
              <a:t>맥주 판매량이 </a:t>
            </a:r>
            <a:r>
              <a:rPr lang="en-US" altLang="ko-KR" b="0" dirty="0"/>
              <a:t>30,000ml</a:t>
            </a:r>
            <a:r>
              <a:rPr lang="ko-KR" altLang="en-US" b="0" dirty="0"/>
              <a:t>에서 </a:t>
            </a:r>
            <a:r>
              <a:rPr lang="en-US" altLang="ko-KR" b="0" dirty="0"/>
              <a:t>48,000ml </a:t>
            </a:r>
            <a:r>
              <a:rPr lang="ko-KR" altLang="en-US" b="0" dirty="0"/>
              <a:t>사이일 확률 </a:t>
            </a:r>
            <a:r>
              <a:rPr lang="en-US" altLang="ko-KR" b="0" dirty="0"/>
              <a:t>P(30,000 &lt; x &lt; 48,000)</a:t>
            </a:r>
            <a:r>
              <a:rPr lang="ko-KR" altLang="en-US" b="0" dirty="0"/>
              <a:t>은 그래프에서 다음과 같이 해당 넓이를 구하면 </a:t>
            </a:r>
            <a:r>
              <a:rPr lang="en-US" altLang="ko-KR" b="0" dirty="0"/>
              <a:t>40%</a:t>
            </a:r>
            <a:r>
              <a:rPr lang="ko-KR" altLang="en-US" b="0" dirty="0"/>
              <a:t>가 나온다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적분을 통하여 계산하기 원하면 다음과 같이 계산하면 된다</a:t>
            </a:r>
            <a:r>
              <a:rPr lang="en-US" altLang="ko-KR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46" y="3869174"/>
            <a:ext cx="2770909" cy="49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839" y="5301208"/>
            <a:ext cx="4896323" cy="105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604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02. </a:t>
            </a:r>
            <a:r>
              <a:rPr lang="ko-KR" altLang="en-US" dirty="0"/>
              <a:t>균등분포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그래프로 본 균등분포</a:t>
            </a:r>
            <a:endParaRPr lang="en-US" altLang="ko-KR" sz="2000" u="sng" dirty="0"/>
          </a:p>
        </p:txBody>
      </p:sp>
      <p:sp>
        <p:nvSpPr>
          <p:cNvPr id="14" name="직사각형 13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2000" y="1893624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균등분포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7-1</a:t>
            </a:r>
            <a:endParaRPr lang="ko-KR" altLang="en-US" sz="1400" b="1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827584" y="285293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(2) </a:t>
            </a:r>
            <a:r>
              <a:rPr lang="ko-KR" altLang="en-US" b="0" dirty="0"/>
              <a:t>맥주 판매량이 적어도 </a:t>
            </a:r>
            <a:r>
              <a:rPr lang="en-US" altLang="ko-KR" b="0" dirty="0"/>
              <a:t>56,000ml</a:t>
            </a:r>
            <a:r>
              <a:rPr lang="ko-KR" altLang="en-US" b="0" dirty="0"/>
              <a:t>라는 말은 </a:t>
            </a:r>
            <a:r>
              <a:rPr lang="en-US" altLang="ko-KR" b="0" dirty="0"/>
              <a:t>56,000ml</a:t>
            </a:r>
            <a:r>
              <a:rPr lang="ko-KR" altLang="en-US" b="0" dirty="0"/>
              <a:t>와 </a:t>
            </a:r>
            <a:r>
              <a:rPr lang="en-US" altLang="ko-KR" b="0" dirty="0"/>
              <a:t>65,000ml </a:t>
            </a:r>
            <a:r>
              <a:rPr lang="ko-KR" altLang="en-US" b="0" dirty="0"/>
              <a:t>사이일 확률을 계산하라는 것과 같은 의미이다</a:t>
            </a:r>
            <a:r>
              <a:rPr lang="en-US" altLang="ko-KR" b="0" dirty="0"/>
              <a:t>. </a:t>
            </a:r>
            <a:r>
              <a:rPr lang="ko-KR" altLang="en-US" b="0" dirty="0"/>
              <a:t>따라서 </a:t>
            </a:r>
            <a:r>
              <a:rPr lang="en-US" altLang="ko-KR" b="0" dirty="0"/>
              <a:t>P(56,000 &lt; x &lt; 65,000)</a:t>
            </a:r>
            <a:r>
              <a:rPr lang="ko-KR" altLang="en-US" b="0" dirty="0"/>
              <a:t>는 그래프에서 해당 넓이를 구하면 </a:t>
            </a:r>
            <a:r>
              <a:rPr lang="en-US" altLang="ko-KR" b="0" dirty="0"/>
              <a:t>20%</a:t>
            </a:r>
            <a:r>
              <a:rPr lang="ko-KR" altLang="en-US" b="0" dirty="0"/>
              <a:t>라는 값이 나온다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(3) </a:t>
            </a:r>
            <a:r>
              <a:rPr lang="ko-KR" altLang="en-US" b="0" dirty="0"/>
              <a:t>맥주 판매량이 정확히 </a:t>
            </a:r>
            <a:r>
              <a:rPr lang="en-US" altLang="ko-KR" b="0" dirty="0"/>
              <a:t>40,000ml</a:t>
            </a:r>
            <a:r>
              <a:rPr lang="ko-KR" altLang="en-US" b="0" dirty="0"/>
              <a:t>일 확률은 </a:t>
            </a:r>
            <a:r>
              <a:rPr lang="en-US" altLang="ko-KR" b="0" dirty="0"/>
              <a:t>0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연속확률분포에서 어느 특정 값에 대한 확률은 </a:t>
            </a:r>
            <a:r>
              <a:rPr lang="en-US" altLang="ko-KR" b="0" dirty="0"/>
              <a:t>0</a:t>
            </a:r>
            <a:r>
              <a:rPr lang="ko-KR" altLang="en-US" b="0" dirty="0"/>
              <a:t>이라는 점을 이미 숙지하였다</a:t>
            </a:r>
            <a:r>
              <a:rPr lang="en-US" altLang="ko-KR" b="0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277223"/>
            <a:ext cx="2920475" cy="49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14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정규분포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567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정규분포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정규분포의 수식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정규분포</a:t>
            </a:r>
            <a:r>
              <a:rPr lang="en-US" altLang="ko-KR" b="0" dirty="0"/>
              <a:t>(normal distribution)</a:t>
            </a:r>
            <a:r>
              <a:rPr lang="ko-KR" altLang="en-US" b="0" dirty="0"/>
              <a:t>는 통계학에서 사용하는 각종 확률분포 중에서도 가장 중요하게 다루는 분포이다</a:t>
            </a:r>
            <a:r>
              <a:rPr lang="en-US" altLang="ko-KR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25725"/>
            <a:ext cx="7200000" cy="127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16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확률밀도함수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균등분포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정규분포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지수분포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그 밖의 연속확률분포</a:t>
            </a: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5230399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어떤 연속확률변수 </a:t>
            </a:r>
            <a:r>
              <a:rPr lang="en-US" altLang="ko-KR" b="0" dirty="0"/>
              <a:t>X</a:t>
            </a:r>
            <a:r>
              <a:rPr lang="ko-KR" altLang="en-US" b="0" dirty="0"/>
              <a:t>가 평균이 </a:t>
            </a:r>
            <a:r>
              <a:rPr lang="en-US" altLang="ko-KR" b="0" dirty="0"/>
              <a:t>μ , </a:t>
            </a:r>
            <a:r>
              <a:rPr lang="ko-KR" altLang="en-US" b="0" dirty="0"/>
              <a:t>분산이 </a:t>
            </a:r>
            <a:r>
              <a:rPr lang="en-US" altLang="ko-KR" b="0" dirty="0"/>
              <a:t>σ </a:t>
            </a:r>
            <a:r>
              <a:rPr lang="ko-KR" altLang="en-US" b="0" dirty="0"/>
              <a:t>인 정규분포를 따른다는 것을 간단히 다음과 같이 표현한다</a:t>
            </a:r>
            <a:r>
              <a:rPr lang="en-US" altLang="ko-KR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정규분포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그래프로 본 정규분포</a:t>
            </a:r>
            <a:endParaRPr lang="en-US" altLang="ko-KR" sz="2000" u="sng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391" y="1988840"/>
            <a:ext cx="4841219" cy="269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267744" y="4725144"/>
            <a:ext cx="46085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정규분포의 확률밀도함수 </a:t>
            </a:r>
            <a:r>
              <a:rPr lang="en-US" altLang="ko-KR" sz="1100" dirty="0">
                <a:solidFill>
                  <a:srgbClr val="44A0A2"/>
                </a:solidFill>
              </a:rPr>
              <a:t>f (x) </a:t>
            </a:r>
            <a:r>
              <a:rPr lang="ko-KR" altLang="en-US" sz="1100" dirty="0">
                <a:solidFill>
                  <a:srgbClr val="44A0A2"/>
                </a:solidFill>
              </a:rPr>
              <a:t>그래프</a:t>
            </a:r>
            <a:r>
              <a:rPr lang="en-US" altLang="ko-KR" sz="1100" dirty="0">
                <a:solidFill>
                  <a:srgbClr val="44A0A2"/>
                </a:solidFill>
              </a:rPr>
              <a:t>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25" y="6004638"/>
            <a:ext cx="1251632" cy="44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107" y="5320258"/>
            <a:ext cx="2476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047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정규분포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표준정규분포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표준정규분포</a:t>
            </a:r>
            <a:r>
              <a:rPr lang="en-US" altLang="ko-KR" b="0" dirty="0"/>
              <a:t>(standard normal distribution):</a:t>
            </a:r>
            <a:r>
              <a:rPr lang="ko-KR" altLang="en-US" b="0" dirty="0"/>
              <a:t> 정규분포에서 평균이 </a:t>
            </a:r>
            <a:r>
              <a:rPr lang="en-US" altLang="ko-KR" b="0" dirty="0"/>
              <a:t>0, </a:t>
            </a:r>
            <a:r>
              <a:rPr lang="ko-KR" altLang="en-US" b="0" dirty="0"/>
              <a:t>분산이 </a:t>
            </a:r>
            <a:r>
              <a:rPr lang="en-US" altLang="ko-KR" b="0" dirty="0"/>
              <a:t>1</a:t>
            </a:r>
            <a:r>
              <a:rPr lang="ko-KR" altLang="en-US" b="0" dirty="0"/>
              <a:t>인 정규분포를 의미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표준정규분포는 다음과 같이 정의할 수 있다</a:t>
            </a:r>
            <a:r>
              <a:rPr lang="en-US" altLang="ko-KR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140968"/>
            <a:ext cx="7200000" cy="131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337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정규분포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표준정규분포</a:t>
            </a:r>
            <a:endParaRPr lang="en-US" altLang="ko-KR" sz="2000" u="sn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88" y="1988840"/>
            <a:ext cx="4951425" cy="273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267744" y="4797152"/>
            <a:ext cx="46085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표준정규분포의 확률밀도함수 </a:t>
            </a:r>
            <a:r>
              <a:rPr lang="en-US" altLang="ko-KR" sz="1100" dirty="0">
                <a:solidFill>
                  <a:srgbClr val="44A0A2"/>
                </a:solidFill>
              </a:rPr>
              <a:t>f (x) </a:t>
            </a:r>
            <a:r>
              <a:rPr lang="ko-KR" altLang="en-US" sz="1100" dirty="0">
                <a:solidFill>
                  <a:srgbClr val="44A0A2"/>
                </a:solidFill>
              </a:rPr>
              <a:t>그래프</a:t>
            </a:r>
            <a:r>
              <a:rPr lang="en-US" altLang="ko-KR" sz="1100" dirty="0">
                <a:solidFill>
                  <a:srgbClr val="44A0A2"/>
                </a:solidFill>
              </a:rPr>
              <a:t>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62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정규분포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표준정규분포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ko-KR" altLang="en-US" dirty="0">
                <a:solidFill>
                  <a:srgbClr val="E67627"/>
                </a:solidFill>
              </a:rPr>
              <a:t>정규분포를 따르는 확률변수 </a:t>
            </a:r>
            <a:r>
              <a:rPr lang="en-US" altLang="ko-KR" i="1" dirty="0">
                <a:solidFill>
                  <a:srgbClr val="E67627"/>
                </a:solidFill>
              </a:rPr>
              <a:t>X </a:t>
            </a:r>
            <a:r>
              <a:rPr lang="ko-KR" altLang="en-US" dirty="0">
                <a:solidFill>
                  <a:srgbClr val="E67627"/>
                </a:solidFill>
              </a:rPr>
              <a:t>의 표준화 과정</a:t>
            </a:r>
            <a:endParaRPr lang="en-US" altLang="ko-KR" dirty="0">
              <a:solidFill>
                <a:srgbClr val="E67627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9" b="28293"/>
          <a:stretch/>
        </p:blipFill>
        <p:spPr bwMode="auto">
          <a:xfrm>
            <a:off x="612000" y="2369531"/>
            <a:ext cx="7920000" cy="359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050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정규분포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표준정규분포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None/>
            </a:pPr>
            <a:r>
              <a:rPr lang="ko-KR" altLang="en-US" dirty="0">
                <a:solidFill>
                  <a:srgbClr val="E67627"/>
                </a:solidFill>
              </a:rPr>
              <a:t>정규분포를 따르는 확률변수 </a:t>
            </a:r>
            <a:r>
              <a:rPr lang="en-US" altLang="ko-KR" i="1" dirty="0">
                <a:solidFill>
                  <a:srgbClr val="E67627"/>
                </a:solidFill>
              </a:rPr>
              <a:t>X </a:t>
            </a:r>
            <a:r>
              <a:rPr lang="ko-KR" altLang="en-US" dirty="0">
                <a:solidFill>
                  <a:srgbClr val="E67627"/>
                </a:solidFill>
              </a:rPr>
              <a:t>의 표준화 과정</a:t>
            </a:r>
            <a:endParaRPr lang="en-US" altLang="ko-KR" dirty="0">
              <a:solidFill>
                <a:srgbClr val="E67627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44" b="3562"/>
          <a:stretch/>
        </p:blipFill>
        <p:spPr bwMode="auto">
          <a:xfrm>
            <a:off x="612000" y="2355216"/>
            <a:ext cx="7920000" cy="1422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578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정규분포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표준정규분포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267744" y="4725144"/>
            <a:ext cx="46085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표준정규분포표에서 명시하는 </a:t>
            </a:r>
            <a:r>
              <a:rPr lang="en-US" altLang="ko-KR" sz="1100" dirty="0">
                <a:solidFill>
                  <a:srgbClr val="44A0A2"/>
                </a:solidFill>
              </a:rPr>
              <a:t>P(Z &lt; z)]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8073DD-7CDB-40CD-919F-568626012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147887"/>
            <a:ext cx="51720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89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정규분포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표준정규분포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465313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여기서는 특정 값보다 작은 구간에 대한 확률만을 나타내고 있다</a:t>
            </a:r>
            <a:r>
              <a:rPr lang="en-US" altLang="ko-KR" b="0" dirty="0"/>
              <a:t>. </a:t>
            </a:r>
            <a:r>
              <a:rPr lang="ko-KR" altLang="en-US" b="0" dirty="0"/>
              <a:t>그렇다면 </a:t>
            </a:r>
            <a:r>
              <a:rPr lang="en-US" altLang="ko-KR" b="0" dirty="0"/>
              <a:t>P(Z&gt;a) </a:t>
            </a:r>
            <a:r>
              <a:rPr lang="ko-KR" altLang="en-US" b="0" dirty="0"/>
              <a:t>또는 </a:t>
            </a:r>
            <a:r>
              <a:rPr lang="en-US" altLang="ko-KR" b="0" dirty="0"/>
              <a:t>P(</a:t>
            </a:r>
            <a:r>
              <a:rPr lang="en-US" altLang="ko-KR" b="0" dirty="0" err="1"/>
              <a:t>a≤Z</a:t>
            </a:r>
            <a:r>
              <a:rPr lang="en-US" altLang="ko-KR" b="0" dirty="0"/>
              <a:t>&lt;b)</a:t>
            </a:r>
            <a:r>
              <a:rPr lang="ko-KR" altLang="en-US" b="0" dirty="0"/>
              <a:t>와 같은 확률은 어떻게 계산하면 될지 고민해보자</a:t>
            </a:r>
            <a:r>
              <a:rPr lang="en-US" altLang="ko-KR" b="0" dirty="0"/>
              <a:t>. </a:t>
            </a:r>
            <a:r>
              <a:rPr lang="ko-KR" altLang="en-US" b="0" dirty="0"/>
              <a:t>이는 전체 확률이 </a:t>
            </a:r>
            <a:r>
              <a:rPr lang="en-US" altLang="ko-KR" b="0" dirty="0"/>
              <a:t>1</a:t>
            </a:r>
            <a:r>
              <a:rPr lang="ko-KR" altLang="en-US" b="0" dirty="0"/>
              <a:t>임을 이용하면 간단한 연산으로 변경하여 계산할 수 있다</a:t>
            </a:r>
            <a:r>
              <a:rPr lang="en-US" altLang="ko-KR" b="0" dirty="0"/>
              <a:t>. P(Z&gt;a) </a:t>
            </a:r>
            <a:r>
              <a:rPr lang="ko-KR" altLang="en-US" b="0" dirty="0"/>
              <a:t>는 </a:t>
            </a:r>
            <a:r>
              <a:rPr lang="en-US" altLang="ko-KR" b="0" dirty="0"/>
              <a:t>1-P(Z&lt;a)</a:t>
            </a:r>
            <a:r>
              <a:rPr lang="ko-KR" altLang="en-US" b="0" dirty="0"/>
              <a:t>로 변환할 수 있고</a:t>
            </a:r>
            <a:r>
              <a:rPr lang="en-US" altLang="ko-KR" b="0" dirty="0"/>
              <a:t>, P(</a:t>
            </a:r>
            <a:r>
              <a:rPr lang="en-US" altLang="ko-KR" b="0" dirty="0" err="1"/>
              <a:t>a≤Z</a:t>
            </a:r>
            <a:r>
              <a:rPr lang="en-US" altLang="ko-KR" b="0" dirty="0"/>
              <a:t>&lt;b)</a:t>
            </a:r>
            <a:r>
              <a:rPr lang="ko-KR" altLang="en-US" b="0" dirty="0"/>
              <a:t>는 </a:t>
            </a:r>
            <a:r>
              <a:rPr lang="en-US" altLang="ko-KR" b="0" dirty="0"/>
              <a:t>P(Z&lt;b)-P(Z&lt;a) </a:t>
            </a:r>
            <a:r>
              <a:rPr lang="ko-KR" altLang="en-US" b="0" dirty="0"/>
              <a:t>등으로 변환하여 쉽게 계산할 수 있다</a:t>
            </a:r>
            <a:r>
              <a:rPr lang="en-US" altLang="ko-KR" b="0" dirty="0"/>
              <a:t>.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972000" y="1844824"/>
            <a:ext cx="46085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표</a:t>
            </a:r>
            <a:r>
              <a:rPr lang="en-US" altLang="ko-KR" sz="1100" dirty="0">
                <a:solidFill>
                  <a:srgbClr val="44A0A2"/>
                </a:solidFill>
              </a:rPr>
              <a:t>7-1] </a:t>
            </a:r>
            <a:r>
              <a:rPr lang="ko-KR" altLang="en-US" sz="1100" dirty="0">
                <a:solidFill>
                  <a:srgbClr val="44A0A2"/>
                </a:solidFill>
              </a:rPr>
              <a:t>표준정규분포표의 일부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04864"/>
            <a:ext cx="7200000" cy="2128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290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03. </a:t>
            </a:r>
            <a:r>
              <a:rPr lang="ko-KR" altLang="en-US" dirty="0"/>
              <a:t>정규분포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표준정규분포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-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-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2000" y="1893624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표준정규분포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7-2</a:t>
            </a:r>
            <a:endParaRPr lang="ko-KR" altLang="en-US" sz="1400" b="1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3" y="2449462"/>
            <a:ext cx="7488833" cy="2347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어느 음료수 생산 공장이 있다</a:t>
            </a:r>
            <a:r>
              <a:rPr lang="en-US" altLang="ko-KR" b="0" dirty="0"/>
              <a:t>. </a:t>
            </a:r>
            <a:r>
              <a:rPr lang="ko-KR" altLang="en-US" b="0" dirty="0"/>
              <a:t>작업자의 숙련도와 환경에 따라서 생산량에 다소 변동이 있어 하루 평균 </a:t>
            </a:r>
            <a:r>
              <a:rPr lang="en-US" altLang="ko-KR" b="0" dirty="0"/>
              <a:t>5,000ℓ, </a:t>
            </a:r>
            <a:r>
              <a:rPr lang="ko-KR" altLang="en-US" b="0" dirty="0"/>
              <a:t>표준편차 </a:t>
            </a:r>
            <a:r>
              <a:rPr lang="en-US" altLang="ko-KR" b="0" dirty="0"/>
              <a:t>50ℓ</a:t>
            </a:r>
            <a:r>
              <a:rPr lang="ko-KR" altLang="en-US" b="0" dirty="0"/>
              <a:t>인 정규분포를 따른다</a:t>
            </a:r>
            <a:r>
              <a:rPr lang="en-US" altLang="ko-KR" b="0" dirty="0"/>
              <a:t>.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(1) </a:t>
            </a:r>
            <a:r>
              <a:rPr lang="ko-KR" altLang="en-US" dirty="0"/>
              <a:t>오늘 하루 음료수 생산량이 </a:t>
            </a:r>
            <a:r>
              <a:rPr lang="en-US" altLang="ko-KR" dirty="0"/>
              <a:t>4,900ℓ</a:t>
            </a:r>
            <a:r>
              <a:rPr lang="ko-KR" altLang="en-US" dirty="0"/>
              <a:t>에서 </a:t>
            </a:r>
            <a:r>
              <a:rPr lang="en-US" altLang="ko-KR" dirty="0"/>
              <a:t>5,100ℓ </a:t>
            </a:r>
            <a:r>
              <a:rPr lang="ko-KR" altLang="en-US" dirty="0"/>
              <a:t>사이일 확률을 계산하시오</a:t>
            </a:r>
            <a:r>
              <a:rPr lang="en-US" altLang="ko-KR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</a:t>
            </a:r>
            <a:r>
              <a:rPr lang="ko-KR" altLang="en-US" dirty="0"/>
              <a:t>오늘 하루 음료수 생산량이 </a:t>
            </a:r>
            <a:r>
              <a:rPr lang="en-US" altLang="ko-KR" dirty="0"/>
              <a:t>4,950ℓ </a:t>
            </a:r>
            <a:r>
              <a:rPr lang="ko-KR" altLang="en-US" dirty="0"/>
              <a:t>이상일 확률을 계산하시오</a:t>
            </a:r>
            <a:r>
              <a:rPr lang="en-US" altLang="ko-KR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(3) </a:t>
            </a:r>
            <a:r>
              <a:rPr lang="ko-KR" altLang="en-US" dirty="0"/>
              <a:t>표준편차가 </a:t>
            </a:r>
            <a:r>
              <a:rPr lang="en-US" altLang="ko-KR" dirty="0"/>
              <a:t>100ℓ</a:t>
            </a:r>
            <a:r>
              <a:rPr lang="ko-KR" altLang="en-US" dirty="0"/>
              <a:t>인 경우 </a:t>
            </a:r>
            <a:r>
              <a:rPr lang="en-US" altLang="ko-KR" dirty="0"/>
              <a:t>(1)</a:t>
            </a:r>
            <a:r>
              <a:rPr lang="ko-KR" altLang="en-US" dirty="0"/>
              <a:t>번과 </a:t>
            </a:r>
            <a:r>
              <a:rPr lang="en-US" altLang="ko-KR" dirty="0"/>
              <a:t>(2)</a:t>
            </a:r>
            <a:r>
              <a:rPr lang="ko-KR" altLang="en-US" dirty="0"/>
              <a:t>번 물음에 답하시오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542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167" y="764704"/>
            <a:ext cx="7773265" cy="5832648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9EB"/>
                </a:solidFill>
              </a:rPr>
              <a:t> </a:t>
            </a:r>
            <a:endParaRPr lang="ko-KR" altLang="en-US" dirty="0">
              <a:solidFill>
                <a:srgbClr val="FFF9EB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6547" y="433826"/>
            <a:ext cx="7773886" cy="6163526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2000" y="237440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835696" y="188640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표준정규분포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972" y="237440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7-2</a:t>
            </a:r>
            <a:endParaRPr lang="ko-KR" altLang="en-US" sz="1400" b="1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051257" y="76470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87168" y="85347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827584" y="1196752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하루에 생산되는 음료수의 양을 연속확률변수 </a:t>
            </a:r>
            <a:r>
              <a:rPr lang="en-US" altLang="ko-KR" b="0" dirty="0"/>
              <a:t>X</a:t>
            </a:r>
            <a:r>
              <a:rPr lang="ko-KR" altLang="en-US" b="0" dirty="0"/>
              <a:t>라 하자</a:t>
            </a:r>
            <a:r>
              <a:rPr lang="en-US" altLang="ko-KR" b="0" dirty="0"/>
              <a:t>. </a:t>
            </a:r>
            <a:r>
              <a:rPr lang="ko-KR" altLang="en-US" b="0" dirty="0"/>
              <a:t>연속확률변수 </a:t>
            </a:r>
            <a:r>
              <a:rPr lang="en-US" altLang="ko-KR" b="0" dirty="0"/>
              <a:t>X</a:t>
            </a:r>
            <a:r>
              <a:rPr lang="ko-KR" altLang="en-US" b="0" dirty="0"/>
              <a:t>는 평균이 </a:t>
            </a:r>
            <a:r>
              <a:rPr lang="en-US" altLang="ko-KR" b="0" dirty="0"/>
              <a:t>5,000, </a:t>
            </a:r>
            <a:r>
              <a:rPr lang="ko-KR" altLang="en-US" b="0" dirty="0"/>
              <a:t>표준편차가 </a:t>
            </a:r>
            <a:r>
              <a:rPr lang="en-US" altLang="ko-KR" b="0" dirty="0"/>
              <a:t>50</a:t>
            </a:r>
            <a:r>
              <a:rPr lang="ko-KR" altLang="en-US" b="0" dirty="0"/>
              <a:t>인 정규분포를 따른다</a:t>
            </a:r>
            <a:r>
              <a:rPr lang="en-US" altLang="ko-KR" b="0" dirty="0"/>
              <a:t>.                   </a:t>
            </a:r>
            <a:r>
              <a:rPr lang="ko-KR" altLang="en-US" b="0" dirty="0"/>
              <a:t>여기서 표준정규분포표를 이용하여 문제를 계산하려면 연속확률변수 </a:t>
            </a:r>
            <a:r>
              <a:rPr lang="en-US" altLang="ko-KR" b="0" dirty="0"/>
              <a:t>X</a:t>
            </a:r>
            <a:r>
              <a:rPr lang="ko-KR" altLang="en-US" b="0" dirty="0"/>
              <a:t>를 표준화해야 한다</a:t>
            </a:r>
            <a:r>
              <a:rPr lang="en-US" altLang="ko-KR" b="0" dirty="0"/>
              <a:t>. </a:t>
            </a:r>
            <a:r>
              <a:rPr lang="ko-KR" altLang="en-US" b="0" dirty="0"/>
              <a:t>새로운 연속확률변수 </a:t>
            </a:r>
            <a:r>
              <a:rPr lang="en-US" altLang="ko-KR" b="0" dirty="0"/>
              <a:t>Z</a:t>
            </a:r>
            <a:r>
              <a:rPr lang="ko-KR" altLang="en-US" b="0" dirty="0"/>
              <a:t>를 </a:t>
            </a:r>
            <a:r>
              <a:rPr lang="en-US" altLang="ko-KR" b="0" dirty="0"/>
              <a:t>           </a:t>
            </a:r>
            <a:r>
              <a:rPr lang="ko-KR" altLang="en-US" b="0" dirty="0"/>
              <a:t>으로 정의하면 </a:t>
            </a:r>
            <a:r>
              <a:rPr lang="en-US" altLang="ko-KR" b="0" dirty="0"/>
              <a:t>Z</a:t>
            </a:r>
            <a:r>
              <a:rPr lang="ko-KR" altLang="en-US" b="0" dirty="0"/>
              <a:t>는 표준정규분포를 따른다</a:t>
            </a:r>
            <a:r>
              <a:rPr lang="en-US" altLang="ko-KR" b="0" dirty="0"/>
              <a:t>.                ………   …</a:t>
            </a:r>
            <a:r>
              <a:rPr lang="ko-KR" altLang="en-US" b="0" dirty="0"/>
              <a:t>여기서부터 이제 각 문제를 해결해 보도록 하자</a:t>
            </a:r>
            <a:r>
              <a:rPr lang="en-US" altLang="ko-KR" b="0" dirty="0"/>
              <a:t>.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(1) </a:t>
            </a:r>
            <a:r>
              <a:rPr lang="en-US" altLang="ko-KR" b="0" dirty="0"/>
              <a:t>P(4,900&lt;X&lt;5,100)</a:t>
            </a:r>
            <a:r>
              <a:rPr lang="ko-KR" altLang="en-US" b="0" dirty="0"/>
              <a:t>을 구하는 문제이다</a:t>
            </a:r>
            <a:r>
              <a:rPr lang="en-US" altLang="ko-KR" b="0" dirty="0"/>
              <a:t>. </a:t>
            </a:r>
            <a:r>
              <a:rPr lang="ko-KR" altLang="en-US" b="0" dirty="0"/>
              <a:t>연속확률변수 </a:t>
            </a:r>
            <a:r>
              <a:rPr lang="en-US" altLang="ko-KR" b="0" dirty="0"/>
              <a:t>X</a:t>
            </a:r>
            <a:r>
              <a:rPr lang="ko-KR" altLang="en-US" b="0" dirty="0"/>
              <a:t>를 표준화하는 과정을 표현하면 다음과 같다</a:t>
            </a:r>
            <a:r>
              <a:rPr lang="en-US" altLang="ko-KR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AutoNum type="arabicParenBoth"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결국 </a:t>
            </a:r>
            <a:r>
              <a:rPr lang="en-US" altLang="ko-KR" b="0" dirty="0"/>
              <a:t>P(-2&lt;Z&lt;2)</a:t>
            </a:r>
            <a:r>
              <a:rPr lang="ko-KR" altLang="en-US" b="0" dirty="0"/>
              <a:t>를 계산하는 문제로 단순화되었다</a:t>
            </a:r>
            <a:r>
              <a:rPr lang="en-US" altLang="ko-KR" b="0" dirty="0"/>
              <a:t>. </a:t>
            </a:r>
            <a:r>
              <a:rPr lang="ko-KR" altLang="en-US" b="0" dirty="0"/>
              <a:t>표준정규분포표는 </a:t>
            </a:r>
            <a:r>
              <a:rPr lang="en-US" altLang="ko-KR" b="0" dirty="0"/>
              <a:t>P(Z&lt;a)</a:t>
            </a:r>
            <a:r>
              <a:rPr lang="ko-KR" altLang="en-US" b="0" dirty="0"/>
              <a:t>의 모양으로 구성되어 있어 이와 같은 표현 형태로 바꾸어 계산하자</a:t>
            </a:r>
            <a:r>
              <a:rPr lang="en-US" altLang="ko-KR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166" y="4040285"/>
            <a:ext cx="5095267" cy="78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27" y="5877272"/>
            <a:ext cx="4787547" cy="57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968" y="1657059"/>
            <a:ext cx="1275248" cy="25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348880"/>
            <a:ext cx="780034" cy="443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27" y="2731486"/>
            <a:ext cx="802934" cy="36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9EE632-1531-40FA-A7B9-C82B72A61605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49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83AB6D-B457-41EC-A3C1-0E27ABF0FB81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28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51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167" y="764704"/>
            <a:ext cx="7773265" cy="5832648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9EB"/>
                </a:solidFill>
              </a:rPr>
              <a:t> </a:t>
            </a:r>
            <a:endParaRPr lang="ko-KR" altLang="en-US" dirty="0">
              <a:solidFill>
                <a:srgbClr val="FFF9EB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6547" y="433826"/>
            <a:ext cx="7773886" cy="6163526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2000" y="237440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835696" y="188640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표준정규분포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972" y="237440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7-2</a:t>
            </a:r>
            <a:endParaRPr lang="ko-KR" altLang="en-US" sz="1400" b="1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051257" y="76470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87168" y="85347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827584" y="1196752"/>
            <a:ext cx="748883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부록의 표준정규분포표를 확인하여 </a:t>
            </a:r>
            <a:r>
              <a:rPr lang="en-US" altLang="ko-KR" b="0" dirty="0"/>
              <a:t>P(Z&lt;2) </a:t>
            </a:r>
            <a:r>
              <a:rPr lang="ko-KR" altLang="en-US" b="0" dirty="0"/>
              <a:t>값을 찾아보면 </a:t>
            </a:r>
            <a:r>
              <a:rPr lang="en-US" altLang="ko-KR" b="0" dirty="0"/>
              <a:t>0.9772</a:t>
            </a:r>
            <a:r>
              <a:rPr lang="ko-KR" altLang="en-US" b="0" dirty="0"/>
              <a:t>임을 확인할 수 있다</a:t>
            </a:r>
            <a:r>
              <a:rPr lang="en-US" altLang="ko-KR" b="0" dirty="0"/>
              <a:t>. </a:t>
            </a:r>
            <a:r>
              <a:rPr lang="ko-KR" altLang="en-US" b="0" dirty="0"/>
              <a:t>이를 대입하면 </a:t>
            </a:r>
            <a:r>
              <a:rPr lang="en-US" altLang="ko-KR" b="0" dirty="0"/>
              <a:t>2</a:t>
            </a:r>
            <a:r>
              <a:rPr lang="en-US" altLang="ko-KR" b="0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*</a:t>
            </a:r>
            <a:r>
              <a:rPr lang="en-US" altLang="ko-KR" b="0" dirty="0"/>
              <a:t>(0.9772)-1=0.9544</a:t>
            </a:r>
            <a:r>
              <a:rPr lang="ko-KR" altLang="en-US" b="0" dirty="0"/>
              <a:t>로 계산된다</a:t>
            </a:r>
            <a:r>
              <a:rPr lang="en-US" altLang="ko-KR" b="0" dirty="0"/>
              <a:t>. </a:t>
            </a:r>
            <a:r>
              <a:rPr lang="ko-KR" altLang="en-US" b="0" dirty="0"/>
              <a:t>즉</a:t>
            </a:r>
            <a:r>
              <a:rPr lang="en-US" altLang="ko-KR" b="0" dirty="0"/>
              <a:t>, 95.44%</a:t>
            </a:r>
            <a:r>
              <a:rPr lang="ko-KR" altLang="en-US" b="0" dirty="0"/>
              <a:t>의 확률이다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(2) </a:t>
            </a:r>
            <a:r>
              <a:rPr lang="en-US" altLang="ko-KR" b="0" dirty="0"/>
              <a:t>P(X&gt;4,950)</a:t>
            </a:r>
            <a:r>
              <a:rPr lang="ko-KR" altLang="en-US" b="0" dirty="0"/>
              <a:t>을 구하자</a:t>
            </a:r>
            <a:r>
              <a:rPr lang="en-US" altLang="ko-KR" b="0" dirty="0"/>
              <a:t>. </a:t>
            </a:r>
            <a:r>
              <a:rPr lang="ko-KR" altLang="en-US" b="0" dirty="0"/>
              <a:t>이를 표준화하면 다음과 같다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P(Z &lt; 2)</a:t>
            </a:r>
            <a:r>
              <a:rPr lang="ko-KR" altLang="en-US" b="0" dirty="0"/>
              <a:t>은 표준정규분포표에서 확인하여 </a:t>
            </a:r>
            <a:r>
              <a:rPr lang="en-US" altLang="ko-KR" b="0" dirty="0"/>
              <a:t>0.9772</a:t>
            </a:r>
            <a:r>
              <a:rPr lang="ko-KR" altLang="en-US" b="0" dirty="0"/>
              <a:t>임을 확인할 수 있다</a:t>
            </a:r>
            <a:r>
              <a:rPr lang="en-US" altLang="ko-KR" b="0" dirty="0"/>
              <a:t>. </a:t>
            </a:r>
            <a:r>
              <a:rPr lang="en-US" altLang="ko-KR" b="0"/>
              <a:t>97.72%</a:t>
            </a:r>
            <a:r>
              <a:rPr lang="ko-KR" altLang="en-US" b="0" dirty="0"/>
              <a:t>의 확률이다</a:t>
            </a:r>
            <a:r>
              <a:rPr lang="en-US" altLang="ko-KR" b="0" dirty="0"/>
              <a:t>.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73" y="2741107"/>
            <a:ext cx="5195455" cy="5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53" y="5517232"/>
            <a:ext cx="5581894" cy="77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827584" y="465313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(3) </a:t>
            </a:r>
            <a:r>
              <a:rPr lang="ko-KR" altLang="en-US" b="0" dirty="0"/>
              <a:t>표준편차가 </a:t>
            </a:r>
            <a:r>
              <a:rPr lang="en-US" altLang="ko-KR" b="0" dirty="0"/>
              <a:t>100ℓ</a:t>
            </a:r>
            <a:r>
              <a:rPr lang="ko-KR" altLang="en-US" b="0" dirty="0"/>
              <a:t>인 경우 위의 식에서 표준편차 </a:t>
            </a:r>
            <a:r>
              <a:rPr lang="en-US" altLang="ko-KR" b="0" dirty="0"/>
              <a:t>50</a:t>
            </a:r>
            <a:r>
              <a:rPr lang="ko-KR" altLang="en-US" b="0" dirty="0"/>
              <a:t>만 </a:t>
            </a:r>
            <a:r>
              <a:rPr lang="en-US" altLang="ko-KR" b="0" dirty="0"/>
              <a:t>100</a:t>
            </a:r>
            <a:r>
              <a:rPr lang="ko-KR" altLang="en-US" b="0" dirty="0"/>
              <a:t>으로 바꾸어 계산해 보도록 하자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2A1D83-E400-4265-AEB8-52E0E3A0DC67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49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74EEB9-8B7E-4A51-935B-D4919E60DEBB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29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04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확률밀도함수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911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167" y="764704"/>
            <a:ext cx="7773265" cy="302433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F9EB"/>
                </a:solidFill>
              </a:rPr>
              <a:t> </a:t>
            </a:r>
            <a:endParaRPr lang="ko-KR" altLang="en-US" dirty="0">
              <a:solidFill>
                <a:srgbClr val="FFF9EB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6547" y="433826"/>
            <a:ext cx="7773886" cy="335521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2000" y="237440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1835696" y="188640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표준정규분포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7972" y="237440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7-2</a:t>
            </a:r>
            <a:endParaRPr lang="ko-KR" altLang="en-US" sz="1400" b="1" dirty="0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051257" y="764704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87168" y="853477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827584" y="1196752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따라서 표준편차가 </a:t>
            </a:r>
            <a:r>
              <a:rPr lang="en-US" altLang="ko-KR" b="0" dirty="0"/>
              <a:t>100ℓ</a:t>
            </a:r>
            <a:r>
              <a:rPr lang="ko-KR" altLang="en-US" b="0" dirty="0"/>
              <a:t>인 경우 물음 </a:t>
            </a:r>
            <a:r>
              <a:rPr lang="en-US" altLang="ko-KR" b="0" dirty="0"/>
              <a:t>(1)</a:t>
            </a:r>
            <a:r>
              <a:rPr lang="ko-KR" altLang="en-US" b="0" dirty="0"/>
              <a:t>의 확률은 </a:t>
            </a:r>
            <a:r>
              <a:rPr lang="en-US" altLang="ko-KR" b="0" dirty="0"/>
              <a:t>68.26%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또한</a:t>
            </a: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이므로 물음</a:t>
            </a:r>
            <a:r>
              <a:rPr lang="en-US" altLang="ko-KR" b="0" dirty="0"/>
              <a:t>(2)</a:t>
            </a:r>
            <a:r>
              <a:rPr lang="ko-KR" altLang="en-US" b="0" dirty="0"/>
              <a:t>의 확률은 </a:t>
            </a:r>
            <a:r>
              <a:rPr lang="en-US" altLang="ko-KR" b="0" dirty="0"/>
              <a:t>69.15%</a:t>
            </a:r>
            <a:r>
              <a:rPr lang="ko-KR" altLang="en-US" b="0" dirty="0"/>
              <a:t>가 된다</a:t>
            </a:r>
            <a:r>
              <a:rPr lang="en-US" altLang="ko-KR" b="0" dirty="0"/>
              <a:t>.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038" y="1705706"/>
            <a:ext cx="5445924" cy="78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3FDA84-7D73-4114-B7C3-E4E7C2501177}"/>
              </a:ext>
            </a:extLst>
          </p:cNvPr>
          <p:cNvSpPr txBox="1"/>
          <p:nvPr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49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C1406-A2AD-4E80-B223-E11D87C13652}"/>
              </a:ext>
            </a:extLst>
          </p:cNvPr>
          <p:cNvSpPr txBox="1"/>
          <p:nvPr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30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37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지수분포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967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지수분포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지수분포의 개념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지수분포</a:t>
            </a:r>
            <a:r>
              <a:rPr lang="en-US" altLang="ko-KR" dirty="0"/>
              <a:t>(exponential distribution):</a:t>
            </a:r>
            <a:r>
              <a:rPr lang="ko-KR" altLang="en-US" dirty="0"/>
              <a:t> </a:t>
            </a:r>
            <a:r>
              <a:rPr lang="ko-KR" altLang="en-US" b="0" dirty="0"/>
              <a:t>어떤 두 사건이 독립적일 때</a:t>
            </a:r>
            <a:r>
              <a:rPr lang="en-US" altLang="ko-KR" b="0" dirty="0"/>
              <a:t>, </a:t>
            </a:r>
            <a:r>
              <a:rPr lang="ko-KR" altLang="en-US" b="0" dirty="0"/>
              <a:t>한 사건과 다음 사건이 일어날 때까지 소요 시간에 대한 분포를 설명하기 위해 주로 사용</a:t>
            </a:r>
            <a:r>
              <a:rPr lang="en-US" altLang="ko-KR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지수분포의 가장 큰 강점은 </a:t>
            </a:r>
            <a:r>
              <a:rPr lang="ko-KR" altLang="en-US" b="0" dirty="0" err="1"/>
              <a:t>모수가</a:t>
            </a:r>
            <a:r>
              <a:rPr lang="ko-KR" altLang="en-US" b="0" dirty="0"/>
              <a:t> 한 개뿐이라는 것이다</a:t>
            </a:r>
            <a:r>
              <a:rPr lang="en-US" altLang="ko-KR" b="0" dirty="0"/>
              <a:t>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124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550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지수분포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지수분포의 개념</a:t>
            </a:r>
            <a:endParaRPr lang="en-US" altLang="ko-KR" sz="2000" u="sng" dirty="0"/>
          </a:p>
        </p:txBody>
      </p:sp>
      <p:sp>
        <p:nvSpPr>
          <p:cNvPr id="6" name="직사각형 5"/>
          <p:cNvSpPr/>
          <p:nvPr/>
        </p:nvSpPr>
        <p:spPr>
          <a:xfrm>
            <a:off x="686547" y="2162018"/>
            <a:ext cx="7773886" cy="4075294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965632"/>
            <a:ext cx="763240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57972" y="1965632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2123728" y="1916832"/>
            <a:ext cx="6120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지수분포의 적용 예시와 이에 대응하는 </a:t>
            </a:r>
            <a:r>
              <a:rPr lang="ko-KR" altLang="en-US" dirty="0" err="1">
                <a:solidFill>
                  <a:srgbClr val="44A0A2"/>
                </a:solidFill>
              </a:rPr>
              <a:t>포아송분포의</a:t>
            </a:r>
            <a:r>
              <a:rPr lang="ko-KR" altLang="en-US" dirty="0">
                <a:solidFill>
                  <a:srgbClr val="44A0A2"/>
                </a:solidFill>
              </a:rPr>
              <a:t> 적용 예시</a:t>
            </a:r>
            <a:endParaRPr lang="en-US" altLang="ko-KR" b="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827584" y="2521471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1. </a:t>
            </a:r>
            <a:r>
              <a:rPr lang="ko-KR" altLang="en-US" dirty="0"/>
              <a:t>지수분포의 적용 예시</a:t>
            </a:r>
          </a:p>
          <a:p>
            <a:pPr marL="0" indent="0">
              <a:spcAft>
                <a:spcPts val="0"/>
              </a:spcAft>
              <a:buClr>
                <a:schemeClr val="tx1"/>
              </a:buClr>
              <a:buNone/>
            </a:pPr>
            <a:r>
              <a:rPr lang="ko-KR" altLang="en-US" b="0" dirty="0"/>
              <a:t>① </a:t>
            </a:r>
            <a:r>
              <a:rPr lang="en-US" altLang="ko-KR" b="0" dirty="0"/>
              <a:t>SNS</a:t>
            </a:r>
            <a:r>
              <a:rPr lang="ko-KR" altLang="en-US" b="0" dirty="0"/>
              <a:t>에 수신되는 메시지와 다음 메시지 사이의 소요 시간</a:t>
            </a:r>
          </a:p>
          <a:p>
            <a:pPr marL="0" indent="0">
              <a:spcAft>
                <a:spcPts val="0"/>
              </a:spcAft>
              <a:buClr>
                <a:schemeClr val="tx1"/>
              </a:buClr>
              <a:buNone/>
            </a:pPr>
            <a:r>
              <a:rPr lang="ko-KR" altLang="en-US" b="0" dirty="0"/>
              <a:t>② 어느 공장에서 하루에 생산되는 불량품과 그 다음 불량품 사이의 소요 시간</a:t>
            </a:r>
          </a:p>
          <a:p>
            <a:pPr marL="0" indent="0">
              <a:spcAft>
                <a:spcPts val="0"/>
              </a:spcAft>
              <a:buClr>
                <a:schemeClr val="tx1"/>
              </a:buClr>
              <a:buNone/>
            </a:pPr>
            <a:r>
              <a:rPr lang="ko-KR" altLang="en-US" b="0" dirty="0"/>
              <a:t>③ 어느 통계학 책 </a:t>
            </a:r>
            <a:r>
              <a:rPr lang="en-US" altLang="ko-KR" b="0" dirty="0"/>
              <a:t>1~100</a:t>
            </a:r>
            <a:r>
              <a:rPr lang="ko-KR" altLang="en-US" b="0" dirty="0"/>
              <a:t>페이지에서 오타와 그 다음 오타 사이의 페이지 수</a:t>
            </a:r>
          </a:p>
          <a:p>
            <a:pPr marL="0" indent="0">
              <a:spcBef>
                <a:spcPts val="10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dirty="0"/>
              <a:t>2. </a:t>
            </a:r>
            <a:r>
              <a:rPr lang="ko-KR" altLang="en-US" dirty="0"/>
              <a:t>위의 지수분포에 대응되는 </a:t>
            </a:r>
            <a:r>
              <a:rPr lang="ko-KR" altLang="en-US" dirty="0" err="1"/>
              <a:t>포아송분포의</a:t>
            </a:r>
            <a:r>
              <a:rPr lang="ko-KR" altLang="en-US" dirty="0"/>
              <a:t> 적용 예시</a:t>
            </a:r>
          </a:p>
          <a:p>
            <a:pPr marL="0" indent="0">
              <a:spcAft>
                <a:spcPts val="0"/>
              </a:spcAft>
              <a:buClr>
                <a:schemeClr val="tx1"/>
              </a:buClr>
              <a:buNone/>
            </a:pPr>
            <a:r>
              <a:rPr lang="ko-KR" altLang="en-US" b="0" dirty="0"/>
              <a:t>① </a:t>
            </a:r>
            <a:r>
              <a:rPr lang="en-US" altLang="ko-KR" b="0" dirty="0"/>
              <a:t>1</a:t>
            </a:r>
            <a:r>
              <a:rPr lang="ko-KR" altLang="en-US" b="0" dirty="0"/>
              <a:t>시간 동안 휴대전화에 수신되는 </a:t>
            </a:r>
            <a:r>
              <a:rPr lang="en-US" altLang="ko-KR" b="0" dirty="0"/>
              <a:t>SNS </a:t>
            </a:r>
            <a:r>
              <a:rPr lang="ko-KR" altLang="en-US" b="0" dirty="0"/>
              <a:t>메시지 수</a:t>
            </a:r>
          </a:p>
          <a:p>
            <a:pPr marL="0" indent="0">
              <a:spcAft>
                <a:spcPts val="0"/>
              </a:spcAft>
              <a:buClr>
                <a:schemeClr val="tx1"/>
              </a:buClr>
              <a:buNone/>
            </a:pPr>
            <a:r>
              <a:rPr lang="ko-KR" altLang="en-US" b="0" dirty="0"/>
              <a:t>② 어느 공장에서 하루에 생산되는 불량품의 개수</a:t>
            </a:r>
          </a:p>
          <a:p>
            <a:pPr marL="0" indent="0">
              <a:spcAft>
                <a:spcPts val="0"/>
              </a:spcAft>
              <a:buClr>
                <a:schemeClr val="tx1"/>
              </a:buClr>
              <a:buNone/>
            </a:pPr>
            <a:r>
              <a:rPr lang="ko-KR" altLang="en-US" b="0" dirty="0"/>
              <a:t>③ 어느 통계학 책 </a:t>
            </a:r>
            <a:r>
              <a:rPr lang="en-US" altLang="ko-KR" b="0" dirty="0"/>
              <a:t>1~100</a:t>
            </a:r>
            <a:r>
              <a:rPr lang="ko-KR" altLang="en-US" b="0" dirty="0"/>
              <a:t>페이지 사이의 오타 개수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34711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지수분포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그래프로 본 지수분포</a:t>
            </a:r>
            <a:endParaRPr lang="en-US" altLang="ko-KR" sz="2000" u="sng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확률밀도함수의 모양</a:t>
            </a:r>
            <a:endParaRPr lang="en-US" altLang="ko-KR" b="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64" y="2591207"/>
            <a:ext cx="4930673" cy="307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2339752" y="5805264"/>
            <a:ext cx="46085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[λ </a:t>
            </a:r>
            <a:r>
              <a:rPr lang="ko-KR" altLang="en-US" sz="1100" dirty="0">
                <a:solidFill>
                  <a:srgbClr val="44A0A2"/>
                </a:solidFill>
              </a:rPr>
              <a:t>가 </a:t>
            </a:r>
            <a:r>
              <a:rPr lang="en-US" altLang="ko-KR" sz="1100" dirty="0">
                <a:solidFill>
                  <a:srgbClr val="44A0A2"/>
                </a:solidFill>
              </a:rPr>
              <a:t>0.5, 1, 2</a:t>
            </a:r>
            <a:r>
              <a:rPr lang="ko-KR" altLang="en-US" sz="1100" dirty="0">
                <a:solidFill>
                  <a:srgbClr val="44A0A2"/>
                </a:solidFill>
              </a:rPr>
              <a:t>인 지수분포의 확률밀도함수</a:t>
            </a:r>
            <a:r>
              <a:rPr lang="en-US" altLang="ko-KR" sz="1100" dirty="0">
                <a:solidFill>
                  <a:srgbClr val="44A0A2"/>
                </a:solidFill>
              </a:rPr>
              <a:t>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7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지수분포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그래프로 본 지수분포</a:t>
            </a:r>
            <a:endParaRPr lang="en-US" altLang="ko-KR" sz="2000" u="sng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지수분포의 확률밀도함수에서 확률의 계산을 위해서는 다음 수식을 숙지하고 있어야 한다</a:t>
            </a:r>
            <a:r>
              <a:rPr lang="en-US" altLang="ko-KR" b="0" dirty="0"/>
              <a:t>. </a:t>
            </a:r>
            <a:r>
              <a:rPr lang="ko-KR" altLang="en-US" b="0" dirty="0"/>
              <a:t>다음은 지수분포에서 </a:t>
            </a:r>
            <a:r>
              <a:rPr lang="en-US" altLang="ko-KR" b="0" dirty="0"/>
              <a:t>P(X &gt; x), P(X &lt; x), P(x1 &lt; X &lt; x2)</a:t>
            </a:r>
            <a:r>
              <a:rPr lang="ko-KR" altLang="en-US" b="0" dirty="0"/>
              <a:t>를 계산한 수식의 결과를 보여준다</a:t>
            </a:r>
            <a:r>
              <a:rPr lang="en-US" altLang="ko-KR" b="0" dirty="0"/>
              <a:t>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48" y="3140968"/>
            <a:ext cx="6273905" cy="122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162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지수분포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그래프로 본 지수분포</a:t>
            </a:r>
            <a:endParaRPr lang="en-US" altLang="ko-KR" sz="2000" u="sng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-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6547" y="2162018"/>
            <a:ext cx="7773886" cy="4507342"/>
          </a:xfrm>
          <a:prstGeom prst="rect">
            <a:avLst/>
          </a:prstGeom>
          <a:noFill/>
          <a:ln w="12700">
            <a:solidFill>
              <a:srgbClr val="44A0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2000" y="1965632"/>
            <a:ext cx="7632408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57972" y="1965632"/>
            <a:ext cx="1374698" cy="392773"/>
          </a:xfrm>
          <a:prstGeom prst="roundRect">
            <a:avLst/>
          </a:prstGeom>
          <a:solidFill>
            <a:srgbClr val="44A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하나 더 알기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2123728" y="1916832"/>
            <a:ext cx="61206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44A0A2"/>
                </a:solidFill>
              </a:rPr>
              <a:t>지수분포의 확률밀도함수에 대한 확률 계산 유도 과정</a:t>
            </a:r>
            <a:r>
              <a:rPr lang="en-US" altLang="ko-KR" dirty="0">
                <a:solidFill>
                  <a:srgbClr val="44A0A2"/>
                </a:solidFill>
              </a:rPr>
              <a:t>(x &gt; 0)</a:t>
            </a:r>
            <a:endParaRPr lang="en-US" altLang="ko-KR" b="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757" y="2529735"/>
            <a:ext cx="5746487" cy="107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01" y="4555407"/>
            <a:ext cx="2605599" cy="44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88" y="5923597"/>
            <a:ext cx="5652025" cy="38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827583" y="3717032"/>
            <a:ext cx="741682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단</a:t>
            </a:r>
            <a:r>
              <a:rPr lang="en-US" altLang="ko-KR" b="0" dirty="0"/>
              <a:t>, P( X &lt; x)</a:t>
            </a:r>
            <a:r>
              <a:rPr lang="ko-KR" altLang="en-US" b="0" dirty="0"/>
              <a:t>는 적분을 이용하는 대신에 확률밀도함수의 성질과 </a:t>
            </a:r>
            <a:r>
              <a:rPr lang="en-US" altLang="ko-KR" b="0" dirty="0"/>
              <a:t>P( X &gt; x)</a:t>
            </a:r>
            <a:r>
              <a:rPr lang="ko-KR" altLang="en-US" b="0" dirty="0"/>
              <a:t>의 결과값을 이용하여 다음과 같이 도출할 수 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827583" y="5013176"/>
            <a:ext cx="741682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P( x1 &lt; X &lt; x2 ) </a:t>
            </a:r>
            <a:r>
              <a:rPr lang="ko-KR" altLang="en-US" b="0" dirty="0"/>
              <a:t>역시 위에서 계산한 결과값과 확률밀도함수의 성질을 이용하여 다음과 같이 결과를 도출 할 수 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355602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지수분포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그래프로 본 지수분포</a:t>
            </a:r>
            <a:endParaRPr lang="en-US" altLang="ko-KR" sz="2000" u="sng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-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-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en-US" altLang="ko-KR" b="0" dirty="0"/>
              <a:t>-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2000" y="1893624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지수분포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7-3</a:t>
            </a:r>
            <a:endParaRPr lang="ko-KR" altLang="en-US" sz="1400" b="1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827583" y="2449463"/>
            <a:ext cx="741682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회사 </a:t>
            </a:r>
            <a:r>
              <a:rPr lang="en-US" altLang="ko-KR" b="0" dirty="0"/>
              <a:t>A</a:t>
            </a:r>
            <a:r>
              <a:rPr lang="ko-KR" altLang="en-US" b="0" dirty="0"/>
              <a:t>에서는 고객의 전화를 받는 </a:t>
            </a:r>
            <a:r>
              <a:rPr lang="ko-KR" altLang="en-US" b="0" dirty="0" err="1"/>
              <a:t>콜센터를</a:t>
            </a:r>
            <a:r>
              <a:rPr lang="ko-KR" altLang="en-US" b="0" dirty="0"/>
              <a:t> 운영하고 있다</a:t>
            </a:r>
            <a:r>
              <a:rPr lang="en-US" altLang="ko-KR" b="0" dirty="0"/>
              <a:t>. </a:t>
            </a:r>
            <a:r>
              <a:rPr lang="ko-KR" altLang="en-US" b="0" dirty="0"/>
              <a:t>고객들은 주로 </a:t>
            </a:r>
            <a:r>
              <a:rPr lang="en-US" altLang="ko-KR" b="0" dirty="0"/>
              <a:t>10</a:t>
            </a:r>
            <a:r>
              <a:rPr lang="ko-KR" altLang="en-US" b="0" dirty="0"/>
              <a:t>분 이상을 대기하면 불만을 표출하기 시작한다</a:t>
            </a:r>
            <a:r>
              <a:rPr lang="en-US" altLang="ko-KR" b="0" dirty="0"/>
              <a:t>. </a:t>
            </a:r>
            <a:r>
              <a:rPr lang="ko-KR" altLang="en-US" b="0" dirty="0"/>
              <a:t>해당 </a:t>
            </a:r>
            <a:r>
              <a:rPr lang="ko-KR" altLang="en-US" b="0" dirty="0" err="1"/>
              <a:t>콜센터에</a:t>
            </a:r>
            <a:r>
              <a:rPr lang="ko-KR" altLang="en-US" b="0" dirty="0"/>
              <a:t> 평균 통화연결시간은 </a:t>
            </a:r>
            <a:r>
              <a:rPr lang="en-US" altLang="ko-KR" b="0" dirty="0"/>
              <a:t>6</a:t>
            </a:r>
            <a:r>
              <a:rPr lang="ko-KR" altLang="en-US" b="0" dirty="0"/>
              <a:t>분이었다</a:t>
            </a:r>
            <a:r>
              <a:rPr lang="en-US" altLang="ko-KR" b="0" dirty="0"/>
              <a:t>. </a:t>
            </a:r>
            <a:r>
              <a:rPr lang="ko-KR" altLang="en-US" b="0" dirty="0"/>
              <a:t>그러나 고객의 불평이 간혹 발생하여 직원을 충원하여 평균 통화연결시간을 </a:t>
            </a:r>
            <a:r>
              <a:rPr lang="en-US" altLang="ko-KR" b="0" dirty="0"/>
              <a:t>4</a:t>
            </a:r>
            <a:r>
              <a:rPr lang="ko-KR" altLang="en-US" b="0" dirty="0"/>
              <a:t>분으로 단축하였다</a:t>
            </a:r>
            <a:r>
              <a:rPr lang="en-US" altLang="ko-KR" b="0" dirty="0"/>
              <a:t>. </a:t>
            </a:r>
            <a:r>
              <a:rPr lang="ko-KR" altLang="en-US" b="0" dirty="0"/>
              <a:t>통화대기시간이 지수분포를 따른다고 할 때 다음 물음에 답하시오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(1) </a:t>
            </a:r>
            <a:r>
              <a:rPr lang="ko-KR" altLang="en-US" b="0" dirty="0"/>
              <a:t>기존에 평균대기시간이 </a:t>
            </a:r>
            <a:r>
              <a:rPr lang="en-US" altLang="ko-KR" b="0" dirty="0"/>
              <a:t>6</a:t>
            </a:r>
            <a:r>
              <a:rPr lang="ko-KR" altLang="en-US" b="0" dirty="0"/>
              <a:t>분이었을 경우 </a:t>
            </a:r>
            <a:r>
              <a:rPr lang="en-US" altLang="ko-KR" b="0" dirty="0"/>
              <a:t>10</a:t>
            </a:r>
            <a:r>
              <a:rPr lang="ko-KR" altLang="en-US" b="0" dirty="0"/>
              <a:t>분 이상 대기할 확률을 구하시오</a:t>
            </a:r>
            <a:r>
              <a:rPr lang="en-US" altLang="ko-KR" b="0" dirty="0"/>
              <a:t>.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(2) </a:t>
            </a:r>
            <a:r>
              <a:rPr lang="ko-KR" altLang="en-US" b="0" dirty="0"/>
              <a:t>평균대기시간을 </a:t>
            </a:r>
            <a:r>
              <a:rPr lang="en-US" altLang="ko-KR" b="0" dirty="0"/>
              <a:t>4</a:t>
            </a:r>
            <a:r>
              <a:rPr lang="ko-KR" altLang="en-US" b="0" dirty="0"/>
              <a:t>분으로 단축한 후 </a:t>
            </a:r>
            <a:r>
              <a:rPr lang="en-US" altLang="ko-KR" b="0" dirty="0"/>
              <a:t>10</a:t>
            </a:r>
            <a:r>
              <a:rPr lang="ko-KR" altLang="en-US" b="0" dirty="0"/>
              <a:t>분 이상 대기할 확률을 계산하여 비교하시오</a:t>
            </a:r>
            <a:r>
              <a:rPr lang="en-US" altLang="ko-KR" b="0" dirty="0"/>
              <a:t>(</a:t>
            </a:r>
            <a:r>
              <a:rPr lang="ko-KR" altLang="en-US" b="0" dirty="0"/>
              <a:t>단</a:t>
            </a:r>
            <a:r>
              <a:rPr lang="en-US" altLang="ko-KR" b="0" dirty="0"/>
              <a:t>,                               ).</a:t>
            </a:r>
            <a:endParaRPr lang="ko-KR" altLang="en-US" b="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357" y="5356282"/>
            <a:ext cx="2086054" cy="31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072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지수분포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그래프로 본 지수분포</a:t>
            </a:r>
            <a:endParaRPr lang="en-US" altLang="ko-KR" sz="2000" u="sng" dirty="0"/>
          </a:p>
        </p:txBody>
      </p:sp>
      <p:sp>
        <p:nvSpPr>
          <p:cNvPr id="19" name="직사각형 18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2000" y="1893624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지수분포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7-3</a:t>
            </a:r>
            <a:endParaRPr lang="ko-KR" altLang="en-US" sz="1400" b="1" dirty="0"/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827584" y="285293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우선 각 문제를 풀기 전에 확률변수의 정의를 내리자</a:t>
            </a:r>
            <a:r>
              <a:rPr lang="en-US" altLang="ko-KR" b="0" dirty="0"/>
              <a:t>. </a:t>
            </a:r>
            <a:r>
              <a:rPr lang="ko-KR" altLang="en-US" b="0" dirty="0"/>
              <a:t>고객이 대기하는 통화연결시간을 연속확률변수 </a:t>
            </a:r>
            <a:r>
              <a:rPr lang="en-US" altLang="ko-KR" b="0" dirty="0"/>
              <a:t>X</a:t>
            </a:r>
            <a:r>
              <a:rPr lang="ko-KR" altLang="en-US" b="0" dirty="0"/>
              <a:t>로 정의한다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(1) P( X &gt;10)</a:t>
            </a:r>
            <a:r>
              <a:rPr lang="ko-KR" altLang="en-US" b="0" dirty="0"/>
              <a:t>을 구하는 문제이다</a:t>
            </a:r>
            <a:r>
              <a:rPr lang="en-US" altLang="ko-KR" b="0" dirty="0"/>
              <a:t>. </a:t>
            </a:r>
            <a:r>
              <a:rPr lang="ko-KR" altLang="en-US" b="0" dirty="0"/>
              <a:t>확률밀도함수의 평균은 </a:t>
            </a:r>
            <a:r>
              <a:rPr lang="en-US" altLang="ko-KR" b="0" dirty="0"/>
              <a:t>       </a:t>
            </a:r>
            <a:r>
              <a:rPr lang="ko-KR" altLang="en-US" b="0" dirty="0"/>
              <a:t>이므로 </a:t>
            </a:r>
            <a:r>
              <a:rPr lang="en-US" altLang="ko-KR" b="0" dirty="0"/>
              <a:t>λ </a:t>
            </a:r>
            <a:r>
              <a:rPr lang="ko-KR" altLang="en-US" b="0" dirty="0"/>
              <a:t>는 </a:t>
            </a:r>
            <a:r>
              <a:rPr lang="en-US" altLang="ko-KR" b="0" dirty="0"/>
              <a:t>  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따라서 확률밀도함수는   </a:t>
            </a:r>
            <a:r>
              <a:rPr lang="en-US" altLang="ko-KR" b="0" dirty="0"/>
              <a:t>             </a:t>
            </a:r>
            <a:r>
              <a:rPr lang="ko-KR" altLang="en-US" b="0" dirty="0"/>
              <a:t>으로 정의된다</a:t>
            </a:r>
            <a:r>
              <a:rPr lang="en-US" altLang="ko-KR" b="0" dirty="0"/>
              <a:t>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739397"/>
            <a:ext cx="436533" cy="40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050" y="3798056"/>
            <a:ext cx="156136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87" y="4093833"/>
            <a:ext cx="1080597" cy="379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393" y="4581128"/>
            <a:ext cx="2629215" cy="5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935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04. </a:t>
            </a:r>
            <a:r>
              <a:rPr lang="ko-KR" altLang="en-US" dirty="0"/>
              <a:t>지수분포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그래프로 본 지수분포</a:t>
            </a:r>
            <a:endParaRPr lang="en-US" altLang="ko-KR" sz="2000" u="sng" dirty="0"/>
          </a:p>
        </p:txBody>
      </p:sp>
      <p:sp>
        <p:nvSpPr>
          <p:cNvPr id="19" name="직사각형 18"/>
          <p:cNvSpPr/>
          <p:nvPr/>
        </p:nvSpPr>
        <p:spPr>
          <a:xfrm>
            <a:off x="687167" y="2420888"/>
            <a:ext cx="7773265" cy="4104456"/>
          </a:xfrm>
          <a:prstGeom prst="rect">
            <a:avLst/>
          </a:prstGeom>
          <a:solidFill>
            <a:srgbClr val="FF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9EB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6547" y="2090010"/>
            <a:ext cx="7773886" cy="4435334"/>
          </a:xfrm>
          <a:prstGeom prst="rect">
            <a:avLst/>
          </a:prstGeom>
          <a:noFill/>
          <a:ln w="12700">
            <a:solidFill>
              <a:srgbClr val="FFA4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2000" y="1893624"/>
            <a:ext cx="2700080" cy="39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1835696" y="1844824"/>
            <a:ext cx="6408712" cy="63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dirty="0">
                <a:solidFill>
                  <a:srgbClr val="FFA401"/>
                </a:solidFill>
              </a:rPr>
              <a:t>지수분포</a:t>
            </a:r>
            <a:endParaRPr lang="en-US" altLang="ko-KR" b="0" dirty="0">
              <a:solidFill>
                <a:srgbClr val="FFA40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7972" y="1893624"/>
            <a:ext cx="1105716" cy="392773"/>
          </a:xfrm>
          <a:prstGeom prst="roundRect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예제 </a:t>
            </a:r>
            <a:r>
              <a:rPr lang="en-US" altLang="ko-KR" sz="1400" b="1" dirty="0"/>
              <a:t>7-3</a:t>
            </a:r>
            <a:endParaRPr lang="ko-KR" altLang="en-US" sz="1400" b="1" dirty="0"/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1051257" y="2420888"/>
            <a:ext cx="108012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ko-KR" altLang="en-US" sz="1400" dirty="0">
                <a:solidFill>
                  <a:srgbClr val="FFA401"/>
                </a:solidFill>
              </a:rPr>
              <a:t>풀이</a:t>
            </a:r>
            <a:endParaRPr lang="en-US" altLang="ko-KR" sz="1400" dirty="0">
              <a:solidFill>
                <a:srgbClr val="FFA40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687168" y="2509661"/>
            <a:ext cx="356440" cy="216403"/>
          </a:xfrm>
          <a:prstGeom prst="rightArrow">
            <a:avLst/>
          </a:prstGeom>
          <a:solidFill>
            <a:srgbClr val="FFA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827584" y="2852936"/>
            <a:ext cx="74168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ko-KR" b="0" dirty="0"/>
              <a:t>(2) </a:t>
            </a:r>
            <a:r>
              <a:rPr lang="ko-KR" altLang="en-US" b="0" dirty="0"/>
              <a:t>확률밀도함수의 평균은 </a:t>
            </a:r>
            <a:r>
              <a:rPr lang="en-US" altLang="ko-KR" b="0" dirty="0"/>
              <a:t>      </a:t>
            </a:r>
            <a:r>
              <a:rPr lang="ko-KR" altLang="en-US" b="0" dirty="0"/>
              <a:t>이므로 </a:t>
            </a:r>
            <a:r>
              <a:rPr lang="en-US" altLang="ko-KR" b="0" dirty="0"/>
              <a:t>λ </a:t>
            </a:r>
            <a:r>
              <a:rPr lang="ko-KR" altLang="en-US" b="0" dirty="0"/>
              <a:t>는 </a:t>
            </a:r>
            <a:r>
              <a:rPr lang="en-US" altLang="ko-KR" b="0" dirty="0"/>
              <a:t>  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따라서 확률밀도함수는 다음과 같이 정의된다</a:t>
            </a:r>
            <a:r>
              <a:rPr lang="en-US" altLang="ko-KR" b="0" dirty="0"/>
              <a:t>.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이를 문제에 적용하면 다음과 같다</a:t>
            </a:r>
            <a:r>
              <a:rPr lang="en-US" altLang="ko-KR" b="0" dirty="0"/>
              <a:t>.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endParaRPr lang="en-US" altLang="ko-KR" b="0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None/>
            </a:pPr>
            <a:r>
              <a:rPr lang="ko-KR" altLang="en-US" b="0" dirty="0"/>
              <a:t>∴ 평균 대기시간을 </a:t>
            </a:r>
            <a:r>
              <a:rPr lang="en-US" altLang="ko-KR" b="0" dirty="0"/>
              <a:t>4</a:t>
            </a:r>
            <a:r>
              <a:rPr lang="ko-KR" altLang="en-US" b="0" dirty="0"/>
              <a:t>분으로 단축하면 </a:t>
            </a:r>
            <a:r>
              <a:rPr lang="en-US" altLang="ko-KR" b="0" dirty="0"/>
              <a:t>8.21%</a:t>
            </a:r>
            <a:r>
              <a:rPr lang="ko-KR" altLang="en-US" b="0" dirty="0"/>
              <a:t>의 확률로 고객은 </a:t>
            </a:r>
            <a:r>
              <a:rPr lang="en-US" altLang="ko-KR" b="0" dirty="0"/>
              <a:t>10</a:t>
            </a:r>
            <a:r>
              <a:rPr lang="ko-KR" altLang="en-US" b="0" dirty="0"/>
              <a:t>분 이상 대기해야 한다</a:t>
            </a:r>
            <a:r>
              <a:rPr lang="en-US" altLang="ko-KR" b="0" dirty="0"/>
              <a:t>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669" y="2882989"/>
            <a:ext cx="407907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479" y="2867941"/>
            <a:ext cx="150282" cy="45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09" y="3501008"/>
            <a:ext cx="1377583" cy="59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225" y="4621903"/>
            <a:ext cx="2731550" cy="53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74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확률밀도함수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확률밀도함수의 특징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확률밀도</a:t>
            </a:r>
            <a:r>
              <a:rPr lang="en-US" altLang="ko-KR" dirty="0"/>
              <a:t>(probability density): </a:t>
            </a:r>
            <a:r>
              <a:rPr lang="ko-KR" altLang="en-US" b="0" dirty="0"/>
              <a:t>연속확률변수의 어떤 구간에 포함될 확률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확률밀도함수</a:t>
            </a:r>
            <a:r>
              <a:rPr lang="en-US" altLang="ko-KR" dirty="0"/>
              <a:t>(probability density function): </a:t>
            </a:r>
            <a:r>
              <a:rPr lang="ko-KR" altLang="en-US" b="0" dirty="0"/>
              <a:t>확률밀도를 함수로 표현한 것</a:t>
            </a:r>
            <a:r>
              <a:rPr lang="en-US" altLang="ko-KR" b="0" dirty="0"/>
              <a:t>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2695127-6F3F-4451-82DE-A3B1FAF99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4" t="56285" r="65996" b="26829"/>
          <a:stretch/>
        </p:blipFill>
        <p:spPr bwMode="auto">
          <a:xfrm>
            <a:off x="2195736" y="3813355"/>
            <a:ext cx="144016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8326B85-45A0-4160-A0E4-8226D2F655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05" t="50468" r="60795" b="36023"/>
          <a:stretch/>
        </p:blipFill>
        <p:spPr bwMode="auto">
          <a:xfrm>
            <a:off x="2315836" y="3836733"/>
            <a:ext cx="168331" cy="16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8823A6-2617-473E-B51F-BEFB3964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15" y="2843621"/>
            <a:ext cx="7001569" cy="13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그 밖의 연속확률분포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392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05. </a:t>
            </a:r>
            <a:r>
              <a:rPr lang="ko-KR" altLang="en-US" dirty="0"/>
              <a:t>그 밖의 연속확률분포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en-US" altLang="ko-KR" sz="2000" u="sng" dirty="0"/>
              <a:t>t-</a:t>
            </a:r>
            <a:r>
              <a:rPr lang="ko-KR" altLang="en-US" sz="2000" u="sng" dirty="0"/>
              <a:t>분포</a:t>
            </a:r>
            <a:endParaRPr lang="en-US" altLang="ko-KR" sz="2000" u="sng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51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17032"/>
            <a:ext cx="7200000" cy="136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026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05. </a:t>
            </a:r>
            <a:r>
              <a:rPr lang="ko-KR" altLang="en-US" dirty="0"/>
              <a:t>그 밖의 연속확률분포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en-US" altLang="ko-KR" sz="2000" u="sng" dirty="0"/>
              <a:t>t-</a:t>
            </a:r>
            <a:r>
              <a:rPr lang="ko-KR" altLang="en-US" sz="2000" u="sng" dirty="0"/>
              <a:t>분포</a:t>
            </a:r>
            <a:endParaRPr lang="en-US" altLang="ko-KR" sz="2000" u="sng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37" y="2633938"/>
            <a:ext cx="5203326" cy="159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267744" y="4653136"/>
            <a:ext cx="46085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[t-</a:t>
            </a:r>
            <a:r>
              <a:rPr lang="ko-KR" altLang="en-US" sz="1100" dirty="0">
                <a:solidFill>
                  <a:srgbClr val="44A0A2"/>
                </a:solidFill>
              </a:rPr>
              <a:t>분포 확률밀도함수의 일반적인 형태</a:t>
            </a:r>
            <a:r>
              <a:rPr lang="en-US" altLang="ko-KR" sz="1100" dirty="0">
                <a:solidFill>
                  <a:srgbClr val="44A0A2"/>
                </a:solidFill>
              </a:rPr>
              <a:t>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46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05. </a:t>
            </a:r>
            <a:r>
              <a:rPr lang="ko-KR" altLang="en-US" dirty="0"/>
              <a:t>그 밖의 연속확률분포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en-US" altLang="ko-KR" sz="2000" u="sng" dirty="0"/>
              <a:t>t-</a:t>
            </a:r>
            <a:r>
              <a:rPr lang="ko-KR" altLang="en-US" sz="2000" u="sng" dirty="0"/>
              <a:t>분포</a:t>
            </a:r>
            <a:endParaRPr lang="en-US" altLang="ko-KR" sz="2000" u="sng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267744" y="5157192"/>
            <a:ext cx="46085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[t-</a:t>
            </a:r>
            <a:r>
              <a:rPr lang="ko-KR" altLang="en-US" sz="1100" dirty="0">
                <a:solidFill>
                  <a:srgbClr val="44A0A2"/>
                </a:solidFill>
              </a:rPr>
              <a:t>분포와 표준정규분포</a:t>
            </a:r>
            <a:r>
              <a:rPr lang="en-US" altLang="ko-KR" sz="1100" dirty="0">
                <a:solidFill>
                  <a:srgbClr val="44A0A2"/>
                </a:solidFill>
              </a:rPr>
              <a:t>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83" y="1919519"/>
            <a:ext cx="5565434" cy="309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218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05. </a:t>
            </a:r>
            <a:r>
              <a:rPr lang="ko-KR" altLang="en-US" dirty="0"/>
              <a:t>그 밖의 연속확률분포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카이제곱분포</a:t>
            </a:r>
            <a:endParaRPr lang="en-US" altLang="ko-KR" sz="2000" u="sng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70622"/>
            <a:ext cx="7200000" cy="135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501008"/>
            <a:ext cx="7200000" cy="123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190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05. </a:t>
            </a:r>
            <a:r>
              <a:rPr lang="ko-KR" altLang="en-US" dirty="0"/>
              <a:t>그 밖의 연속확률분포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카이제곱분포</a:t>
            </a:r>
            <a:endParaRPr lang="en-US" altLang="ko-KR" sz="2000" u="sng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714" y="2303318"/>
            <a:ext cx="5675641" cy="2251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267744" y="4653136"/>
            <a:ext cx="46085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일반적인 </a:t>
            </a:r>
            <a:r>
              <a:rPr lang="ko-KR" altLang="en-US" sz="1100" dirty="0" err="1">
                <a:solidFill>
                  <a:srgbClr val="44A0A2"/>
                </a:solidFill>
              </a:rPr>
              <a:t>카이제곱분포의</a:t>
            </a:r>
            <a:r>
              <a:rPr lang="ko-KR" altLang="en-US" sz="1100" dirty="0">
                <a:solidFill>
                  <a:srgbClr val="44A0A2"/>
                </a:solidFill>
              </a:rPr>
              <a:t> 확률밀도함수</a:t>
            </a:r>
            <a:r>
              <a:rPr lang="en-US" altLang="ko-KR" sz="1100" dirty="0">
                <a:solidFill>
                  <a:srgbClr val="44A0A2"/>
                </a:solidFill>
              </a:rPr>
              <a:t>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54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05. </a:t>
            </a:r>
            <a:r>
              <a:rPr lang="ko-KR" altLang="en-US" dirty="0"/>
              <a:t>그 밖의 연속확률분포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 err="1"/>
              <a:t>카이제곱분포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257328" y="4653136"/>
            <a:ext cx="46085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자유도 </a:t>
            </a:r>
            <a:r>
              <a:rPr lang="en-US" altLang="ko-KR" sz="1100" dirty="0">
                <a:solidFill>
                  <a:srgbClr val="44A0A2"/>
                </a:solidFill>
              </a:rPr>
              <a:t>ν</a:t>
            </a:r>
            <a:r>
              <a:rPr lang="ko-KR" altLang="en-US" sz="1100" dirty="0">
                <a:solidFill>
                  <a:srgbClr val="44A0A2"/>
                </a:solidFill>
              </a:rPr>
              <a:t>에 따라 달라지는 </a:t>
            </a:r>
            <a:r>
              <a:rPr lang="ko-KR" altLang="en-US" sz="1100" dirty="0" err="1">
                <a:solidFill>
                  <a:srgbClr val="44A0A2"/>
                </a:solidFill>
              </a:rPr>
              <a:t>카이제곱분포</a:t>
            </a:r>
            <a:r>
              <a:rPr lang="en-US" altLang="ko-KR" sz="1100" dirty="0">
                <a:solidFill>
                  <a:srgbClr val="44A0A2"/>
                </a:solidFill>
              </a:rPr>
              <a:t>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06" y="2260023"/>
            <a:ext cx="4093388" cy="233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743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05. </a:t>
            </a:r>
            <a:r>
              <a:rPr lang="ko-KR" altLang="en-US" dirty="0"/>
              <a:t>그 밖의 연속확률분포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en-US" altLang="ko-KR" sz="2000" u="sng" dirty="0"/>
              <a:t>F</a:t>
            </a:r>
            <a:r>
              <a:rPr lang="ko-KR" altLang="en-US" sz="2000" u="sng" dirty="0"/>
              <a:t>분포</a:t>
            </a:r>
            <a:endParaRPr lang="en-US" altLang="ko-KR" sz="2000" u="sng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56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89040"/>
            <a:ext cx="7200000" cy="160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985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05. </a:t>
            </a:r>
            <a:r>
              <a:rPr lang="ko-KR" altLang="en-US" dirty="0"/>
              <a:t>그 밖의 연속확률분포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en-US" altLang="ko-KR" sz="2000" u="sng" dirty="0"/>
              <a:t>F</a:t>
            </a:r>
            <a:r>
              <a:rPr lang="ko-KR" altLang="en-US" sz="2000" u="sng" dirty="0"/>
              <a:t>분포</a:t>
            </a:r>
            <a:endParaRPr lang="en-US" altLang="ko-KR" sz="2000" u="sng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63" y="2303318"/>
            <a:ext cx="5526075" cy="2251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267744" y="4653136"/>
            <a:ext cx="46085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일반적인 </a:t>
            </a:r>
            <a:r>
              <a:rPr lang="en-US" altLang="ko-KR" sz="1100" dirty="0">
                <a:solidFill>
                  <a:srgbClr val="44A0A2"/>
                </a:solidFill>
              </a:rPr>
              <a:t>F </a:t>
            </a:r>
            <a:r>
              <a:rPr lang="ko-KR" altLang="en-US" sz="1100" dirty="0">
                <a:solidFill>
                  <a:srgbClr val="44A0A2"/>
                </a:solidFill>
              </a:rPr>
              <a:t>분포의 확률밀도함수</a:t>
            </a:r>
            <a:r>
              <a:rPr lang="en-US" altLang="ko-KR" sz="1100" dirty="0">
                <a:solidFill>
                  <a:srgbClr val="44A0A2"/>
                </a:solidFill>
              </a:rPr>
              <a:t>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242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확률밀도함수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그래프로 본 확률밀도함수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44701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여기서 어느 한 점에 대한 확률은 </a:t>
            </a:r>
            <a:r>
              <a:rPr lang="en-US" altLang="ko-KR" b="0" dirty="0"/>
              <a:t>0</a:t>
            </a:r>
            <a:r>
              <a:rPr lang="ko-KR" altLang="en-US" b="0" dirty="0"/>
              <a:t>이다</a:t>
            </a:r>
            <a:r>
              <a:rPr lang="en-US" altLang="ko-KR" b="0" dirty="0"/>
              <a:t>. </a:t>
            </a:r>
            <a:r>
              <a:rPr lang="ko-KR" altLang="en-US" b="0" dirty="0"/>
              <a:t>이는 연속확률변수의 특성상 어느 특정 값이 정확히 나타날 확률은 </a:t>
            </a:r>
            <a:r>
              <a:rPr lang="en-US" altLang="ko-KR" b="0" dirty="0"/>
              <a:t>0</a:t>
            </a:r>
            <a:r>
              <a:rPr lang="ko-KR" altLang="en-US" b="0" dirty="0"/>
              <a:t>이라는 의미이다</a:t>
            </a:r>
            <a:r>
              <a:rPr lang="en-US" altLang="ko-KR" b="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587" y="1772816"/>
            <a:ext cx="4250826" cy="21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699792" y="3933056"/>
            <a:ext cx="37444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확률밀도함수 </a:t>
            </a:r>
            <a:r>
              <a:rPr lang="en-US" altLang="ko-KR" sz="1100" dirty="0">
                <a:solidFill>
                  <a:srgbClr val="44A0A2"/>
                </a:solidFill>
              </a:rPr>
              <a:t>f (x)</a:t>
            </a:r>
            <a:r>
              <a:rPr lang="ko-KR" altLang="en-US" sz="1100" dirty="0">
                <a:solidFill>
                  <a:srgbClr val="44A0A2"/>
                </a:solidFill>
              </a:rPr>
              <a:t>의 그래프</a:t>
            </a:r>
            <a:r>
              <a:rPr lang="en-US" altLang="ko-KR" sz="1100" dirty="0">
                <a:solidFill>
                  <a:srgbClr val="44A0A2"/>
                </a:solidFill>
              </a:rPr>
              <a:t>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373216"/>
            <a:ext cx="7200000" cy="111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29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확률밀도함수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그래프로 본 확률밀도함수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연속확률변수 </a:t>
            </a:r>
            <a:r>
              <a:rPr lang="en-US" altLang="ko-KR" b="0" dirty="0"/>
              <a:t>X</a:t>
            </a:r>
            <a:r>
              <a:rPr lang="ko-KR" altLang="en-US" b="0" dirty="0"/>
              <a:t>에 대하여 </a:t>
            </a:r>
            <a:r>
              <a:rPr lang="en-US" altLang="ko-KR" b="0" dirty="0"/>
              <a:t>a</a:t>
            </a:r>
            <a:r>
              <a:rPr lang="ko-KR" altLang="en-US" b="0" dirty="0"/>
              <a:t>보다 크고 </a:t>
            </a:r>
            <a:r>
              <a:rPr lang="en-US" altLang="ko-KR" b="0" dirty="0"/>
              <a:t>b</a:t>
            </a:r>
            <a:r>
              <a:rPr lang="ko-KR" altLang="en-US" b="0" dirty="0"/>
              <a:t>보다는 작을 확률은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992" y="3501008"/>
            <a:ext cx="5038017" cy="271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591780" y="6216813"/>
            <a:ext cx="39604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확률밀도함수 </a:t>
            </a:r>
            <a:r>
              <a:rPr lang="en-US" altLang="ko-KR" sz="1100" dirty="0">
                <a:solidFill>
                  <a:srgbClr val="44A0A2"/>
                </a:solidFill>
              </a:rPr>
              <a:t>f (x)</a:t>
            </a:r>
            <a:r>
              <a:rPr lang="ko-KR" altLang="en-US" sz="1100" dirty="0">
                <a:solidFill>
                  <a:srgbClr val="44A0A2"/>
                </a:solidFill>
              </a:rPr>
              <a:t>에서 </a:t>
            </a:r>
            <a:r>
              <a:rPr lang="en-US" altLang="ko-KR" sz="1100" dirty="0">
                <a:solidFill>
                  <a:srgbClr val="44A0A2"/>
                </a:solidFill>
              </a:rPr>
              <a:t>a ≤ X ≤ b</a:t>
            </a:r>
            <a:r>
              <a:rPr lang="ko-KR" altLang="en-US" sz="1100" dirty="0">
                <a:solidFill>
                  <a:srgbClr val="44A0A2"/>
                </a:solidFill>
              </a:rPr>
              <a:t>일 확률에 대한 그래프</a:t>
            </a:r>
            <a:r>
              <a:rPr lang="en-US" altLang="ko-KR" sz="1100" dirty="0">
                <a:solidFill>
                  <a:srgbClr val="44A0A2"/>
                </a:solidFill>
              </a:rPr>
              <a:t>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08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7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확률밀도함수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그래프로 본 확률밀도함수</a:t>
            </a:r>
            <a:endParaRPr lang="en-US" altLang="ko-KR" sz="2000" u="sng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555776" y="5013176"/>
            <a:ext cx="39604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00"/>
              </a:spcBef>
              <a:spcAft>
                <a:spcPts val="500"/>
              </a:spcAft>
              <a:buClr>
                <a:srgbClr val="A72F49"/>
              </a:buClr>
              <a:buNone/>
            </a:pPr>
            <a:r>
              <a:rPr lang="en-US" altLang="ko-KR" sz="1100" dirty="0">
                <a:solidFill>
                  <a:srgbClr val="44A0A2"/>
                </a:solidFill>
              </a:rPr>
              <a:t>[</a:t>
            </a:r>
            <a:r>
              <a:rPr lang="ko-KR" altLang="en-US" sz="1100" dirty="0">
                <a:solidFill>
                  <a:srgbClr val="44A0A2"/>
                </a:solidFill>
              </a:rPr>
              <a:t>확률밀도함수 </a:t>
            </a:r>
            <a:r>
              <a:rPr lang="en-US" altLang="ko-KR" sz="1100" dirty="0">
                <a:solidFill>
                  <a:srgbClr val="44A0A2"/>
                </a:solidFill>
              </a:rPr>
              <a:t>f (x)</a:t>
            </a:r>
            <a:r>
              <a:rPr lang="ko-KR" altLang="en-US" sz="1100" dirty="0">
                <a:solidFill>
                  <a:srgbClr val="44A0A2"/>
                </a:solidFill>
              </a:rPr>
              <a:t>에서 </a:t>
            </a:r>
            <a:r>
              <a:rPr lang="en-US" altLang="ko-KR" sz="1100" dirty="0">
                <a:solidFill>
                  <a:srgbClr val="44A0A2"/>
                </a:solidFill>
              </a:rPr>
              <a:t>-∞ ≤ X ≤ ∞</a:t>
            </a:r>
            <a:r>
              <a:rPr lang="ko-KR" altLang="en-US" sz="1100" dirty="0">
                <a:solidFill>
                  <a:srgbClr val="44A0A2"/>
                </a:solidFill>
              </a:rPr>
              <a:t>일 확률에 대한 그래프</a:t>
            </a:r>
            <a:r>
              <a:rPr lang="en-US" altLang="ko-KR" sz="1100" dirty="0">
                <a:solidFill>
                  <a:srgbClr val="44A0A2"/>
                </a:solidFill>
              </a:rPr>
              <a:t>]</a:t>
            </a:r>
            <a:endParaRPr lang="ko-KR" altLang="en-US" sz="1100" dirty="0">
              <a:solidFill>
                <a:srgbClr val="44A0A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"/>
          <a:stretch/>
        </p:blipFill>
        <p:spPr bwMode="auto">
          <a:xfrm>
            <a:off x="2100420" y="2445720"/>
            <a:ext cx="4943160" cy="254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또한 모든 경우의 수에 대한 확률인 </a:t>
            </a:r>
            <a:r>
              <a:rPr lang="en-US" altLang="ko-KR" b="0" dirty="0"/>
              <a:t>f (             </a:t>
            </a:r>
            <a:r>
              <a:rPr lang="ko-KR" altLang="en-US" b="0" dirty="0"/>
              <a:t>이 될 것이다</a:t>
            </a:r>
            <a:r>
              <a:rPr lang="en-US" altLang="ko-KR" b="0" dirty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20" y="1811269"/>
            <a:ext cx="1123535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69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67627"/>
                </a:solidFill>
              </a:rPr>
              <a:t>01. </a:t>
            </a:r>
            <a:r>
              <a:rPr lang="ko-KR" altLang="en-US" dirty="0"/>
              <a:t>확률밀도함수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E67627"/>
              </a:buClr>
            </a:pPr>
            <a:r>
              <a:rPr lang="ko-KR" altLang="en-US" sz="2000" u="sng" dirty="0"/>
              <a:t>그래프로 본 확률밀도함수</a:t>
            </a:r>
            <a:endParaRPr lang="en-US" altLang="ko-KR" sz="2000" u="sng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확률밀도함수에서 특정 값에 대한 확률이 </a:t>
            </a:r>
            <a:r>
              <a:rPr lang="en-US" altLang="ko-KR" b="0" dirty="0"/>
              <a:t>0</a:t>
            </a:r>
            <a:r>
              <a:rPr lang="ko-KR" altLang="en-US" b="0" dirty="0"/>
              <a:t>이다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endParaRPr lang="en-US" altLang="ko-KR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E67627"/>
              </a:buClr>
              <a:buFont typeface="Arial" panose="020B0604020202020204" pitchFamily="34" charset="0"/>
              <a:buChar char="•"/>
            </a:pPr>
            <a:r>
              <a:rPr lang="ko-KR" altLang="en-US" b="0" dirty="0"/>
              <a:t>연속확률변수 </a:t>
            </a:r>
            <a:r>
              <a:rPr lang="en-US" altLang="ko-KR" b="0" dirty="0"/>
              <a:t>X</a:t>
            </a:r>
            <a:r>
              <a:rPr lang="ko-KR" altLang="en-US" b="0" dirty="0"/>
              <a:t>에 대하여 </a:t>
            </a:r>
            <a:r>
              <a:rPr lang="en-US" altLang="ko-KR" b="0" dirty="0"/>
              <a:t>a</a:t>
            </a:r>
            <a:r>
              <a:rPr lang="ko-KR" altLang="en-US" b="0" dirty="0"/>
              <a:t>보다 크고 </a:t>
            </a:r>
            <a:r>
              <a:rPr lang="en-US" altLang="ko-KR" b="0" dirty="0"/>
              <a:t>b</a:t>
            </a:r>
            <a:r>
              <a:rPr lang="ko-KR" altLang="en-US" b="0" dirty="0"/>
              <a:t>보다는 작을 확률 </a:t>
            </a:r>
            <a:r>
              <a:rPr lang="en-US" altLang="ko-KR" b="0" dirty="0"/>
              <a:t>P(a ≤ X ≤ b)</a:t>
            </a:r>
            <a:r>
              <a:rPr lang="ko-KR" altLang="en-US" b="0" dirty="0"/>
              <a:t>에서 </a:t>
            </a:r>
            <a:r>
              <a:rPr lang="en-US" altLang="ko-KR" b="0" dirty="0"/>
              <a:t>a</a:t>
            </a:r>
            <a:r>
              <a:rPr lang="ko-KR" altLang="en-US" b="0" dirty="0"/>
              <a:t>나 </a:t>
            </a:r>
            <a:r>
              <a:rPr lang="en-US" altLang="ko-KR" b="0" dirty="0"/>
              <a:t>b</a:t>
            </a:r>
            <a:r>
              <a:rPr lang="ko-KR" altLang="en-US" b="0" dirty="0"/>
              <a:t>값의 포함 여부와 </a:t>
            </a:r>
            <a:r>
              <a:rPr lang="ko-KR" altLang="en-US" b="0" dirty="0" err="1"/>
              <a:t>확률값과는</a:t>
            </a:r>
            <a:r>
              <a:rPr lang="ko-KR" altLang="en-US" b="0" dirty="0"/>
              <a:t> 무관하다</a:t>
            </a:r>
            <a:r>
              <a:rPr lang="en-US" altLang="ko-KR" b="0" dirty="0"/>
              <a:t>. </a:t>
            </a:r>
            <a:r>
              <a:rPr lang="ko-KR" altLang="en-US" b="0" dirty="0"/>
              <a:t>이를 수식으로 나타내면 다음과 같다</a:t>
            </a:r>
            <a:r>
              <a:rPr lang="en-US" altLang="ko-KR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63" y="2420888"/>
            <a:ext cx="2416674" cy="48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23" y="4365104"/>
            <a:ext cx="4943554" cy="38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46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균등분포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10284</TotalTime>
  <Words>1729</Words>
  <Application>Microsoft Office PowerPoint</Application>
  <PresentationFormat>화면 슬라이드 쇼(4:3)</PresentationFormat>
  <Paragraphs>236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Adobe 명조 Std M</vt:lpstr>
      <vt:lpstr>HY견고딕</vt:lpstr>
      <vt:lpstr>맑은 고딕</vt:lpstr>
      <vt:lpstr>Arial</vt:lpstr>
      <vt:lpstr>Times New Roman</vt:lpstr>
      <vt:lpstr>Wingdings</vt:lpstr>
      <vt:lpstr>Office 테마</vt:lpstr>
      <vt:lpstr>07. 연속확률분포</vt:lpstr>
      <vt:lpstr>PowerPoint 프레젠테이션</vt:lpstr>
      <vt:lpstr>PowerPoint 프레젠테이션</vt:lpstr>
      <vt:lpstr>01. 확률밀도함수</vt:lpstr>
      <vt:lpstr>01. 확률밀도함수</vt:lpstr>
      <vt:lpstr>01. 확률밀도함수</vt:lpstr>
      <vt:lpstr>01. 확률밀도함수</vt:lpstr>
      <vt:lpstr>01. 확률밀도함수</vt:lpstr>
      <vt:lpstr>PowerPoint 프레젠테이션</vt:lpstr>
      <vt:lpstr>02. 균등분포</vt:lpstr>
      <vt:lpstr>02. 균등분포</vt:lpstr>
      <vt:lpstr>02. 균등분포</vt:lpstr>
      <vt:lpstr>02. 균등분포</vt:lpstr>
      <vt:lpstr>02. 균등분포</vt:lpstr>
      <vt:lpstr>02. 균등분포</vt:lpstr>
      <vt:lpstr>02. 균등분포</vt:lpstr>
      <vt:lpstr>02. 균등분포</vt:lpstr>
      <vt:lpstr>PowerPoint 프레젠테이션</vt:lpstr>
      <vt:lpstr>03. 정규분포</vt:lpstr>
      <vt:lpstr>03. 정규분포</vt:lpstr>
      <vt:lpstr>03. 정규분포</vt:lpstr>
      <vt:lpstr>03. 정규분포</vt:lpstr>
      <vt:lpstr>03. 정규분포</vt:lpstr>
      <vt:lpstr>03. 정규분포</vt:lpstr>
      <vt:lpstr>03. 정규분포</vt:lpstr>
      <vt:lpstr>03. 정규분포</vt:lpstr>
      <vt:lpstr>03. 정규분포</vt:lpstr>
      <vt:lpstr>PowerPoint 프레젠테이션</vt:lpstr>
      <vt:lpstr>PowerPoint 프레젠테이션</vt:lpstr>
      <vt:lpstr>PowerPoint 프레젠테이션</vt:lpstr>
      <vt:lpstr>PowerPoint 프레젠테이션</vt:lpstr>
      <vt:lpstr>04. 지수분포</vt:lpstr>
      <vt:lpstr>04. 지수분포</vt:lpstr>
      <vt:lpstr>04. 지수분포</vt:lpstr>
      <vt:lpstr>04. 지수분포</vt:lpstr>
      <vt:lpstr>04. 지수분포</vt:lpstr>
      <vt:lpstr>04. 지수분포</vt:lpstr>
      <vt:lpstr>04. 지수분포</vt:lpstr>
      <vt:lpstr>04. 지수분포</vt:lpstr>
      <vt:lpstr>PowerPoint 프레젠테이션</vt:lpstr>
      <vt:lpstr>05. 그 밖의 연속확률분포</vt:lpstr>
      <vt:lpstr>05. 그 밖의 연속확률분포</vt:lpstr>
      <vt:lpstr>05. 그 밖의 연속확률분포</vt:lpstr>
      <vt:lpstr>05. 그 밖의 연속확률분포</vt:lpstr>
      <vt:lpstr>05. 그 밖의 연속확률분포</vt:lpstr>
      <vt:lpstr>05. 그 밖의 연속확률분포</vt:lpstr>
      <vt:lpstr>05. 그 밖의 연속확률분포</vt:lpstr>
      <vt:lpstr>05. 그 밖의 연속확률분포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유영태</dc:creator>
  <cp:lastModifiedBy>Kim Sungmu</cp:lastModifiedBy>
  <cp:revision>804</cp:revision>
  <dcterms:created xsi:type="dcterms:W3CDTF">2012-07-11T10:23:22Z</dcterms:created>
  <dcterms:modified xsi:type="dcterms:W3CDTF">2022-01-18T05:14:30Z</dcterms:modified>
</cp:coreProperties>
</file>