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71" r:id="rId3"/>
    <p:sldId id="550" r:id="rId4"/>
    <p:sldId id="528" r:id="rId5"/>
    <p:sldId id="586" r:id="rId6"/>
    <p:sldId id="622" r:id="rId7"/>
    <p:sldId id="587" r:id="rId8"/>
    <p:sldId id="583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621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584" r:id="rId31"/>
    <p:sldId id="608" r:id="rId32"/>
    <p:sldId id="609" r:id="rId33"/>
    <p:sldId id="610" r:id="rId34"/>
    <p:sldId id="611" r:id="rId35"/>
    <p:sldId id="612" r:id="rId36"/>
    <p:sldId id="613" r:id="rId37"/>
    <p:sldId id="620" r:id="rId38"/>
    <p:sldId id="614" r:id="rId39"/>
    <p:sldId id="585" r:id="rId40"/>
    <p:sldId id="615" r:id="rId41"/>
    <p:sldId id="619" r:id="rId42"/>
    <p:sldId id="616" r:id="rId43"/>
    <p:sldId id="618" r:id="rId44"/>
    <p:sldId id="385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A2"/>
    <a:srgbClr val="E67627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FF084-A9B2-4F54-A6BC-56885B555E88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C2EE0-D44E-4C9E-A2E1-5188E89653DB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08. </a:t>
            </a:r>
            <a:r>
              <a:rPr lang="ko-KR" altLang="en-US" sz="3200" b="1" dirty="0">
                <a:solidFill>
                  <a:schemeClr val="bg1"/>
                </a:solidFill>
              </a:rPr>
              <a:t>표본통계량분포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모집단의 평균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모집단의 분산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표준편차</a:t>
            </a:r>
            <a:endParaRPr lang="en-US" altLang="ko-KR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27" y="2276872"/>
            <a:ext cx="2621343" cy="68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49" y="3789040"/>
            <a:ext cx="6887914" cy="5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23" y="5229200"/>
            <a:ext cx="1550765" cy="3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7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4" y="2143524"/>
            <a:ext cx="5748675" cy="453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1600" y="1772816"/>
            <a:ext cx="6264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</a:t>
            </a:r>
            <a:r>
              <a:rPr lang="en-US" altLang="ko-KR" sz="1100" dirty="0">
                <a:solidFill>
                  <a:srgbClr val="44A0A2"/>
                </a:solidFill>
              </a:rPr>
              <a:t>8-2] </a:t>
            </a:r>
            <a:r>
              <a:rPr lang="ko-KR" altLang="en-US" sz="1100" dirty="0">
                <a:solidFill>
                  <a:srgbClr val="44A0A2"/>
                </a:solidFill>
              </a:rPr>
              <a:t>수강생 </a:t>
            </a:r>
            <a:r>
              <a:rPr lang="en-US" altLang="ko-KR" sz="1100" dirty="0">
                <a:solidFill>
                  <a:srgbClr val="44A0A2"/>
                </a:solidFill>
              </a:rPr>
              <a:t>6</a:t>
            </a:r>
            <a:r>
              <a:rPr lang="ko-KR" altLang="en-US" sz="1100" dirty="0">
                <a:solidFill>
                  <a:srgbClr val="44A0A2"/>
                </a:solidFill>
              </a:rPr>
              <a:t>명의 중간고사 성적을 대상으로 크기 </a:t>
            </a:r>
            <a:r>
              <a:rPr lang="en-US" altLang="ko-KR" sz="1100" dirty="0">
                <a:solidFill>
                  <a:srgbClr val="44A0A2"/>
                </a:solidFill>
              </a:rPr>
              <a:t>2</a:t>
            </a:r>
            <a:r>
              <a:rPr lang="ko-KR" altLang="en-US" sz="1100" dirty="0">
                <a:solidFill>
                  <a:srgbClr val="44A0A2"/>
                </a:solidFill>
              </a:rPr>
              <a:t>의 표본에 대한 중간시험성적 평균분포</a:t>
            </a:r>
          </a:p>
        </p:txBody>
      </p:sp>
    </p:spTree>
    <p:extLst>
      <p:ext uri="{BB962C8B-B14F-4D97-AF65-F5344CB8AC3E}">
        <p14:creationId xmlns:p14="http://schemas.microsoft.com/office/powerpoint/2010/main" val="42397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45" y="2276872"/>
            <a:ext cx="5880310" cy="135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74" y="4293096"/>
            <a:ext cx="5392252" cy="85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62" y="5849898"/>
            <a:ext cx="1519277" cy="42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표본평균의 평균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표본평균의 분산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표준편차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8097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모집단의 평균</a:t>
            </a:r>
            <a:r>
              <a:rPr lang="en-US" altLang="ko-KR" b="0" dirty="0"/>
              <a:t>, </a:t>
            </a:r>
            <a:r>
              <a:rPr lang="ko-KR" altLang="en-US" b="0" dirty="0"/>
              <a:t>분산</a:t>
            </a:r>
            <a:r>
              <a:rPr lang="en-US" altLang="ko-KR" b="0" dirty="0"/>
              <a:t>, </a:t>
            </a:r>
            <a:r>
              <a:rPr lang="ko-KR" altLang="en-US" b="0" dirty="0"/>
              <a:t>표준편차를 각각 다음과 같이 나타낸다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표본평균의 평균</a:t>
            </a:r>
            <a:r>
              <a:rPr lang="en-US" altLang="ko-KR" b="0" dirty="0"/>
              <a:t>, </a:t>
            </a:r>
            <a:r>
              <a:rPr lang="ko-KR" altLang="en-US" b="0" dirty="0"/>
              <a:t>분산</a:t>
            </a:r>
            <a:r>
              <a:rPr lang="en-US" altLang="ko-KR" b="0" dirty="0"/>
              <a:t>, </a:t>
            </a:r>
            <a:r>
              <a:rPr lang="ko-KR" altLang="en-US" b="0" dirty="0"/>
              <a:t>표준편차는 다음과 같이 나타낸다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38" y="2420888"/>
            <a:ext cx="3495124" cy="3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29" y="4437112"/>
            <a:ext cx="3321942" cy="44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43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4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1600" y="2780928"/>
            <a:ext cx="6264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</a:t>
            </a:r>
            <a:r>
              <a:rPr lang="en-US" altLang="ko-KR" sz="1050" dirty="0">
                <a:solidFill>
                  <a:srgbClr val="44A0A2"/>
                </a:solidFill>
              </a:rPr>
              <a:t>8-3] </a:t>
            </a:r>
            <a:r>
              <a:rPr lang="ko-KR" altLang="en-US" sz="1050" dirty="0">
                <a:solidFill>
                  <a:srgbClr val="44A0A2"/>
                </a:solidFill>
              </a:rPr>
              <a:t>모집단과 크기가 </a:t>
            </a:r>
            <a:r>
              <a:rPr lang="en-US" altLang="ko-KR" sz="1050" dirty="0">
                <a:solidFill>
                  <a:srgbClr val="44A0A2"/>
                </a:solidFill>
              </a:rPr>
              <a:t>2</a:t>
            </a:r>
            <a:r>
              <a:rPr lang="ko-KR" altLang="en-US" sz="1050" dirty="0">
                <a:solidFill>
                  <a:srgbClr val="44A0A2"/>
                </a:solidFill>
              </a:rPr>
              <a:t>인 표본평균분포의 통계량 비교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8-3]</a:t>
            </a:r>
            <a:r>
              <a:rPr lang="ko-KR" altLang="en-US" b="0" dirty="0"/>
              <a:t>에서 확인할 수 있는 바는 모집단의 평균과 표본평균분포의 평균이 동일하다는 것이다</a:t>
            </a:r>
            <a:r>
              <a:rPr lang="en-US" altLang="ko-KR" b="0" dirty="0"/>
              <a:t>. </a:t>
            </a:r>
            <a:r>
              <a:rPr lang="ko-KR" altLang="en-US" b="0" dirty="0"/>
              <a:t>또한 분산은 모집단의 분산을 표본의 크기로 나누어 준 값과 동일하다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53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표본평균분포의 분산          </a:t>
            </a:r>
            <a:r>
              <a:rPr lang="en-US" altLang="ko-KR" b="0" dirty="0"/>
              <a:t>          </a:t>
            </a:r>
            <a:r>
              <a:rPr lang="ko-KR" altLang="en-US" b="0" dirty="0"/>
              <a:t>은 </a:t>
            </a:r>
            <a:r>
              <a:rPr lang="ko-KR" altLang="en-US" b="0" dirty="0" err="1"/>
              <a:t>모분산을</a:t>
            </a:r>
            <a:r>
              <a:rPr lang="ko-KR" altLang="en-US" b="0" dirty="0"/>
              <a:t> 표본의 크기 </a:t>
            </a:r>
            <a:r>
              <a:rPr lang="en-US" altLang="ko-KR" b="0" dirty="0"/>
              <a:t>2</a:t>
            </a:r>
            <a:r>
              <a:rPr lang="ko-KR" altLang="en-US" b="0" dirty="0"/>
              <a:t>로 나누어 준 다음 수식과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표본평균분포의 표준편차  </a:t>
            </a:r>
            <a:r>
              <a:rPr lang="en-US" altLang="ko-KR" b="0" dirty="0"/>
              <a:t>             </a:t>
            </a:r>
            <a:r>
              <a:rPr lang="ko-KR" altLang="en-US" b="0" dirty="0"/>
              <a:t>는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로 나누어 준 다음 수식과 같다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25" y="2492896"/>
            <a:ext cx="2731550" cy="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28" y="3759421"/>
            <a:ext cx="2424545" cy="62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55801"/>
            <a:ext cx="7200000" cy="119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26" y="1845198"/>
            <a:ext cx="1235888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96" y="3212976"/>
            <a:ext cx="999732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80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인 일반적인 상황에서 표본평균분포의 통계량을 모집단의 통계량으로 표현한 것이다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9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88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57" y="3212976"/>
            <a:ext cx="5288486" cy="238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표본평균분포의 평균은 모집단의 평균과 일치한다</a:t>
            </a:r>
            <a:r>
              <a:rPr lang="en-US" altLang="ko-KR" b="0" dirty="0"/>
              <a:t>. </a:t>
            </a:r>
            <a:r>
              <a:rPr lang="ko-KR" altLang="en-US" b="0" dirty="0"/>
              <a:t>분산은 </a:t>
            </a:r>
            <a:r>
              <a:rPr lang="en-US" altLang="ko-KR" b="0" dirty="0"/>
              <a:t>n</a:t>
            </a:r>
            <a:r>
              <a:rPr lang="ko-KR" altLang="en-US" b="0" dirty="0"/>
              <a:t>의 크기에 따라 달라지며</a:t>
            </a:r>
            <a:r>
              <a:rPr lang="en-US" altLang="ko-KR" b="0" dirty="0"/>
              <a:t>, n</a:t>
            </a:r>
            <a:r>
              <a:rPr lang="ko-KR" altLang="en-US" b="0" dirty="0"/>
              <a:t>이 커지면 커질수록 분산은 작아짐을 확인할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n</a:t>
            </a:r>
            <a:r>
              <a:rPr lang="ko-KR" altLang="en-US" b="0" dirty="0"/>
              <a:t>이 커짐에 따라 표본평균분포는 그림과 같이 변화되는 추이를 보인다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78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04" y="4227735"/>
            <a:ext cx="5238393" cy="222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944108" y="6453336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[n</a:t>
            </a:r>
            <a:r>
              <a:rPr lang="ko-KR" altLang="en-US" sz="1100" dirty="0">
                <a:solidFill>
                  <a:srgbClr val="44A0A2"/>
                </a:solidFill>
              </a:rPr>
              <a:t>의 크기에 따른 표본평균분포의 형태 비교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5" y="1772816"/>
            <a:ext cx="5224079" cy="226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26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표본의 크기에 따른 표본평균분포의 통계량</a:t>
            </a:r>
            <a:endParaRPr lang="en-US" altLang="ko-KR" sz="2000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33" y="2636912"/>
            <a:ext cx="1306735" cy="56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58115"/>
            <a:ext cx="7200000" cy="114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n</a:t>
            </a:r>
            <a:r>
              <a:rPr lang="ko-KR" altLang="en-US" b="0" dirty="0"/>
              <a:t>의 크기에 따른 표본평균분포의 표기 방법을 알아보자</a:t>
            </a:r>
            <a:r>
              <a:rPr lang="en-US" altLang="ko-KR" b="0" dirty="0"/>
              <a:t>. </a:t>
            </a:r>
            <a:r>
              <a:rPr lang="ko-KR" altLang="en-US" b="0" dirty="0"/>
              <a:t>표본의 크기가 </a:t>
            </a:r>
            <a:r>
              <a:rPr lang="en-US" altLang="ko-KR" b="0" dirty="0"/>
              <a:t>2</a:t>
            </a:r>
            <a:r>
              <a:rPr lang="ko-KR" altLang="en-US" b="0" dirty="0"/>
              <a:t>이면 다음과 같이 나타낸다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유사하게 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인 경우 표본평균의 확률변수는 다음과 같다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02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표본추출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표본평균분포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표본비율분포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표본분산분포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표본의 크기에 따른 표본평균분포의 통계량</a:t>
            </a:r>
            <a:endParaRPr lang="en-US" altLang="ko-KR" sz="2000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950414" cy="222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57908" y="1988840"/>
            <a:ext cx="6264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</a:t>
            </a:r>
            <a:r>
              <a:rPr lang="en-US" altLang="ko-KR" sz="1100" dirty="0">
                <a:solidFill>
                  <a:srgbClr val="44A0A2"/>
                </a:solidFill>
              </a:rPr>
              <a:t>8-4] 6</a:t>
            </a:r>
            <a:r>
              <a:rPr lang="ko-KR" altLang="en-US" sz="1100" dirty="0">
                <a:solidFill>
                  <a:srgbClr val="44A0A2"/>
                </a:solidFill>
              </a:rPr>
              <a:t>명 수강생의 중간시험성적에 대한 표본의 크기에 따른 표본평균분포의 통계량 비교</a:t>
            </a:r>
          </a:p>
        </p:txBody>
      </p:sp>
    </p:spTree>
    <p:extLst>
      <p:ext uri="{BB962C8B-B14F-4D97-AF65-F5344CB8AC3E}">
        <p14:creationId xmlns:p14="http://schemas.microsoft.com/office/powerpoint/2010/main" val="227724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80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중심극한정리</a:t>
            </a:r>
            <a:r>
              <a:rPr lang="en-US" altLang="ko-KR" dirty="0"/>
              <a:t>(central limit theorem):</a:t>
            </a:r>
            <a:r>
              <a:rPr lang="ko-KR" altLang="en-US" dirty="0"/>
              <a:t> </a:t>
            </a:r>
            <a:r>
              <a:rPr lang="ko-KR" altLang="en-US" b="0" dirty="0"/>
              <a:t>동일한 분포를 가지는 분포들의 평균은 그 개수가 많아지면서 언제나 정규분포로 수렴한다는 것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91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표본평균분포에 대하여 모집단이 정규분포이든 정규분포를 따르지 않든 표본의 수를 늘리면 정규분포를 따른다고 가정하여 문제를 해결할 수 있다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n</a:t>
            </a:r>
            <a:r>
              <a:rPr lang="ko-KR" altLang="en-US" b="0" dirty="0"/>
              <a:t>이 충분히 클 때 표본평균의 확률변수 </a:t>
            </a:r>
            <a:r>
              <a:rPr lang="en-US" altLang="ko-KR" b="0" dirty="0"/>
              <a:t>    </a:t>
            </a:r>
            <a:r>
              <a:rPr lang="ko-KR" altLang="en-US" b="0" dirty="0"/>
              <a:t>는 평균이 </a:t>
            </a:r>
            <a:r>
              <a:rPr lang="en-US" altLang="ko-KR" b="0" dirty="0"/>
              <a:t>μ , </a:t>
            </a:r>
            <a:r>
              <a:rPr lang="ko-KR" altLang="en-US" b="0" dirty="0"/>
              <a:t>표준편차가 </a:t>
            </a:r>
            <a:r>
              <a:rPr lang="en-US" altLang="ko-KR" b="0" dirty="0"/>
              <a:t>     </a:t>
            </a:r>
            <a:r>
              <a:rPr lang="ko-KR" altLang="en-US" b="0" dirty="0"/>
              <a:t>인 정규분포를 따른다</a:t>
            </a:r>
            <a:r>
              <a:rPr lang="en-US" altLang="ko-KR" b="0" dirty="0"/>
              <a:t>. </a:t>
            </a:r>
            <a:r>
              <a:rPr lang="ko-KR" altLang="en-US" b="0" dirty="0"/>
              <a:t>이를 기호로 나타내면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또한 표준화 과정을 통하여 새로운 확률변수         는 평균이 </a:t>
            </a:r>
            <a:r>
              <a:rPr lang="en-US" altLang="ko-KR" b="0" dirty="0"/>
              <a:t>0, </a:t>
            </a:r>
            <a:r>
              <a:rPr lang="ko-KR" altLang="en-US" b="0" dirty="0"/>
              <a:t>표준편차가 </a:t>
            </a:r>
            <a:r>
              <a:rPr lang="en-US" altLang="ko-KR" b="0" dirty="0"/>
              <a:t>1</a:t>
            </a:r>
            <a:r>
              <a:rPr lang="ko-KR" altLang="en-US" b="0" dirty="0"/>
              <a:t>인 표준정규분포를 따른다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19" y="3356992"/>
            <a:ext cx="1747562" cy="71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93" y="5393739"/>
            <a:ext cx="1928615" cy="92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44" y="2556756"/>
            <a:ext cx="251901" cy="35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26" y="2542860"/>
            <a:ext cx="299132" cy="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07163"/>
            <a:ext cx="508095" cy="77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72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어떤 </a:t>
            </a:r>
            <a:r>
              <a:rPr lang="ko-KR" altLang="en-US" b="0" dirty="0" err="1"/>
              <a:t>커피머신은</a:t>
            </a:r>
            <a:r>
              <a:rPr lang="ko-KR" altLang="en-US" b="0" dirty="0"/>
              <a:t> 매번 </a:t>
            </a:r>
            <a:r>
              <a:rPr lang="ko-KR" altLang="en-US" b="0" dirty="0" err="1"/>
              <a:t>에스프레소</a:t>
            </a:r>
            <a:r>
              <a:rPr lang="ko-KR" altLang="en-US" b="0" dirty="0"/>
              <a:t> </a:t>
            </a:r>
            <a:r>
              <a:rPr lang="en-US" altLang="ko-KR" b="0" dirty="0"/>
              <a:t>30ml</a:t>
            </a:r>
            <a:r>
              <a:rPr lang="ko-KR" altLang="en-US" b="0" dirty="0"/>
              <a:t>를 추출한다</a:t>
            </a:r>
            <a:r>
              <a:rPr lang="en-US" altLang="ko-KR" b="0" dirty="0"/>
              <a:t>. </a:t>
            </a:r>
            <a:r>
              <a:rPr lang="ko-KR" altLang="en-US" b="0" dirty="0"/>
              <a:t>해당 </a:t>
            </a:r>
            <a:r>
              <a:rPr lang="ko-KR" altLang="en-US" b="0" dirty="0" err="1"/>
              <a:t>커피머신이</a:t>
            </a:r>
            <a:r>
              <a:rPr lang="ko-KR" altLang="en-US" b="0" dirty="0"/>
              <a:t> 한 번에 추출하는 </a:t>
            </a:r>
            <a:r>
              <a:rPr lang="ko-KR" altLang="en-US" b="0" dirty="0" err="1"/>
              <a:t>에스프레소의</a:t>
            </a:r>
            <a:r>
              <a:rPr lang="ko-KR" altLang="en-US" b="0" dirty="0"/>
              <a:t> 양은 평균 </a:t>
            </a:r>
            <a:r>
              <a:rPr lang="en-US" altLang="ko-KR" b="0" dirty="0"/>
              <a:t>30ml, </a:t>
            </a:r>
            <a:r>
              <a:rPr lang="ko-KR" altLang="en-US" b="0" dirty="0"/>
              <a:t>표준편차 </a:t>
            </a:r>
            <a:r>
              <a:rPr lang="en-US" altLang="ko-KR" b="0" dirty="0"/>
              <a:t>2ml</a:t>
            </a:r>
            <a:r>
              <a:rPr lang="ko-KR" altLang="en-US" b="0" dirty="0"/>
              <a:t>인 정규분포를 따른다</a:t>
            </a:r>
            <a:r>
              <a:rPr lang="en-US" altLang="ko-KR" b="0" dirty="0"/>
              <a:t>. </a:t>
            </a:r>
            <a:r>
              <a:rPr lang="ko-KR" altLang="en-US" b="0" dirty="0"/>
              <a:t>커피를 매우 좋아하는 소비자 </a:t>
            </a:r>
            <a:r>
              <a:rPr lang="en-US" altLang="ko-KR" b="0" dirty="0"/>
              <a:t>A</a:t>
            </a:r>
            <a:r>
              <a:rPr lang="ko-KR" altLang="en-US" b="0" dirty="0"/>
              <a:t>는 매번 </a:t>
            </a:r>
            <a:r>
              <a:rPr lang="en-US" altLang="ko-KR" b="0" dirty="0"/>
              <a:t>4</a:t>
            </a:r>
            <a:r>
              <a:rPr lang="ko-KR" altLang="en-US" b="0" dirty="0"/>
              <a:t>번의 </a:t>
            </a:r>
            <a:r>
              <a:rPr lang="ko-KR" altLang="en-US" b="0" dirty="0" err="1"/>
              <a:t>샷을</a:t>
            </a:r>
            <a:r>
              <a:rPr lang="ko-KR" altLang="en-US" b="0" dirty="0"/>
              <a:t> 추출하여 </a:t>
            </a:r>
            <a:r>
              <a:rPr lang="ko-KR" altLang="en-US" b="0" dirty="0" err="1"/>
              <a:t>아메리카노</a:t>
            </a:r>
            <a:r>
              <a:rPr lang="en-US" altLang="ko-KR" b="0" dirty="0"/>
              <a:t>, </a:t>
            </a:r>
            <a:r>
              <a:rPr lang="ko-KR" altLang="en-US" b="0" dirty="0" err="1"/>
              <a:t>라떼</a:t>
            </a:r>
            <a:r>
              <a:rPr lang="ko-KR" altLang="en-US" b="0" dirty="0"/>
              <a:t> 등으로 커피를 마신다</a:t>
            </a:r>
            <a:r>
              <a:rPr lang="en-US" altLang="ko-KR" b="0" dirty="0"/>
              <a:t>. 4</a:t>
            </a:r>
            <a:r>
              <a:rPr lang="ko-KR" altLang="en-US" b="0" dirty="0"/>
              <a:t>번의 추출된 </a:t>
            </a:r>
            <a:r>
              <a:rPr lang="ko-KR" altLang="en-US" b="0" dirty="0" err="1"/>
              <a:t>에스프레소</a:t>
            </a:r>
            <a:r>
              <a:rPr lang="ko-KR" altLang="en-US" b="0" dirty="0"/>
              <a:t> 양의 평균인 확률변수 </a:t>
            </a:r>
            <a:r>
              <a:rPr lang="en-US" altLang="ko-KR" b="0" dirty="0"/>
              <a:t>   </a:t>
            </a:r>
            <a:r>
              <a:rPr lang="ko-KR" altLang="en-US" b="0" dirty="0"/>
              <a:t>에 대하여 다음의 물음에 답하시오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dirty="0"/>
              <a:t>확률변수 </a:t>
            </a:r>
            <a:r>
              <a:rPr lang="en-US" altLang="ko-KR" dirty="0"/>
              <a:t>X </a:t>
            </a:r>
            <a:r>
              <a:rPr lang="ko-KR" altLang="en-US" dirty="0"/>
              <a:t>의 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표준편차를 계산하시오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4</a:t>
            </a:r>
            <a:r>
              <a:rPr lang="ko-KR" altLang="en-US" dirty="0"/>
              <a:t>번에 걸쳐 추출된 </a:t>
            </a:r>
            <a:r>
              <a:rPr lang="ko-KR" altLang="en-US" dirty="0" err="1"/>
              <a:t>에스프레소</a:t>
            </a:r>
            <a:r>
              <a:rPr lang="ko-KR" altLang="en-US" dirty="0"/>
              <a:t> 양의 평균이 </a:t>
            </a:r>
            <a:r>
              <a:rPr lang="en-US" altLang="ko-KR" dirty="0"/>
              <a:t>31ml </a:t>
            </a:r>
            <a:r>
              <a:rPr lang="ko-KR" altLang="en-US" dirty="0"/>
              <a:t>이상일 확률을 계산하시오</a:t>
            </a:r>
            <a:r>
              <a:rPr lang="en-US" altLang="ko-KR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20" y="3628216"/>
            <a:ext cx="196797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42" y="4499595"/>
            <a:ext cx="196797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8-1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b="0" dirty="0"/>
              <a:t>표본평균분포는 모집단의 평균이 동일하므로 </a:t>
            </a:r>
            <a:r>
              <a:rPr lang="en-US" altLang="ko-KR" b="0" dirty="0"/>
              <a:t>30ml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표본이 </a:t>
            </a:r>
            <a:r>
              <a:rPr lang="en-US" altLang="ko-KR" b="0" dirty="0"/>
              <a:t>4</a:t>
            </a:r>
            <a:r>
              <a:rPr lang="ko-KR" altLang="en-US" b="0" dirty="0"/>
              <a:t>인 표본평균분포이므로 다음과 같이 분산과 표준편차를 계산할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</a:t>
            </a:r>
            <a:r>
              <a:rPr lang="ko-KR" altLang="en-US" b="0" dirty="0"/>
              <a:t> 표본평균분포의 평균 </a:t>
            </a:r>
            <a:r>
              <a:rPr lang="en-US" altLang="ko-KR" b="0" dirty="0"/>
              <a:t>30, </a:t>
            </a:r>
            <a:r>
              <a:rPr lang="ko-KR" altLang="en-US" b="0" dirty="0"/>
              <a:t>분산 </a:t>
            </a:r>
            <a:r>
              <a:rPr lang="en-US" altLang="ko-KR" b="0" dirty="0"/>
              <a:t>1, </a:t>
            </a:r>
            <a:r>
              <a:rPr lang="ko-KR" altLang="en-US" b="0" dirty="0"/>
              <a:t>표준편차 </a:t>
            </a:r>
            <a:r>
              <a:rPr lang="en-US" altLang="ko-KR" b="0" dirty="0"/>
              <a:t>1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63" y="3890595"/>
            <a:ext cx="3621075" cy="58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84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836712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505834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8-1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8367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92548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en-US" altLang="ko-KR" b="0" dirty="0"/>
              <a:t>4</a:t>
            </a:r>
            <a:r>
              <a:rPr lang="ko-KR" altLang="en-US" b="0" dirty="0"/>
              <a:t>번에 걸쳐 추출된 </a:t>
            </a:r>
            <a:r>
              <a:rPr lang="ko-KR" altLang="en-US" b="0" dirty="0" err="1"/>
              <a:t>에스프레소</a:t>
            </a:r>
            <a:r>
              <a:rPr lang="ko-KR" altLang="en-US" b="0" dirty="0"/>
              <a:t> 양의 평균 확률분포 </a:t>
            </a:r>
            <a:r>
              <a:rPr lang="en-US" altLang="ko-KR" b="0" dirty="0"/>
              <a:t>X </a:t>
            </a:r>
            <a:r>
              <a:rPr lang="ko-KR" altLang="en-US" b="0" dirty="0"/>
              <a:t>는</a:t>
            </a:r>
            <a:endParaRPr lang="en-US" altLang="ko-KR" b="0" dirty="0"/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 err="1"/>
              <a:t>해당확</a:t>
            </a:r>
            <a:r>
              <a:rPr lang="ko-KR" altLang="en-US" b="0" dirty="0"/>
              <a:t> </a:t>
            </a:r>
            <a:r>
              <a:rPr lang="ko-KR" altLang="en-US" b="0" dirty="0" err="1"/>
              <a:t>률은</a:t>
            </a:r>
            <a:r>
              <a:rPr lang="ko-KR" altLang="en-US" b="0" dirty="0"/>
              <a:t> </a:t>
            </a:r>
            <a:r>
              <a:rPr lang="en-US" altLang="ko-KR" b="0" dirty="0"/>
              <a:t>P( X &gt; 31)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모집단의 확률분포 </a:t>
            </a:r>
            <a:r>
              <a:rPr lang="en-US" altLang="ko-KR" b="0" dirty="0"/>
              <a:t>X</a:t>
            </a:r>
            <a:r>
              <a:rPr lang="ko-KR" altLang="en-US" b="0" dirty="0"/>
              <a:t>가 정규분포를 따르므로 중심극한정리에 의하여 </a:t>
            </a:r>
            <a:r>
              <a:rPr lang="en-US" altLang="ko-KR" b="0" dirty="0"/>
              <a:t>X </a:t>
            </a:r>
            <a:r>
              <a:rPr lang="ko-KR" altLang="en-US" b="0" dirty="0"/>
              <a:t>도 정규분포를 따른다</a:t>
            </a:r>
            <a:r>
              <a:rPr lang="en-US" altLang="ko-KR" b="0" dirty="0"/>
              <a:t>. </a:t>
            </a:r>
            <a:r>
              <a:rPr lang="ko-KR" altLang="en-US" b="0" dirty="0"/>
              <a:t>따라서 정규분포의 확률을 계산하는 방식에 따라 표준화하여 다음과 같이 확률을 계산할 수 있다</a:t>
            </a:r>
            <a:r>
              <a:rPr lang="en-US" altLang="ko-KR" b="0" dirty="0"/>
              <a:t>.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표준정규분포의 확률분포표에서 </a:t>
            </a:r>
            <a:r>
              <a:rPr lang="en-US" altLang="ko-KR" b="0" dirty="0"/>
              <a:t>P(Z ≤ 1) = 0.8413</a:t>
            </a:r>
            <a:r>
              <a:rPr lang="ko-KR" altLang="en-US" b="0" dirty="0"/>
              <a:t>임을 확인할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 문제에서 원하는 확률은 </a:t>
            </a:r>
            <a:r>
              <a:rPr lang="en-US" altLang="ko-KR" b="0" dirty="0"/>
              <a:t>1 - P(Z ≤ 1) = 0.1587</a:t>
            </a:r>
            <a:r>
              <a:rPr lang="ko-KR" altLang="en-US" b="0" dirty="0"/>
              <a:t>임을 알 수 있다</a:t>
            </a:r>
            <a:r>
              <a:rPr lang="en-US" altLang="ko-KR" b="0" dirty="0"/>
              <a:t>.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ko-KR" dirty="0"/>
              <a:t>∴</a:t>
            </a:r>
            <a:r>
              <a:rPr lang="en-US" altLang="ko-KR" b="0" dirty="0"/>
              <a:t> 4</a:t>
            </a:r>
            <a:r>
              <a:rPr lang="ko-KR" altLang="en-US" b="0" dirty="0"/>
              <a:t>번에 걸쳐 추출된 </a:t>
            </a:r>
            <a:r>
              <a:rPr lang="ko-KR" altLang="en-US" b="0" dirty="0" err="1"/>
              <a:t>에스프레소</a:t>
            </a:r>
            <a:r>
              <a:rPr lang="ko-KR" altLang="en-US" b="0" dirty="0"/>
              <a:t> 양의 평균이 </a:t>
            </a:r>
            <a:r>
              <a:rPr lang="en-US" altLang="ko-KR" b="0" dirty="0"/>
              <a:t>31ml </a:t>
            </a:r>
            <a:r>
              <a:rPr lang="ko-KR" altLang="en-US" b="0" dirty="0"/>
              <a:t>이상일 확률은 </a:t>
            </a:r>
            <a:r>
              <a:rPr lang="en-US" altLang="ko-KR" b="0" dirty="0"/>
              <a:t>15.87%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87810"/>
            <a:ext cx="1338223" cy="44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87" y="1319219"/>
            <a:ext cx="181054" cy="29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33" y="1769599"/>
            <a:ext cx="181054" cy="29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30" y="2122897"/>
            <a:ext cx="181054" cy="29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4" y="2996952"/>
            <a:ext cx="6714732" cy="7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76995B-6237-4975-9E28-BC41D937DB70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93274-02F6-4733-BEA8-E5F0EF378797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37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836712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505834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8-1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8367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92548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556792"/>
            <a:ext cx="6648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4489592"/>
            <a:ext cx="4422577" cy="3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9A9796-69D6-417F-8A5B-C119D41D49E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B43E8-6E5C-45D9-BE63-B0BDA68D25D9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1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090010"/>
            <a:ext cx="7773886" cy="457935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893624"/>
            <a:ext cx="28798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A </a:t>
            </a:r>
            <a:r>
              <a:rPr lang="ko-KR" altLang="en-US" b="0" dirty="0"/>
              <a:t>특별시의 주택보유자가 부담해야 하는 보유세는 평균 </a:t>
            </a:r>
            <a:r>
              <a:rPr lang="en-US" altLang="ko-KR" b="0" dirty="0"/>
              <a:t>60</a:t>
            </a:r>
            <a:r>
              <a:rPr lang="ko-KR" altLang="en-US" b="0" dirty="0"/>
              <a:t>만 원</a:t>
            </a:r>
            <a:r>
              <a:rPr lang="en-US" altLang="ko-KR" b="0" dirty="0"/>
              <a:t>, </a:t>
            </a:r>
            <a:r>
              <a:rPr lang="ko-KR" altLang="en-US" b="0" dirty="0"/>
              <a:t>표준편차는 </a:t>
            </a:r>
            <a:r>
              <a:rPr lang="en-US" altLang="ko-KR" b="0" dirty="0"/>
              <a:t>9</a:t>
            </a:r>
            <a:r>
              <a:rPr lang="ko-KR" altLang="en-US" b="0" dirty="0"/>
              <a:t>만 원이고</a:t>
            </a:r>
            <a:r>
              <a:rPr lang="en-US" altLang="ko-KR" b="0" dirty="0"/>
              <a:t>, </a:t>
            </a:r>
            <a:r>
              <a:rPr lang="ko-KR" altLang="en-US" b="0" dirty="0"/>
              <a:t>세금의 특성상 해당 확률분포는 정규분포를 따르지 않는다</a:t>
            </a:r>
            <a:r>
              <a:rPr lang="en-US" altLang="ko-KR" b="0" dirty="0"/>
              <a:t>(</a:t>
            </a:r>
            <a:r>
              <a:rPr lang="ko-KR" altLang="en-US" b="0" dirty="0"/>
              <a:t>일반적으로 세금은 적게 내는 사람의 수가 다수이고 많이 내는 사람이 소수이다</a:t>
            </a:r>
            <a:r>
              <a:rPr lang="en-US" altLang="ko-KR" b="0" dirty="0"/>
              <a:t>). A </a:t>
            </a:r>
            <a:r>
              <a:rPr lang="ko-KR" altLang="en-US" b="0" dirty="0"/>
              <a:t>특별시의 주택보유자 중 </a:t>
            </a:r>
            <a:r>
              <a:rPr lang="en-US" altLang="ko-KR" b="0" dirty="0"/>
              <a:t>36</a:t>
            </a:r>
            <a:r>
              <a:rPr lang="ko-KR" altLang="en-US" b="0" dirty="0"/>
              <a:t>명의 표본을 추출하여 보유세의 평균값이 </a:t>
            </a:r>
            <a:r>
              <a:rPr lang="en-US" altLang="ko-KR" b="0" dirty="0"/>
              <a:t>62</a:t>
            </a:r>
            <a:r>
              <a:rPr lang="ko-KR" altLang="en-US" b="0" dirty="0"/>
              <a:t>만 원 이상일 확률을 계산하시오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36</a:t>
            </a:r>
            <a:r>
              <a:rPr lang="ko-KR" altLang="en-US" b="0" dirty="0"/>
              <a:t>명의 표본은 표본평균분포의 </a:t>
            </a:r>
            <a:r>
              <a:rPr lang="ko-KR" altLang="en-US" b="0" dirty="0" err="1"/>
              <a:t>정규성을</a:t>
            </a:r>
            <a:r>
              <a:rPr lang="ko-KR" altLang="en-US" b="0" dirty="0"/>
              <a:t> 확보할 만큼 충분하다</a:t>
            </a:r>
            <a:r>
              <a:rPr lang="en-US" altLang="ko-KR" b="0" dirty="0"/>
              <a:t>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80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687167" y="2420888"/>
            <a:ext cx="7773265" cy="417646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2090010"/>
            <a:ext cx="7773886" cy="4507342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모집단인 </a:t>
            </a:r>
            <a:r>
              <a:rPr lang="en-US" altLang="ko-KR" b="0" dirty="0"/>
              <a:t>A </a:t>
            </a:r>
            <a:r>
              <a:rPr lang="ko-KR" altLang="en-US" b="0" dirty="0"/>
              <a:t>특별시 주택보유자의 보유세에 대한 확률변수를 </a:t>
            </a:r>
            <a:r>
              <a:rPr lang="en-US" altLang="ko-KR" b="0" dirty="0"/>
              <a:t>X, 36</a:t>
            </a:r>
            <a:r>
              <a:rPr lang="ko-KR" altLang="en-US" b="0" dirty="0"/>
              <a:t>명의 표본평균분포에 대한 확률변수를 </a:t>
            </a:r>
            <a:r>
              <a:rPr lang="en-US" altLang="ko-KR" b="0" dirty="0"/>
              <a:t>X</a:t>
            </a:r>
            <a:r>
              <a:rPr lang="ko-KR" altLang="en-US" b="0" dirty="0"/>
              <a:t>라고 하자</a:t>
            </a:r>
            <a:r>
              <a:rPr lang="en-US" altLang="ko-KR" b="0" dirty="0"/>
              <a:t>. </a:t>
            </a:r>
            <a:r>
              <a:rPr lang="ko-KR" altLang="en-US" b="0" dirty="0"/>
              <a:t>문제에서 묻는 바는   </a:t>
            </a:r>
            <a:r>
              <a:rPr lang="en-US" altLang="ko-KR" b="0" dirty="0"/>
              <a:t>         </a:t>
            </a:r>
            <a:r>
              <a:rPr lang="ko-KR" altLang="en-US" b="0" dirty="0"/>
              <a:t>인 확률이다</a:t>
            </a:r>
            <a:r>
              <a:rPr lang="en-US" altLang="ko-KR" b="0" dirty="0"/>
              <a:t>. </a:t>
            </a:r>
            <a:r>
              <a:rPr lang="ko-KR" altLang="en-US" b="0" dirty="0"/>
              <a:t>우선 </a:t>
            </a:r>
            <a:r>
              <a:rPr lang="en-US" altLang="ko-KR" b="0" dirty="0"/>
              <a:t>X</a:t>
            </a:r>
            <a:r>
              <a:rPr lang="ko-KR" altLang="en-US" b="0" dirty="0"/>
              <a:t>의 평균과 </a:t>
            </a:r>
            <a:r>
              <a:rPr lang="ko-KR" altLang="en-US" b="0" dirty="0" err="1"/>
              <a:t>표준편차값을</a:t>
            </a:r>
            <a:r>
              <a:rPr lang="ko-KR" altLang="en-US" b="0" dirty="0"/>
              <a:t> 다음과 같이 계산할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P( X ≥  </a:t>
            </a:r>
            <a:r>
              <a:rPr lang="ko-KR" altLang="en-US" b="0" dirty="0"/>
              <a:t>의 계산을 위하여 </a:t>
            </a:r>
            <a:r>
              <a:rPr lang="en-US" altLang="ko-KR" b="0" dirty="0"/>
              <a:t>X</a:t>
            </a:r>
            <a:r>
              <a:rPr lang="ko-KR" altLang="en-US" b="0" dirty="0"/>
              <a:t>를 표준화하여 표준정규분포표를 이용한다</a:t>
            </a:r>
            <a:r>
              <a:rPr lang="en-US" altLang="ko-KR" b="0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2000" y="1893624"/>
            <a:ext cx="28798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8-2</a:t>
            </a:r>
            <a:endParaRPr lang="ko-KR" altLang="en-US" sz="1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95" y="3287034"/>
            <a:ext cx="772877" cy="32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88" y="4147267"/>
            <a:ext cx="2204132" cy="86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1"/>
          <a:stretch/>
        </p:blipFill>
        <p:spPr bwMode="auto">
          <a:xfrm>
            <a:off x="856463" y="5661248"/>
            <a:ext cx="7431075" cy="80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8" y="5138142"/>
            <a:ext cx="772877" cy="32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74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687167" y="2420888"/>
            <a:ext cx="7773265" cy="417646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2090010"/>
            <a:ext cx="7773886" cy="4507342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표준정규분포의 확률분포표에서 </a:t>
            </a:r>
            <a:r>
              <a:rPr lang="en-US" altLang="ko-KR" b="0" dirty="0"/>
              <a:t>P(Z ≤ 1.33) = 0.9082</a:t>
            </a:r>
            <a:r>
              <a:rPr lang="ko-KR" altLang="en-US" b="0" dirty="0"/>
              <a:t>임을 확인할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 문제에서 원하는 확률은 </a:t>
            </a:r>
            <a:r>
              <a:rPr lang="en-US" altLang="ko-KR" b="0" dirty="0"/>
              <a:t>1 - P(Z ≤ 1.33) = 0.0918</a:t>
            </a:r>
            <a:r>
              <a:rPr lang="ko-KR" altLang="en-US" b="0" dirty="0"/>
              <a:t>임을 알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∴</a:t>
            </a:r>
            <a:r>
              <a:rPr lang="en-US" altLang="ko-KR" b="0" dirty="0"/>
              <a:t> </a:t>
            </a:r>
            <a:r>
              <a:rPr lang="ko-KR" altLang="en-US" b="0" dirty="0"/>
              <a:t>표본 </a:t>
            </a:r>
            <a:r>
              <a:rPr lang="en-US" altLang="ko-KR" b="0" dirty="0"/>
              <a:t>36</a:t>
            </a:r>
            <a:r>
              <a:rPr lang="ko-KR" altLang="en-US" b="0" dirty="0"/>
              <a:t>명의 보유세 평균이 </a:t>
            </a:r>
            <a:r>
              <a:rPr lang="en-US" altLang="ko-KR" b="0" dirty="0"/>
              <a:t>62</a:t>
            </a:r>
            <a:r>
              <a:rPr lang="ko-KR" altLang="en-US" b="0" dirty="0"/>
              <a:t>만 원 이상일 확률은 </a:t>
            </a:r>
            <a:r>
              <a:rPr lang="en-US" altLang="ko-KR" b="0" dirty="0"/>
              <a:t>9.18%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2000" y="1893624"/>
            <a:ext cx="28798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표본평균분포 </a:t>
            </a:r>
            <a:r>
              <a:rPr lang="en-US" altLang="ko-KR" dirty="0">
                <a:solidFill>
                  <a:srgbClr val="FFA401"/>
                </a:solidFill>
              </a:rPr>
              <a:t>II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368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표본추출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표본비율분포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6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표본비율분포의 개념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표본비율분포</a:t>
            </a:r>
            <a:r>
              <a:rPr lang="en-US" altLang="ko-KR" dirty="0"/>
              <a:t>(sampling distribution of the sample proportion):</a:t>
            </a:r>
            <a:r>
              <a:rPr lang="ko-KR" altLang="en-US" b="0" dirty="0"/>
              <a:t> 특정 크기의 모든 가능한 표본들로부터 계산된 표본비율들의 분포를 의미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226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89040"/>
            <a:ext cx="7200000" cy="204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04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충분한 크기의 </a:t>
            </a:r>
            <a:r>
              <a:rPr lang="en-US" altLang="ko-KR" b="0" dirty="0"/>
              <a:t>n</a:t>
            </a:r>
            <a:r>
              <a:rPr lang="ko-KR" altLang="en-US" b="0" dirty="0"/>
              <a:t>에 대한 표본비율    의 분포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표준화 과정을 통하여 표준정규분포를 따르는 것을 다음과 같이 정의할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이는 </a:t>
            </a:r>
            <a:r>
              <a:rPr lang="ko-KR" altLang="en-US" b="0" dirty="0" err="1"/>
              <a:t>문제해결시</a:t>
            </a:r>
            <a:r>
              <a:rPr lang="ko-KR" altLang="en-US" b="0" dirty="0"/>
              <a:t> 다음과 같이 유용하게 사용될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표본비율분포의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25" y="2294132"/>
            <a:ext cx="2030950" cy="85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6" y="3726557"/>
            <a:ext cx="1275248" cy="87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3" y="5404052"/>
            <a:ext cx="2046695" cy="90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10916"/>
            <a:ext cx="1809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189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중심극한정리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090010"/>
            <a:ext cx="7773886" cy="4507342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893624"/>
            <a:ext cx="28798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표본비율분포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S </a:t>
            </a:r>
            <a:r>
              <a:rPr lang="ko-KR" altLang="en-US" b="0" dirty="0"/>
              <a:t>통신사는 </a:t>
            </a:r>
            <a:r>
              <a:rPr lang="en-US" altLang="ko-KR" b="0" dirty="0"/>
              <a:t>48%</a:t>
            </a:r>
            <a:r>
              <a:rPr lang="ko-KR" altLang="en-US" b="0" dirty="0"/>
              <a:t>의 시장점유율을 가지고 있다</a:t>
            </a:r>
            <a:r>
              <a:rPr lang="en-US" altLang="ko-KR" b="0" dirty="0"/>
              <a:t>. </a:t>
            </a:r>
            <a:r>
              <a:rPr lang="ko-KR" altLang="en-US" b="0" dirty="0"/>
              <a:t>이는 시장의 </a:t>
            </a:r>
            <a:r>
              <a:rPr lang="en-US" altLang="ko-KR" b="0" dirty="0"/>
              <a:t>48%</a:t>
            </a:r>
            <a:r>
              <a:rPr lang="ko-KR" altLang="en-US" b="0" dirty="0"/>
              <a:t>의 고객이 해당 통신사를 선호한다는 의미이다</a:t>
            </a:r>
            <a:r>
              <a:rPr lang="en-US" altLang="ko-KR" b="0" dirty="0"/>
              <a:t>. </a:t>
            </a:r>
            <a:r>
              <a:rPr lang="ko-KR" altLang="en-US" b="0" dirty="0"/>
              <a:t>이 회사의 마케팅 담당자는 </a:t>
            </a:r>
            <a:r>
              <a:rPr lang="en-US" altLang="ko-KR" b="0" dirty="0"/>
              <a:t>100</a:t>
            </a:r>
            <a:r>
              <a:rPr lang="ko-KR" altLang="en-US" b="0" dirty="0"/>
              <a:t>명의 고객에게 선호하는 통신사에 대한 설문을 진행하고 있다</a:t>
            </a:r>
            <a:r>
              <a:rPr lang="en-US" altLang="ko-KR" b="0" dirty="0"/>
              <a:t>. </a:t>
            </a:r>
            <a:r>
              <a:rPr lang="ko-KR" altLang="en-US" b="0" dirty="0"/>
              <a:t>이 설문에서 </a:t>
            </a:r>
            <a:r>
              <a:rPr lang="en-US" altLang="ko-KR" b="0" dirty="0"/>
              <a:t>100</a:t>
            </a:r>
            <a:r>
              <a:rPr lang="ko-KR" altLang="en-US" b="0" dirty="0"/>
              <a:t>명의 담당자 중 </a:t>
            </a:r>
            <a:r>
              <a:rPr lang="en-US" altLang="ko-KR" b="0" dirty="0"/>
              <a:t>50% </a:t>
            </a:r>
            <a:r>
              <a:rPr lang="ko-KR" altLang="en-US" b="0" dirty="0"/>
              <a:t>이상의 고객이 </a:t>
            </a:r>
            <a:r>
              <a:rPr lang="en-US" altLang="ko-KR" b="0" dirty="0"/>
              <a:t>S </a:t>
            </a:r>
            <a:r>
              <a:rPr lang="ko-KR" altLang="en-US" b="0" dirty="0"/>
              <a:t>통신사를 선호한다는 결과가 나타나면 회사 내에서 승진의 확률이 높아진다</a:t>
            </a:r>
            <a:r>
              <a:rPr lang="en-US" altLang="ko-KR" b="0" dirty="0"/>
              <a:t>. </a:t>
            </a:r>
            <a:r>
              <a:rPr lang="ko-KR" altLang="en-US" b="0" dirty="0"/>
              <a:t>시장에서 </a:t>
            </a:r>
            <a:r>
              <a:rPr lang="en-US" altLang="ko-KR" b="0" dirty="0"/>
              <a:t>48%</a:t>
            </a:r>
            <a:r>
              <a:rPr lang="ko-KR" altLang="en-US" b="0" dirty="0"/>
              <a:t>의 시장점유율을 갖고 있지만</a:t>
            </a:r>
            <a:r>
              <a:rPr lang="en-US" altLang="ko-KR" b="0" dirty="0"/>
              <a:t>, 100</a:t>
            </a:r>
            <a:r>
              <a:rPr lang="ko-KR" altLang="en-US" b="0" dirty="0"/>
              <a:t>명의 표본을 통한 조사에서 </a:t>
            </a:r>
            <a:r>
              <a:rPr lang="en-US" altLang="ko-KR" b="0" dirty="0"/>
              <a:t>50% </a:t>
            </a:r>
            <a:r>
              <a:rPr lang="ko-KR" altLang="en-US" b="0" dirty="0"/>
              <a:t>이상의 선호도가 관찰될 확률을 계산하시오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100</a:t>
            </a:r>
            <a:r>
              <a:rPr lang="ko-KR" altLang="en-US" b="0" dirty="0"/>
              <a:t>명은 </a:t>
            </a:r>
            <a:r>
              <a:rPr lang="ko-KR" altLang="en-US" b="0" dirty="0" err="1"/>
              <a:t>정규성을</a:t>
            </a:r>
            <a:r>
              <a:rPr lang="ko-KR" altLang="en-US" b="0" dirty="0"/>
              <a:t> 확보하기에 충분한 수의 표본이다</a:t>
            </a:r>
            <a:r>
              <a:rPr lang="en-US" altLang="ko-KR" b="0" dirty="0"/>
              <a:t>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491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S </a:t>
            </a:r>
            <a:r>
              <a:rPr lang="ko-KR" altLang="en-US" b="0" dirty="0"/>
              <a:t>통신사를 선호하는 고객의 수는 </a:t>
            </a:r>
            <a:r>
              <a:rPr lang="en-US" altLang="ko-KR" b="0" dirty="0"/>
              <a:t>n=100, p=0.48</a:t>
            </a:r>
            <a:r>
              <a:rPr lang="ko-KR" altLang="en-US" b="0" dirty="0"/>
              <a:t>의 이항확률변수이다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100</a:t>
            </a:r>
            <a:r>
              <a:rPr lang="ko-KR" altLang="en-US" b="0" dirty="0"/>
              <a:t>명의 표본에서 선호도 </a:t>
            </a:r>
            <a:r>
              <a:rPr lang="en-US" altLang="ko-KR" b="0" dirty="0"/>
              <a:t>50% </a:t>
            </a:r>
            <a:r>
              <a:rPr lang="ko-KR" altLang="en-US" b="0" dirty="0"/>
              <a:t>이상 나타날 확률을 표본비율 </a:t>
            </a:r>
            <a:r>
              <a:rPr lang="en-US" altLang="ko-KR" b="0" dirty="0"/>
              <a:t>    </a:t>
            </a:r>
            <a:r>
              <a:rPr lang="ko-KR" altLang="en-US" b="0" dirty="0"/>
              <a:t>으로 나타내면 </a:t>
            </a:r>
            <a:r>
              <a:rPr lang="en-US" altLang="ko-KR" b="0" dirty="0"/>
              <a:t>P(   &gt;0.5)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표본의 수 </a:t>
            </a:r>
            <a:r>
              <a:rPr lang="en-US" altLang="ko-KR" b="0" dirty="0"/>
              <a:t>100</a:t>
            </a:r>
            <a:r>
              <a:rPr lang="ko-KR" altLang="en-US" b="0" dirty="0"/>
              <a:t>이 </a:t>
            </a:r>
            <a:r>
              <a:rPr lang="ko-KR" altLang="en-US" b="0" dirty="0" err="1"/>
              <a:t>정규성을</a:t>
            </a:r>
            <a:r>
              <a:rPr lang="ko-KR" altLang="en-US" b="0" dirty="0"/>
              <a:t> 확보할 만큼 크다고 가정하였으므로 표본비율 </a:t>
            </a:r>
            <a:r>
              <a:rPr lang="en-US" altLang="ko-KR" b="0" dirty="0"/>
              <a:t>   </a:t>
            </a:r>
            <a:r>
              <a:rPr lang="ko-KR" altLang="en-US" b="0" dirty="0"/>
              <a:t>은 평균이 </a:t>
            </a:r>
            <a:r>
              <a:rPr lang="en-US" altLang="ko-KR" b="0" dirty="0"/>
              <a:t>0.48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표준편차는 다음과 같으며</a:t>
            </a:r>
            <a:r>
              <a:rPr lang="en-US" altLang="ko-KR" b="0" dirty="0"/>
              <a:t>, </a:t>
            </a:r>
            <a:r>
              <a:rPr lang="ko-KR" altLang="en-US" b="0" dirty="0"/>
              <a:t>정규분포를 근사적으로 따른다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따라서 원하는 확률은 다음과 같은 식으로 계산된다</a:t>
            </a:r>
            <a:r>
              <a:rPr lang="en-US" altLang="ko-KR" b="0" dirty="0"/>
              <a:t>.</a:t>
            </a:r>
            <a:endParaRPr lang="en-US" altLang="ko-KR" i="1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</a:t>
            </a:r>
            <a:r>
              <a:rPr lang="ko-KR" altLang="en-US" b="0" dirty="0"/>
              <a:t> 마케팅 담당자는 </a:t>
            </a:r>
            <a:r>
              <a:rPr lang="en-US" altLang="ko-KR" b="0" dirty="0"/>
              <a:t>34.46%</a:t>
            </a:r>
            <a:r>
              <a:rPr lang="ko-KR" altLang="en-US" b="0" dirty="0"/>
              <a:t>의 확률로 승진 기회를 얻을 수 있다</a:t>
            </a:r>
            <a:r>
              <a:rPr lang="en-US" altLang="ko-KR" b="0" dirty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2000" y="381456"/>
            <a:ext cx="28798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표본비율분포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8-3</a:t>
            </a:r>
            <a:endParaRPr lang="ko-KR" altLang="en-US" sz="1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34" y="3068960"/>
            <a:ext cx="2433133" cy="6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47" y="1771201"/>
            <a:ext cx="157438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1" y="2175368"/>
            <a:ext cx="157438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51" y="2492896"/>
            <a:ext cx="157438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B7E6DB-75F7-4D37-8F38-1CBE25F86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4291822"/>
            <a:ext cx="6105525" cy="1371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33B427-DAA4-47A3-BBE1-8FDD7AD2E47A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44881-B033-47CA-A985-B5DFF967D5DF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35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5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이항분포와 정규분포의 비교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n</a:t>
            </a:r>
            <a:r>
              <a:rPr lang="ko-KR" altLang="en-US" b="0" dirty="0"/>
              <a:t>번 시행에 사건의 발생확률이 </a:t>
            </a:r>
            <a:r>
              <a:rPr lang="en-US" altLang="ko-KR" b="0" dirty="0"/>
              <a:t>p</a:t>
            </a:r>
            <a:r>
              <a:rPr lang="ko-KR" altLang="en-US" b="0" dirty="0"/>
              <a:t>인 이항분포를 따르는 어떤 확률변수 </a:t>
            </a:r>
            <a:r>
              <a:rPr lang="en-US" altLang="ko-KR" b="0" dirty="0"/>
              <a:t>X</a:t>
            </a:r>
            <a:r>
              <a:rPr lang="ko-KR" altLang="en-US" b="0" dirty="0"/>
              <a:t>에 대하여 </a:t>
            </a:r>
            <a:r>
              <a:rPr lang="en-US" altLang="ko-KR" b="0" dirty="0"/>
              <a:t>n</a:t>
            </a:r>
            <a:r>
              <a:rPr lang="ko-KR" altLang="en-US" b="0" dirty="0"/>
              <a:t>이 충분히 크다면 중심극한정리에 따라 확률변수 </a:t>
            </a:r>
            <a:r>
              <a:rPr lang="en-US" altLang="ko-KR" b="0" dirty="0"/>
              <a:t>X</a:t>
            </a:r>
            <a:r>
              <a:rPr lang="ko-KR" altLang="en-US" b="0" dirty="0"/>
              <a:t>는 정규분포에 근사해진다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24944"/>
            <a:ext cx="3505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620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이항분포와 정규분포의 비교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i="1" dirty="0"/>
              <a:t>n</a:t>
            </a:r>
            <a:r>
              <a:rPr lang="ko-KR" altLang="en-US" b="0" dirty="0"/>
              <a:t>이 </a:t>
            </a:r>
            <a:r>
              <a:rPr lang="en-US" altLang="ko-KR" b="0" dirty="0"/>
              <a:t>40</a:t>
            </a:r>
            <a:r>
              <a:rPr lang="ko-KR" altLang="en-US" b="0" dirty="0"/>
              <a:t>이고 </a:t>
            </a:r>
            <a:r>
              <a:rPr lang="en-US" altLang="ko-KR" b="0" i="1" dirty="0"/>
              <a:t>p</a:t>
            </a:r>
            <a:r>
              <a:rPr lang="ko-KR" altLang="en-US" b="0" dirty="0"/>
              <a:t>가 </a:t>
            </a:r>
            <a:r>
              <a:rPr lang="en-US" altLang="ko-KR" b="0" dirty="0"/>
              <a:t>0.5</a:t>
            </a:r>
            <a:r>
              <a:rPr lang="ko-KR" altLang="en-US" b="0" dirty="0"/>
              <a:t>인 분포를 실제로 그려서 확인해보자</a:t>
            </a:r>
            <a:r>
              <a:rPr lang="en-US" altLang="ko-KR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33" y="2683911"/>
            <a:ext cx="4281935" cy="259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36" y="5389755"/>
            <a:ext cx="3055729" cy="3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156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실제 확률을 통하여 확률분포 </a:t>
            </a:r>
            <a:r>
              <a:rPr lang="en-US" altLang="ko-KR" b="0" dirty="0"/>
              <a:t>X~B(40,0.5)</a:t>
            </a:r>
            <a:r>
              <a:rPr lang="ko-KR" altLang="en-US" b="0" dirty="0"/>
              <a:t>에서 </a:t>
            </a:r>
            <a:r>
              <a:rPr lang="en-US" altLang="ko-KR" b="0" dirty="0"/>
              <a:t>P(X = 20)</a:t>
            </a:r>
            <a:r>
              <a:rPr lang="ko-KR" altLang="en-US" b="0" dirty="0"/>
              <a:t>의 확률과                   확률분포                 에서 </a:t>
            </a:r>
            <a:r>
              <a:rPr lang="en-US" altLang="ko-KR" b="0" dirty="0"/>
              <a:t>P(19.5 ≤ Y ≤ 20.5)</a:t>
            </a:r>
            <a:r>
              <a:rPr lang="ko-KR" altLang="en-US" b="0" dirty="0"/>
              <a:t>의 확률을 계산하여 그 값을 비교해 보도록 하자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표본비율분포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이항분포와 정규분포의 비교</a:t>
            </a:r>
            <a:endParaRPr lang="en-US" altLang="ko-KR" sz="2000" u="sn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94" y="3140968"/>
            <a:ext cx="5431612" cy="207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55626"/>
            <a:ext cx="1131993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395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표본분산분포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표본추출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모집단과 표본의 관계</a:t>
            </a:r>
            <a:endParaRPr lang="en-US" altLang="ko-KR" sz="2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45" y="3140968"/>
            <a:ext cx="5880310" cy="251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944108" y="5805264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모집단과 표본의 관계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모집단</a:t>
            </a:r>
            <a:r>
              <a:rPr lang="en-US" altLang="ko-KR" dirty="0"/>
              <a:t>(population):</a:t>
            </a:r>
            <a:r>
              <a:rPr lang="ko-KR" altLang="en-US" dirty="0"/>
              <a:t> </a:t>
            </a:r>
            <a:r>
              <a:rPr lang="ko-KR" altLang="en-US" b="0" dirty="0"/>
              <a:t>관심의 대상이 되는 집단의 모든 </a:t>
            </a:r>
            <a:r>
              <a:rPr lang="ko-KR" altLang="en-US" b="0" dirty="0" err="1"/>
              <a:t>관측값</a:t>
            </a:r>
            <a:r>
              <a:rPr lang="ko-KR" altLang="en-US" b="0" dirty="0"/>
              <a:t> 또는 측정값들의 집합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표본</a:t>
            </a:r>
            <a:r>
              <a:rPr lang="en-US" altLang="ko-KR" dirty="0"/>
              <a:t>(sample):</a:t>
            </a:r>
            <a:r>
              <a:rPr lang="ko-KR" altLang="en-US" dirty="0"/>
              <a:t> </a:t>
            </a:r>
            <a:r>
              <a:rPr lang="ko-KR" altLang="en-US" b="0" dirty="0"/>
              <a:t>관심의 대상이 되는 모집단으로부터 추출된 값들의 집합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표본은 모집단의 부분집합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표본분산분포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표본분산분포의 개념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표본분산분포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dirty="0"/>
              <a:t>특정 크기의 모든 가능한 표본들로부터 계산된 표본비율들의 분포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241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표본분산분포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표본분산분포의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9097"/>
            <a:ext cx="7200000" cy="12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65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모집단의 확률변수 </a:t>
            </a:r>
            <a:r>
              <a:rPr lang="en-US" altLang="ko-KR" b="0" dirty="0"/>
              <a:t>X</a:t>
            </a:r>
            <a:r>
              <a:rPr lang="ko-KR" altLang="en-US" b="0" dirty="0"/>
              <a:t>는     </a:t>
            </a:r>
            <a:r>
              <a:rPr lang="en-US" altLang="ko-KR" b="0" dirty="0"/>
              <a:t>       </a:t>
            </a:r>
            <a:r>
              <a:rPr lang="ko-KR" altLang="en-US" b="0" dirty="0"/>
              <a:t>으로 나타낸다</a:t>
            </a:r>
            <a:r>
              <a:rPr lang="en-US" altLang="ko-KR" b="0" dirty="0"/>
              <a:t>. </a:t>
            </a:r>
            <a:r>
              <a:rPr lang="ko-KR" altLang="en-US" b="0" dirty="0"/>
              <a:t>표본분산 </a:t>
            </a:r>
            <a:r>
              <a:rPr lang="en-US" altLang="ko-KR" b="0" dirty="0"/>
              <a:t>   </a:t>
            </a:r>
            <a:r>
              <a:rPr lang="ko-KR" altLang="en-US" b="0" dirty="0"/>
              <a:t>으로 표현되는 확률변수</a:t>
            </a:r>
            <a:r>
              <a:rPr lang="en-US" altLang="ko-KR" b="0" dirty="0"/>
              <a:t>            </a:t>
            </a:r>
            <a:r>
              <a:rPr lang="ko-KR" altLang="en-US" b="0" dirty="0"/>
              <a:t>의 분포는 자유도가 </a:t>
            </a:r>
            <a:r>
              <a:rPr lang="en-US" altLang="ko-KR" b="0" dirty="0"/>
              <a:t>n - 1</a:t>
            </a:r>
            <a:r>
              <a:rPr lang="ko-KR" altLang="en-US" b="0" dirty="0"/>
              <a:t>인 </a:t>
            </a:r>
            <a:r>
              <a:rPr lang="ko-KR" altLang="en-US" b="0" dirty="0" err="1"/>
              <a:t>카이제곱분포</a:t>
            </a:r>
            <a:r>
              <a:rPr lang="en-US" altLang="ko-KR" b="0" dirty="0"/>
              <a:t>(    )</a:t>
            </a:r>
            <a:r>
              <a:rPr lang="ko-KR" altLang="en-US" b="0" dirty="0"/>
              <a:t>를 따른다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확률변수            의 평균과 분산은 </a:t>
            </a:r>
            <a:r>
              <a:rPr lang="ko-KR" altLang="en-US" b="0" dirty="0" err="1"/>
              <a:t>카이제곱분포의</a:t>
            </a:r>
            <a:r>
              <a:rPr lang="ko-KR" altLang="en-US" b="0" dirty="0"/>
              <a:t> 특성에 따라 다음과 같이 나타난다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표본분산분포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표본분산분포의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2708920"/>
            <a:ext cx="18383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69" y="1877157"/>
            <a:ext cx="692727" cy="29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61964"/>
            <a:ext cx="17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57668"/>
            <a:ext cx="708472" cy="5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0"/>
          <a:stretch/>
        </p:blipFill>
        <p:spPr bwMode="auto">
          <a:xfrm>
            <a:off x="5916885" y="2196480"/>
            <a:ext cx="229766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11" y="4089278"/>
            <a:ext cx="729940" cy="68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/>
          <a:stretch/>
        </p:blipFill>
        <p:spPr bwMode="auto">
          <a:xfrm>
            <a:off x="3411446" y="4760282"/>
            <a:ext cx="2321109" cy="179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77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표본분산분포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표본분산분포의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9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455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표본추출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표본추출의 필요성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모집단의 평균이나 분산 등의 특성을 알고 싶은 상황에서 모집단에 대한 정보를 빠르게 얻고자 한다면 표본이 필요하다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모집단 전체를 조사하기 위해서는 많은 비용이 소요된다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시간적 제약이 있을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애초에 모집단의 정보를 수집하는 것이 불가능한 경우도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분석을 통하여 </a:t>
            </a:r>
            <a:r>
              <a:rPr lang="ko-KR" altLang="en-US" b="0" dirty="0" err="1"/>
              <a:t>피실험대상품의</a:t>
            </a:r>
            <a:r>
              <a:rPr lang="ko-KR" altLang="en-US" b="0" dirty="0"/>
              <a:t> 파손이 전제될 경우 모집단에 대한 분석은 의미가 없어진다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6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표본추출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표본추출의 방법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표본추출은 크게 무작위추출과 유의추출로 나눌 수 있다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무작위추출</a:t>
            </a:r>
            <a:r>
              <a:rPr lang="en-US" altLang="ko-KR" dirty="0"/>
              <a:t>(random sampling):</a:t>
            </a:r>
            <a:r>
              <a:rPr lang="ko-KR" altLang="en-US" b="0" dirty="0"/>
              <a:t> 추출자의 의도를 완전히 배제하여 임의로 추출하는 경우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유의 추출</a:t>
            </a:r>
            <a:r>
              <a:rPr lang="en-US" altLang="ko-KR" dirty="0"/>
              <a:t>(purposive selection):</a:t>
            </a:r>
            <a:r>
              <a:rPr lang="ko-KR" altLang="en-US" b="0" dirty="0"/>
              <a:t> 표본을 주관적으로 선택하여 추출하는 방법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무작위추출에는 다음과 같은 방법이 있다</a:t>
            </a:r>
            <a:r>
              <a:rPr lang="en-US" altLang="ko-KR" b="0" dirty="0"/>
              <a:t>.</a:t>
            </a:r>
          </a:p>
          <a:p>
            <a:pPr marL="466725" lvl="3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en-US" altLang="ko-KR" sz="1600" b="0" dirty="0"/>
              <a:t>① </a:t>
            </a:r>
            <a:r>
              <a:rPr lang="ko-KR" altLang="en-US" sz="1600" b="0" dirty="0"/>
              <a:t>단순무작위추출법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모든 표본에 대하여 동일한 가능성 하에서의 추출</a:t>
            </a:r>
          </a:p>
          <a:p>
            <a:pPr marL="466725" lvl="3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sz="1600" b="0" dirty="0"/>
              <a:t>② 계통추출법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임의로 하나의 표본을 추출한 후 그 다음 매 </a:t>
            </a:r>
            <a:r>
              <a:rPr lang="en-US" altLang="ko-KR" sz="1600" b="0" dirty="0"/>
              <a:t>n</a:t>
            </a:r>
            <a:r>
              <a:rPr lang="ko-KR" altLang="en-US" sz="1600" b="0" dirty="0"/>
              <a:t>번째 표본을 추출</a:t>
            </a:r>
          </a:p>
          <a:p>
            <a:pPr marL="466725" lvl="3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sz="1600" b="0" dirty="0"/>
              <a:t>③ </a:t>
            </a:r>
            <a:r>
              <a:rPr lang="ko-KR" altLang="en-US" sz="1600" b="0" dirty="0" err="1"/>
              <a:t>층화추출법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모집단을 몇 개의 그룹으로 나누어 각 그룹별로 무작위 추출</a:t>
            </a:r>
          </a:p>
          <a:p>
            <a:pPr marL="466725" lvl="3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sz="1600" b="0" dirty="0"/>
              <a:t>④ 다단계추출법</a:t>
            </a:r>
            <a:r>
              <a:rPr lang="en-US" altLang="ko-KR" sz="1600" b="0" dirty="0"/>
              <a:t>: 2</a:t>
            </a:r>
            <a:r>
              <a:rPr lang="ko-KR" altLang="en-US" sz="1600" b="0" dirty="0"/>
              <a:t>단계 이상의 추출 단계를 설정하여 무작위 추출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98039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표본추출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표본추출의 방법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6547" y="2170787"/>
            <a:ext cx="7773886" cy="356246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974401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표본분포와 표본통계량분포</a:t>
            </a:r>
            <a:endParaRPr lang="en-US" altLang="ko-KR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표본분포는 추출한 표본 자체에 대한 분포로 표본의 평균</a:t>
            </a:r>
            <a:r>
              <a:rPr lang="en-US" altLang="ko-KR" b="0" dirty="0"/>
              <a:t>, </a:t>
            </a:r>
            <a:r>
              <a:rPr lang="ko-KR" altLang="en-US" b="0" dirty="0"/>
              <a:t>분산</a:t>
            </a:r>
            <a:r>
              <a:rPr lang="en-US" altLang="ko-KR" b="0" dirty="0"/>
              <a:t>, </a:t>
            </a:r>
            <a:r>
              <a:rPr lang="ko-KR" altLang="en-US" b="0" dirty="0"/>
              <a:t>표준편차 등의 통계량을 관찰할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이번 장에서 다루게 될 표본통계량분포는 크기가 </a:t>
            </a:r>
            <a:r>
              <a:rPr lang="en-US" altLang="ko-KR" b="0" dirty="0"/>
              <a:t>n</a:t>
            </a:r>
            <a:r>
              <a:rPr lang="ko-KR" altLang="en-US" b="0" dirty="0"/>
              <a:t>인 표본을 모든 가능한 경우로 추출하였을 때 관찰되는 통계량   </a:t>
            </a:r>
            <a:r>
              <a:rPr lang="en-US" altLang="ko-KR" b="0" dirty="0"/>
              <a:t>(</a:t>
            </a:r>
            <a:r>
              <a:rPr lang="ko-KR" altLang="en-US" b="0" dirty="0"/>
              <a:t>평균 등</a:t>
            </a:r>
            <a:r>
              <a:rPr lang="en-US" altLang="ko-KR" b="0" dirty="0"/>
              <a:t>)</a:t>
            </a:r>
            <a:r>
              <a:rPr lang="ko-KR" altLang="en-US" b="0" dirty="0"/>
              <a:t>에 대한 분포를 의미한다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표본통계량분포를 산출하기 위해서는 여러 번의 표본추출이 있어야 가능하다</a:t>
            </a:r>
            <a:r>
              <a:rPr lang="en-US" altLang="ko-KR" b="0" dirty="0"/>
              <a:t>. </a:t>
            </a:r>
            <a:r>
              <a:rPr lang="ko-KR" altLang="en-US" b="0" dirty="0"/>
              <a:t>다음 절에서부터 표본의 평균</a:t>
            </a:r>
            <a:r>
              <a:rPr lang="en-US" altLang="ko-KR" b="0" dirty="0"/>
              <a:t>, </a:t>
            </a:r>
            <a:r>
              <a:rPr lang="ko-KR" altLang="en-US" b="0" dirty="0"/>
              <a:t>비율</a:t>
            </a:r>
            <a:r>
              <a:rPr lang="en-US" altLang="ko-KR" b="0" dirty="0"/>
              <a:t>, </a:t>
            </a:r>
            <a:r>
              <a:rPr lang="ko-KR" altLang="en-US" b="0" dirty="0"/>
              <a:t>분산에 대한 분포를 고려할 것이며</a:t>
            </a:r>
            <a:r>
              <a:rPr lang="en-US" altLang="ko-KR" b="0" dirty="0"/>
              <a:t>, </a:t>
            </a:r>
            <a:r>
              <a:rPr lang="ko-KR" altLang="en-US" b="0" dirty="0"/>
              <a:t>이를 표본평균분포</a:t>
            </a:r>
            <a:r>
              <a:rPr lang="en-US" altLang="ko-KR" b="0" dirty="0"/>
              <a:t>, </a:t>
            </a:r>
            <a:r>
              <a:rPr lang="ko-KR" altLang="en-US" b="0" dirty="0"/>
              <a:t>표본비율분포</a:t>
            </a:r>
            <a:r>
              <a:rPr lang="en-US" altLang="ko-KR" b="0" dirty="0"/>
              <a:t>, </a:t>
            </a:r>
            <a:r>
              <a:rPr lang="ko-KR" altLang="en-US" b="0" dirty="0"/>
              <a:t>표본분산분포라 한다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764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표본평균분포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표본평균분포</a:t>
            </a:r>
            <a:r>
              <a:rPr lang="en-US" altLang="ko-KR" dirty="0"/>
              <a:t>(sampling distribution of the sample mean):</a:t>
            </a:r>
            <a:r>
              <a:rPr lang="ko-KR" altLang="en-US" dirty="0"/>
              <a:t> </a:t>
            </a:r>
            <a:r>
              <a:rPr lang="ko-KR" altLang="en-US" b="0" dirty="0"/>
              <a:t>특정 크기의 모든 가능한 표본들로부터 계산된 표본평균들의 분포를 의미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표본평균분포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표본평균분포의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71600" y="2812884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</a:t>
            </a:r>
            <a:r>
              <a:rPr lang="en-US" altLang="ko-KR" sz="1100" dirty="0">
                <a:solidFill>
                  <a:srgbClr val="44A0A2"/>
                </a:solidFill>
              </a:rPr>
              <a:t>8-1] </a:t>
            </a:r>
            <a:r>
              <a:rPr lang="ko-KR" altLang="en-US" sz="1100" dirty="0">
                <a:solidFill>
                  <a:srgbClr val="44A0A2"/>
                </a:solidFill>
              </a:rPr>
              <a:t>수강생 </a:t>
            </a:r>
            <a:r>
              <a:rPr lang="en-US" altLang="ko-KR" sz="1100" dirty="0">
                <a:solidFill>
                  <a:srgbClr val="44A0A2"/>
                </a:solidFill>
              </a:rPr>
              <a:t>6</a:t>
            </a:r>
            <a:r>
              <a:rPr lang="ko-KR" altLang="en-US" sz="1100" dirty="0">
                <a:solidFill>
                  <a:srgbClr val="44A0A2"/>
                </a:solidFill>
              </a:rPr>
              <a:t>명의 중간시험성적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0245"/>
            <a:ext cx="3392789" cy="227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95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10720</TotalTime>
  <Words>1580</Words>
  <Application>Microsoft Office PowerPoint</Application>
  <PresentationFormat>화면 슬라이드 쇼(4:3)</PresentationFormat>
  <Paragraphs>222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HY견고딕</vt:lpstr>
      <vt:lpstr>맑은 고딕</vt:lpstr>
      <vt:lpstr>Arial</vt:lpstr>
      <vt:lpstr>Times New Roman</vt:lpstr>
      <vt:lpstr>Wingdings</vt:lpstr>
      <vt:lpstr>Office 테마</vt:lpstr>
      <vt:lpstr>08. 표본통계량분포</vt:lpstr>
      <vt:lpstr>PowerPoint 프레젠테이션</vt:lpstr>
      <vt:lpstr>PowerPoint 프레젠테이션</vt:lpstr>
      <vt:lpstr>01. 표본추출</vt:lpstr>
      <vt:lpstr>01. 표본추출</vt:lpstr>
      <vt:lpstr>01. 표본추출</vt:lpstr>
      <vt:lpstr>01. 표본추출</vt:lpstr>
      <vt:lpstr>PowerPoint 프레젠테이션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02. 표본평균분포</vt:lpstr>
      <vt:lpstr>PowerPoint 프레젠테이션</vt:lpstr>
      <vt:lpstr>PowerPoint 프레젠테이션</vt:lpstr>
      <vt:lpstr>02. 표본평균분포</vt:lpstr>
      <vt:lpstr>02. 표본평균분포</vt:lpstr>
      <vt:lpstr>02. 표본평균분포</vt:lpstr>
      <vt:lpstr>PowerPoint 프레젠테이션</vt:lpstr>
      <vt:lpstr>03. 표본비율분포</vt:lpstr>
      <vt:lpstr>03. 표본비율분포</vt:lpstr>
      <vt:lpstr>03. 표본비율분포</vt:lpstr>
      <vt:lpstr>03. 표본비율분포</vt:lpstr>
      <vt:lpstr>PowerPoint 프레젠테이션</vt:lpstr>
      <vt:lpstr>03. 표본비율분포</vt:lpstr>
      <vt:lpstr>03. 표본비율분포</vt:lpstr>
      <vt:lpstr>03. 표본비율분포</vt:lpstr>
      <vt:lpstr>PowerPoint 프레젠테이션</vt:lpstr>
      <vt:lpstr>04. 표본분산분포</vt:lpstr>
      <vt:lpstr>04. 표본분산분포</vt:lpstr>
      <vt:lpstr>04. 표본분산분포</vt:lpstr>
      <vt:lpstr>04. 표본분산분포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799</cp:revision>
  <dcterms:created xsi:type="dcterms:W3CDTF">2012-07-11T10:23:22Z</dcterms:created>
  <dcterms:modified xsi:type="dcterms:W3CDTF">2022-01-18T05:13:52Z</dcterms:modified>
</cp:coreProperties>
</file>