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71" r:id="rId3"/>
    <p:sldId id="550" r:id="rId4"/>
    <p:sldId id="528" r:id="rId5"/>
    <p:sldId id="585" r:id="rId6"/>
    <p:sldId id="586" r:id="rId7"/>
    <p:sldId id="587" r:id="rId8"/>
    <p:sldId id="588" r:id="rId9"/>
    <p:sldId id="589" r:id="rId10"/>
    <p:sldId id="583" r:id="rId11"/>
    <p:sldId id="590" r:id="rId12"/>
    <p:sldId id="628" r:id="rId13"/>
    <p:sldId id="591" r:id="rId14"/>
    <p:sldId id="592" r:id="rId15"/>
    <p:sldId id="593" r:id="rId16"/>
    <p:sldId id="594" r:id="rId17"/>
    <p:sldId id="596" r:id="rId18"/>
    <p:sldId id="597" r:id="rId19"/>
    <p:sldId id="598" r:id="rId20"/>
    <p:sldId id="600" r:id="rId21"/>
    <p:sldId id="629" r:id="rId22"/>
    <p:sldId id="601" r:id="rId23"/>
    <p:sldId id="602" r:id="rId24"/>
    <p:sldId id="630" r:id="rId25"/>
    <p:sldId id="631" r:id="rId26"/>
    <p:sldId id="605" r:id="rId27"/>
    <p:sldId id="606" r:id="rId28"/>
    <p:sldId id="632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33" r:id="rId37"/>
    <p:sldId id="584" r:id="rId38"/>
    <p:sldId id="634" r:id="rId39"/>
    <p:sldId id="616" r:id="rId40"/>
    <p:sldId id="617" r:id="rId41"/>
    <p:sldId id="620" r:id="rId42"/>
    <p:sldId id="621" r:id="rId43"/>
    <p:sldId id="635" r:id="rId44"/>
    <p:sldId id="623" r:id="rId45"/>
    <p:sldId id="624" r:id="rId46"/>
    <p:sldId id="625" r:id="rId47"/>
    <p:sldId id="636" r:id="rId48"/>
    <p:sldId id="637" r:id="rId49"/>
    <p:sldId id="385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27"/>
    <a:srgbClr val="44A0A2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6" autoAdjust="0"/>
    <p:restoredTop sz="80975" autoAdjust="0"/>
  </p:normalViewPr>
  <p:slideViewPr>
    <p:cSldViewPr>
      <p:cViewPr varScale="1">
        <p:scale>
          <a:sx n="104" d="100"/>
          <a:sy n="104" d="100"/>
        </p:scale>
        <p:origin x="2202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EC869-8CF5-4DF2-9046-7BFC4620D9C0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AEA57-AAD2-41D6-8CFA-A1DA6D083E9B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2.png"/><Relationship Id="rId5" Type="http://schemas.openxmlformats.org/officeDocument/2006/relationships/image" Target="../media/image86.png"/><Relationship Id="rId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09. </a:t>
            </a:r>
            <a:r>
              <a:rPr lang="ko-KR" altLang="en-US" sz="3200" b="1" dirty="0">
                <a:solidFill>
                  <a:schemeClr val="bg1"/>
                </a:solidFill>
              </a:rPr>
              <a:t>추정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모평균의 추정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6547" y="1729970"/>
            <a:ext cx="7773886" cy="4426565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1533584"/>
            <a:ext cx="58322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7972" y="1533584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23728" y="1484784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44A0A2"/>
                </a:solidFill>
              </a:rPr>
              <a:t>모표준편차를</a:t>
            </a:r>
            <a:r>
              <a:rPr lang="ko-KR" altLang="en-US" dirty="0">
                <a:solidFill>
                  <a:srgbClr val="44A0A2"/>
                </a:solidFill>
              </a:rPr>
              <a:t> 알고 있다는 가정의 비현실성</a:t>
            </a:r>
            <a:endParaRPr lang="en-US" altLang="ko-KR" b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27584" y="208942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 일부 학생은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알고 있다는 가정이 비현실적이지 않냐는 질문을 하곤 한다</a:t>
            </a:r>
            <a:r>
              <a:rPr lang="en-US" altLang="ko-KR" b="0" dirty="0"/>
              <a:t>. </a:t>
            </a:r>
            <a:r>
              <a:rPr lang="ko-KR" altLang="en-US" b="0" dirty="0"/>
              <a:t>이런 질문을 하는 학생들은 지금까지 통계학 학습을 제대로 한 학생일 가능성이 매우 높다</a:t>
            </a:r>
            <a:r>
              <a:rPr lang="en-US" altLang="ko-KR" b="0" dirty="0"/>
              <a:t>. </a:t>
            </a:r>
            <a:r>
              <a:rPr lang="ko-KR" altLang="en-US" b="0" dirty="0"/>
              <a:t>실제 추정의 경우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모르는 경우가 대부분이다</a:t>
            </a:r>
            <a:r>
              <a:rPr lang="en-US" altLang="ko-KR" b="0" dirty="0"/>
              <a:t>. </a:t>
            </a:r>
            <a:r>
              <a:rPr lang="ko-KR" altLang="en-US" b="0" dirty="0"/>
              <a:t>그러나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모른다고 가정하였을 경우만 고려하여 배우면 처음부터 다소 복잡한 내용으로 모평균의 추정이 시작된다</a:t>
            </a:r>
            <a:r>
              <a:rPr lang="en-US" altLang="ko-KR" b="0" dirty="0"/>
              <a:t>. </a:t>
            </a:r>
            <a:r>
              <a:rPr lang="ko-KR" altLang="en-US" b="0" dirty="0"/>
              <a:t>따라서 다소 비현실적이긴 하지만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알고 있다는 가정하에 모평균을 추정하는 방식을 우선 학습하고</a:t>
            </a:r>
            <a:r>
              <a:rPr lang="en-US" altLang="ko-KR" b="0" dirty="0"/>
              <a:t>, </a:t>
            </a:r>
            <a:r>
              <a:rPr lang="ko-KR" altLang="en-US" b="0" dirty="0"/>
              <a:t>이후 보다 현실에 부합하는 모집단의 표준편차를 모른다는 가정하에서 모평균의 추정 방식을 배우도록 하자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44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모집단의 확률변수를 </a:t>
            </a:r>
            <a:r>
              <a:rPr lang="en-US" altLang="ko-KR" b="0" dirty="0"/>
              <a:t>X, </a:t>
            </a:r>
            <a:r>
              <a:rPr lang="ko-KR" altLang="en-US" b="0" dirty="0"/>
              <a:t>표본평균의 확률변수를 </a:t>
            </a:r>
            <a:r>
              <a:rPr lang="en-US" altLang="ko-KR" b="0" dirty="0"/>
              <a:t>X</a:t>
            </a:r>
            <a:r>
              <a:rPr lang="ko-KR" altLang="en-US" b="0" dirty="0"/>
              <a:t>라 하자</a:t>
            </a:r>
            <a:r>
              <a:rPr lang="en-US" altLang="ko-KR" b="0" dirty="0"/>
              <a:t>.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μ , </a:t>
            </a:r>
            <a:r>
              <a:rPr lang="ko-KR" altLang="en-US" b="0" dirty="0"/>
              <a:t>표준편차가 </a:t>
            </a:r>
            <a:r>
              <a:rPr lang="en-US" altLang="ko-KR" b="0" dirty="0"/>
              <a:t>σ , </a:t>
            </a:r>
            <a:r>
              <a:rPr lang="ko-KR" altLang="en-US" b="0" dirty="0"/>
              <a:t>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이라고 가정한다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모집단의 표준편차 </a:t>
            </a:r>
            <a:r>
              <a:rPr lang="en-US" altLang="ko-KR" b="0" dirty="0"/>
              <a:t>σ </a:t>
            </a:r>
            <a:r>
              <a:rPr lang="ko-KR" altLang="en-US" b="0" dirty="0"/>
              <a:t>를 알고 있을 때 모평균 </a:t>
            </a:r>
            <a:r>
              <a:rPr lang="en-US" altLang="ko-KR" b="0" dirty="0"/>
              <a:t>μ </a:t>
            </a:r>
            <a:r>
              <a:rPr lang="ko-KR" altLang="en-US" b="0" dirty="0"/>
              <a:t>를 추정하고자 하는 것이다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X</a:t>
            </a:r>
            <a:r>
              <a:rPr lang="ko-KR" altLang="en-US" b="0" dirty="0"/>
              <a:t>는 평균이 모평균과 같은 </a:t>
            </a:r>
            <a:r>
              <a:rPr lang="en-US" altLang="ko-KR" b="0" dirty="0"/>
              <a:t>μ , </a:t>
            </a:r>
            <a:r>
              <a:rPr lang="ko-KR" altLang="en-US" b="0" dirty="0"/>
              <a:t>표준편차는  </a:t>
            </a:r>
            <a:r>
              <a:rPr lang="en-US" altLang="ko-KR" b="0" dirty="0"/>
              <a:t>n </a:t>
            </a:r>
            <a:r>
              <a:rPr lang="ko-KR" altLang="en-US" b="0" dirty="0"/>
              <a:t>인 정규분포를 따르게 되어 다음과 같이 표현 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61" y="3068960"/>
            <a:ext cx="279095" cy="40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27" y="3717032"/>
            <a:ext cx="1723946" cy="7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8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확률변수에 평균을 빼준 값을 표준편차로 나누면 표준화가 되며 표준화를 거친 새로운 확률변수 </a:t>
            </a:r>
            <a:r>
              <a:rPr lang="en-US" altLang="ko-KR" b="0" dirty="0"/>
              <a:t>Z</a:t>
            </a:r>
            <a:r>
              <a:rPr lang="ko-KR" altLang="en-US" b="0" dirty="0"/>
              <a:t>는 평균이 </a:t>
            </a:r>
            <a:r>
              <a:rPr lang="en-US" altLang="ko-KR" b="0" dirty="0"/>
              <a:t>0, </a:t>
            </a:r>
            <a:r>
              <a:rPr lang="ko-KR" altLang="en-US" b="0" dirty="0"/>
              <a:t>표준편차가 </a:t>
            </a:r>
            <a:r>
              <a:rPr lang="en-US" altLang="ko-KR" b="0" dirty="0"/>
              <a:t>1</a:t>
            </a:r>
            <a:r>
              <a:rPr lang="ko-KR" altLang="en-US" b="0" dirty="0"/>
              <a:t>인 표준정규분포를 따른다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신뢰수준이 </a:t>
            </a:r>
            <a:r>
              <a:rPr lang="en-US" altLang="ko-KR" b="0" dirty="0"/>
              <a:t>1-α </a:t>
            </a:r>
            <a:r>
              <a:rPr lang="ko-KR" altLang="en-US" b="0" dirty="0"/>
              <a:t>라 할 때의 신뢰 구간을 정규분포의 특징을 이용하여 다음과 같이 표현할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     는                  인 표준정규확률변수의 값을 의미한다</a:t>
            </a:r>
            <a:r>
              <a:rPr lang="en-US" altLang="ko-KR" b="0" dirty="0"/>
              <a:t>. </a:t>
            </a:r>
            <a:r>
              <a:rPr lang="ko-KR" altLang="en-US" b="0" dirty="0"/>
              <a:t>반대로</a:t>
            </a:r>
            <a:r>
              <a:rPr lang="en-US" altLang="ko-KR" b="0" dirty="0"/>
              <a:t>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     이다</a:t>
            </a:r>
            <a:r>
              <a:rPr lang="en-US" altLang="ko-KR" b="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44" y="2636912"/>
            <a:ext cx="1873513" cy="92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21" y="4221088"/>
            <a:ext cx="3345558" cy="66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8" y="4981801"/>
            <a:ext cx="2667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1137847" cy="47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941168"/>
            <a:ext cx="1374005" cy="51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99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36" y="2539934"/>
            <a:ext cx="5707128" cy="229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0" y="5214443"/>
            <a:ext cx="4683781" cy="3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1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표준정규분포에서                       라면 확률                               이다</a:t>
            </a:r>
            <a:r>
              <a:rPr lang="en-US" altLang="ko-KR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55" y="2852936"/>
            <a:ext cx="5549690" cy="228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66485"/>
            <a:ext cx="3810000" cy="36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7641"/>
            <a:ext cx="1456302" cy="44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33" y="1826606"/>
            <a:ext cx="1999463" cy="48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                                           </a:t>
            </a:r>
            <a:r>
              <a:rPr lang="ko-KR" altLang="en-US" b="0" dirty="0" err="1"/>
              <a:t>를</a:t>
            </a:r>
            <a:r>
              <a:rPr lang="ko-KR" altLang="en-US" b="0" dirty="0"/>
              <a:t> 표준화하면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여기서 우리가 관심을 갖는 변수는 모평균 </a:t>
            </a:r>
            <a:r>
              <a:rPr lang="en-US" altLang="ko-KR" b="0" dirty="0"/>
              <a:t>μ </a:t>
            </a:r>
            <a:r>
              <a:rPr lang="ko-KR" altLang="en-US" b="0" dirty="0"/>
              <a:t>이므로 </a:t>
            </a:r>
            <a:r>
              <a:rPr lang="en-US" altLang="ko-KR" b="0" dirty="0"/>
              <a:t>μ </a:t>
            </a:r>
            <a:r>
              <a:rPr lang="ko-KR" altLang="en-US" b="0" dirty="0"/>
              <a:t>를 기준으로 수식을 변환하면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25839"/>
            <a:ext cx="3012791" cy="55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04" y="2276872"/>
            <a:ext cx="2495393" cy="8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02" y="4149080"/>
            <a:ext cx="4615796" cy="225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3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신뢰수준 </a:t>
            </a:r>
            <a:r>
              <a:rPr lang="en-US" altLang="ko-KR" b="0" dirty="0"/>
              <a:t>90%, 95%, 99%</a:t>
            </a:r>
            <a:r>
              <a:rPr lang="ko-KR" altLang="en-US" b="0" dirty="0"/>
              <a:t>를 예로 들어     를 계산하면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9-1]</a:t>
            </a:r>
            <a:r>
              <a:rPr lang="ko-KR" altLang="en-US" b="0" dirty="0"/>
              <a:t>과 같다</a:t>
            </a:r>
            <a:r>
              <a:rPr lang="en-US" altLang="ko-KR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88154"/>
            <a:ext cx="1474193" cy="26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51" y="2924944"/>
            <a:ext cx="5689582" cy="15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1600" y="249289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9-1]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61" y="1792299"/>
            <a:ext cx="259773" cy="3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99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937295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판매원들은 매년 본인이 판매할 차량을 매입하여 재고를 확보한다</a:t>
            </a:r>
            <a:r>
              <a:rPr lang="en-US" altLang="ko-KR" b="0" dirty="0"/>
              <a:t>. </a:t>
            </a:r>
            <a:r>
              <a:rPr lang="ko-KR" altLang="en-US" b="0" dirty="0"/>
              <a:t>작년 한 해 동안 중고차 판매원 한 명당 평균적으로 몇 대의 자동차를 판매하였는지 추정하고자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다음은 </a:t>
            </a:r>
            <a:r>
              <a:rPr lang="en-US" altLang="ko-KR" b="0" dirty="0"/>
              <a:t>25</a:t>
            </a:r>
            <a:r>
              <a:rPr lang="ko-KR" altLang="en-US" b="0" dirty="0"/>
              <a:t>명의 표본으로 구성된 각 판매원의 작년 한 해 동안의 자동차 판매 대수이다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시장의 오랜 역사적 자료를 통하여 모집단의 표준편차가 </a:t>
            </a:r>
            <a:r>
              <a:rPr lang="en-US" altLang="ko-KR" b="0" dirty="0"/>
              <a:t>4</a:t>
            </a:r>
            <a:r>
              <a:rPr lang="ko-KR" altLang="en-US" b="0" dirty="0"/>
              <a:t>라는 것을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(1) 95%, (2) 99%, (3) 99.9% </a:t>
            </a:r>
            <a:r>
              <a:rPr lang="ko-KR" altLang="en-US" b="0" dirty="0" err="1"/>
              <a:t>신뢰수준하에서</a:t>
            </a:r>
            <a:r>
              <a:rPr lang="ko-KR" altLang="en-US" b="0" dirty="0"/>
              <a:t> 신뢰구간에 대하여 각각 추정하시오</a:t>
            </a:r>
            <a:r>
              <a:rPr lang="en-US" altLang="ko-KR" b="0" dirty="0"/>
              <a:t>. 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                       </a:t>
            </a:r>
            <a:r>
              <a:rPr lang="ko-KR" altLang="en-US" b="0" dirty="0"/>
              <a:t>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</a:t>
            </a:r>
            <a:r>
              <a:rPr lang="ko-KR" altLang="en-US" b="0" dirty="0"/>
              <a:t>는 표준정규분포를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</a:t>
            </a:r>
            <a:r>
              <a:rPr lang="en-US" altLang="ko-KR" b="0" dirty="0"/>
              <a:t>P( Z&gt;   ) = t 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70941"/>
            <a:ext cx="2905447" cy="2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50" y="5136232"/>
            <a:ext cx="161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26" y="5139550"/>
            <a:ext cx="161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3" y="2747628"/>
            <a:ext cx="6399855" cy="89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53AC31-E2F1-418D-B28B-1F2D1D827A80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C41F4-144F-4248-8B69-4E3F74ED56F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9-1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 err="1"/>
              <a:t>모표준편차</a:t>
            </a:r>
            <a:r>
              <a:rPr lang="en-US" altLang="ko-KR" b="0" dirty="0"/>
              <a:t>σ = 4, </a:t>
            </a:r>
            <a:r>
              <a:rPr lang="ko-KR" altLang="en-US" b="0" dirty="0"/>
              <a:t>표본평균          과</a:t>
            </a:r>
            <a:r>
              <a:rPr lang="en-US" altLang="ko-KR" b="0" dirty="0"/>
              <a:t>                                               </a:t>
            </a:r>
            <a:r>
              <a:rPr lang="ko-KR" altLang="en-US" b="0" dirty="0"/>
              <a:t>임을 이용하여 물음에 답하자</a:t>
            </a:r>
            <a:r>
              <a:rPr lang="en-US" altLang="ko-KR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21" y="1196752"/>
            <a:ext cx="4687359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/>
          <a:stretch/>
        </p:blipFill>
        <p:spPr bwMode="auto">
          <a:xfrm>
            <a:off x="4395783" y="1885230"/>
            <a:ext cx="1841654" cy="44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04" y="1872007"/>
            <a:ext cx="1322479" cy="46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96" y="1889937"/>
            <a:ext cx="582521" cy="3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75" y="3413296"/>
            <a:ext cx="200376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49" y="3752273"/>
            <a:ext cx="1511405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en-US" altLang="ko-KR" dirty="0"/>
              <a:t>95%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95%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1-α=95%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5%=0.05,     </a:t>
            </a:r>
            <a:r>
              <a:rPr lang="ko-KR" altLang="en-US" b="0" dirty="0"/>
              <a:t>는 </a:t>
            </a:r>
            <a:r>
              <a:rPr lang="en-US" altLang="ko-KR" b="0" dirty="0"/>
              <a:t>2.5%=0.025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주어진 값에 의하여                       이다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827584" y="6066401"/>
            <a:ext cx="74168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35.432</a:t>
            </a:r>
            <a:r>
              <a:rPr lang="ko-KR" altLang="en-US" b="0" dirty="0"/>
              <a:t>와 </a:t>
            </a:r>
            <a:r>
              <a:rPr lang="en-US" altLang="ko-KR" b="0" dirty="0"/>
              <a:t>38.568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95%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53" y="4293096"/>
            <a:ext cx="4652294" cy="154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5B4367-7499-4762-89F1-4D24972D0374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8E6E63-9CB2-456A-BF5A-4A0E187F858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추정의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모평균의 추정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모비율의</a:t>
            </a:r>
            <a:r>
              <a:rPr lang="ko-KR" altLang="en-US" sz="2000" b="1" dirty="0">
                <a:latin typeface="+mj-ea"/>
                <a:ea typeface="+mj-ea"/>
              </a:rPr>
              <a:t> 추정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1340768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99%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1% 0.01,    </a:t>
            </a:r>
            <a:r>
              <a:rPr lang="ko-KR" altLang="en-US" b="0" dirty="0"/>
              <a:t>는 </a:t>
            </a:r>
            <a:r>
              <a:rPr lang="en-US" altLang="ko-KR" b="0" dirty="0"/>
              <a:t>0.5%=0.005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주어진 값에 의하여                       이다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34.939</a:t>
            </a:r>
            <a:r>
              <a:rPr lang="ko-KR" altLang="en-US" b="0" dirty="0"/>
              <a:t>와 </a:t>
            </a:r>
            <a:r>
              <a:rPr lang="en-US" altLang="ko-KR" b="0" dirty="0"/>
              <a:t>39.061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9-1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74" y="1901357"/>
            <a:ext cx="164595" cy="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80" y="2285837"/>
            <a:ext cx="1495661" cy="48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68" y="2738928"/>
            <a:ext cx="5108864" cy="17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EDD05C-3252-48D1-A7A0-E95E6FAE1EBB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95F9-335A-4AFC-B017-06940AB86B14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2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1340768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99.9%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99.9%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1-α=99.9 %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0.1% 0.001,    </a:t>
            </a:r>
            <a:r>
              <a:rPr lang="ko-KR" altLang="en-US" b="0" dirty="0"/>
              <a:t>는 </a:t>
            </a:r>
            <a:r>
              <a:rPr lang="en-US" altLang="ko-KR" b="0" dirty="0"/>
              <a:t>0.05%=0.0005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주어진 값에 의하여                       이다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34.367</a:t>
            </a:r>
            <a:r>
              <a:rPr lang="ko-KR" altLang="en-US" b="0" dirty="0"/>
              <a:t>과 </a:t>
            </a:r>
            <a:r>
              <a:rPr lang="en-US" altLang="ko-KR" b="0" dirty="0"/>
              <a:t>39.633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99.9%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9-1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52" y="2924944"/>
            <a:ext cx="4959297" cy="158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09" y="1901357"/>
            <a:ext cx="164595" cy="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96" y="2275965"/>
            <a:ext cx="1542893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FD26BC-638F-4792-9205-2D5B3291C10E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AF498-109B-4BDE-8CCC-123D25F703E3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작년 한 해 동안 중고차 판매원 한 명당 평균적으로 몇 대의 자동차를 판매하였는지 추정하고자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표본추출의 결과 표본의 크기가 </a:t>
            </a:r>
            <a:r>
              <a:rPr lang="en-US" altLang="ko-KR" b="0" dirty="0"/>
              <a:t>196</a:t>
            </a:r>
            <a:r>
              <a:rPr lang="ko-KR" altLang="en-US" b="0" dirty="0"/>
              <a:t>명이고 평균이 </a:t>
            </a:r>
            <a:r>
              <a:rPr lang="en-US" altLang="ko-KR" b="0" dirty="0"/>
              <a:t>37.8</a:t>
            </a:r>
            <a:r>
              <a:rPr lang="ko-KR" altLang="en-US" b="0" dirty="0"/>
              <a:t>대였다</a:t>
            </a:r>
            <a:r>
              <a:rPr lang="en-US" altLang="ko-KR" b="0" dirty="0"/>
              <a:t>. </a:t>
            </a:r>
            <a:r>
              <a:rPr lang="ko-KR" altLang="en-US" b="0" dirty="0"/>
              <a:t>중고차 시장의 오랜 역사적 자료를 통하여 모집단의 표준편차가 </a:t>
            </a:r>
            <a:r>
              <a:rPr lang="en-US" altLang="ko-KR" b="0" dirty="0"/>
              <a:t>4</a:t>
            </a:r>
            <a:r>
              <a:rPr lang="ko-KR" altLang="en-US" b="0" dirty="0"/>
              <a:t>라는 것을 이미 알고 있다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그렇다면 </a:t>
            </a:r>
            <a:r>
              <a:rPr lang="en-US" altLang="ko-KR" b="0" dirty="0"/>
              <a:t>(1) 95%, (2) 99%, (3) 99.9% </a:t>
            </a:r>
            <a:r>
              <a:rPr lang="ko-KR" altLang="en-US" b="0" dirty="0" err="1"/>
              <a:t>신뢰수준하에서</a:t>
            </a:r>
            <a:r>
              <a:rPr lang="ko-KR" altLang="en-US" b="0" dirty="0"/>
              <a:t> 신뢰구간에 대하여 각각 추정하시오 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                      </a:t>
            </a:r>
            <a:r>
              <a:rPr lang="ko-KR" altLang="en-US" b="0" dirty="0"/>
              <a:t>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</a:t>
            </a:r>
            <a:r>
              <a:rPr lang="ko-KR" altLang="en-US" b="0" dirty="0"/>
              <a:t>는 표준정규분포를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</a:t>
            </a:r>
            <a:r>
              <a:rPr lang="en-US" altLang="ko-KR" b="0" dirty="0"/>
              <a:t>P( Z &gt;    )=t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37695"/>
            <a:ext cx="2905447" cy="2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82" y="4420423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80" y="4797950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9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291732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95% </a:t>
            </a:r>
            <a:r>
              <a:rPr lang="ko-KR" altLang="en-US" dirty="0"/>
              <a:t>신뢰수준에서의 신뢰구간 추정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95%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1-α=95%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5% 0.05,   = </a:t>
            </a:r>
            <a:r>
              <a:rPr lang="ko-KR" altLang="en-US" b="0" dirty="0"/>
              <a:t>는 </a:t>
            </a:r>
            <a:r>
              <a:rPr lang="en-US" altLang="ko-KR" b="0" dirty="0"/>
              <a:t>2.5% = 0.025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                      이다</a:t>
            </a:r>
            <a:r>
              <a:rPr lang="en-US" altLang="ko-KR" b="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9-2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1844824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 err="1"/>
              <a:t>모표준편차</a:t>
            </a:r>
            <a:r>
              <a:rPr lang="ko-KR" altLang="en-US" b="0" dirty="0"/>
              <a:t> </a:t>
            </a:r>
            <a:r>
              <a:rPr lang="en-US" altLang="ko-KR" b="0" dirty="0"/>
              <a:t>σ = 4</a:t>
            </a:r>
            <a:r>
              <a:rPr lang="ko-KR" altLang="en-US" b="0" dirty="0"/>
              <a:t>와 표본평균                                                           임을 이용하여 물음에 답하도록 하자</a:t>
            </a:r>
            <a:r>
              <a:rPr lang="en-US" altLang="ko-KR" b="0" dirty="0"/>
              <a:t>.</a:t>
            </a:r>
            <a:r>
              <a:rPr lang="ko-KR" altLang="en-US" b="0" dirty="0"/>
              <a:t>           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96" y="1327701"/>
            <a:ext cx="1056409" cy="36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44824"/>
            <a:ext cx="3581715" cy="51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74141"/>
            <a:ext cx="527417" cy="20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30" y="4338673"/>
            <a:ext cx="4859110" cy="15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00" y="3475835"/>
            <a:ext cx="164595" cy="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08" y="3849512"/>
            <a:ext cx="900545" cy="45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65" y="3870573"/>
            <a:ext cx="606136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827584" y="5949280"/>
            <a:ext cx="741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37.240</a:t>
            </a:r>
            <a:r>
              <a:rPr lang="ko-KR" altLang="en-US" b="0" dirty="0"/>
              <a:t>과 </a:t>
            </a:r>
            <a:r>
              <a:rPr lang="en-US" altLang="ko-KR" b="0" dirty="0"/>
              <a:t>38.360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95%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B55F7B-BEEC-4A4A-9B31-B81BDEC3EE38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F4C23-3296-4ECE-8169-1961D23A34C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8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1484784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99% </a:t>
            </a:r>
            <a:r>
              <a:rPr lang="ko-KR" altLang="en-US" dirty="0"/>
              <a:t>신뢰수준에서의 신뢰구간 추정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</a:t>
            </a:r>
            <a:r>
              <a:rPr lang="ko-KR" altLang="en-US" b="0" dirty="0"/>
              <a:t>는 </a:t>
            </a:r>
            <a:r>
              <a:rPr lang="en-US" altLang="ko-KR" b="0" dirty="0"/>
              <a:t>1% 0.01,    </a:t>
            </a:r>
            <a:r>
              <a:rPr lang="ko-KR" altLang="en-US" b="0" dirty="0"/>
              <a:t>는</a:t>
            </a:r>
            <a:r>
              <a:rPr lang="en-US" altLang="ko-KR" b="0" dirty="0"/>
              <a:t> 0.5%= 0.005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                     이다</a:t>
            </a:r>
            <a:r>
              <a:rPr lang="en-US" altLang="ko-KR" b="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9-2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25" y="2027096"/>
            <a:ext cx="164595" cy="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827584" y="4797152"/>
            <a:ext cx="741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37.064</a:t>
            </a:r>
            <a:r>
              <a:rPr lang="ko-KR" altLang="en-US" b="0" dirty="0"/>
              <a:t>와 </a:t>
            </a:r>
            <a:r>
              <a:rPr lang="en-US" altLang="ko-KR" b="0" dirty="0"/>
              <a:t>38.536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54" y="2392253"/>
            <a:ext cx="1440558" cy="5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19" y="3029203"/>
            <a:ext cx="5557562" cy="147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B8DA45-A51E-4533-B78C-A75DDF42A1E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88306-63D1-4235-A15A-05C67B62D8DA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8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1484784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(3) 99.9% </a:t>
            </a:r>
            <a:r>
              <a:rPr lang="ko-KR" altLang="en-US" b="0" dirty="0"/>
              <a:t>신뢰수준에서의 신뢰구간 추정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99.9%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1-α=99.9%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</a:t>
            </a:r>
            <a:r>
              <a:rPr lang="ko-KR" altLang="en-US" b="0" dirty="0"/>
              <a:t>는 </a:t>
            </a:r>
            <a:r>
              <a:rPr lang="en-US" altLang="ko-KR" b="0" dirty="0"/>
              <a:t>0.1% 0.001,    </a:t>
            </a:r>
            <a:r>
              <a:rPr lang="ko-KR" altLang="en-US" b="0" dirty="0"/>
              <a:t>는</a:t>
            </a:r>
            <a:r>
              <a:rPr lang="en-US" altLang="ko-KR" b="0" dirty="0"/>
              <a:t> 0.05%= 0.0005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                     이다</a:t>
            </a:r>
            <a:r>
              <a:rPr lang="en-US" altLang="ko-KR" b="0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381456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알고 있을 때의 모평균의 추정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9-2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60" y="2027096"/>
            <a:ext cx="164595" cy="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827584" y="4797152"/>
            <a:ext cx="741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36.860</a:t>
            </a:r>
            <a:r>
              <a:rPr lang="ko-KR" altLang="en-US" b="0" dirty="0"/>
              <a:t>과 </a:t>
            </a:r>
            <a:r>
              <a:rPr lang="en-US" altLang="ko-KR" b="0" dirty="0"/>
              <a:t>38.740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99.9%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76" y="2420059"/>
            <a:ext cx="1402630" cy="55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39" y="3044946"/>
            <a:ext cx="5596922" cy="146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0E0C97-8D5B-4982-88B1-6393DADC3F4C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4EE90-B663-47E0-8E75-5C4F663A8F4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7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신뢰수준이 커지면 신뢰구간은 더 넓어진다</a:t>
            </a:r>
            <a:r>
              <a:rPr lang="en-US" altLang="ko-KR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37" y="2420888"/>
            <a:ext cx="4883727" cy="187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63788" y="429309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동일분포에서 신뢰수준에 따른 신뢰구간의 차이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89" y="5661248"/>
            <a:ext cx="2641023" cy="78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941168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모표준편차</a:t>
            </a:r>
            <a:r>
              <a:rPr lang="ko-KR" altLang="en-US" b="0" dirty="0"/>
              <a:t> </a:t>
            </a:r>
            <a:r>
              <a:rPr lang="en-US" altLang="ko-KR" b="0" dirty="0"/>
              <a:t>σ </a:t>
            </a:r>
            <a:r>
              <a:rPr lang="ko-KR" altLang="en-US" b="0" dirty="0"/>
              <a:t>의 값이 커질수록 신뢰구간이 넓어지고 표본의 크기 </a:t>
            </a:r>
            <a:r>
              <a:rPr lang="en-US" altLang="ko-KR" b="0" i="1" dirty="0"/>
              <a:t>n</a:t>
            </a:r>
            <a:r>
              <a:rPr lang="ko-KR" altLang="en-US" b="0" dirty="0"/>
              <a:t>이 커질수록 신뢰구간은 더 좁아진다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8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때의 모평균의 추정</a:t>
            </a:r>
            <a:endParaRPr lang="en-US" altLang="ko-KR" sz="2000" u="sn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89" y="2132856"/>
            <a:ext cx="6998835" cy="16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7" y="4131762"/>
            <a:ext cx="4122014" cy="198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357754" y="6237312"/>
            <a:ext cx="44284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동일 </a:t>
            </a:r>
            <a:r>
              <a:rPr lang="ko-KR" altLang="en-US" sz="1100" dirty="0" err="1">
                <a:solidFill>
                  <a:srgbClr val="44A0A2"/>
                </a:solidFill>
              </a:rPr>
              <a:t>신뢰수준하에서</a:t>
            </a:r>
            <a:r>
              <a:rPr lang="ko-KR" altLang="en-US" sz="1100" dirty="0">
                <a:solidFill>
                  <a:srgbClr val="44A0A2"/>
                </a:solidFill>
              </a:rPr>
              <a:t> </a:t>
            </a:r>
            <a:r>
              <a:rPr lang="ko-KR" altLang="en-US" sz="1100" dirty="0" err="1">
                <a:solidFill>
                  <a:srgbClr val="44A0A2"/>
                </a:solidFill>
              </a:rPr>
              <a:t>모표준편차가</a:t>
            </a:r>
            <a:r>
              <a:rPr lang="ko-KR" altLang="en-US" sz="1100" dirty="0">
                <a:solidFill>
                  <a:srgbClr val="44A0A2"/>
                </a:solidFill>
              </a:rPr>
              <a:t> 다를 때 신뢰구간의 차이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12942" y="3789040"/>
            <a:ext cx="216024" cy="305717"/>
          </a:xfrm>
          <a:prstGeom prst="downArrow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9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모표준편차</a:t>
            </a:r>
            <a:r>
              <a:rPr lang="ko-KR" altLang="en-US" b="0" dirty="0"/>
              <a:t> 대신에 표본의 표준편차를 사용한다</a:t>
            </a:r>
            <a:r>
              <a:rPr lang="en-US" altLang="ko-KR" b="0" dirty="0"/>
              <a:t>. </a:t>
            </a:r>
            <a:r>
              <a:rPr lang="ko-KR" altLang="en-US" b="0" dirty="0"/>
              <a:t>그러나 </a:t>
            </a:r>
            <a:r>
              <a:rPr lang="ko-KR" altLang="en-US" b="0" dirty="0" err="1"/>
              <a:t>모표준편차</a:t>
            </a:r>
            <a:r>
              <a:rPr lang="ko-KR" altLang="en-US" b="0" dirty="0"/>
              <a:t> 대신에 표본표준편차를 사용하면서 정규분포를 가정하면 추정의 정확성이 떨어진다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t - </a:t>
            </a:r>
            <a:r>
              <a:rPr lang="ko-KR" altLang="en-US" b="0" dirty="0"/>
              <a:t>분포를 이용하면 추정 정확성이 매우 향상된다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모집단의 확률변수 </a:t>
            </a:r>
            <a:r>
              <a:rPr lang="en-US" altLang="ko-KR" b="0" dirty="0"/>
              <a:t>X</a:t>
            </a:r>
            <a:r>
              <a:rPr lang="ko-KR" altLang="en-US" b="0" dirty="0"/>
              <a:t>를 추정하고자 하는 모집단의 평균을 </a:t>
            </a:r>
            <a:r>
              <a:rPr lang="en-US" altLang="ko-KR" b="0" dirty="0"/>
              <a:t>μ </a:t>
            </a:r>
            <a:r>
              <a:rPr lang="ko-KR" altLang="en-US" b="0" dirty="0"/>
              <a:t>라 정의한다</a:t>
            </a:r>
            <a:r>
              <a:rPr lang="en-US" altLang="ko-KR" b="0" dirty="0"/>
              <a:t>. </a:t>
            </a:r>
            <a:r>
              <a:rPr lang="ko-KR" altLang="en-US" b="0" dirty="0"/>
              <a:t>추정에 의하여 표본평균의 확률변수가 </a:t>
            </a:r>
            <a:r>
              <a:rPr lang="en-US" altLang="ko-KR" b="0" dirty="0"/>
              <a:t>   </a:t>
            </a:r>
            <a:r>
              <a:rPr lang="ko-KR" altLang="en-US" b="0" dirty="0"/>
              <a:t>일 때 표본표준편차는 </a:t>
            </a:r>
            <a:r>
              <a:rPr lang="en-US" altLang="ko-KR" b="0" dirty="0"/>
              <a:t>s, </a:t>
            </a:r>
            <a:r>
              <a:rPr lang="ko-KR" altLang="en-US" b="0" dirty="0"/>
              <a:t>표본의 크기는 </a:t>
            </a:r>
            <a:r>
              <a:rPr lang="en-US" altLang="ko-KR" b="0" dirty="0"/>
              <a:t>n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중요한 점은 추정을 위한 분포가 </a:t>
            </a:r>
            <a:r>
              <a:rPr lang="en-US" altLang="ko-KR" b="0" dirty="0"/>
              <a:t>t-</a:t>
            </a:r>
            <a:r>
              <a:rPr lang="ko-KR" altLang="en-US" b="0" dirty="0"/>
              <a:t>분포라고 가정한다는 것이다</a:t>
            </a:r>
            <a:r>
              <a:rPr lang="en-US" altLang="ko-KR" b="0" dirty="0"/>
              <a:t>. </a:t>
            </a:r>
            <a:r>
              <a:rPr lang="ko-KR" altLang="en-US" b="0" dirty="0"/>
              <a:t>표본의 분포는 </a:t>
            </a:r>
            <a:r>
              <a:rPr lang="en-US" altLang="ko-KR" b="0" dirty="0"/>
              <a:t>t-</a:t>
            </a:r>
            <a:r>
              <a:rPr lang="ko-KR" altLang="en-US" b="0" dirty="0"/>
              <a:t>분포를 따른다</a:t>
            </a:r>
            <a:r>
              <a:rPr lang="en-US" altLang="ko-KR" b="0" dirty="0"/>
              <a:t>. </a:t>
            </a:r>
            <a:r>
              <a:rPr lang="ko-KR" altLang="en-US" b="0" dirty="0"/>
              <a:t>분포의 적용을 위해서는 자유도</a:t>
            </a:r>
            <a:r>
              <a:rPr lang="en-US" altLang="ko-KR" b="0" dirty="0"/>
              <a:t>(degree of freedom, ν ) </a:t>
            </a:r>
            <a:r>
              <a:rPr lang="ko-KR" altLang="en-US" b="0" dirty="0"/>
              <a:t>값이 필요하다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단변량분석에서</a:t>
            </a:r>
            <a:r>
              <a:rPr lang="ko-KR" altLang="en-US" b="0" dirty="0"/>
              <a:t> </a:t>
            </a:r>
            <a:r>
              <a:rPr lang="ko-KR" altLang="en-US" b="0" dirty="0" err="1"/>
              <a:t>자유도는</a:t>
            </a:r>
            <a:r>
              <a:rPr lang="ko-KR" altLang="en-US" b="0" dirty="0"/>
              <a:t> 간단히 표본의 크기에서 </a:t>
            </a:r>
            <a:r>
              <a:rPr lang="en-US" altLang="ko-KR" b="0" dirty="0"/>
              <a:t>1</a:t>
            </a:r>
            <a:r>
              <a:rPr lang="ko-KR" altLang="en-US" b="0" dirty="0"/>
              <a:t>을 뺀 </a:t>
            </a:r>
            <a:r>
              <a:rPr lang="en-US" altLang="ko-KR" b="0" dirty="0"/>
              <a:t>n-1</a:t>
            </a:r>
            <a:r>
              <a:rPr lang="ko-KR" altLang="en-US" b="0" dirty="0"/>
              <a:t>이 자유도 값이 된다</a:t>
            </a:r>
            <a:r>
              <a:rPr lang="en-US" altLang="ko-KR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1" y="3448050"/>
            <a:ext cx="225136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95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345427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여기서    는 </a:t>
            </a:r>
            <a:r>
              <a:rPr lang="en-US" altLang="ko-KR" b="0" dirty="0"/>
              <a:t>t-</a:t>
            </a:r>
            <a:r>
              <a:rPr lang="ko-KR" altLang="en-US" b="0" dirty="0"/>
              <a:t>분포를 따르는 확률변수 </a:t>
            </a:r>
            <a:r>
              <a:rPr lang="en-US" altLang="ko-KR" b="0" dirty="0"/>
              <a:t>T</a:t>
            </a:r>
            <a:r>
              <a:rPr lang="ko-KR" altLang="en-US" b="0" dirty="0"/>
              <a:t>에서                  가 되는 값을 </a:t>
            </a:r>
            <a:r>
              <a:rPr lang="en-US" altLang="ko-KR" b="0" dirty="0"/>
              <a:t>t-</a:t>
            </a:r>
            <a:r>
              <a:rPr lang="ko-KR" altLang="en-US" b="0" dirty="0"/>
              <a:t>분포의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     </a:t>
            </a:r>
            <a:r>
              <a:rPr lang="ko-KR" altLang="en-US" b="0" dirty="0" err="1"/>
              <a:t>임계값</a:t>
            </a:r>
            <a:r>
              <a:rPr lang="ko-KR" altLang="en-US" b="0" dirty="0"/>
              <a:t> 표를 통하여 찾은 값이다</a:t>
            </a:r>
            <a:r>
              <a:rPr lang="en-US" altLang="ko-KR" b="0" dirty="0"/>
              <a:t>. </a:t>
            </a:r>
            <a:r>
              <a:rPr lang="ko-KR" altLang="en-US" b="0" dirty="0"/>
              <a:t>반대로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표본평균 </a:t>
            </a:r>
            <a:r>
              <a:rPr lang="en-US" altLang="ko-KR" b="0" dirty="0"/>
              <a:t>   </a:t>
            </a:r>
            <a:r>
              <a:rPr lang="ko-KR" altLang="en-US" b="0" dirty="0"/>
              <a:t>의 분포에서 </a:t>
            </a:r>
            <a:r>
              <a:rPr lang="en-US" altLang="ko-KR" b="0" dirty="0"/>
              <a:t>   </a:t>
            </a:r>
            <a:r>
              <a:rPr lang="ko-KR" altLang="en-US" b="0" dirty="0"/>
              <a:t>가 어느 신뢰구간 안에 있을 확률</a:t>
            </a:r>
            <a:r>
              <a:rPr lang="en-US" altLang="ko-KR" b="0" dirty="0"/>
              <a:t>, </a:t>
            </a:r>
            <a:r>
              <a:rPr lang="ko-KR" altLang="en-US" b="0" dirty="0"/>
              <a:t>즉 신뢰수준이 </a:t>
            </a:r>
            <a:r>
              <a:rPr lang="en-US" altLang="ko-KR" b="0" dirty="0"/>
              <a:t>1-α </a:t>
            </a:r>
            <a:r>
              <a:rPr lang="ko-KR" altLang="en-US" b="0" dirty="0"/>
              <a:t>라 할 때의 신뢰구간을 다음과 같이 표현할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9" y="2564904"/>
            <a:ext cx="3602182" cy="75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33" y="4449133"/>
            <a:ext cx="4488935" cy="193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76" y="6381328"/>
            <a:ext cx="3363449" cy="30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01" y="1845553"/>
            <a:ext cx="225136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5553"/>
            <a:ext cx="225136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44" y="3477007"/>
            <a:ext cx="247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76" y="3521209"/>
            <a:ext cx="1165041" cy="42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97" y="3992111"/>
            <a:ext cx="1472045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1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추정의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i="1" dirty="0"/>
              <a:t>t</a:t>
            </a:r>
            <a:r>
              <a:rPr lang="en-US" altLang="ko-KR" b="0" dirty="0"/>
              <a:t>-</a:t>
            </a:r>
            <a:r>
              <a:rPr lang="ko-KR" altLang="en-US" b="0" dirty="0"/>
              <a:t>분포에서                      라면 확률                    는 </a:t>
            </a:r>
            <a:r>
              <a:rPr lang="en-US" altLang="ko-KR" b="0" dirty="0"/>
              <a:t>1 - </a:t>
            </a:r>
            <a:r>
              <a:rPr lang="el-GR" altLang="ko-KR" b="0" dirty="0"/>
              <a:t>α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즉                    로 다음의 그래프에서 가운데 부분의 넓이가 신뢰수준인 </a:t>
            </a:r>
            <a:r>
              <a:rPr lang="en-US" altLang="ko-KR" b="0" dirty="0"/>
              <a:t>1 - α</a:t>
            </a:r>
            <a:r>
              <a:rPr lang="ko-KR" altLang="en-US" b="0" dirty="0"/>
              <a:t>이고 양 옆의 색칠된 부분의 넓이가 각각     이다</a:t>
            </a:r>
            <a:r>
              <a:rPr lang="en-US" altLang="ko-KR" b="0" dirty="0"/>
              <a:t>. </a:t>
            </a:r>
            <a:r>
              <a:rPr lang="ko-KR" altLang="en-US" b="0" dirty="0"/>
              <a:t>즉 양 끝의 넓이의 합은 유의수준</a:t>
            </a:r>
            <a:r>
              <a:rPr lang="en-US" altLang="ko-KR" b="0" dirty="0"/>
              <a:t>α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14" y="3429000"/>
            <a:ext cx="5045173" cy="203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48" y="5661248"/>
            <a:ext cx="3027104" cy="3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1432686" cy="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18" y="1798398"/>
            <a:ext cx="1314607" cy="4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2276872"/>
            <a:ext cx="1298864" cy="42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01225"/>
            <a:ext cx="196797" cy="40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36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                                             에 대해 </a:t>
            </a:r>
            <a:r>
              <a:rPr lang="en-US" altLang="ko-KR" b="0" dirty="0"/>
              <a:t>μ </a:t>
            </a:r>
            <a:r>
              <a:rPr lang="ko-KR" altLang="en-US" b="0" dirty="0"/>
              <a:t>를 기준으로 수식을 변환하면 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en-US" altLang="ko-KR" b="0" dirty="0"/>
              <a:t>     </a:t>
            </a:r>
            <a:r>
              <a:rPr lang="ko-KR" altLang="en-US" b="0" dirty="0"/>
              <a:t>다음과 같다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39" y="1791866"/>
            <a:ext cx="3093657" cy="5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03" y="2852936"/>
            <a:ext cx="6329795" cy="293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64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신뢰수준 </a:t>
            </a:r>
            <a:r>
              <a:rPr lang="en-US" altLang="ko-KR" b="0" dirty="0"/>
              <a:t>90%, 95%, 99%</a:t>
            </a:r>
            <a:r>
              <a:rPr lang="ko-KR" altLang="en-US" b="0" dirty="0"/>
              <a:t>를 예로 들어     를 계산하면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9-2]</a:t>
            </a:r>
            <a:r>
              <a:rPr lang="ko-KR" altLang="en-US" b="0" dirty="0"/>
              <a:t>와 같다</a:t>
            </a:r>
            <a:r>
              <a:rPr lang="en-US" altLang="ko-KR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152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2536329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9-2]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2416"/>
            <a:ext cx="2554789" cy="2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41" y="1810548"/>
            <a:ext cx="200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24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때의 모평균의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348880"/>
            <a:ext cx="76196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판매원들은 매년 본인이 판매할 차량을 매입하여 재고를 확보한다</a:t>
            </a:r>
            <a:r>
              <a:rPr lang="en-US" altLang="ko-KR" b="0" dirty="0"/>
              <a:t>. </a:t>
            </a:r>
            <a:r>
              <a:rPr lang="ko-KR" altLang="en-US" b="0" dirty="0"/>
              <a:t>작년 한 해 동안 중고차 판매원 한 명당 평균적으로 몇 대의 자동차를 판매하였는지 추정하고자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다음은 </a:t>
            </a:r>
            <a:r>
              <a:rPr lang="en-US" altLang="ko-KR" b="0" dirty="0"/>
              <a:t>25</a:t>
            </a:r>
            <a:r>
              <a:rPr lang="ko-KR" altLang="en-US" b="0" dirty="0"/>
              <a:t>명의 표본으로 구성된 각 판매원의 작년 한 해 동안의 자동차 판매 대수이다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모집단의 표준편차는 알 수 없는 상황이다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(1) 95%, (2) 99% </a:t>
            </a:r>
            <a:r>
              <a:rPr lang="ko-KR" altLang="en-US" b="0" dirty="0"/>
              <a:t>신뢰수준 하에서 신뢰구간에 대하여 추정하시오</a:t>
            </a:r>
            <a:r>
              <a:rPr lang="en-US" altLang="ko-KR" b="0" dirty="0"/>
              <a:t>. (</a:t>
            </a:r>
            <a:r>
              <a:rPr lang="ko-KR" altLang="en-US" b="0" dirty="0"/>
              <a:t>단</a:t>
            </a:r>
            <a:r>
              <a:rPr lang="en-US" altLang="ko-KR" b="0" dirty="0"/>
              <a:t>, </a:t>
            </a:r>
            <a:r>
              <a:rPr lang="ko-KR" altLang="en-US" b="0" dirty="0"/>
              <a:t>자유도 </a:t>
            </a:r>
            <a:r>
              <a:rPr lang="en-US" altLang="ko-KR" b="0" dirty="0"/>
              <a:t>24</a:t>
            </a:r>
            <a:r>
              <a:rPr lang="ko-KR" altLang="en-US" b="0" dirty="0"/>
              <a:t>에서              </a:t>
            </a:r>
            <a:r>
              <a:rPr lang="en-US" altLang="ko-KR" b="0" dirty="0"/>
              <a:t>               </a:t>
            </a:r>
            <a:r>
              <a:rPr lang="ko-KR" altLang="en-US" b="0" dirty="0"/>
              <a:t>로 계산  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 </a:t>
            </a:r>
            <a:r>
              <a:rPr lang="ko-KR" altLang="en-US" b="0" dirty="0"/>
              <a:t>는 </a:t>
            </a:r>
            <a:r>
              <a:rPr lang="en-US" altLang="ko-KR" b="0" dirty="0"/>
              <a:t>t-</a:t>
            </a:r>
            <a:r>
              <a:rPr lang="ko-KR" altLang="en-US" b="0" dirty="0"/>
              <a:t>분포를 따르는 </a:t>
            </a:r>
            <a:r>
              <a:rPr lang="en-US" altLang="ko-KR" b="0" dirty="0"/>
              <a:t>T </a:t>
            </a:r>
            <a:r>
              <a:rPr lang="ko-KR" altLang="en-US" b="0" dirty="0"/>
              <a:t>확률변수에서               </a:t>
            </a:r>
            <a:r>
              <a:rPr lang="en-US" altLang="ko-KR" b="0" dirty="0"/>
              <a:t>   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80" y="3904481"/>
            <a:ext cx="6376240" cy="92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393447"/>
            <a:ext cx="2030950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722611"/>
            <a:ext cx="190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70" y="5754846"/>
            <a:ext cx="1102066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820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1893624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때의 모평균의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9-3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852936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문제 풀이에 앞서 표본의 평균 </a:t>
            </a:r>
            <a:r>
              <a:rPr lang="en-US" altLang="ko-KR" b="0" dirty="0"/>
              <a:t>   </a:t>
            </a:r>
            <a:r>
              <a:rPr lang="ko-KR" altLang="en-US" b="0" dirty="0"/>
              <a:t>와 표본표준편차 </a:t>
            </a:r>
            <a:r>
              <a:rPr lang="en-US" altLang="ko-KR" b="0" dirty="0"/>
              <a:t>s</a:t>
            </a:r>
            <a:r>
              <a:rPr lang="ko-KR" altLang="en-US" b="0" dirty="0"/>
              <a:t>를 우선 계산하도록 하자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/>
              <a:t>표본의 수가 </a:t>
            </a:r>
            <a:r>
              <a:rPr lang="en-US" altLang="ko-KR" b="0" dirty="0"/>
              <a:t>25</a:t>
            </a:r>
            <a:r>
              <a:rPr lang="ko-KR" altLang="en-US" b="0" dirty="0"/>
              <a:t>이므로 자유도 </a:t>
            </a:r>
            <a:r>
              <a:rPr lang="en-US" altLang="ko-KR" b="0" i="1" dirty="0" err="1"/>
              <a:t>df</a:t>
            </a:r>
            <a:r>
              <a:rPr lang="en-US" altLang="ko-KR" b="0" i="1" dirty="0"/>
              <a:t> </a:t>
            </a:r>
            <a:r>
              <a:rPr lang="ko-KR" altLang="en-US" b="0" dirty="0"/>
              <a:t>는 </a:t>
            </a:r>
            <a:r>
              <a:rPr lang="en-US" altLang="ko-KR" b="0" dirty="0"/>
              <a:t>25-1=24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표본평균         이고</a:t>
            </a:r>
            <a:r>
              <a:rPr lang="en-US" altLang="ko-KR" b="0" dirty="0"/>
              <a:t>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                                              </a:t>
            </a:r>
            <a:r>
              <a:rPr lang="ko-KR" altLang="en-US" b="0" dirty="0"/>
              <a:t>임을 이용하여 물음에 답하도록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2" y="3514397"/>
            <a:ext cx="4651577" cy="99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9" y="5256651"/>
            <a:ext cx="3140888" cy="58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81" y="4903956"/>
            <a:ext cx="574649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54" y="2871788"/>
            <a:ext cx="228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11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1893624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때의 모평균의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9-3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95%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95%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1-α=95%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</a:t>
            </a:r>
            <a:r>
              <a:rPr lang="ko-KR" altLang="en-US" b="0" dirty="0"/>
              <a:t>는 </a:t>
            </a:r>
            <a:r>
              <a:rPr lang="en-US" altLang="ko-KR" b="0" dirty="0"/>
              <a:t>5% 0.05,    </a:t>
            </a:r>
            <a:r>
              <a:rPr lang="ko-KR" altLang="en-US" b="0" dirty="0"/>
              <a:t>는 </a:t>
            </a:r>
            <a:r>
              <a:rPr lang="en-US" altLang="ko-KR" b="0" dirty="0"/>
              <a:t>2.5%=0.025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자유도 </a:t>
            </a:r>
            <a:r>
              <a:rPr lang="en-US" altLang="ko-KR" b="0" dirty="0"/>
              <a:t>24</a:t>
            </a:r>
            <a:r>
              <a:rPr lang="ko-KR" altLang="en-US" b="0" dirty="0"/>
              <a:t>에서의                      이다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35" y="3796458"/>
            <a:ext cx="1440558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84" y="4194619"/>
            <a:ext cx="5258430" cy="15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50" y="3373797"/>
            <a:ext cx="196797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5805264"/>
            <a:ext cx="7416824" cy="49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모집단의 평균이 </a:t>
            </a:r>
            <a:r>
              <a:rPr lang="en-US" altLang="ko-KR" b="0" dirty="0"/>
              <a:t>35.516</a:t>
            </a:r>
            <a:r>
              <a:rPr lang="ko-KR" altLang="en-US" b="0" dirty="0"/>
              <a:t>과 </a:t>
            </a:r>
            <a:r>
              <a:rPr lang="en-US" altLang="ko-KR" b="0" dirty="0"/>
              <a:t>38.484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95%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r>
              <a:rPr lang="ko-KR" altLang="en-US" b="0" dirty="0"/>
              <a:t>                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574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때의 모평균의 추정</a:t>
            </a:r>
            <a:endParaRPr lang="en-US" altLang="ko-KR" sz="2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1893624"/>
            <a:ext cx="56881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때의 모평균의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9-3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99%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</a:t>
            </a:r>
            <a:r>
              <a:rPr lang="ko-KR" altLang="en-US" b="0" dirty="0"/>
              <a:t>는 </a:t>
            </a:r>
            <a:r>
              <a:rPr lang="en-US" altLang="ko-KR" b="0" dirty="0"/>
              <a:t>1% 0.01,    </a:t>
            </a:r>
            <a:r>
              <a:rPr lang="ko-KR" altLang="en-US" b="0" dirty="0"/>
              <a:t>는 </a:t>
            </a:r>
            <a:r>
              <a:rPr lang="en-US" altLang="ko-KR" b="0" dirty="0"/>
              <a:t>0.5%=0.005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자유도 </a:t>
            </a:r>
            <a:r>
              <a:rPr lang="en-US" altLang="ko-KR" b="0" dirty="0"/>
              <a:t>24</a:t>
            </a:r>
            <a:r>
              <a:rPr lang="ko-KR" altLang="en-US" b="0" dirty="0"/>
              <a:t>에서의                      이다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50" y="3373797"/>
            <a:ext cx="196797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5805264"/>
            <a:ext cx="7416824" cy="49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</a:t>
            </a:r>
            <a:r>
              <a:rPr lang="ko-KR" altLang="en-US" b="0" dirty="0"/>
              <a:t> 모집단의 평균이 </a:t>
            </a:r>
            <a:r>
              <a:rPr lang="en-US" altLang="ko-KR" b="0" dirty="0"/>
              <a:t>34.990</a:t>
            </a:r>
            <a:r>
              <a:rPr lang="ko-KR" altLang="en-US" b="0" dirty="0"/>
              <a:t>과 </a:t>
            </a:r>
            <a:r>
              <a:rPr lang="en-US" altLang="ko-KR" b="0" dirty="0"/>
              <a:t>39.010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85" y="3827371"/>
            <a:ext cx="1424814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89" y="4251017"/>
            <a:ext cx="5148223" cy="13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67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6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표본비율의 분포는 특정 크기의 모든 가능한 표본들로부터 계산된 표본비율들의 분포를 의미한다</a:t>
            </a:r>
            <a:r>
              <a:rPr lang="en-US" altLang="ko-KR" b="0" dirty="0"/>
              <a:t>. </a:t>
            </a:r>
            <a:r>
              <a:rPr lang="ko-KR" altLang="en-US" b="0" dirty="0"/>
              <a:t>표본비율은 으로 표기하고 </a:t>
            </a:r>
            <a:r>
              <a:rPr lang="ko-KR" altLang="en-US" b="0" dirty="0" err="1"/>
              <a:t>모비율의</a:t>
            </a:r>
            <a:r>
              <a:rPr lang="ko-KR" altLang="en-US" b="0" dirty="0"/>
              <a:t> 분포는 </a:t>
            </a:r>
            <a:r>
              <a:rPr lang="en-US" altLang="ko-KR" b="0" dirty="0"/>
              <a:t>p</a:t>
            </a:r>
            <a:r>
              <a:rPr lang="ko-KR" altLang="en-US" b="0" dirty="0"/>
              <a:t>로 나타낸다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특정사건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확률이 매 시행마다 </a:t>
            </a:r>
            <a:r>
              <a:rPr lang="en-US" altLang="ko-KR" b="0" dirty="0"/>
              <a:t>p</a:t>
            </a:r>
            <a:r>
              <a:rPr lang="ko-KR" altLang="en-US" b="0" dirty="0"/>
              <a:t>로 일정한 베르누이 시행을 가정하여 이항분포를 정의하였다면 모집단의 분포는 특정사건의 발생빈도인 </a:t>
            </a:r>
            <a:r>
              <a:rPr lang="en-US" altLang="ko-KR" b="0" dirty="0"/>
              <a:t>X</a:t>
            </a:r>
            <a:r>
              <a:rPr lang="ko-KR" altLang="en-US" b="0" dirty="0"/>
              <a:t>를 확률변수로 정의하는 이항분포를 따른다고 볼 수 있다</a:t>
            </a:r>
            <a:r>
              <a:rPr lang="en-US" altLang="ko-KR" b="0" dirty="0"/>
              <a:t>. </a:t>
            </a:r>
            <a:r>
              <a:rPr lang="ko-KR" altLang="en-US" b="0" dirty="0"/>
              <a:t>여기서 이항분포인 </a:t>
            </a:r>
            <a:r>
              <a:rPr lang="ko-KR" altLang="en-US" b="0" dirty="0" err="1"/>
              <a:t>모비율</a:t>
            </a:r>
            <a:r>
              <a:rPr lang="ko-KR" altLang="en-US" b="0" dirty="0"/>
              <a:t> </a:t>
            </a:r>
            <a:r>
              <a:rPr lang="en-US" altLang="ko-KR" b="0" dirty="0"/>
              <a:t>p</a:t>
            </a:r>
            <a:r>
              <a:rPr lang="ko-KR" altLang="en-US" b="0" dirty="0"/>
              <a:t>를 알 수 없다면 표본비율</a:t>
            </a:r>
            <a:r>
              <a:rPr lang="en-US" altLang="ko-KR" b="0" dirty="0"/>
              <a:t>   </a:t>
            </a:r>
            <a:r>
              <a:rPr lang="ko-KR" altLang="en-US" b="0" dirty="0"/>
              <a:t>을 통하여 </a:t>
            </a:r>
            <a:r>
              <a:rPr lang="ko-KR" altLang="en-US" b="0" dirty="0" err="1"/>
              <a:t>모비율</a:t>
            </a:r>
            <a:r>
              <a:rPr lang="ko-KR" altLang="en-US" b="0" dirty="0"/>
              <a:t> </a:t>
            </a:r>
            <a:r>
              <a:rPr lang="en-US" altLang="ko-KR" b="0" dirty="0"/>
              <a:t>p</a:t>
            </a:r>
            <a:r>
              <a:rPr lang="ko-KR" altLang="en-US" b="0" dirty="0"/>
              <a:t>를 추정한다</a:t>
            </a:r>
            <a:r>
              <a:rPr lang="en-US" altLang="ko-KR" b="0" dirty="0"/>
              <a:t>.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4567"/>
            <a:ext cx="2000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60465"/>
            <a:ext cx="2000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31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n</a:t>
            </a:r>
            <a:r>
              <a:rPr lang="ko-KR" altLang="en-US" b="0" dirty="0"/>
              <a:t>번의 시행 또는 표본에서 관심사건</a:t>
            </a:r>
            <a:r>
              <a:rPr lang="en-US" altLang="ko-KR" b="0" dirty="0"/>
              <a:t>(event)</a:t>
            </a:r>
            <a:r>
              <a:rPr lang="ko-KR" altLang="en-US" b="0" dirty="0"/>
              <a:t>의 발생횟수를 </a:t>
            </a:r>
            <a:r>
              <a:rPr lang="en-US" altLang="ko-KR" b="0" dirty="0"/>
              <a:t>X</a:t>
            </a:r>
            <a:r>
              <a:rPr lang="ko-KR" altLang="en-US" b="0" dirty="0"/>
              <a:t>로 정의하면 표본비율 </a:t>
            </a:r>
            <a:r>
              <a:rPr lang="en-US" altLang="ko-KR" b="0" dirty="0"/>
              <a:t>   </a:t>
            </a:r>
            <a:r>
              <a:rPr lang="ko-KR" altLang="en-US" b="0" dirty="0"/>
              <a:t>은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가 이항분포임을 고려하여 표본비율   </a:t>
            </a:r>
            <a:r>
              <a:rPr lang="en-US" altLang="ko-KR" b="0" dirty="0"/>
              <a:t> </a:t>
            </a:r>
            <a:r>
              <a:rPr lang="ko-KR" altLang="en-US" b="0" dirty="0"/>
              <a:t>의 분포에서 각 통계량</a:t>
            </a:r>
            <a:r>
              <a:rPr lang="en-US" altLang="ko-KR" b="0" dirty="0"/>
              <a:t>(</a:t>
            </a:r>
            <a:r>
              <a:rPr lang="ko-KR" altLang="en-US" b="0" dirty="0"/>
              <a:t>평균</a:t>
            </a:r>
            <a:r>
              <a:rPr lang="en-US" altLang="ko-KR" b="0" dirty="0"/>
              <a:t>, </a:t>
            </a:r>
            <a:r>
              <a:rPr lang="ko-KR" altLang="en-US" b="0" dirty="0"/>
              <a:t>분산</a:t>
            </a:r>
            <a:r>
              <a:rPr lang="en-US" altLang="ko-KR" b="0" dirty="0"/>
              <a:t>, </a:t>
            </a:r>
            <a:r>
              <a:rPr lang="ko-KR" altLang="en-US" b="0" dirty="0"/>
              <a:t>표준편차</a:t>
            </a:r>
            <a:r>
              <a:rPr lang="en-US" altLang="ko-KR" b="0" dirty="0"/>
              <a:t>)</a:t>
            </a:r>
            <a:r>
              <a:rPr lang="ko-KR" altLang="en-US" b="0" dirty="0"/>
              <a:t>에 대하여 다음과 같이 정의한다</a:t>
            </a:r>
            <a:r>
              <a:rPr lang="en-US" altLang="ko-KR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7" y="2463434"/>
            <a:ext cx="701386" cy="54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4567"/>
            <a:ext cx="2000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483768" y="2996952"/>
            <a:ext cx="41764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표본의 크기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X: n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번의 표본 중 관심사건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(event)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발생횟수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38922"/>
            <a:ext cx="2000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29" y="4725144"/>
            <a:ext cx="5226942" cy="142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추정의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추정의 개념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추정</a:t>
            </a:r>
            <a:r>
              <a:rPr lang="en-US" altLang="ko-KR" dirty="0"/>
              <a:t>(estimation):</a:t>
            </a:r>
            <a:r>
              <a:rPr lang="ko-KR" altLang="en-US" b="0" dirty="0"/>
              <a:t> 표본의 정보를 근거로 모집단의 통계량을 근사적으로 추측하는 것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충분한 크기의 </a:t>
            </a:r>
            <a:r>
              <a:rPr lang="en-US" altLang="ko-KR" b="0" i="1" dirty="0"/>
              <a:t>n</a:t>
            </a:r>
            <a:r>
              <a:rPr lang="ko-KR" altLang="en-US" b="0" dirty="0"/>
              <a:t>에 대한 표본비율  </a:t>
            </a:r>
            <a:r>
              <a:rPr lang="en-US" altLang="ko-KR" b="0" dirty="0"/>
              <a:t> </a:t>
            </a:r>
            <a:r>
              <a:rPr lang="ko-KR" altLang="en-US" b="0" dirty="0"/>
              <a:t>의 분포는 다음과 같이 나타낼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     과        </a:t>
            </a:r>
            <a:r>
              <a:rPr lang="en-US" altLang="ko-KR" b="0" dirty="0"/>
              <a:t>    </a:t>
            </a:r>
            <a:r>
              <a:rPr lang="ko-KR" altLang="en-US" b="0" dirty="0"/>
              <a:t>이 </a:t>
            </a:r>
            <a:r>
              <a:rPr lang="en-US" altLang="ko-KR" b="0" dirty="0"/>
              <a:t>5</a:t>
            </a:r>
            <a:r>
              <a:rPr lang="ko-KR" altLang="en-US" b="0" dirty="0"/>
              <a:t>보다 크면 충분하다고 판단할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표준화 과정을 통하여 표준정규분포를 따르는                   </a:t>
            </a:r>
            <a:r>
              <a:rPr lang="ko-KR" altLang="en-US" b="0" dirty="0" err="1"/>
              <a:t>를</a:t>
            </a:r>
            <a:r>
              <a:rPr lang="ko-KR" altLang="en-US" b="0" dirty="0"/>
              <a:t> 새로 정의할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이는 문제해결 시 유용하게 사용될 수 있다</a:t>
            </a:r>
            <a:r>
              <a:rPr lang="en-US" altLang="ko-KR" b="0" dirty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11" y="1811349"/>
            <a:ext cx="181841" cy="3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3" y="2323356"/>
            <a:ext cx="2007335" cy="8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0" y="3284393"/>
            <a:ext cx="285750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4"/>
          <a:stretch/>
        </p:blipFill>
        <p:spPr bwMode="auto">
          <a:xfrm>
            <a:off x="1619672" y="3321588"/>
            <a:ext cx="694903" cy="35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54" y="3673709"/>
            <a:ext cx="1173629" cy="80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0" y="4725144"/>
            <a:ext cx="223562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759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모비율의</a:t>
            </a:r>
            <a:r>
              <a:rPr lang="ko-KR" altLang="en-US" sz="2000" u="sng" dirty="0"/>
              <a:t> 추정 과정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    는                   인 표준정규확률변수의 값을 의미하기 때문에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en-US" altLang="ko-KR" b="0" dirty="0"/>
              <a:t>     </a:t>
            </a:r>
            <a:r>
              <a:rPr lang="ko-KR" altLang="en-US" b="0" dirty="0"/>
              <a:t>도 성립하며</a:t>
            </a:r>
            <a:r>
              <a:rPr lang="en-US" altLang="ko-KR" b="0" dirty="0"/>
              <a:t>, </a:t>
            </a:r>
            <a:r>
              <a:rPr lang="ko-KR" altLang="en-US" b="0" dirty="0"/>
              <a:t>결국 확률                              이다</a:t>
            </a:r>
            <a:r>
              <a:rPr lang="en-US" altLang="ko-KR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6" y="1745973"/>
            <a:ext cx="2095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79" y="1769745"/>
            <a:ext cx="1495661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0" y="1744241"/>
            <a:ext cx="1243760" cy="5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05447"/>
            <a:ext cx="1920744" cy="5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074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신뢰수준이 </a:t>
            </a:r>
            <a:r>
              <a:rPr lang="en-US" altLang="ko-KR" b="0" dirty="0"/>
              <a:t>1 - α </a:t>
            </a:r>
            <a:r>
              <a:rPr lang="ko-KR" altLang="en-US" b="0" dirty="0"/>
              <a:t>및 유의수준 </a:t>
            </a:r>
            <a:r>
              <a:rPr lang="en-US" altLang="ko-KR" b="0" dirty="0"/>
              <a:t>α </a:t>
            </a:r>
            <a:r>
              <a:rPr lang="ko-KR" altLang="en-US" b="0" dirty="0"/>
              <a:t>하에서 </a:t>
            </a:r>
            <a:r>
              <a:rPr lang="ko-KR" altLang="en-US" b="0" dirty="0" err="1"/>
              <a:t>모비율</a:t>
            </a:r>
            <a:r>
              <a:rPr lang="ko-KR" altLang="en-US" b="0" dirty="0"/>
              <a:t> </a:t>
            </a:r>
            <a:r>
              <a:rPr lang="en-US" altLang="ko-KR" b="0" dirty="0"/>
              <a:t>p</a:t>
            </a:r>
            <a:r>
              <a:rPr lang="ko-KR" altLang="en-US" b="0" dirty="0"/>
              <a:t>에 대한 추정은 다음과 같은 과정을 통하여 도출할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83" y="2772202"/>
            <a:ext cx="4864835" cy="340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350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모비율</a:t>
            </a:r>
            <a:r>
              <a:rPr lang="ko-KR" altLang="en-US" b="0" dirty="0"/>
              <a:t> </a:t>
            </a:r>
            <a:r>
              <a:rPr lang="en-US" altLang="ko-KR" b="0" i="1" dirty="0"/>
              <a:t>p</a:t>
            </a:r>
            <a:r>
              <a:rPr lang="ko-KR" altLang="en-US" b="0" dirty="0"/>
              <a:t>는                     와                       사이에 존재할 확률이 </a:t>
            </a:r>
            <a:r>
              <a:rPr lang="en-US" altLang="ko-KR" b="0" dirty="0"/>
              <a:t>1 -α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     여기서               의 값을 알기 위해서는 </a:t>
            </a:r>
            <a:r>
              <a:rPr lang="ko-KR" altLang="en-US" b="0" dirty="0" err="1"/>
              <a:t>모비율</a:t>
            </a:r>
            <a:r>
              <a:rPr lang="ko-KR" altLang="en-US" b="0" dirty="0"/>
              <a:t> </a:t>
            </a:r>
            <a:r>
              <a:rPr lang="en-US" altLang="ko-KR" b="0" dirty="0"/>
              <a:t>p</a:t>
            </a:r>
            <a:r>
              <a:rPr lang="ko-KR" altLang="en-US" b="0" dirty="0"/>
              <a:t>를 알아야 한다</a:t>
            </a:r>
            <a:r>
              <a:rPr lang="en-US" altLang="ko-KR" b="0" dirty="0"/>
              <a:t>. </a:t>
            </a:r>
            <a:r>
              <a:rPr lang="ko-KR" altLang="en-US" b="0" dirty="0" err="1"/>
              <a:t>모비율의</a:t>
            </a:r>
            <a:r>
              <a:rPr lang="ko-KR" altLang="en-US" b="0" dirty="0"/>
              <a:t> 추정</a:t>
            </a:r>
            <a:endParaRPr lang="en-US" altLang="ko-KR" b="0" dirty="0"/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     을 위해서 간단하게 </a:t>
            </a:r>
            <a:r>
              <a:rPr lang="en-US" altLang="ko-KR" b="0" dirty="0"/>
              <a:t>p</a:t>
            </a:r>
            <a:r>
              <a:rPr lang="ko-KR" altLang="en-US" b="0" dirty="0"/>
              <a:t>를    </a:t>
            </a:r>
            <a:r>
              <a:rPr lang="en-US" altLang="ko-KR" b="0" dirty="0"/>
              <a:t> </a:t>
            </a:r>
            <a:r>
              <a:rPr lang="ko-KR" altLang="en-US" b="0" dirty="0"/>
              <a:t>값으로 대치하는 것으로 추정한다</a:t>
            </a:r>
            <a:r>
              <a:rPr lang="en-US" altLang="ko-KR" b="0" dirty="0"/>
              <a:t>.</a:t>
            </a:r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결과적으로 </a:t>
            </a:r>
            <a:r>
              <a:rPr lang="ko-KR" altLang="en-US" b="0" dirty="0" err="1"/>
              <a:t>모비율</a:t>
            </a:r>
            <a:r>
              <a:rPr lang="ko-KR" altLang="en-US" b="0" dirty="0"/>
              <a:t> </a:t>
            </a:r>
            <a:r>
              <a:rPr lang="en-US" altLang="ko-KR" b="0" i="1" dirty="0"/>
              <a:t>p</a:t>
            </a:r>
            <a:r>
              <a:rPr lang="ko-KR" altLang="en-US" b="0" dirty="0"/>
              <a:t>는                      과                      사이에 존재할 확률이 </a:t>
            </a:r>
            <a:r>
              <a:rPr lang="en-US" altLang="ko-KR" b="0" dirty="0"/>
              <a:t>1-α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38908"/>
            <a:ext cx="1338223" cy="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46" y="1710727"/>
            <a:ext cx="1393326" cy="62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22" y="2486046"/>
            <a:ext cx="952500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31443"/>
            <a:ext cx="181841" cy="3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99" y="3682570"/>
            <a:ext cx="4313802" cy="82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58" y="4706094"/>
            <a:ext cx="1416942" cy="7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34669"/>
            <a:ext cx="1409070" cy="70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09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893624"/>
            <a:ext cx="27823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9-4</a:t>
            </a:r>
            <a:endParaRPr lang="ko-KR" altLang="en-US" sz="1400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어느 국회의원 선거에 출마한 </a:t>
            </a:r>
            <a:r>
              <a:rPr lang="en-US" altLang="ko-KR" b="0" dirty="0"/>
              <a:t>A </a:t>
            </a:r>
            <a:r>
              <a:rPr lang="ko-KR" altLang="en-US" b="0" dirty="0"/>
              <a:t>후보자가 본인의 당선 가능성을 알고자 하여 </a:t>
            </a:r>
            <a:r>
              <a:rPr lang="en-US" altLang="ko-KR" b="0" dirty="0"/>
              <a:t>3,600</a:t>
            </a:r>
            <a:r>
              <a:rPr lang="ko-KR" altLang="en-US" b="0" dirty="0"/>
              <a:t>명의 표본을 통하여 지지율을 확인하였다</a:t>
            </a:r>
            <a:r>
              <a:rPr lang="en-US" altLang="ko-KR" b="0" dirty="0"/>
              <a:t>. </a:t>
            </a:r>
            <a:r>
              <a:rPr lang="ko-KR" altLang="en-US" b="0" dirty="0"/>
              <a:t>지지율이 정확히 투표로 이어진다고 가정하자</a:t>
            </a:r>
            <a:r>
              <a:rPr lang="en-US" altLang="ko-KR" b="0" dirty="0"/>
              <a:t>. </a:t>
            </a:r>
            <a:r>
              <a:rPr lang="ko-KR" altLang="en-US" b="0" dirty="0"/>
              <a:t>표본을 통한 지지율은 </a:t>
            </a:r>
            <a:r>
              <a:rPr lang="en-US" altLang="ko-KR" b="0" dirty="0"/>
              <a:t>38%</a:t>
            </a:r>
            <a:r>
              <a:rPr lang="ko-KR" altLang="en-US" b="0" dirty="0"/>
              <a:t>로 관측되었다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(1) 95%, (2) 99%, (3) 99.9% </a:t>
            </a:r>
            <a:r>
              <a:rPr lang="ko-KR" altLang="en-US" b="0" dirty="0"/>
              <a:t>신뢰수준에서 신뢰구간을 추정하고 결과에 대한 해석을 서술하시오</a:t>
            </a:r>
            <a:r>
              <a:rPr lang="en-US" altLang="ko-KR" b="0" dirty="0"/>
              <a:t>.                                               </a:t>
            </a:r>
            <a:r>
              <a:rPr lang="ko-KR" altLang="en-US" b="0" dirty="0"/>
              <a:t>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</a:t>
            </a:r>
            <a:r>
              <a:rPr lang="ko-KR" altLang="en-US" b="0" dirty="0"/>
              <a:t>는 표준정규분포를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              인 값을 의미한다</a:t>
            </a:r>
            <a:r>
              <a:rPr lang="en-US" altLang="ko-KR" b="0" dirty="0"/>
              <a:t>).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73" y="3981224"/>
            <a:ext cx="2770909" cy="3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31" y="4005469"/>
            <a:ext cx="519545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97" y="3959419"/>
            <a:ext cx="161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92" y="4358426"/>
            <a:ext cx="960372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287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57972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4" y="5025946"/>
            <a:ext cx="4439752" cy="77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2000" y="1893624"/>
            <a:ext cx="27823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표본비율의 통계량</a:t>
            </a:r>
            <a:endParaRPr lang="en-US" altLang="ko-KR" sz="2000" u="sng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9-4</a:t>
            </a:r>
            <a:endParaRPr lang="ko-KR" altLang="en-US" sz="1400" b="1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표본비율</a:t>
            </a:r>
            <a:r>
              <a:rPr lang="en-US" altLang="ko-KR" b="0" dirty="0"/>
              <a:t>   </a:t>
            </a:r>
            <a:r>
              <a:rPr lang="ko-KR" altLang="en-US" b="0" dirty="0"/>
              <a:t>은 </a:t>
            </a:r>
            <a:r>
              <a:rPr lang="en-US" altLang="ko-KR" b="0" dirty="0"/>
              <a:t>38%</a:t>
            </a:r>
            <a:r>
              <a:rPr lang="ko-KR" altLang="en-US" b="0" dirty="0"/>
              <a:t>로 관측되었다</a:t>
            </a:r>
            <a:r>
              <a:rPr lang="en-US" altLang="ko-KR" b="0" dirty="0"/>
              <a:t>. </a:t>
            </a:r>
            <a:r>
              <a:rPr lang="ko-KR" altLang="en-US" b="0" dirty="0"/>
              <a:t>다음의 수식에 근거하여 신뢰구간을 추정할 수 있다</a:t>
            </a:r>
            <a:r>
              <a:rPr lang="en-US" altLang="ko-KR" b="0" dirty="0"/>
              <a:t>. 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21" y="2938187"/>
            <a:ext cx="141695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20" y="3429000"/>
            <a:ext cx="4353161" cy="90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20" y="5179487"/>
            <a:ext cx="629752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44144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관측된 표본비율 </a:t>
            </a:r>
            <a:r>
              <a:rPr lang="en-US" altLang="ko-KR" b="0" dirty="0"/>
              <a:t>  = 38%, </a:t>
            </a:r>
            <a:r>
              <a:rPr lang="ko-KR" altLang="en-US" b="0" dirty="0"/>
              <a:t>표본 크기</a:t>
            </a:r>
            <a:r>
              <a:rPr lang="en-US" altLang="ko-KR" b="0" i="1" dirty="0"/>
              <a:t>n</a:t>
            </a:r>
            <a:r>
              <a:rPr lang="en-US" altLang="ko-KR" b="0" dirty="0"/>
              <a:t>=3600,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임을 이용하여 물음에 답하도록 하자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02563"/>
            <a:ext cx="141695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4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972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2000" y="381456"/>
            <a:ext cx="27823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9-4</a:t>
            </a:r>
            <a:endParaRPr lang="ko-KR" altLang="en-US" sz="1400" b="1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95%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95%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1-α=95%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5%=0.05,    </a:t>
            </a:r>
            <a:r>
              <a:rPr lang="ko-KR" altLang="en-US" b="0" dirty="0"/>
              <a:t>는 </a:t>
            </a:r>
            <a:r>
              <a:rPr lang="en-US" altLang="ko-KR" b="0" dirty="0"/>
              <a:t>2.5%=0.025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                      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 err="1"/>
              <a:t>모비율의</a:t>
            </a:r>
            <a:r>
              <a:rPr lang="ko-KR" altLang="en-US" b="0" dirty="0"/>
              <a:t> 평균이 </a:t>
            </a:r>
            <a:r>
              <a:rPr lang="en-US" altLang="ko-KR" b="0" dirty="0"/>
              <a:t>0.3641</a:t>
            </a:r>
            <a:r>
              <a:rPr lang="ko-KR" altLang="en-US" b="0" dirty="0"/>
              <a:t>과 </a:t>
            </a:r>
            <a:r>
              <a:rPr lang="en-US" altLang="ko-KR" b="0" dirty="0"/>
              <a:t>0.3959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95%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095" y="2286750"/>
            <a:ext cx="220414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72" y="2317468"/>
            <a:ext cx="1243760" cy="26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92" y="2720130"/>
            <a:ext cx="4337417" cy="92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15" y="3717032"/>
            <a:ext cx="6785578" cy="122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54955"/>
            <a:ext cx="118078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FFF336-CFC3-40C7-8BA3-1B24A3B937E9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54667-0E07-47AF-A835-F0AC99E0021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52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972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2000" y="381456"/>
            <a:ext cx="27823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9-4</a:t>
            </a:r>
            <a:endParaRPr lang="ko-KR" altLang="en-US" sz="1400" b="1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99%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1%=0.01,    </a:t>
            </a:r>
            <a:r>
              <a:rPr lang="ko-KR" altLang="en-US" b="0" dirty="0"/>
              <a:t>는 </a:t>
            </a:r>
            <a:r>
              <a:rPr lang="en-US" altLang="ko-KR" b="0" dirty="0"/>
              <a:t>0.5%=0.005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                      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 err="1"/>
              <a:t>모비율의</a:t>
            </a:r>
            <a:r>
              <a:rPr lang="ko-KR" altLang="en-US" b="0" dirty="0"/>
              <a:t> 평균이 </a:t>
            </a:r>
            <a:r>
              <a:rPr lang="en-US" altLang="ko-KR" b="0" dirty="0"/>
              <a:t>0.3592</a:t>
            </a:r>
            <a:r>
              <a:rPr lang="ko-KR" altLang="en-US" b="0" dirty="0"/>
              <a:t>와 </a:t>
            </a:r>
            <a:r>
              <a:rPr lang="en-US" altLang="ko-KR" b="0" dirty="0"/>
              <a:t>0.4008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54955"/>
            <a:ext cx="118078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07" y="2336973"/>
            <a:ext cx="935182" cy="3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69" y="2312295"/>
            <a:ext cx="684855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39" y="2920411"/>
            <a:ext cx="6801323" cy="216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B46404-B121-4485-A987-F989646F13F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8D8CAC-0F72-467B-A850-ACB1EFC78EC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53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972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2000" y="381456"/>
            <a:ext cx="27823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추정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9-4</a:t>
            </a:r>
            <a:endParaRPr lang="ko-KR" altLang="en-US" sz="1400" b="1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99.9% </a:t>
            </a:r>
            <a:r>
              <a:rPr lang="ko-KR" altLang="en-US" dirty="0"/>
              <a:t>신뢰수준에서의 신뢰구간 추정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99.9% </a:t>
            </a:r>
            <a:r>
              <a:rPr lang="ko-KR" altLang="en-US" b="0" dirty="0"/>
              <a:t>신뢰수준이므로 </a:t>
            </a:r>
            <a:r>
              <a:rPr lang="en-US" altLang="ko-KR" b="0" dirty="0"/>
              <a:t>1-α=99.9%</a:t>
            </a:r>
            <a:r>
              <a:rPr lang="ko-KR" altLang="en-US" b="0" dirty="0"/>
              <a:t>이고 유의수준 </a:t>
            </a:r>
            <a:r>
              <a:rPr lang="en-US" altLang="ko-KR" b="0" dirty="0"/>
              <a:t>α </a:t>
            </a:r>
            <a:r>
              <a:rPr lang="ko-KR" altLang="en-US" b="0" dirty="0"/>
              <a:t>는 </a:t>
            </a:r>
            <a:r>
              <a:rPr lang="en-US" altLang="ko-KR" b="0" dirty="0"/>
              <a:t>0.1%=0.001,    </a:t>
            </a:r>
            <a:r>
              <a:rPr lang="ko-KR" altLang="en-US" b="0" dirty="0"/>
              <a:t>는 </a:t>
            </a:r>
            <a:r>
              <a:rPr lang="en-US" altLang="ko-KR" b="0" dirty="0"/>
              <a:t>00.5%=0.0005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문제에서 주어진 값에 의하여                       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 err="1"/>
              <a:t>모비율의</a:t>
            </a:r>
            <a:r>
              <a:rPr lang="ko-KR" altLang="en-US" b="0" dirty="0"/>
              <a:t> 평균이 </a:t>
            </a:r>
            <a:r>
              <a:rPr lang="en-US" altLang="ko-KR" b="0" dirty="0"/>
              <a:t>0.3534</a:t>
            </a:r>
            <a:r>
              <a:rPr lang="ko-KR" altLang="en-US" b="0" dirty="0"/>
              <a:t>와 </a:t>
            </a:r>
            <a:r>
              <a:rPr lang="en-US" altLang="ko-KR" b="0" dirty="0"/>
              <a:t>0.4066 </a:t>
            </a:r>
            <a:r>
              <a:rPr lang="ko-KR" altLang="en-US" b="0" dirty="0"/>
              <a:t>사이에 존재할 확률이 </a:t>
            </a:r>
            <a:r>
              <a:rPr lang="en-US" altLang="ko-KR" b="0" dirty="0"/>
              <a:t>99.9%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26" y="1854955"/>
            <a:ext cx="118078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96099"/>
            <a:ext cx="1519277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2924944"/>
            <a:ext cx="6927273" cy="20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5F51E7-E803-4CAF-944F-AEDAF3CCFEBC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05F2D-B91D-49B6-826F-C6D8EC70AC01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4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추정의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점추정량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점추정량</a:t>
            </a:r>
            <a:r>
              <a:rPr lang="en-US" altLang="ko-KR" dirty="0"/>
              <a:t>(point estimator): </a:t>
            </a:r>
            <a:r>
              <a:rPr lang="ko-KR" altLang="en-US" b="0" dirty="0"/>
              <a:t>모집단의 통계량을 추정하기 위하여 표본의 통계량 하나의 값을 사용하기도 하는데</a:t>
            </a:r>
            <a:r>
              <a:rPr lang="en-US" altLang="ko-KR" b="0" dirty="0"/>
              <a:t>, </a:t>
            </a:r>
            <a:r>
              <a:rPr lang="ko-KR" altLang="en-US" b="0" dirty="0"/>
              <a:t>이때 표본 통계량 하나의 값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이처럼 하나의 값을 사용하여 모집단의 통계량을 추정하는 것을 ‘</a:t>
            </a:r>
            <a:r>
              <a:rPr lang="ko-KR" altLang="en-US" b="0" dirty="0" err="1"/>
              <a:t>점추정량을</a:t>
            </a:r>
            <a:r>
              <a:rPr lang="ko-KR" altLang="en-US" b="0" dirty="0"/>
              <a:t> 통한 추정’이라 부른다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점추정량을</a:t>
            </a:r>
            <a:r>
              <a:rPr lang="ko-KR" altLang="en-US" b="0" dirty="0"/>
              <a:t> 통한 추정의 한계</a:t>
            </a:r>
            <a:endParaRPr lang="en-US" altLang="ko-KR" b="0" dirty="0"/>
          </a:p>
          <a:p>
            <a:pPr marL="447675" lvl="2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sz="1600" b="0" dirty="0"/>
              <a:t>① 표본의 크기가 작은 경우라면 추정이 부정확할 확률이 높다</a:t>
            </a:r>
            <a:r>
              <a:rPr lang="en-US" altLang="ko-KR" sz="1600" b="0" dirty="0"/>
              <a:t>.</a:t>
            </a:r>
          </a:p>
          <a:p>
            <a:pPr marL="447675" lvl="2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en-US" altLang="ko-KR" sz="1600" b="0" dirty="0"/>
              <a:t>② </a:t>
            </a:r>
            <a:r>
              <a:rPr lang="ko-KR" altLang="en-US" sz="1600" b="0" dirty="0"/>
              <a:t>추정치와 </a:t>
            </a:r>
            <a:r>
              <a:rPr lang="ko-KR" altLang="en-US" sz="1600" b="0" dirty="0" err="1"/>
              <a:t>모수의</a:t>
            </a:r>
            <a:r>
              <a:rPr lang="ko-KR" altLang="en-US" sz="1600" b="0" dirty="0"/>
              <a:t> 차이가 어느 정도인지 가늠할 수가 없다</a:t>
            </a:r>
            <a:r>
              <a:rPr lang="en-US" altLang="ko-KR" sz="1600" b="0" dirty="0"/>
              <a:t>.</a:t>
            </a:r>
          </a:p>
          <a:p>
            <a:pPr marL="447675" lvl="2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en-US" altLang="ko-KR" sz="1600" b="0" dirty="0"/>
              <a:t>③ </a:t>
            </a:r>
            <a:r>
              <a:rPr lang="ko-KR" altLang="en-US" sz="1600" b="0" dirty="0"/>
              <a:t>연속확률분포에는 </a:t>
            </a:r>
            <a:r>
              <a:rPr lang="ko-KR" altLang="en-US" sz="1600" b="0" dirty="0" err="1"/>
              <a:t>점추정량을</a:t>
            </a:r>
            <a:r>
              <a:rPr lang="ko-KR" altLang="en-US" sz="1600" b="0" dirty="0"/>
              <a:t> 사용할 수 없다</a:t>
            </a:r>
            <a:r>
              <a:rPr lang="en-US" altLang="ko-KR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67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추정의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구간추정량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구간추정량</a:t>
            </a:r>
            <a:r>
              <a:rPr lang="en-US" altLang="ko-KR" dirty="0"/>
              <a:t>(interval estimator):</a:t>
            </a:r>
            <a:r>
              <a:rPr lang="ko-KR" altLang="en-US" dirty="0"/>
              <a:t> </a:t>
            </a:r>
            <a:r>
              <a:rPr lang="ko-KR" altLang="en-US" b="0" dirty="0"/>
              <a:t>모집단의 통계량을 추정하기 위하여 일정 구간을 명시하는 방법으로 일정 구간 안에 모집단의 통계량이 있을 확률을 보여준다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신뢰구간</a:t>
            </a:r>
            <a:r>
              <a:rPr lang="en-US" altLang="ko-KR" dirty="0"/>
              <a:t>(confidence interval):</a:t>
            </a:r>
            <a:r>
              <a:rPr lang="ko-KR" altLang="en-US" dirty="0"/>
              <a:t> </a:t>
            </a:r>
            <a:r>
              <a:rPr lang="ko-KR" altLang="en-US" b="0" dirty="0"/>
              <a:t>주어진 확률로 모집단의 통계량이 존재하는 구간을 의미하며</a:t>
            </a:r>
            <a:r>
              <a:rPr lang="en-US" altLang="ko-KR" b="0" dirty="0"/>
              <a:t>, </a:t>
            </a:r>
            <a:r>
              <a:rPr lang="ko-KR" altLang="en-US" b="0" dirty="0"/>
              <a:t>여기서 주어진 확률을 신뢰수준</a:t>
            </a:r>
            <a:r>
              <a:rPr lang="en-US" altLang="ko-KR" b="0" dirty="0"/>
              <a:t>(confidence level)</a:t>
            </a:r>
            <a:r>
              <a:rPr lang="ko-KR" altLang="en-US" b="0" dirty="0"/>
              <a:t>이라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유의수준</a:t>
            </a:r>
            <a:r>
              <a:rPr lang="en-US" altLang="ko-KR" dirty="0"/>
              <a:t>(significance level): </a:t>
            </a:r>
            <a:r>
              <a:rPr lang="ko-KR" altLang="en-US" b="0" dirty="0"/>
              <a:t>해당 구간에 모집단의 통계량이 존재하지 않을 확률을 말하며</a:t>
            </a:r>
            <a:r>
              <a:rPr lang="en-US" altLang="ko-KR" b="0" dirty="0"/>
              <a:t>, </a:t>
            </a:r>
            <a:r>
              <a:rPr lang="ko-KR" altLang="en-US" b="0" dirty="0"/>
              <a:t>이것을 </a:t>
            </a:r>
            <a:r>
              <a:rPr lang="en-US" altLang="ko-KR" b="0" dirty="0"/>
              <a:t>α </a:t>
            </a:r>
            <a:r>
              <a:rPr lang="ko-KR" altLang="en-US" b="0" dirty="0"/>
              <a:t>라고 표시하고 ‘알파’라 읽는다</a:t>
            </a:r>
            <a:r>
              <a:rPr lang="en-US" altLang="ko-KR" b="0" dirty="0"/>
              <a:t>. </a:t>
            </a:r>
            <a:r>
              <a:rPr lang="ko-KR" altLang="en-US" b="0" dirty="0"/>
              <a:t>유의수준은 오차의 가능성을 의미한다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신뢰수준은 ‘</a:t>
            </a:r>
            <a:r>
              <a:rPr lang="en-US" altLang="ko-KR" b="0" dirty="0"/>
              <a:t>1-</a:t>
            </a:r>
            <a:r>
              <a:rPr lang="ko-KR" altLang="en-US" b="0" dirty="0"/>
              <a:t>유의수준’과 동일하다</a:t>
            </a:r>
            <a:r>
              <a:rPr lang="en-US" altLang="ko-KR" b="0" dirty="0"/>
              <a:t>.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5081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추정의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추정량의</a:t>
            </a:r>
            <a:r>
              <a:rPr lang="ko-KR" altLang="en-US" sz="2000" u="sng" dirty="0"/>
              <a:t> 바람직한 특징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dirty="0" err="1">
                <a:solidFill>
                  <a:srgbClr val="E67627"/>
                </a:solidFill>
              </a:rPr>
              <a:t>불편추정량</a:t>
            </a:r>
            <a:endParaRPr lang="en-US" altLang="ko-KR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편의</a:t>
            </a:r>
            <a:r>
              <a:rPr lang="en-US" altLang="ko-KR" dirty="0"/>
              <a:t>(bias):</a:t>
            </a:r>
            <a:r>
              <a:rPr lang="ko-KR" altLang="en-US" b="0" dirty="0"/>
              <a:t> 표본을 통한 </a:t>
            </a:r>
            <a:r>
              <a:rPr lang="ko-KR" altLang="en-US" b="0" dirty="0" err="1"/>
              <a:t>추정량의</a:t>
            </a:r>
            <a:r>
              <a:rPr lang="ko-KR" altLang="en-US" b="0" dirty="0"/>
              <a:t> </a:t>
            </a:r>
            <a:r>
              <a:rPr lang="ko-KR" altLang="en-US" b="0" dirty="0" err="1"/>
              <a:t>기댓값과</a:t>
            </a:r>
            <a:r>
              <a:rPr lang="ko-KR" altLang="en-US" b="0" dirty="0"/>
              <a:t> 실제 모집단의 통계량과의 차이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평균을 예로 들어 보자</a:t>
            </a:r>
            <a:r>
              <a:rPr lang="en-US" altLang="ko-KR" b="0" dirty="0"/>
              <a:t>. </a:t>
            </a:r>
            <a:r>
              <a:rPr lang="ko-KR" altLang="en-US" b="0" dirty="0"/>
              <a:t>표본평균의 </a:t>
            </a:r>
            <a:r>
              <a:rPr lang="ko-KR" altLang="en-US" b="0" dirty="0" err="1"/>
              <a:t>기댓값</a:t>
            </a:r>
            <a:r>
              <a:rPr lang="en-US" altLang="ko-KR" b="0" dirty="0"/>
              <a:t>, </a:t>
            </a:r>
            <a:r>
              <a:rPr lang="ko-KR" altLang="en-US" b="0" dirty="0"/>
              <a:t>즉 표본평균의 평균과 모집단의 평균의 차이가 편의인 것이다</a:t>
            </a:r>
            <a:r>
              <a:rPr lang="en-US" altLang="ko-KR" b="0" dirty="0"/>
              <a:t>. </a:t>
            </a:r>
            <a:r>
              <a:rPr lang="ko-KR" altLang="en-US" b="0" dirty="0"/>
              <a:t>모집단의 확률변수를 </a:t>
            </a:r>
            <a:r>
              <a:rPr lang="en-US" altLang="ko-KR" b="0" dirty="0"/>
              <a:t>X, </a:t>
            </a:r>
            <a:r>
              <a:rPr lang="ko-KR" altLang="en-US" b="0" dirty="0"/>
              <a:t>표본평균의 확률변수를 </a:t>
            </a:r>
            <a:r>
              <a:rPr lang="en-US" altLang="ko-KR" b="0" dirty="0"/>
              <a:t>   </a:t>
            </a:r>
            <a:r>
              <a:rPr lang="ko-KR" altLang="en-US" b="0" dirty="0"/>
              <a:t>라 할 때 편의는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4201855"/>
            <a:ext cx="2493818" cy="58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212976"/>
            <a:ext cx="188925" cy="32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41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추정의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추정량의</a:t>
            </a:r>
            <a:r>
              <a:rPr lang="ko-KR" altLang="en-US" sz="2000" u="sng" dirty="0"/>
              <a:t> 바람직한 특징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dirty="0" err="1">
                <a:solidFill>
                  <a:srgbClr val="E67627"/>
                </a:solidFill>
              </a:rPr>
              <a:t>최소분산추정량</a:t>
            </a:r>
            <a:endParaRPr lang="en-US" altLang="ko-KR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최소분산추정량</a:t>
            </a:r>
            <a:r>
              <a:rPr lang="en-US" altLang="ko-KR" dirty="0"/>
              <a:t>(minimum variance estimator):</a:t>
            </a:r>
            <a:r>
              <a:rPr lang="ko-KR" altLang="en-US" b="0" dirty="0"/>
              <a:t> </a:t>
            </a:r>
            <a:r>
              <a:rPr lang="ko-KR" altLang="en-US" b="0" dirty="0" err="1"/>
              <a:t>추정량</a:t>
            </a:r>
            <a:r>
              <a:rPr lang="ko-KR" altLang="en-US" b="0" dirty="0"/>
              <a:t> 표본분포의 분산이 제일 작은 </a:t>
            </a:r>
            <a:r>
              <a:rPr lang="ko-KR" altLang="en-US" b="0" dirty="0" err="1"/>
              <a:t>추정량을</a:t>
            </a:r>
            <a:r>
              <a:rPr lang="ko-KR" altLang="en-US" b="0" dirty="0"/>
              <a:t> 의미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추정의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추정량의</a:t>
            </a:r>
            <a:r>
              <a:rPr lang="ko-KR" altLang="en-US" sz="2000" u="sng" dirty="0"/>
              <a:t> 바람직한 특징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dirty="0" err="1">
                <a:solidFill>
                  <a:srgbClr val="E67627"/>
                </a:solidFill>
              </a:rPr>
              <a:t>일치추정량</a:t>
            </a:r>
            <a:endParaRPr lang="en-US" altLang="ko-KR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일치추정량</a:t>
            </a:r>
            <a:r>
              <a:rPr lang="en-US" altLang="ko-KR" dirty="0"/>
              <a:t>(consistent estimator):</a:t>
            </a:r>
            <a:r>
              <a:rPr lang="ko-KR" altLang="en-US" dirty="0"/>
              <a:t> </a:t>
            </a:r>
            <a:r>
              <a:rPr lang="ko-KR" altLang="en-US" b="0" dirty="0"/>
              <a:t>표본의 크기가 커짐에 따라 모집단의 통계량과 일치함을 의미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10677</TotalTime>
  <Words>2396</Words>
  <Application>Microsoft Office PowerPoint</Application>
  <PresentationFormat>화면 슬라이드 쇼(4:3)</PresentationFormat>
  <Paragraphs>301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HY견고딕</vt:lpstr>
      <vt:lpstr>맑은 고딕</vt:lpstr>
      <vt:lpstr>Arial</vt:lpstr>
      <vt:lpstr>Times New Roman</vt:lpstr>
      <vt:lpstr>Wingdings</vt:lpstr>
      <vt:lpstr>Office 테마</vt:lpstr>
      <vt:lpstr>09. 추정</vt:lpstr>
      <vt:lpstr>PowerPoint 프레젠테이션</vt:lpstr>
      <vt:lpstr>PowerPoint 프레젠테이션</vt:lpstr>
      <vt:lpstr>01. 추정의 이해</vt:lpstr>
      <vt:lpstr>01. 추정의 이해</vt:lpstr>
      <vt:lpstr>01. 추정의 이해</vt:lpstr>
      <vt:lpstr>01. 추정의 이해</vt:lpstr>
      <vt:lpstr>01. 추정의 이해</vt:lpstr>
      <vt:lpstr>01. 추정의 이해</vt:lpstr>
      <vt:lpstr>PowerPoint 프레젠테이션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PowerPoint 프레젠테이션</vt:lpstr>
      <vt:lpstr>PowerPoint 프레젠테이션</vt:lpstr>
      <vt:lpstr>PowerPoint 프레젠테이션</vt:lpstr>
      <vt:lpstr>PowerPoint 프레젠테이션</vt:lpstr>
      <vt:lpstr>02. 모평균의 추정</vt:lpstr>
      <vt:lpstr>PowerPoint 프레젠테이션</vt:lpstr>
      <vt:lpstr>PowerPoint 프레젠테이션</vt:lpstr>
      <vt:lpstr>PowerPoint 프레젠테이션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02. 모평균의 추정</vt:lpstr>
      <vt:lpstr>PowerPoint 프레젠테이션</vt:lpstr>
      <vt:lpstr>03. 모비율의 추정</vt:lpstr>
      <vt:lpstr>03. 모비율의 추정</vt:lpstr>
      <vt:lpstr>03. 모비율의 추정</vt:lpstr>
      <vt:lpstr>03. 모비율의 추정</vt:lpstr>
      <vt:lpstr>03. 모비율의 추정</vt:lpstr>
      <vt:lpstr>03. 모비율의 추정</vt:lpstr>
      <vt:lpstr>03. 모비율의 추정</vt:lpstr>
      <vt:lpstr>03. 모비율의 추정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820</cp:revision>
  <dcterms:created xsi:type="dcterms:W3CDTF">2012-07-11T10:23:22Z</dcterms:created>
  <dcterms:modified xsi:type="dcterms:W3CDTF">2022-01-18T05:12:57Z</dcterms:modified>
</cp:coreProperties>
</file>